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71" r:id="rId18"/>
    <p:sldId id="274" r:id="rId19"/>
    <p:sldId id="272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04" autoAdjust="0"/>
  </p:normalViewPr>
  <p:slideViewPr>
    <p:cSldViewPr>
      <p:cViewPr varScale="1">
        <p:scale>
          <a:sx n="92" d="100"/>
          <a:sy n="92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8967A-C64B-4C68-9714-181DF2FAC230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0DBFC-D672-4BFF-99BD-25B33A76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You MUST be willing to use your judgment. There are no rules</a:t>
            </a:r>
            <a:r>
              <a:rPr lang="en-US" baseline="0" smtClean="0"/>
              <a:t> about different kinds of titles being “known” or not. </a:t>
            </a:r>
            <a:r>
              <a:rPr lang="en-US" smtClean="0"/>
              <a:t>In the following slides it is assumed that the compilation is not “known” by a particular title.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DBFC-D672-4BFF-99BD-25B33A76B7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1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this case the cataloger decides there</a:t>
            </a:r>
            <a:r>
              <a:rPr lang="en-US" baseline="0" smtClean="0"/>
              <a:t> are too many individual works in the compilation and will follow the alternative instruction for Selections.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DBFC-D672-4BFF-99BD-25B33A76B7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50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Form might be used when an author</a:t>
            </a:r>
            <a:r>
              <a:rPr lang="en-US" baseline="0" smtClean="0"/>
              <a:t> creates a short story and a novel with the same preferred title, for example.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DBFC-D672-4BFF-99BD-25B33A76B7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09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DBFC-D672-4BFF-99BD-25B33A76B7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56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You would only pick </a:t>
            </a:r>
            <a:r>
              <a:rPr lang="en-US" i="1" smtClean="0"/>
              <a:t>one </a:t>
            </a:r>
            <a:r>
              <a:rPr lang="en-US" i="0" smtClean="0"/>
              <a:t> of these for each as the authorized access point—thes different</a:t>
            </a:r>
            <a:r>
              <a:rPr lang="en-US" i="0" baseline="0" smtClean="0"/>
              <a:t> access points </a:t>
            </a:r>
            <a:r>
              <a:rPr lang="en-US" i="0" smtClean="0"/>
              <a:t>are shown</a:t>
            </a:r>
            <a:r>
              <a:rPr lang="en-US" i="0" baseline="0" smtClean="0"/>
              <a:t> as possible ways to differentiate.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DBFC-D672-4BFF-99BD-25B33A76B7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6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Differentiation at the expression level.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DBFC-D672-4BFF-99BD-25B33A76B7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37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Differentiation</a:t>
            </a:r>
            <a:r>
              <a:rPr lang="en-US" baseline="0" smtClean="0"/>
              <a:t> at the work level. If this is done, we probably don’t need to add anything further to distinguish (like language).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DBFC-D672-4BFF-99BD-25B33A76B7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7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5D58-2C8A-486D-B1E5-D99461C16F62}" type="datetime1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1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8CDA-4F3A-45A3-8DB1-C7F78C0F0DB1}" type="datetime1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ACF8-D445-4D42-8E77-9DED5373A3AB}" type="datetime1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4767-905C-4D7E-942B-251103BAF6BB}" type="datetime1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8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049F-D91A-4A04-8BAA-05134982B03E}" type="datetime1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0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6917-3021-47E7-9584-1C9C23CA7CFF}" type="datetime1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2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FBF6-AD1F-4AB9-962D-8AD90E28AB88}" type="datetime1">
              <a:rPr lang="en-US" smtClean="0"/>
              <a:t>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2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3260-3492-4FDC-B1F8-164FF99888FB}" type="datetime1">
              <a:rPr lang="en-US" smtClean="0"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2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7F9A-BBFE-44C1-AF31-05784FE760B8}" type="datetime1">
              <a:rPr lang="en-US" smtClean="0"/>
              <a:t>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8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7F3A-8830-47B0-A649-BF1BD2F112F9}" type="datetime1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4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80B8-84F4-4337-81B8-B5E347B09C4D}" type="datetime1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BD62-FD6D-4953-98E8-59775179EA0D}" type="datetime1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B007-87E1-4AD1-8C94-D9EDCF412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smtClean="0"/>
              <a:t>Conventional Collective Titles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BYU Catalog Department Training</a:t>
            </a:r>
          </a:p>
          <a:p>
            <a:r>
              <a:rPr lang="en-US">
                <a:solidFill>
                  <a:schemeClr val="tx1"/>
                </a:solidFill>
              </a:rPr>
              <a:t>9</a:t>
            </a:r>
            <a:r>
              <a:rPr lang="en-US" smtClean="0">
                <a:solidFill>
                  <a:schemeClr val="tx1"/>
                </a:solidFill>
              </a:rPr>
              <a:t> January </a:t>
            </a:r>
            <a:r>
              <a:rPr lang="en-US" smtClean="0">
                <a:solidFill>
                  <a:schemeClr val="tx1"/>
                </a:solidFill>
              </a:rPr>
              <a:t>2014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3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Charles Dickens, </a:t>
            </a:r>
            <a:r>
              <a:rPr lang="en-US" i="1" smtClean="0"/>
              <a:t>A Christmas Carol and Other Christmas Writings </a:t>
            </a:r>
            <a:r>
              <a:rPr lang="en-US" smtClean="0"/>
              <a:t>(Penguin, 2003)</a:t>
            </a:r>
          </a:p>
          <a:p>
            <a:pPr marL="0" indent="0">
              <a:buNone/>
            </a:pPr>
            <a:r>
              <a:rPr lang="en-US" smtClean="0"/>
              <a:t>	Preferred titles:</a:t>
            </a:r>
          </a:p>
          <a:p>
            <a:pPr marL="400050" lvl="1" indent="0">
              <a:buNone/>
            </a:pPr>
            <a:endParaRPr lang="en-US"/>
          </a:p>
        </p:txBody>
      </p:sp>
      <p:pic>
        <p:nvPicPr>
          <p:cNvPr id="2050" name="Picture 2" descr="http://images.wallstcheatsheet.com/wp-content/uploads/2013/11/rs_bookit_cover_web5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256566" cy="3505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67000" y="3352800"/>
            <a:ext cx="6324600" cy="220980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Christmas festivities</a:t>
            </a:r>
          </a:p>
          <a:p>
            <a:r>
              <a:rPr lang="en-US" smtClean="0"/>
              <a:t>The story of the goblins who stole a sexton</a:t>
            </a:r>
          </a:p>
          <a:p>
            <a:r>
              <a:rPr lang="en-US" smtClean="0"/>
              <a:t>A Christmas carol</a:t>
            </a:r>
          </a:p>
          <a:p>
            <a:r>
              <a:rPr lang="en-US" smtClean="0"/>
              <a:t>The haunted man </a:t>
            </a:r>
          </a:p>
          <a:p>
            <a:r>
              <a:rPr lang="en-US" smtClean="0"/>
              <a:t>A Christmas tree</a:t>
            </a:r>
          </a:p>
          <a:p>
            <a:r>
              <a:rPr lang="en-US" smtClean="0"/>
              <a:t>What Christmas is, as we grow older</a:t>
            </a:r>
          </a:p>
          <a:p>
            <a:r>
              <a:rPr lang="en-US" smtClean="0"/>
              <a:t>The seven poor travellers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Selections (Alternative)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Charle Dickens, </a:t>
            </a:r>
            <a:r>
              <a:rPr lang="en-US" i="1" smtClean="0"/>
              <a:t>A Christmas Carol and Other Christmas Writings </a:t>
            </a:r>
            <a:r>
              <a:rPr lang="en-US" smtClean="0"/>
              <a:t>(Penguin, 2003)</a:t>
            </a:r>
          </a:p>
          <a:p>
            <a:pPr marL="0" indent="0"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	Preferred title:</a:t>
            </a:r>
          </a:p>
          <a:p>
            <a:pPr marL="400050" lvl="1" indent="0">
              <a:buNone/>
            </a:pPr>
            <a:endParaRPr lang="en-US" smtClean="0"/>
          </a:p>
          <a:p>
            <a:pPr marL="0" indent="0" algn="ctr">
              <a:buNone/>
            </a:pPr>
            <a:r>
              <a:rPr lang="en-US" sz="4400" smtClean="0"/>
              <a:t>Short stories. Selections</a:t>
            </a:r>
            <a:endParaRPr lang="en-US" sz="4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7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8287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800" smtClean="0"/>
              <a:t>Virginia Woolf, </a:t>
            </a:r>
            <a:r>
              <a:rPr lang="en-US" sz="3800" i="1" smtClean="0"/>
              <a:t>Selected Works of Virginia Woolf</a:t>
            </a:r>
            <a:r>
              <a:rPr lang="en-US" sz="3800" smtClean="0"/>
              <a:t> (Wordsworth Editions, 2005) </a:t>
            </a:r>
          </a:p>
          <a:p>
            <a:pPr marL="0" indent="0">
              <a:buNone/>
            </a:pPr>
            <a:r>
              <a:rPr lang="en-US" sz="3800" smtClean="0"/>
              <a:t>	Preferred titles:</a:t>
            </a:r>
          </a:p>
          <a:p>
            <a:pPr marL="400050" lvl="1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71800" y="3352800"/>
            <a:ext cx="6019800" cy="243840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500" smtClean="0"/>
              <a:t>Jacob’s room</a:t>
            </a:r>
          </a:p>
          <a:p>
            <a:r>
              <a:rPr lang="en-US" sz="6500" smtClean="0"/>
              <a:t>Mrs. Dalloway</a:t>
            </a:r>
          </a:p>
          <a:p>
            <a:r>
              <a:rPr lang="en-US" sz="6500" smtClean="0"/>
              <a:t>To the lighthouse</a:t>
            </a:r>
          </a:p>
          <a:p>
            <a:r>
              <a:rPr lang="en-US" sz="6500" smtClean="0"/>
              <a:t>Orlando</a:t>
            </a:r>
          </a:p>
          <a:p>
            <a:r>
              <a:rPr lang="en-US" sz="6500" smtClean="0"/>
              <a:t>A room of one’s own</a:t>
            </a:r>
          </a:p>
          <a:p>
            <a:r>
              <a:rPr lang="en-US" sz="6500" smtClean="0"/>
              <a:t>The waves</a:t>
            </a:r>
          </a:p>
          <a:p>
            <a:r>
              <a:rPr lang="en-US" sz="6500" smtClean="0"/>
              <a:t>Three guineas</a:t>
            </a:r>
          </a:p>
          <a:p>
            <a:r>
              <a:rPr lang="en-US" sz="6500" smtClean="0"/>
              <a:t>Between the acts</a:t>
            </a:r>
          </a:p>
          <a:p>
            <a:pPr marL="857250" lvl="1" indent="-457200"/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533650" cy="348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0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Selections (Alternative)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Virginia Woolf, </a:t>
            </a:r>
            <a:r>
              <a:rPr lang="en-US" i="1" smtClean="0"/>
              <a:t>Selected Works of Virginia Woolf</a:t>
            </a:r>
            <a:r>
              <a:rPr lang="en-US" smtClean="0"/>
              <a:t> (Wordsworth Editions, 2005) 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	Preferred title:</a:t>
            </a:r>
          </a:p>
          <a:p>
            <a:pPr marL="400050" lvl="1" indent="0">
              <a:buNone/>
            </a:pPr>
            <a:endParaRPr lang="en-US" smtClean="0"/>
          </a:p>
          <a:p>
            <a:pPr marL="0" indent="0" algn="ctr">
              <a:buNone/>
            </a:pPr>
            <a:r>
              <a:rPr lang="en-US" sz="4400" smtClean="0"/>
              <a:t>Works. Selections</a:t>
            </a:r>
            <a:endParaRPr lang="en-US" sz="4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5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Authorized Access Point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RDA 6.27.1.2. If one person, family, or corporate body is responsible for creating the work [including a collection], construct the authorized access point representing the work by combining (in this order):</a:t>
            </a:r>
          </a:p>
          <a:p>
            <a:pPr marL="514350" indent="-514350">
              <a:buFont typeface="+mj-lt"/>
              <a:buAutoNum type="alphaLcParenR"/>
            </a:pPr>
            <a:r>
              <a:rPr lang="en-US" smtClean="0"/>
              <a:t>the authorized access point representing that person, family, or corporate body</a:t>
            </a:r>
          </a:p>
          <a:p>
            <a:pPr marL="514350" indent="-514350">
              <a:buFont typeface="+mj-lt"/>
              <a:buAutoNum type="alphaLcParenR"/>
            </a:pPr>
            <a:r>
              <a:rPr lang="en-US" smtClean="0"/>
              <a:t>the preferred title for the work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30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Authorized Access Point (single work)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Authorized access point for the person:</a:t>
            </a:r>
          </a:p>
          <a:p>
            <a:pPr marL="400050" lvl="1" indent="0">
              <a:buNone/>
            </a:pPr>
            <a:r>
              <a:rPr lang="en-US" smtClean="0"/>
              <a:t>Dickens, Charles, 1719-1793  </a:t>
            </a:r>
          </a:p>
          <a:p>
            <a:pPr marL="400050" lvl="1" indent="0">
              <a:buNone/>
            </a:pPr>
            <a:r>
              <a:rPr lang="en-US" i="1" smtClean="0"/>
              <a:t>	plus</a:t>
            </a:r>
          </a:p>
          <a:p>
            <a:pPr marL="0" indent="0">
              <a:buNone/>
            </a:pPr>
            <a:r>
              <a:rPr lang="en-US" smtClean="0"/>
              <a:t>Preferred title for the work:</a:t>
            </a:r>
          </a:p>
          <a:p>
            <a:pPr marL="400050" lvl="1" indent="0">
              <a:buNone/>
            </a:pPr>
            <a:r>
              <a:rPr lang="en-US" smtClean="0"/>
              <a:t>A Christmas carol</a:t>
            </a:r>
          </a:p>
          <a:p>
            <a:pPr marL="0" indent="0">
              <a:buNone/>
            </a:pPr>
            <a:r>
              <a:rPr lang="en-US" smtClean="0"/>
              <a:t>Authorized access point for the work:</a:t>
            </a:r>
          </a:p>
          <a:p>
            <a:pPr marL="400050" lvl="1" indent="0">
              <a:buNone/>
            </a:pPr>
            <a:r>
              <a:rPr lang="en-US" smtClean="0"/>
              <a:t>Dickens, Charles, 1719-1793. Christmas carol</a:t>
            </a:r>
          </a:p>
          <a:p>
            <a:pPr marL="400050" lvl="1" indent="0">
              <a:buNone/>
            </a:pPr>
            <a:r>
              <a:rPr lang="en-US" sz="1800" i="1" smtClean="0"/>
              <a:t>		[initial article dropped following 6.2.1.7 alternative]</a:t>
            </a:r>
            <a:r>
              <a:rPr lang="en-US" smtClean="0"/>
              <a:t>  </a:t>
            </a:r>
          </a:p>
          <a:p>
            <a:pPr marL="400050" lvl="1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61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Selections (Main Rule)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Charles Dickens, </a:t>
            </a:r>
            <a:r>
              <a:rPr lang="en-US" i="1" smtClean="0"/>
              <a:t>A Christmas Carol and Other Christmas Writings </a:t>
            </a:r>
            <a:r>
              <a:rPr lang="en-US" smtClean="0"/>
              <a:t>(Penguin, 2003)</a:t>
            </a:r>
          </a:p>
          <a:p>
            <a:pPr marL="0" indent="0">
              <a:buNone/>
            </a:pPr>
            <a:r>
              <a:rPr lang="en-US" smtClean="0"/>
              <a:t>	Authorized Access Points:</a:t>
            </a:r>
          </a:p>
          <a:p>
            <a:pPr marL="400050" lvl="1" indent="0">
              <a:buNone/>
            </a:pPr>
            <a:endParaRPr lang="en-US"/>
          </a:p>
        </p:txBody>
      </p:sp>
      <p:pic>
        <p:nvPicPr>
          <p:cNvPr id="2050" name="Picture 2" descr="http://images.wallstcheatsheet.com/wp-content/uploads/2013/11/rs_bookit_cover_web5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256566" cy="3505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67000" y="3352800"/>
            <a:ext cx="6324600" cy="32766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3100" smtClean="0"/>
              <a:t>Dickens, Charles, 1719-1793. Christmas festivities</a:t>
            </a:r>
          </a:p>
          <a:p>
            <a:pPr marL="0" indent="0">
              <a:buNone/>
            </a:pPr>
            <a:r>
              <a:rPr lang="en-US" smtClean="0"/>
              <a:t>Dickens, Charles, 1719-1793. Story of the goblins who stole a sexton</a:t>
            </a:r>
          </a:p>
          <a:p>
            <a:pPr marL="0" indent="0">
              <a:buNone/>
            </a:pPr>
            <a:r>
              <a:rPr lang="en-US" smtClean="0"/>
              <a:t>Dickens, Charles, 1719-1793. Christmas carol</a:t>
            </a:r>
          </a:p>
          <a:p>
            <a:pPr marL="0" indent="0">
              <a:buNone/>
            </a:pPr>
            <a:r>
              <a:rPr lang="en-US" smtClean="0"/>
              <a:t>Dickens, Charles, 1719-1793. Haunted man </a:t>
            </a:r>
          </a:p>
          <a:p>
            <a:pPr marL="0" indent="0">
              <a:buNone/>
            </a:pPr>
            <a:r>
              <a:rPr lang="en-US" smtClean="0"/>
              <a:t>Dickens, Charles, 1719-1793. Christmas tree</a:t>
            </a:r>
          </a:p>
          <a:p>
            <a:pPr marL="0" indent="0">
              <a:buNone/>
            </a:pPr>
            <a:r>
              <a:rPr lang="en-US" smtClean="0"/>
              <a:t>Dickens, Charles, 1719-1793. What Christmas is, as we grow older</a:t>
            </a:r>
          </a:p>
          <a:p>
            <a:pPr marL="0" indent="0">
              <a:buNone/>
            </a:pPr>
            <a:r>
              <a:rPr lang="en-US" smtClean="0"/>
              <a:t>Dickens, Charles, 1719-1793. Seven poor travellers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4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Authorized Access Point (collection using conventional collective title)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Authorized access point for the person:</a:t>
            </a:r>
          </a:p>
          <a:p>
            <a:pPr marL="400050" lvl="1" indent="0">
              <a:buNone/>
            </a:pPr>
            <a:r>
              <a:rPr lang="en-US" smtClean="0"/>
              <a:t>Thatcher, Margaret</a:t>
            </a:r>
          </a:p>
          <a:p>
            <a:pPr marL="400050" lvl="1" indent="0">
              <a:buNone/>
            </a:pPr>
            <a:r>
              <a:rPr lang="en-US" i="1" smtClean="0"/>
              <a:t>	plus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Preferred title for the work: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smtClean="0"/>
              <a:t>Speeches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Authorized access point for the work:</a:t>
            </a:r>
          </a:p>
          <a:p>
            <a:pPr marL="400050" lvl="1" indent="0">
              <a:buNone/>
            </a:pPr>
            <a:r>
              <a:rPr lang="en-US" smtClean="0"/>
              <a:t>Thatcher, Margaret. Speeches 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52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Authorized Access Point (collection using conventional collective title)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Margaret Thatcher, </a:t>
            </a:r>
            <a:r>
              <a:rPr lang="en-US" i="1" smtClean="0"/>
              <a:t>The Collected Speeches of Margaret Thatcher </a:t>
            </a:r>
            <a:r>
              <a:rPr lang="en-US" smtClean="0"/>
              <a:t>(Harper, 1998)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Authorized access point: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1704975" cy="263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971800" y="4495800"/>
            <a:ext cx="5867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Thatcher, Margaret. Speeches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5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Conflict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mtClean="0"/>
              <a:t>6.27.1.9. Make additions to access points if needed to distinguish the access point for a work from another that is the same but represents a different work. Add one or more of these: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mtClean="0"/>
              <a:t>The form of the work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mtClean="0"/>
              <a:t>The date of the work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mtClean="0"/>
              <a:t>The place of origin of the work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mtClean="0"/>
              <a:t>Another distinguishing characteristic of the work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1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Describing works and expressions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smtClean="0"/>
              <a:t>Work</a:t>
            </a:r>
            <a:r>
              <a:rPr lang="en-US" smtClean="0"/>
              <a:t> is defined in RDA as “a distinct intellectual or artistic creation” (Glossary)</a:t>
            </a:r>
          </a:p>
          <a:p>
            <a:r>
              <a:rPr lang="en-US" i="1" smtClean="0"/>
              <a:t>Expression </a:t>
            </a:r>
            <a:r>
              <a:rPr lang="en-US" smtClean="0"/>
              <a:t>is defined as “the intellectual or artistic realization of a work in the form of alpha-numeric, musical or choreographic notation, sound, image, object, movement, etc.” (Glossary)</a:t>
            </a:r>
            <a:endParaRPr lang="en-US" i="1" smtClean="0"/>
          </a:p>
          <a:p>
            <a:r>
              <a:rPr lang="en-US" smtClean="0"/>
              <a:t>The term </a:t>
            </a:r>
            <a:r>
              <a:rPr lang="en-US" i="1" smtClean="0"/>
              <a:t>work</a:t>
            </a:r>
            <a:r>
              <a:rPr lang="en-US" smtClean="0"/>
              <a:t> or </a:t>
            </a:r>
            <a:r>
              <a:rPr lang="en-US" i="1" smtClean="0"/>
              <a:t>expression</a:t>
            </a:r>
            <a:r>
              <a:rPr lang="en-US" smtClean="0"/>
              <a:t> can refer to an individual work, an aggregate work, or a component of a work (5.1.2)</a:t>
            </a:r>
          </a:p>
          <a:p>
            <a:r>
              <a:rPr lang="en-US" smtClean="0"/>
              <a:t>So the general rules for works and expressions apply to collections of works and parts of works.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61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Conflict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Different collections</a:t>
            </a:r>
            <a:r>
              <a:rPr lang="en-US" i="1" smtClean="0"/>
              <a:t> </a:t>
            </a:r>
            <a:r>
              <a:rPr lang="en-US" smtClean="0"/>
              <a:t>may be different (aggregate) works. Different “selections” are nearly always different aggregate works.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44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8287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200" smtClean="0"/>
              <a:t>Virginia Woolf, </a:t>
            </a:r>
            <a:r>
              <a:rPr lang="en-US" sz="4200" i="1" smtClean="0"/>
              <a:t>Selected Works of Virginia Woolf</a:t>
            </a:r>
            <a:r>
              <a:rPr lang="en-US" sz="4200" smtClean="0"/>
              <a:t> (Wordsworth Editions, 2005) </a:t>
            </a:r>
          </a:p>
          <a:p>
            <a:pPr marL="0" indent="0">
              <a:buNone/>
            </a:pPr>
            <a:r>
              <a:rPr lang="en-US" smtClean="0"/>
              <a:t>	Preferred title (alternative):</a:t>
            </a:r>
          </a:p>
          <a:p>
            <a:pPr marL="400050" lvl="1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71800" y="3352800"/>
            <a:ext cx="6019800" cy="18288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Works. Selections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533650" cy="348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2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752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mtClean="0"/>
              <a:t>Virginia Woolf, </a:t>
            </a:r>
            <a:r>
              <a:rPr lang="en-US" i="1" smtClean="0"/>
              <a:t>The Virginia Woolf Reader</a:t>
            </a:r>
            <a:r>
              <a:rPr lang="en-US" smtClean="0"/>
              <a:t> (Harcourt Brace Jovanovich, 1984)</a:t>
            </a:r>
          </a:p>
          <a:p>
            <a:pPr marL="400050" lvl="1" indent="0">
              <a:buNone/>
            </a:pPr>
            <a:r>
              <a:rPr lang="en-US" smtClean="0"/>
              <a:t>Contents (novels, short stories, essays, correspondence):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79127"/>
            <a:ext cx="2057400" cy="3212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3429000"/>
            <a:ext cx="6400800" cy="289560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Part of </a:t>
            </a:r>
            <a:r>
              <a:rPr lang="en-US" i="1" smtClean="0"/>
              <a:t>Moments of being</a:t>
            </a:r>
          </a:p>
          <a:p>
            <a:r>
              <a:rPr lang="en-US" smtClean="0"/>
              <a:t>Part of </a:t>
            </a:r>
            <a:r>
              <a:rPr lang="en-US" i="1" smtClean="0"/>
              <a:t>Mrs. Dalloway</a:t>
            </a:r>
          </a:p>
          <a:p>
            <a:r>
              <a:rPr lang="en-US" smtClean="0"/>
              <a:t>Part of </a:t>
            </a:r>
            <a:r>
              <a:rPr lang="en-US" i="1" smtClean="0"/>
              <a:t>To the lighthouse</a:t>
            </a:r>
          </a:p>
          <a:p>
            <a:r>
              <a:rPr lang="en-US" smtClean="0"/>
              <a:t>Part of </a:t>
            </a:r>
            <a:r>
              <a:rPr lang="en-US" i="1" smtClean="0"/>
              <a:t>Orlando</a:t>
            </a:r>
          </a:p>
          <a:p>
            <a:r>
              <a:rPr lang="en-US" smtClean="0"/>
              <a:t>Part of </a:t>
            </a:r>
            <a:r>
              <a:rPr lang="en-US" i="1" smtClean="0"/>
              <a:t>The waves</a:t>
            </a:r>
          </a:p>
          <a:p>
            <a:r>
              <a:rPr lang="en-US" smtClean="0"/>
              <a:t>“The legacy”</a:t>
            </a:r>
          </a:p>
          <a:p>
            <a:r>
              <a:rPr lang="en-US" smtClean="0"/>
              <a:t>“Lappin and Lapinova”</a:t>
            </a:r>
          </a:p>
          <a:p>
            <a:r>
              <a:rPr lang="en-US" smtClean="0"/>
              <a:t>“The duchess and the Jeweller”</a:t>
            </a:r>
          </a:p>
          <a:p>
            <a:r>
              <a:rPr lang="en-US" smtClean="0"/>
              <a:t>“The mark and the wall”</a:t>
            </a:r>
          </a:p>
          <a:p>
            <a:r>
              <a:rPr lang="en-US" smtClean="0"/>
              <a:t>“Kew Gardens”</a:t>
            </a:r>
          </a:p>
          <a:p>
            <a:r>
              <a:rPr lang="en-US" smtClean="0"/>
              <a:t>Part of </a:t>
            </a:r>
            <a:r>
              <a:rPr lang="en-US" i="1" smtClean="0"/>
              <a:t>A room of one’s own</a:t>
            </a:r>
            <a:endParaRPr lang="en-US" smtClean="0"/>
          </a:p>
          <a:p>
            <a:r>
              <a:rPr lang="en-US" smtClean="0"/>
              <a:t>“Mr. Bennet and Mrs. Brown”</a:t>
            </a:r>
          </a:p>
          <a:p>
            <a:r>
              <a:rPr lang="en-US" smtClean="0"/>
              <a:t>“Life itself”</a:t>
            </a:r>
          </a:p>
          <a:p>
            <a:r>
              <a:rPr lang="en-US" smtClean="0"/>
              <a:t>“Jane Austen”</a:t>
            </a:r>
          </a:p>
          <a:p>
            <a:r>
              <a:rPr lang="en-US" smtClean="0"/>
              <a:t>“How should one read a book?”</a:t>
            </a:r>
          </a:p>
          <a:p>
            <a:r>
              <a:rPr lang="en-US" smtClean="0"/>
              <a:t>“Street haunting”</a:t>
            </a:r>
          </a:p>
          <a:p>
            <a:r>
              <a:rPr lang="en-US" smtClean="0"/>
              <a:t>“A letter to a young poet”</a:t>
            </a:r>
          </a:p>
          <a:p>
            <a:r>
              <a:rPr lang="en-US" smtClean="0"/>
              <a:t>“Professions for women”</a:t>
            </a:r>
          </a:p>
          <a:p>
            <a:r>
              <a:rPr lang="en-US" smtClean="0"/>
              <a:t>“Modern fiction”</a:t>
            </a:r>
          </a:p>
          <a:p>
            <a:r>
              <a:rPr lang="en-US" smtClean="0"/>
              <a:t>Part of </a:t>
            </a:r>
            <a:r>
              <a:rPr lang="en-US" i="1" smtClean="0"/>
              <a:t>The diary of Virginia Woolf</a:t>
            </a:r>
            <a:endParaRPr lang="en-US" smtClean="0"/>
          </a:p>
          <a:p>
            <a:r>
              <a:rPr lang="en-US" smtClean="0"/>
              <a:t>Part of </a:t>
            </a:r>
            <a:r>
              <a:rPr lang="en-US" i="1" smtClean="0"/>
              <a:t>The letters of Virginia Woolf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73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8287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smtClean="0"/>
              <a:t>Virginia Woolf, </a:t>
            </a:r>
            <a:r>
              <a:rPr lang="en-US" sz="4200" i="1" smtClean="0"/>
              <a:t>Selected Works of Virginia Woolf</a:t>
            </a:r>
            <a:r>
              <a:rPr lang="en-US" sz="4200" smtClean="0"/>
              <a:t> (Wordsworth Editions, 2005) </a:t>
            </a:r>
          </a:p>
          <a:p>
            <a:pPr marL="0" indent="0">
              <a:buNone/>
            </a:pPr>
            <a:endParaRPr lang="en-US" sz="4000" smtClean="0"/>
          </a:p>
          <a:p>
            <a:pPr marL="0" indent="0">
              <a:buNone/>
            </a:pPr>
            <a:r>
              <a:rPr lang="en-US" sz="4000" smtClean="0"/>
              <a:t>Virginia </a:t>
            </a:r>
            <a:r>
              <a:rPr lang="en-US" sz="4000" smtClean="0"/>
              <a:t>Woolf, </a:t>
            </a:r>
            <a:r>
              <a:rPr lang="en-US" sz="4000" i="1" smtClean="0"/>
              <a:t>The Virginia Woolf Reader</a:t>
            </a:r>
            <a:r>
              <a:rPr lang="en-US" sz="4000" smtClean="0"/>
              <a:t> </a:t>
            </a:r>
            <a:r>
              <a:rPr lang="en-US" sz="4000" smtClean="0"/>
              <a:t>(</a:t>
            </a:r>
            <a:r>
              <a:rPr lang="en-US" sz="4000"/>
              <a:t>Harcourt Brace Jovanovich</a:t>
            </a:r>
            <a:r>
              <a:rPr lang="en-US" sz="4000" smtClean="0"/>
              <a:t>, </a:t>
            </a:r>
            <a:r>
              <a:rPr lang="en-US" sz="4000" smtClean="0"/>
              <a:t>1984)</a:t>
            </a:r>
          </a:p>
          <a:p>
            <a:pPr marL="0" indent="0">
              <a:buNone/>
            </a:pPr>
            <a:endParaRPr lang="en-US" sz="4200" smtClean="0"/>
          </a:p>
          <a:p>
            <a:pPr marL="0" indent="0">
              <a:buNone/>
            </a:pPr>
            <a:r>
              <a:rPr lang="en-US" sz="4000" smtClean="0"/>
              <a:t>Each has the same preferred title (alternative): Works. Selections</a:t>
            </a:r>
          </a:p>
          <a:p>
            <a:pPr marL="0" indent="0">
              <a:buNone/>
            </a:pPr>
            <a:endParaRPr lang="en-US" smtClean="0"/>
          </a:p>
          <a:p>
            <a:pPr marL="400050" lvl="1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71800" y="3352800"/>
            <a:ext cx="6019800" cy="18288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145987" cy="2952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57" y="3733800"/>
            <a:ext cx="1819901" cy="2841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4599" y="3362960"/>
            <a:ext cx="4598357" cy="3212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smtClean="0"/>
              <a:t>Each would have the same authorized access point: </a:t>
            </a:r>
          </a:p>
          <a:p>
            <a:pPr marL="0" indent="0">
              <a:buNone/>
            </a:pPr>
            <a:endParaRPr lang="en-US" sz="2600"/>
          </a:p>
          <a:p>
            <a:pPr marL="0" indent="0">
              <a:buNone/>
            </a:pPr>
            <a:r>
              <a:rPr lang="en-US" sz="2600" smtClean="0">
                <a:solidFill>
                  <a:schemeClr val="tx2"/>
                </a:solidFill>
              </a:rPr>
              <a:t>Woolf, Virginia, 1882-1941. Works. Selections</a:t>
            </a:r>
          </a:p>
          <a:p>
            <a:pPr marL="0" indent="0">
              <a:buNone/>
            </a:pPr>
            <a:endParaRPr lang="en-US" sz="2600" smtClean="0"/>
          </a:p>
          <a:p>
            <a:pPr marL="0" indent="0">
              <a:buNone/>
            </a:pPr>
            <a:r>
              <a:rPr lang="en-US" sz="2600" smtClean="0"/>
              <a:t>But they are different works. </a:t>
            </a:r>
            <a:r>
              <a:rPr lang="en-US" sz="2600" i="1" smtClean="0"/>
              <a:t>A conflict exists.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400050" lvl="1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4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Conflict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mtClean="0">
                <a:solidFill>
                  <a:schemeClr val="tx2"/>
                </a:solidFill>
              </a:rPr>
              <a:t>Woolf, Virginia, 1882-1941. Works. Selections</a:t>
            </a:r>
          </a:p>
          <a:p>
            <a:pPr marL="0" indent="0">
              <a:buNone/>
            </a:pPr>
            <a:r>
              <a:rPr lang="en-US" smtClean="0"/>
              <a:t>Something needs to be added to differentiate.</a:t>
            </a:r>
          </a:p>
          <a:p>
            <a:pPr marL="0" indent="0">
              <a:buNone/>
            </a:pPr>
            <a:r>
              <a:rPr lang="en-US" smtClean="0"/>
              <a:t>What is most helpful to library users?</a:t>
            </a:r>
          </a:p>
          <a:p>
            <a:pPr marL="857250" lvl="1" indent="-457200"/>
            <a:r>
              <a:rPr lang="en-US" smtClean="0"/>
              <a:t>Form? (not possible, both are the same form)</a:t>
            </a:r>
          </a:p>
          <a:p>
            <a:pPr marL="857250" lvl="1" indent="-457200"/>
            <a:r>
              <a:rPr lang="en-US" smtClean="0"/>
              <a:t>Date (original publication date of the collection)? </a:t>
            </a:r>
          </a:p>
          <a:p>
            <a:pPr marL="1257300" lvl="2" indent="-457200"/>
            <a:r>
              <a:rPr lang="en-US" smtClean="0"/>
              <a:t>Woolf, Virginia, 1882-1941. Works. Selections. 2005</a:t>
            </a:r>
          </a:p>
          <a:p>
            <a:pPr marL="1257300" lvl="2" indent="-457200"/>
            <a:r>
              <a:rPr lang="en-US" smtClean="0"/>
              <a:t>Woolf, Virginia, 1882-1941. Works. Selections. 1984</a:t>
            </a:r>
          </a:p>
          <a:p>
            <a:pPr marL="857250" lvl="1" indent="-457200"/>
            <a:r>
              <a:rPr lang="en-US" smtClean="0"/>
              <a:t>Place of origin? (place of publication?)</a:t>
            </a:r>
          </a:p>
          <a:p>
            <a:pPr marL="1257300" lvl="2" indent="-457200"/>
            <a:r>
              <a:rPr lang="en-US" smtClean="0"/>
              <a:t>Woolf, Virginia, 1882-1941. Works. Selections (Ware, England)</a:t>
            </a:r>
          </a:p>
          <a:p>
            <a:pPr marL="1257300" lvl="2" indent="-457200"/>
            <a:r>
              <a:rPr lang="en-US" smtClean="0"/>
              <a:t>Woolf, Virginia, 1882-1941. Works. Selections (San Diego, Calif.)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79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Conflict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mtClean="0">
                <a:solidFill>
                  <a:schemeClr val="tx2"/>
                </a:solidFill>
              </a:rPr>
              <a:t>Woolf, Virginia, 1882-1941. Works. Selections</a:t>
            </a:r>
          </a:p>
          <a:p>
            <a:pPr marL="857250" lvl="1" indent="-457200"/>
            <a:r>
              <a:rPr lang="en-US" smtClean="0"/>
              <a:t>Editor (available for The Virginia Woolf reader)?</a:t>
            </a:r>
          </a:p>
          <a:p>
            <a:pPr marL="1257300" lvl="2" indent="-457200"/>
            <a:r>
              <a:rPr lang="en-US" smtClean="0"/>
              <a:t>Woolf, Virginia, 1882-1941. Works. Selections (Leaska)</a:t>
            </a:r>
          </a:p>
          <a:p>
            <a:pPr marL="857250" lvl="1" indent="-457200"/>
            <a:r>
              <a:rPr lang="en-US" smtClean="0"/>
              <a:t>Series (available for Selected Works of Virginia Woolf)?</a:t>
            </a:r>
          </a:p>
          <a:p>
            <a:pPr marL="1257300" lvl="2" indent="-457200"/>
            <a:r>
              <a:rPr lang="en-US" smtClean="0"/>
              <a:t>Woolf, Virginia, 1882-1941. Works. Selections (Wordsworth library collection)</a:t>
            </a:r>
          </a:p>
          <a:p>
            <a:pPr marL="857250" lvl="1" indent="-457200"/>
            <a:r>
              <a:rPr lang="en-US" smtClean="0"/>
              <a:t>Publisher?</a:t>
            </a:r>
          </a:p>
          <a:p>
            <a:pPr marL="1257300" lvl="2" indent="-457200"/>
            <a:r>
              <a:rPr lang="en-US" smtClean="0"/>
              <a:t>Woolf, Virginia, 1882-1941. Works. Selections (Wordsworth Editions)</a:t>
            </a:r>
          </a:p>
          <a:p>
            <a:pPr marL="1257300" lvl="2" indent="-457200"/>
            <a:r>
              <a:rPr lang="en-US" smtClean="0"/>
              <a:t>Woolf, Virginia, 1882-1941. Works. Selections (Harcourt Brace Jovanovich)</a:t>
            </a:r>
          </a:p>
          <a:p>
            <a:pPr marL="857250" lvl="1" indent="-457200"/>
            <a:r>
              <a:rPr lang="en-US" smtClean="0"/>
              <a:t>Something else?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06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Conflict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>
                <a:solidFill>
                  <a:schemeClr val="tx2"/>
                </a:solidFill>
              </a:rPr>
              <a:t>Woolf, Virginia, 1882-1941. Works. Selections</a:t>
            </a:r>
          </a:p>
          <a:p>
            <a:pPr marL="857250" lvl="1" indent="-457200"/>
            <a:r>
              <a:rPr lang="en-US" smtClean="0"/>
              <a:t>Another distinguishing characteristic?</a:t>
            </a:r>
          </a:p>
          <a:p>
            <a:pPr marL="1257300" lvl="2" indent="-457200"/>
            <a:r>
              <a:rPr lang="en-US" smtClean="0"/>
              <a:t>Title of manifestation?</a:t>
            </a:r>
          </a:p>
          <a:p>
            <a:pPr marL="1714500" lvl="3" indent="-457200"/>
            <a:r>
              <a:rPr lang="en-US" smtClean="0"/>
              <a:t>Woolf, Virginia, 1882-1941. Works. Selections (The Virginia Woolf Reader)</a:t>
            </a:r>
          </a:p>
          <a:p>
            <a:pPr marL="1714500" lvl="3" indent="-457200"/>
            <a:r>
              <a:rPr lang="en-US" smtClean="0"/>
              <a:t>Woolf, Virginia, 1882-1941. Works. Selections (Selected works of Virginia Woolf)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46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Case of “Works”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Are all collections that purport to be the complete works of an author the same aggregate “work”? </a:t>
            </a:r>
          </a:p>
          <a:p>
            <a:pPr lvl="1"/>
            <a:r>
              <a:rPr lang="en-US" smtClean="0"/>
              <a:t>If so, different compilations are different expressions and would be differentiated at the expression level.</a:t>
            </a:r>
          </a:p>
          <a:p>
            <a:pPr lvl="1"/>
            <a:r>
              <a:rPr lang="en-US" smtClean="0"/>
              <a:t>If not, different compilations are different works and need to be differentiated at the work level.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35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Case of “Works”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All compilations are the </a:t>
            </a:r>
            <a:r>
              <a:rPr lang="en-US" i="1" smtClean="0"/>
              <a:t>same</a:t>
            </a:r>
            <a:r>
              <a:rPr lang="en-US" smtClean="0"/>
              <a:t> work?</a:t>
            </a:r>
          </a:p>
          <a:p>
            <a:pPr marL="457200" lvl="1" indent="0">
              <a:buNone/>
            </a:pPr>
            <a:r>
              <a:rPr lang="en-US" smtClean="0">
                <a:solidFill>
                  <a:schemeClr val="tx2"/>
                </a:solidFill>
              </a:rPr>
              <a:t>Shakespeare, William, 1564-1616. Works</a:t>
            </a:r>
          </a:p>
          <a:p>
            <a:pPr marL="457200" lvl="1" indent="0">
              <a:buNone/>
            </a:pPr>
            <a:endParaRPr lang="en-US" smtClean="0"/>
          </a:p>
          <a:p>
            <a:pPr marL="857250" lvl="2" indent="0">
              <a:buNone/>
            </a:pP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" y="2286000"/>
            <a:ext cx="1857375" cy="228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0999"/>
            <a:ext cx="1600200" cy="2469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05000" y="2286000"/>
            <a:ext cx="5295266" cy="4346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anose="020B0604020202020204" pitchFamily="34" charset="0"/>
              <a:buNone/>
            </a:pPr>
            <a:r>
              <a:rPr lang="en-US" smtClean="0"/>
              <a:t>Expression authorized access points: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mtClean="0"/>
              <a:t>Shakespeare, William, 1564-1616. Works. </a:t>
            </a:r>
            <a:r>
              <a:rPr lang="en-US" smtClean="0">
                <a:solidFill>
                  <a:schemeClr val="tx2"/>
                </a:solidFill>
              </a:rPr>
              <a:t>English (The Riverside Shakespeare)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mtClean="0"/>
              <a:t>Shakespeare, William, 1564-1616. Works. </a:t>
            </a:r>
            <a:r>
              <a:rPr lang="en-US" smtClean="0">
                <a:solidFill>
                  <a:schemeClr val="tx2"/>
                </a:solidFill>
              </a:rPr>
              <a:t>English (The Oxford Shakespeare)</a:t>
            </a:r>
          </a:p>
          <a:p>
            <a:pPr marL="457200" lvl="1" indent="0">
              <a:buNone/>
            </a:pPr>
            <a:r>
              <a:rPr lang="en-US" smtClean="0"/>
              <a:t>Shakespeare, William, 1564-1616. Works. </a:t>
            </a:r>
            <a:r>
              <a:rPr lang="en-US" smtClean="0">
                <a:solidFill>
                  <a:schemeClr val="tx2"/>
                </a:solidFill>
              </a:rPr>
              <a:t>French (Orizons)</a:t>
            </a:r>
          </a:p>
          <a:p>
            <a:pPr marL="457200" lvl="1" indent="0">
              <a:buNone/>
            </a:pPr>
            <a:r>
              <a:rPr lang="en-US" smtClean="0"/>
              <a:t>Shakespeare, William, 1564-1616. Works. </a:t>
            </a:r>
            <a:r>
              <a:rPr lang="en-US" smtClean="0">
                <a:solidFill>
                  <a:schemeClr val="tx2"/>
                </a:solidFill>
              </a:rPr>
              <a:t>German (Schlegel and Tiek)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02" y="1371600"/>
            <a:ext cx="1650392" cy="2515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257" y="4038600"/>
            <a:ext cx="1775837" cy="2441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5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Case of “Works”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9144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Each compilation is a </a:t>
            </a:r>
            <a:r>
              <a:rPr lang="en-US" i="1" smtClean="0"/>
              <a:t>different</a:t>
            </a:r>
            <a:r>
              <a:rPr lang="en-US" smtClean="0"/>
              <a:t> work?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" y="2286000"/>
            <a:ext cx="1857375" cy="228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0999"/>
            <a:ext cx="1600200" cy="2469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05000" y="2286000"/>
            <a:ext cx="5295266" cy="4346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anose="020B0604020202020204" pitchFamily="34" charset="0"/>
              <a:buNone/>
            </a:pPr>
            <a:r>
              <a:rPr lang="en-US" smtClean="0"/>
              <a:t>Work authorized access points: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mtClean="0"/>
              <a:t>Shakespeare, William, 1564-1616. Works </a:t>
            </a:r>
            <a:r>
              <a:rPr lang="en-US" smtClean="0">
                <a:solidFill>
                  <a:schemeClr val="tx2"/>
                </a:solidFill>
              </a:rPr>
              <a:t>(The Riverside Shakespeare)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mtClean="0"/>
              <a:t>Shakespeare, William, 1564-1616. Works </a:t>
            </a:r>
            <a:r>
              <a:rPr lang="en-US" smtClean="0">
                <a:solidFill>
                  <a:schemeClr val="tx2"/>
                </a:solidFill>
              </a:rPr>
              <a:t>(The Oxford Shakespeare)</a:t>
            </a:r>
          </a:p>
          <a:p>
            <a:pPr marL="457200" lvl="1" indent="0">
              <a:buNone/>
            </a:pPr>
            <a:r>
              <a:rPr lang="en-US" smtClean="0"/>
              <a:t>Shakespeare, William, 1564-1616. Works </a:t>
            </a:r>
            <a:r>
              <a:rPr lang="en-US" smtClean="0">
                <a:solidFill>
                  <a:schemeClr val="tx2"/>
                </a:solidFill>
              </a:rPr>
              <a:t>(Orizons)</a:t>
            </a:r>
          </a:p>
          <a:p>
            <a:pPr marL="457200" lvl="1" indent="0">
              <a:buNone/>
            </a:pPr>
            <a:r>
              <a:rPr lang="en-US" smtClean="0"/>
              <a:t>Shakespeare, William, 1564-1616. Works </a:t>
            </a:r>
            <a:r>
              <a:rPr lang="en-US" smtClean="0">
                <a:solidFill>
                  <a:schemeClr val="tx2"/>
                </a:solidFill>
              </a:rPr>
              <a:t>(Schlegel and Tiek)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85" y="1600200"/>
            <a:ext cx="1588358" cy="2421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85" y="4190998"/>
            <a:ext cx="1664973" cy="2288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0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Preferred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One of the core elements of </a:t>
            </a:r>
            <a:r>
              <a:rPr lang="en-US" i="1" smtClean="0"/>
              <a:t>work</a:t>
            </a:r>
            <a:r>
              <a:rPr lang="en-US" smtClean="0"/>
              <a:t> is its preferred title, the title or form of title chosen to identify the work (6.2.2)</a:t>
            </a:r>
          </a:p>
          <a:p>
            <a:r>
              <a:rPr lang="en-US" smtClean="0"/>
              <a:t>In general, the preferred title is “the title in the original language by which the work has become known” (6.2.2.4)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00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Case of “Works”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The question of whether all collections that purport to be the complete works of an author the same “work” or not is not yet settled.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Use your judgment in individual cases.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21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5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Preferred title for a collection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If a collection of works is known by a title that is used in resources embodying that compilation or in reference sources, apply the general rule (previous slide) (6.2.2.10, 1st sentence).</a:t>
            </a:r>
          </a:p>
          <a:p>
            <a:r>
              <a:rPr lang="en-US" smtClean="0"/>
              <a:t>However, if it is not “known” by such a title, record a “conventional collective title” as the preferred title for the collection (6.2.2.10, 2nd sentence). </a:t>
            </a:r>
          </a:p>
          <a:p>
            <a:r>
              <a:rPr lang="en-US" smtClean="0"/>
              <a:t>Cataloger’s judgment is required to decide which sentence to apply. There may not be a “right” answer.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2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Conventional Collective Titles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a compilation consists of (or purports to consist of) the complete works of a person, family, or corporate body, the conventional collective title is</a:t>
            </a:r>
          </a:p>
          <a:p>
            <a:endParaRPr lang="en-US" smtClean="0"/>
          </a:p>
          <a:p>
            <a:pPr marL="57150" indent="0" algn="ctr">
              <a:buNone/>
            </a:pPr>
            <a:r>
              <a:rPr lang="en-US" sz="5400" smtClean="0">
                <a:solidFill>
                  <a:srgbClr val="FF0000"/>
                </a:solidFill>
              </a:rPr>
              <a:t>Works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7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Conventional Collective Titles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William Shakespeare, </a:t>
            </a:r>
            <a:r>
              <a:rPr lang="en-US" i="1" smtClean="0"/>
              <a:t>The Riverside Shakespeare</a:t>
            </a:r>
            <a:r>
              <a:rPr lang="en-US" smtClean="0"/>
              <a:t> (Houghton Mifflin, 1996)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Preferred title = </a:t>
            </a:r>
            <a:r>
              <a:rPr lang="en-US" smtClean="0">
                <a:solidFill>
                  <a:srgbClr val="FF0000"/>
                </a:solidFill>
              </a:rPr>
              <a:t>Works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857375" cy="228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Conventional Collective Titles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399"/>
          </a:xfrm>
        </p:spPr>
        <p:txBody>
          <a:bodyPr>
            <a:normAutofit/>
          </a:bodyPr>
          <a:lstStyle/>
          <a:p>
            <a:r>
              <a:rPr lang="en-US" smtClean="0"/>
              <a:t>If the compilation consists of (or purports to consist of) the complete works  in a particular form, choose from this list (6.2.2.10)</a:t>
            </a:r>
          </a:p>
          <a:p>
            <a:pPr lvl="2"/>
            <a:endParaRPr lang="en-US" smtClean="0"/>
          </a:p>
          <a:p>
            <a:pPr marL="0" indent="0">
              <a:buNone/>
            </a:pPr>
            <a:endParaRPr 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352800"/>
            <a:ext cx="8229600" cy="1524000"/>
          </a:xfrm>
          <a:prstGeom prst="rect">
            <a:avLst/>
          </a:prstGeom>
        </p:spPr>
        <p:txBody>
          <a:bodyPr vert="horz" lIns="91440" tIns="45720" rIns="91440" bIns="45720" numCol="3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Correspondence</a:t>
            </a:r>
          </a:p>
          <a:p>
            <a:r>
              <a:rPr lang="en-US" smtClean="0"/>
              <a:t>Essays</a:t>
            </a:r>
          </a:p>
          <a:p>
            <a:r>
              <a:rPr lang="en-US" smtClean="0"/>
              <a:t>Librettos</a:t>
            </a:r>
          </a:p>
          <a:p>
            <a:r>
              <a:rPr lang="en-US" smtClean="0"/>
              <a:t>Lyrics</a:t>
            </a:r>
          </a:p>
          <a:p>
            <a:r>
              <a:rPr lang="en-US" smtClean="0"/>
              <a:t>Novels</a:t>
            </a:r>
          </a:p>
          <a:p>
            <a:r>
              <a:rPr lang="en-US" smtClean="0"/>
              <a:t>Plays</a:t>
            </a:r>
          </a:p>
          <a:p>
            <a:r>
              <a:rPr lang="en-US" smtClean="0"/>
              <a:t>Poems</a:t>
            </a:r>
          </a:p>
          <a:p>
            <a:r>
              <a:rPr lang="en-US" smtClean="0"/>
              <a:t>Prose works</a:t>
            </a:r>
          </a:p>
          <a:p>
            <a:r>
              <a:rPr lang="en-US" smtClean="0"/>
              <a:t>Short stories</a:t>
            </a:r>
          </a:p>
          <a:p>
            <a:r>
              <a:rPr lang="en-US" smtClean="0"/>
              <a:t>Speeches</a:t>
            </a:r>
          </a:p>
          <a:p>
            <a:pPr lvl="2"/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4953000"/>
            <a:ext cx="8229600" cy="15240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/>
            <a:r>
              <a:rPr lang="en-US" smtClean="0"/>
              <a:t>If none of these is appropriate, use another term, such as “Posters”, “Lithographs”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1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Conventional Collective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Margaret Thatcher, </a:t>
            </a:r>
            <a:r>
              <a:rPr lang="en-US" i="1" smtClean="0"/>
              <a:t>The Collected Speeches of Margaret Thatcher </a:t>
            </a:r>
            <a:r>
              <a:rPr lang="en-US" smtClean="0"/>
              <a:t>(Harper, 1998)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Preferred title = </a:t>
            </a:r>
            <a:r>
              <a:rPr lang="en-US" smtClean="0">
                <a:solidFill>
                  <a:srgbClr val="FF0000"/>
                </a:solidFill>
              </a:rPr>
              <a:t>Speeches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1704975" cy="263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8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For a compilation that is not complete, RDA prefers that each individual work be identified. That is, don’t use a conventional collective title; instead record the preferred title for each work separately.</a:t>
            </a:r>
          </a:p>
          <a:p>
            <a:r>
              <a:rPr lang="en-US" smtClean="0"/>
              <a:t>Alternatively, RDA allows the term “Selections” to be </a:t>
            </a:r>
            <a:r>
              <a:rPr lang="en-US" i="1" smtClean="0"/>
              <a:t>added</a:t>
            </a:r>
            <a:r>
              <a:rPr lang="en-US" smtClean="0"/>
              <a:t> to the conventional collective title that would have been used for a complete collection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07-87E1-4AD1-8C94-D9EDCF412B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32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1785</Words>
  <Application>Microsoft Office PowerPoint</Application>
  <PresentationFormat>On-screen Show (4:3)</PresentationFormat>
  <Paragraphs>253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Conventional Collective Titles</vt:lpstr>
      <vt:lpstr>Describing works and expressions</vt:lpstr>
      <vt:lpstr>Preferred title</vt:lpstr>
      <vt:lpstr>Preferred title for a collection</vt:lpstr>
      <vt:lpstr>Conventional Collective Titles</vt:lpstr>
      <vt:lpstr>Conventional Collective Titles</vt:lpstr>
      <vt:lpstr>Conventional Collective Titles</vt:lpstr>
      <vt:lpstr>Conventional Collective Title</vt:lpstr>
      <vt:lpstr>Selections</vt:lpstr>
      <vt:lpstr>Selections</vt:lpstr>
      <vt:lpstr>Selections (Alternative)</vt:lpstr>
      <vt:lpstr>Selections</vt:lpstr>
      <vt:lpstr>Selections (Alternative)</vt:lpstr>
      <vt:lpstr>Authorized Access Point</vt:lpstr>
      <vt:lpstr>Authorized Access Point (single work)</vt:lpstr>
      <vt:lpstr>Selections (Main Rule)</vt:lpstr>
      <vt:lpstr>Authorized Access Point (collection using conventional collective title)</vt:lpstr>
      <vt:lpstr>Authorized Access Point (collection using conventional collective title)</vt:lpstr>
      <vt:lpstr>Conflict</vt:lpstr>
      <vt:lpstr>Conflict</vt:lpstr>
      <vt:lpstr>Selections</vt:lpstr>
      <vt:lpstr>Selections</vt:lpstr>
      <vt:lpstr>Selections</vt:lpstr>
      <vt:lpstr>Conflict</vt:lpstr>
      <vt:lpstr>Conflict</vt:lpstr>
      <vt:lpstr>Conflict</vt:lpstr>
      <vt:lpstr>The Case of “Works”</vt:lpstr>
      <vt:lpstr>The Case of “Works”</vt:lpstr>
      <vt:lpstr>The Case of “Works”</vt:lpstr>
      <vt:lpstr>The Case of “Works”</vt:lpstr>
      <vt:lpstr>PowerPoint Presentation</vt:lpstr>
    </vt:vector>
  </TitlesOfParts>
  <Company>Harold B Lee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Conventional Collective Titles</dc:title>
  <dc:creator>rlm3</dc:creator>
  <cp:lastModifiedBy>rlm3</cp:lastModifiedBy>
  <cp:revision>10</cp:revision>
  <dcterms:created xsi:type="dcterms:W3CDTF">2014-01-08T15:33:21Z</dcterms:created>
  <dcterms:modified xsi:type="dcterms:W3CDTF">2014-01-10T17:46:10Z</dcterms:modified>
</cp:coreProperties>
</file>