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5"/>
  </p:notesMasterIdLst>
  <p:sldIdLst>
    <p:sldId id="300" r:id="rId2"/>
    <p:sldId id="341" r:id="rId3"/>
    <p:sldId id="342" r:id="rId4"/>
    <p:sldId id="343" r:id="rId5"/>
    <p:sldId id="344" r:id="rId6"/>
    <p:sldId id="351" r:id="rId7"/>
    <p:sldId id="350" r:id="rId8"/>
    <p:sldId id="345" r:id="rId9"/>
    <p:sldId id="352" r:id="rId10"/>
    <p:sldId id="348" r:id="rId11"/>
    <p:sldId id="349" r:id="rId12"/>
    <p:sldId id="353" r:id="rId13"/>
    <p:sldId id="337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2" autoAdjust="0"/>
    <p:restoredTop sz="73282" autoAdjust="0"/>
  </p:normalViewPr>
  <p:slideViewPr>
    <p:cSldViewPr>
      <p:cViewPr varScale="1">
        <p:scale>
          <a:sx n="53" d="100"/>
          <a:sy n="53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894DA5-4762-454A-8D04-6DA68B45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BBD2D-2D70-478A-9926-A83A2D5889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94DA5-4762-454A-8D04-6DA68B45AA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0805-1669-49F7-905C-1F6D8E26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C1E5F-F230-4473-B0EA-35EEF35D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6704-4D53-409B-B2E0-A9D2C9862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1F94-C058-4A37-AC25-0332A811C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C8685-6387-4560-AEE6-5694BA09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2727-73E0-4987-8D9E-463FC59B6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418E-5DD9-4F87-B0D8-B15D8226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8B72-4EAD-484B-96EF-4A7CA92FF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8D42-370C-4312-A9E9-E58B7DF1E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EA29-4AAE-4763-A70D-7FA70217B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F213-B0F5-4744-8AB4-C1C030CB1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3DF871-9B4D-4AAD-9E20-F50B1108E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ls.com/products/virtua" TargetMode="External"/><Relationship Id="rId2" Type="http://schemas.openxmlformats.org/officeDocument/2006/relationships/hyperlink" Target="http://www.vtls.com/services/rdasandbo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da-jsc.org/rdapresenta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marc/marc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05800" cy="29718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   </a:t>
            </a:r>
            <a:r>
              <a:rPr lang="en-US" sz="2800" dirty="0" smtClean="0"/>
              <a:t>Taller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Desarrollandose</a:t>
            </a:r>
            <a:r>
              <a:rPr lang="en-US" sz="2800" dirty="0" smtClean="0"/>
              <a:t> el </a:t>
            </a:r>
            <a:r>
              <a:rPr lang="en-US" sz="2800" dirty="0" err="1" smtClean="0"/>
              <a:t>Administrador</a:t>
            </a:r>
            <a:r>
              <a:rPr lang="en-US" sz="2800" dirty="0" smtClean="0"/>
              <a:t> y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Empleados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la </a:t>
            </a:r>
            <a:r>
              <a:rPr lang="en-US" sz="2800" dirty="0" err="1" smtClean="0"/>
              <a:t>Adopción</a:t>
            </a:r>
            <a:r>
              <a:rPr lang="en-US" sz="2800" dirty="0" smtClean="0"/>
              <a:t> de RDA: El </a:t>
            </a:r>
            <a:r>
              <a:rPr lang="en-US" sz="2800" dirty="0" err="1" smtClean="0"/>
              <a:t>Caso</a:t>
            </a:r>
            <a:r>
              <a:rPr lang="en-US" sz="2800" dirty="0" smtClean="0"/>
              <a:t> de la Universidad de Brigham Young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1800" dirty="0" smtClean="0"/>
              <a:t>3a. </a:t>
            </a:r>
            <a:r>
              <a:rPr lang="en-US" sz="1800" dirty="0" err="1" smtClean="0"/>
              <a:t>Conferencia</a:t>
            </a:r>
            <a:r>
              <a:rPr lang="en-US" sz="1800" dirty="0" smtClean="0"/>
              <a:t> Regional </a:t>
            </a:r>
            <a:r>
              <a:rPr lang="en-US" sz="1800" dirty="0" err="1" smtClean="0"/>
              <a:t>sobre</a:t>
            </a:r>
            <a:r>
              <a:rPr lang="en-US" sz="1800" dirty="0" smtClean="0"/>
              <a:t> </a:t>
            </a:r>
            <a:r>
              <a:rPr lang="en-US" sz="1800" dirty="0" err="1" smtClean="0"/>
              <a:t>Catalogación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Universidad </a:t>
            </a:r>
            <a:r>
              <a:rPr lang="en-US" sz="1800" dirty="0" err="1" smtClean="0"/>
              <a:t>Autónoma</a:t>
            </a:r>
            <a:r>
              <a:rPr lang="en-US" sz="1800" dirty="0" smtClean="0"/>
              <a:t> de San Luis Potosí</a:t>
            </a:r>
            <a:br>
              <a:rPr lang="en-US" sz="1800" dirty="0" smtClean="0"/>
            </a:br>
            <a:r>
              <a:rPr lang="en-US" sz="1800" dirty="0" smtClean="0"/>
              <a:t>28-30 de </a:t>
            </a:r>
            <a:r>
              <a:rPr lang="en-US" sz="1800" dirty="0" err="1" smtClean="0"/>
              <a:t>Marzo</a:t>
            </a:r>
            <a:r>
              <a:rPr lang="en-US" sz="1800" dirty="0" smtClean="0"/>
              <a:t> 2011</a:t>
            </a:r>
            <a:endParaRPr lang="en-US" sz="1800" b="1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8001000" cy="2057400"/>
          </a:xfrm>
        </p:spPr>
        <p:txBody>
          <a:bodyPr/>
          <a:lstStyle/>
          <a:p>
            <a:pPr eaLnBrk="1" hangingPunct="1"/>
            <a:endParaRPr lang="en-US" sz="28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1"/>
                </a:solidFill>
              </a:rPr>
              <a:t>Robert L. Maxwell y John B. Wright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Harold B. Lee Library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Brigham Young University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</a:rPr>
              <a:t>Provo, Utah, U.S.A.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s-ES" sz="2800" b="1" dirty="0" smtClean="0"/>
              <a:t>Pauta 8:  Evaluar las consecuencias y las posibilidades de RDA para el desarrollo y el diseño de sistemas automatizados  y  </a:t>
            </a:r>
            <a:r>
              <a:rPr lang="en-US" sz="2800" b="1" dirty="0" err="1" smtClean="0"/>
              <a:t>estructuras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datos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futuros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VTLS RDA Sandbox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http://www.vtls.com/services/rdasandbox</a:t>
            </a:r>
            <a:endParaRPr lang="en-US" dirty="0" smtClean="0"/>
          </a:p>
          <a:p>
            <a:r>
              <a:rPr lang="en-US" dirty="0" smtClean="0"/>
              <a:t>VTLS </a:t>
            </a:r>
            <a:r>
              <a:rPr lang="en-US" dirty="0" err="1" smtClean="0"/>
              <a:t>Virtua—recibí</a:t>
            </a:r>
            <a:r>
              <a:rPr lang="en-US" dirty="0" smtClean="0"/>
              <a:t> un </a:t>
            </a:r>
            <a:r>
              <a:rPr lang="en-US" dirty="0" err="1" smtClean="0"/>
              <a:t>correo</a:t>
            </a:r>
            <a:r>
              <a:rPr lang="en-US" dirty="0" smtClean="0"/>
              <a:t> </a:t>
            </a:r>
            <a:r>
              <a:rPr lang="en-US" dirty="0" err="1" smtClean="0"/>
              <a:t>electrónico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John </a:t>
            </a:r>
            <a:r>
              <a:rPr lang="en-US" dirty="0" err="1" smtClean="0"/>
              <a:t>Espley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envió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sitio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Virtua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utilice</a:t>
            </a:r>
            <a:r>
              <a:rPr lang="en-US" dirty="0" smtClean="0"/>
              <a:t> </a:t>
            </a:r>
            <a:r>
              <a:rPr lang="en-US" dirty="0" err="1" smtClean="0"/>
              <a:t>datos</a:t>
            </a:r>
            <a:r>
              <a:rPr lang="en-US" dirty="0" smtClean="0"/>
              <a:t> de RDA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 smtClean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www.vtls.com/products/virtua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9.1:  D</a:t>
            </a:r>
            <a:r>
              <a:rPr lang="es-ES" sz="3200" b="1" dirty="0" err="1" smtClean="0"/>
              <a:t>esarrollar</a:t>
            </a:r>
            <a:r>
              <a:rPr lang="es-ES" sz="3200" b="1" dirty="0" smtClean="0"/>
              <a:t> mecanismos para compartir experiencias de aplicación en toda la profesión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err="1" smtClean="0"/>
              <a:t>Sitio</a:t>
            </a:r>
            <a:r>
              <a:rPr lang="en-US" dirty="0" smtClean="0"/>
              <a:t> de </a:t>
            </a:r>
            <a:r>
              <a:rPr lang="en-US" dirty="0" err="1" smtClean="0"/>
              <a:t>ponencias</a:t>
            </a:r>
            <a:r>
              <a:rPr lang="en-US" dirty="0" smtClean="0"/>
              <a:t> del JSC presentations (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ponencia</a:t>
            </a:r>
            <a:r>
              <a:rPr lang="en-US" dirty="0" smtClean="0"/>
              <a:t> </a:t>
            </a:r>
            <a:r>
              <a:rPr lang="en-US" dirty="0" err="1" smtClean="0"/>
              <a:t>versión</a:t>
            </a:r>
            <a:r>
              <a:rPr lang="en-US" dirty="0" smtClean="0"/>
              <a:t> </a:t>
            </a:r>
            <a:r>
              <a:rPr lang="en-US" dirty="0" err="1" smtClean="0"/>
              <a:t>vieja</a:t>
            </a:r>
            <a:r>
              <a:rPr lang="en-US" dirty="0" smtClean="0"/>
              <a:t> de Bob)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http://www.rda-jsc.org/rdapresentations.html</a:t>
            </a:r>
            <a:endParaRPr lang="en-US" u="sng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oportunidad</a:t>
            </a:r>
            <a:r>
              <a:rPr lang="en-US" dirty="0" smtClean="0"/>
              <a:t> de </a:t>
            </a:r>
            <a:r>
              <a:rPr lang="en-US" dirty="0" err="1" smtClean="0"/>
              <a:t>comunicar</a:t>
            </a:r>
            <a:r>
              <a:rPr lang="en-US" dirty="0" smtClean="0"/>
              <a:t> con LC y los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establecer</a:t>
            </a:r>
            <a:r>
              <a:rPr lang="en-US" dirty="0" smtClean="0"/>
              <a:t> </a:t>
            </a:r>
            <a:r>
              <a:rPr lang="en-US" dirty="0" err="1" smtClean="0"/>
              <a:t>entendimiento</a:t>
            </a:r>
            <a:r>
              <a:rPr lang="en-US" dirty="0" smtClean="0"/>
              <a:t> de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aplicar</a:t>
            </a:r>
            <a:r>
              <a:rPr lang="en-US" dirty="0" smtClean="0"/>
              <a:t> 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9.2:  D</a:t>
            </a:r>
            <a:r>
              <a:rPr lang="es-ES" sz="3200" b="1" dirty="0" err="1" smtClean="0"/>
              <a:t>esarrollar</a:t>
            </a:r>
            <a:r>
              <a:rPr lang="es-ES" sz="3200" b="1" dirty="0" smtClean="0"/>
              <a:t> mecanismos para compartir experiencias de aplicación en toda la profesión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Leer  y </a:t>
            </a:r>
            <a:r>
              <a:rPr lang="en-US" dirty="0" err="1" smtClean="0"/>
              <a:t>participar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discusiones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en los </a:t>
            </a:r>
            <a:r>
              <a:rPr lang="en-US" dirty="0" err="1" smtClean="0"/>
              <a:t>listservs</a:t>
            </a:r>
            <a:r>
              <a:rPr lang="en-US" dirty="0" smtClean="0"/>
              <a:t> de PCC, RDA , OCLC-Cat, y </a:t>
            </a:r>
            <a:r>
              <a:rPr lang="en-US" dirty="0" err="1" smtClean="0"/>
              <a:t>Autocat</a:t>
            </a:r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establecer</a:t>
            </a:r>
            <a:r>
              <a:rPr lang="en-US" dirty="0" smtClean="0"/>
              <a:t> un listserv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comunicar</a:t>
            </a:r>
            <a:r>
              <a:rPr lang="en-US" dirty="0" smtClean="0"/>
              <a:t> entre </a:t>
            </a:r>
            <a:r>
              <a:rPr lang="en-US" dirty="0" err="1" smtClean="0"/>
              <a:t>si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endParaRPr lang="en-US" dirty="0" smtClean="0"/>
          </a:p>
          <a:p>
            <a:r>
              <a:rPr lang="en-US" dirty="0" err="1" smtClean="0"/>
              <a:t>Trabajar</a:t>
            </a:r>
            <a:r>
              <a:rPr lang="en-US" dirty="0" smtClean="0"/>
              <a:t> con Ana </a:t>
            </a:r>
            <a:r>
              <a:rPr lang="en-US" dirty="0" err="1" smtClean="0"/>
              <a:t>Cristán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un 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normalizado</a:t>
            </a:r>
            <a:r>
              <a:rPr lang="en-US" dirty="0" smtClean="0"/>
              <a:t> </a:t>
            </a:r>
            <a:r>
              <a:rPr lang="en-US" smtClean="0"/>
              <a:t>de RDA en </a:t>
            </a:r>
            <a:r>
              <a:rPr lang="en-US" dirty="0" err="1" smtClean="0"/>
              <a:t>español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</a:rPr>
              <a:t>Pautas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por </a:t>
            </a:r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adopción</a:t>
            </a:r>
            <a:r>
              <a:rPr lang="en-US" b="1" dirty="0" smtClean="0">
                <a:solidFill>
                  <a:srgbClr val="FF0000"/>
                </a:solidFill>
              </a:rPr>
              <a:t> de RDA</a:t>
            </a:r>
            <a:endParaRPr 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dirty="0" smtClean="0"/>
              <a:t>Gracias!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John B. Wright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john_wright@byu.edu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Día</a:t>
            </a:r>
            <a:r>
              <a:rPr lang="en-US" dirty="0" smtClean="0"/>
              <a:t> 3—Miércoles, el 30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Hora</a:t>
            </a:r>
            <a:r>
              <a:rPr lang="en-US" dirty="0" smtClean="0"/>
              <a:t> 1</a:t>
            </a:r>
          </a:p>
          <a:p>
            <a:pPr lvl="1"/>
            <a:r>
              <a:rPr lang="en-US" sz="1800" dirty="0" err="1" smtClean="0"/>
              <a:t>Pauta</a:t>
            </a:r>
            <a:r>
              <a:rPr lang="en-US" sz="1800" dirty="0" smtClean="0"/>
              <a:t> 4:  </a:t>
            </a:r>
            <a:r>
              <a:rPr lang="en-US" sz="1800" dirty="0" err="1" smtClean="0"/>
              <a:t>Preparando</a:t>
            </a:r>
            <a:r>
              <a:rPr lang="en-US" sz="1800" dirty="0" smtClean="0"/>
              <a:t> los </a:t>
            </a:r>
            <a:r>
              <a:rPr lang="en-US" sz="1800" dirty="0" err="1" smtClean="0"/>
              <a:t>sistemas</a:t>
            </a:r>
            <a:r>
              <a:rPr lang="en-US" sz="1800" dirty="0" smtClean="0"/>
              <a:t> </a:t>
            </a:r>
            <a:r>
              <a:rPr lang="en-US" sz="1800" dirty="0" err="1" smtClean="0"/>
              <a:t>automatizas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recibir</a:t>
            </a:r>
            <a:r>
              <a:rPr lang="en-US" sz="1800" dirty="0" smtClean="0"/>
              <a:t> metadata de RDA</a:t>
            </a:r>
          </a:p>
          <a:p>
            <a:pPr lvl="1"/>
            <a:r>
              <a:rPr lang="en-US" sz="1800" dirty="0" err="1" smtClean="0"/>
              <a:t>Pauta</a:t>
            </a:r>
            <a:r>
              <a:rPr lang="en-US" sz="1800" dirty="0" smtClean="0"/>
              <a:t> 5:  G</a:t>
            </a:r>
            <a:r>
              <a:rPr lang="es-ES" sz="1800" dirty="0" err="1" smtClean="0"/>
              <a:t>estionar</a:t>
            </a:r>
            <a:r>
              <a:rPr lang="es-ES" sz="1800" dirty="0" smtClean="0"/>
              <a:t> la integración de los registros de RDA y AACR2 y su muestra en el catálogo</a:t>
            </a:r>
          </a:p>
          <a:p>
            <a:pPr lvl="1"/>
            <a:r>
              <a:rPr lang="es-ES" sz="1800" dirty="0" smtClean="0"/>
              <a:t>Pauta 6:  Gestionar el impacto sobre el control de la autoridad vendido y la catalogación</a:t>
            </a:r>
          </a:p>
          <a:p>
            <a:pPr lvl="1"/>
            <a:r>
              <a:rPr lang="es-ES" sz="1800" dirty="0" smtClean="0"/>
              <a:t>Pauta 7:  Evaluar los costos y beneficios globales de la RDA, y su impacto en los usuarios y los servicios públicos</a:t>
            </a:r>
          </a:p>
          <a:p>
            <a:pPr lvl="1"/>
            <a:r>
              <a:rPr lang="es-ES" sz="1800" dirty="0" smtClean="0"/>
              <a:t>Pauta 8:  Evaluar las consecuencias y las posibilidades de RDA para el desarrollo y el diseño de sistemas automatizadas  y  </a:t>
            </a:r>
            <a:r>
              <a:rPr lang="en-US" sz="1800" dirty="0" err="1" smtClean="0"/>
              <a:t>estructuras</a:t>
            </a:r>
            <a:r>
              <a:rPr lang="en-US" sz="1800" dirty="0" smtClean="0"/>
              <a:t> de </a:t>
            </a:r>
            <a:r>
              <a:rPr lang="en-US" sz="1800" dirty="0" err="1" smtClean="0"/>
              <a:t>datos</a:t>
            </a:r>
            <a:r>
              <a:rPr lang="en-US" sz="1800" dirty="0" smtClean="0"/>
              <a:t> </a:t>
            </a:r>
            <a:r>
              <a:rPr lang="en-US" sz="1800" dirty="0" err="1" smtClean="0"/>
              <a:t>futuros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Pauta</a:t>
            </a:r>
            <a:r>
              <a:rPr lang="en-US" sz="1800" dirty="0" smtClean="0"/>
              <a:t> 9:  D</a:t>
            </a:r>
            <a:r>
              <a:rPr lang="es-ES" sz="1800" dirty="0" err="1" smtClean="0"/>
              <a:t>esarrollar</a:t>
            </a:r>
            <a:r>
              <a:rPr lang="es-ES" sz="1800" dirty="0" smtClean="0"/>
              <a:t> mecanismos para compartir experiencias de aplicación en toda la profesión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Día</a:t>
            </a:r>
            <a:r>
              <a:rPr lang="en-US" dirty="0" smtClean="0"/>
              <a:t> 3—Miércoles, el 30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Horas 2-4--M</a:t>
            </a:r>
            <a:r>
              <a:rPr lang="en-US" dirty="0" err="1" smtClean="0"/>
              <a:t>ódulos</a:t>
            </a:r>
            <a:r>
              <a:rPr lang="en-US" dirty="0" smtClean="0"/>
              <a:t> de </a:t>
            </a:r>
            <a:r>
              <a:rPr lang="en-US" dirty="0" err="1" smtClean="0"/>
              <a:t>formación</a:t>
            </a:r>
            <a:endParaRPr lang="en-US" dirty="0" smtClean="0"/>
          </a:p>
          <a:p>
            <a:pPr lvl="1"/>
            <a:r>
              <a:rPr lang="es-ES" dirty="0" smtClean="0"/>
              <a:t>M</a:t>
            </a:r>
            <a:r>
              <a:rPr lang="en-US" dirty="0" err="1" smtClean="0"/>
              <a:t>ódulo</a:t>
            </a:r>
            <a:r>
              <a:rPr lang="en-US" dirty="0" smtClean="0"/>
              <a:t> 5:  </a:t>
            </a:r>
            <a:r>
              <a:rPr lang="en-US" dirty="0" err="1" smtClean="0"/>
              <a:t>Relaciones</a:t>
            </a:r>
            <a:endParaRPr lang="en-US" dirty="0" smtClean="0"/>
          </a:p>
          <a:p>
            <a:pPr lvl="1"/>
            <a:r>
              <a:rPr lang="es-ES" dirty="0" smtClean="0"/>
              <a:t>M</a:t>
            </a:r>
            <a:r>
              <a:rPr lang="en-US" dirty="0" err="1" smtClean="0"/>
              <a:t>ódulo</a:t>
            </a:r>
            <a:r>
              <a:rPr lang="en-US" dirty="0" smtClean="0"/>
              <a:t> 6:  </a:t>
            </a:r>
            <a:r>
              <a:rPr lang="en-US" dirty="0" err="1" smtClean="0"/>
              <a:t>Manifestaciones</a:t>
            </a:r>
            <a:endParaRPr lang="en-US" dirty="0" smtClean="0"/>
          </a:p>
          <a:p>
            <a:r>
              <a:rPr lang="en-US" dirty="0" err="1" smtClean="0"/>
              <a:t>Horas</a:t>
            </a:r>
            <a:r>
              <a:rPr lang="en-US" dirty="0" smtClean="0"/>
              <a:t> 4-5—Capacitación </a:t>
            </a:r>
            <a:r>
              <a:rPr lang="en-US" dirty="0" err="1" smtClean="0"/>
              <a:t>práctica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4: </a:t>
            </a:r>
            <a:r>
              <a:rPr lang="en-US" sz="3200" b="1" dirty="0" err="1" smtClean="0"/>
              <a:t>Preparando</a:t>
            </a:r>
            <a:r>
              <a:rPr lang="en-US" sz="3200" b="1" dirty="0" smtClean="0"/>
              <a:t> los </a:t>
            </a:r>
            <a:r>
              <a:rPr lang="en-US" sz="3200" b="1" dirty="0" err="1" smtClean="0"/>
              <a:t>sistemas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automatizados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recibir</a:t>
            </a:r>
            <a:r>
              <a:rPr lang="en-US" sz="3200" b="1" dirty="0" smtClean="0"/>
              <a:t> metadata de RDA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Deben </a:t>
            </a:r>
            <a:r>
              <a:rPr lang="en-US" sz="2800" dirty="0" err="1" smtClean="0"/>
              <a:t>asegurar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todos</a:t>
            </a:r>
            <a:r>
              <a:rPr lang="en-US" sz="2800" dirty="0" smtClean="0"/>
              <a:t> los </a:t>
            </a:r>
            <a:r>
              <a:rPr lang="en-US" sz="2800" dirty="0" err="1" smtClean="0"/>
              <a:t>campos</a:t>
            </a:r>
            <a:r>
              <a:rPr lang="en-US" sz="2800" dirty="0" smtClean="0"/>
              <a:t> variables y de control son los </a:t>
            </a:r>
            <a:r>
              <a:rPr lang="en-US" sz="2800" dirty="0" err="1" smtClean="0"/>
              <a:t>actuales</a:t>
            </a:r>
            <a:r>
              <a:rPr lang="en-US" sz="2800" dirty="0" smtClean="0"/>
              <a:t> </a:t>
            </a:r>
            <a:r>
              <a:rPr lang="en-US" sz="2800" dirty="0" err="1" smtClean="0"/>
              <a:t>según</a:t>
            </a:r>
            <a:r>
              <a:rPr lang="en-US" sz="2800" dirty="0" smtClean="0"/>
              <a:t> MARC21 (en </a:t>
            </a: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dirty="0" err="1" smtClean="0"/>
              <a:t>formato</a:t>
            </a:r>
            <a:r>
              <a:rPr lang="en-US" sz="2800" dirty="0" smtClean="0"/>
              <a:t>) </a:t>
            </a:r>
            <a:r>
              <a:rPr lang="en-US" sz="2800" dirty="0" smtClean="0">
                <a:hlinkClick r:id="rId2"/>
              </a:rPr>
              <a:t>http://www.loc.gov/marc/marc.html</a:t>
            </a:r>
            <a:endParaRPr lang="en-US" sz="2800" dirty="0" smtClean="0"/>
          </a:p>
          <a:p>
            <a:r>
              <a:rPr lang="en-US" sz="2800" dirty="0" err="1" smtClean="0"/>
              <a:t>Bibliográfico</a:t>
            </a:r>
            <a:endParaRPr lang="en-US" sz="2400" dirty="0" smtClean="0"/>
          </a:p>
          <a:p>
            <a:pPr lvl="1"/>
            <a:r>
              <a:rPr lang="en-US" sz="2400" dirty="0" smtClean="0"/>
              <a:t>33x</a:t>
            </a:r>
          </a:p>
          <a:p>
            <a:r>
              <a:rPr lang="en-US" sz="2800" dirty="0" err="1" smtClean="0"/>
              <a:t>Autoridad</a:t>
            </a:r>
            <a:endParaRPr lang="en-US" sz="2800" dirty="0" smtClean="0"/>
          </a:p>
          <a:p>
            <a:pPr lvl="1"/>
            <a:r>
              <a:rPr lang="en-US" sz="2400" dirty="0" smtClean="0"/>
              <a:t>046</a:t>
            </a:r>
          </a:p>
          <a:p>
            <a:pPr lvl="1"/>
            <a:r>
              <a:rPr lang="en-US" sz="2400" dirty="0" smtClean="0"/>
              <a:t>37x</a:t>
            </a:r>
          </a:p>
          <a:p>
            <a:pPr lvl="1"/>
            <a:r>
              <a:rPr lang="en-US" sz="2400" dirty="0" smtClean="0"/>
              <a:t>7xx: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589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5: G</a:t>
            </a:r>
            <a:r>
              <a:rPr lang="es-ES" sz="3200" b="1" dirty="0" err="1" smtClean="0"/>
              <a:t>estionar</a:t>
            </a:r>
            <a:r>
              <a:rPr lang="es-ES" sz="3200" b="1" dirty="0" smtClean="0"/>
              <a:t> la integración de los registros de RDA y AACR2 y su muestra en el catálogo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van a </a:t>
            </a:r>
            <a:r>
              <a:rPr lang="en-US" dirty="0" err="1" smtClean="0"/>
              <a:t>mostrar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en el </a:t>
            </a:r>
            <a:r>
              <a:rPr lang="en-US" dirty="0" err="1" smtClean="0"/>
              <a:t>catálogo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Tuvimos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modifar</a:t>
            </a:r>
            <a:r>
              <a:rPr lang="en-US" dirty="0" smtClean="0"/>
              <a:t> los </a:t>
            </a:r>
            <a:r>
              <a:rPr lang="en-US" dirty="0" err="1" smtClean="0"/>
              <a:t>parámetros</a:t>
            </a:r>
            <a:r>
              <a:rPr lang="en-US" dirty="0" smtClean="0"/>
              <a:t> de la </a:t>
            </a:r>
            <a:r>
              <a:rPr lang="en-US" dirty="0" err="1" smtClean="0"/>
              <a:t>pantalla</a:t>
            </a:r>
            <a:endParaRPr lang="en-US" dirty="0" smtClean="0"/>
          </a:p>
          <a:p>
            <a:pPr lvl="1"/>
            <a:r>
              <a:rPr lang="en-US" dirty="0" smtClean="0"/>
              <a:t>33x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Campos 33x en el </a:t>
            </a:r>
            <a:r>
              <a:rPr lang="en-US" b="1" dirty="0" err="1" smtClean="0"/>
              <a:t>registro</a:t>
            </a:r>
            <a:r>
              <a:rPr lang="en-US" b="1" dirty="0" smtClean="0"/>
              <a:t> </a:t>
            </a:r>
            <a:r>
              <a:rPr lang="en-US" b="1" dirty="0" err="1" smtClean="0"/>
              <a:t>bibliográfico</a:t>
            </a:r>
            <a:r>
              <a:rPr lang="en-US" b="1" dirty="0" smtClean="0"/>
              <a:t> en </a:t>
            </a:r>
            <a:r>
              <a:rPr lang="en-US" b="1" dirty="0" err="1" smtClean="0"/>
              <a:t>formato</a:t>
            </a:r>
            <a:r>
              <a:rPr lang="en-US" b="1" dirty="0" smtClean="0"/>
              <a:t> MARC</a:t>
            </a:r>
            <a:endParaRPr lang="en-US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433886" cy="37559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0" y="3505200"/>
            <a:ext cx="38100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Campos 33x en la </a:t>
            </a:r>
            <a:r>
              <a:rPr lang="en-US" b="1" dirty="0" err="1" smtClean="0"/>
              <a:t>pantalla</a:t>
            </a:r>
            <a:r>
              <a:rPr lang="en-US" b="1" dirty="0" smtClean="0"/>
              <a:t> del </a:t>
            </a:r>
            <a:r>
              <a:rPr lang="en-US" b="1" dirty="0" err="1" smtClean="0"/>
              <a:t>catálogo</a:t>
            </a:r>
            <a:r>
              <a:rPr lang="en-US" b="1" dirty="0" smtClean="0"/>
              <a:t> </a:t>
            </a:r>
            <a:r>
              <a:rPr lang="en-US" b="1" dirty="0" err="1" smtClean="0"/>
              <a:t>público</a:t>
            </a:r>
            <a:endParaRPr lang="en-US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037" y="1502672"/>
            <a:ext cx="7812180" cy="4517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914400" y="3581400"/>
            <a:ext cx="38862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sz="3200" b="1" dirty="0" err="1" smtClean="0"/>
              <a:t>Pauta</a:t>
            </a:r>
            <a:r>
              <a:rPr lang="en-US" sz="3200" b="1" dirty="0" smtClean="0"/>
              <a:t> 6:  </a:t>
            </a:r>
            <a:r>
              <a:rPr lang="es-ES" sz="3200" b="1" dirty="0" smtClean="0"/>
              <a:t>Gestionar el impacto sobre el control de la autoridad vendido y la catalogación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err="1" smtClean="0"/>
              <a:t>Usamos</a:t>
            </a:r>
            <a:r>
              <a:rPr lang="en-US" dirty="0" smtClean="0"/>
              <a:t> el vendor Backstage Library Works</a:t>
            </a:r>
          </a:p>
          <a:p>
            <a:pPr lvl="1"/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participante</a:t>
            </a:r>
            <a:r>
              <a:rPr lang="en-US" dirty="0" smtClean="0"/>
              <a:t> en la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de RDA</a:t>
            </a:r>
          </a:p>
          <a:p>
            <a:pPr lvl="1"/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procesar</a:t>
            </a:r>
            <a:r>
              <a:rPr lang="en-US" dirty="0" smtClean="0"/>
              <a:t>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registros</a:t>
            </a:r>
            <a:r>
              <a:rPr lang="en-US" dirty="0" smtClean="0"/>
              <a:t> de </a:t>
            </a:r>
            <a:r>
              <a:rPr lang="en-US" dirty="0" err="1" smtClean="0"/>
              <a:t>autoridad</a:t>
            </a:r>
            <a:r>
              <a:rPr lang="en-US" dirty="0" smtClean="0"/>
              <a:t> y </a:t>
            </a:r>
            <a:r>
              <a:rPr lang="en-US" dirty="0" err="1" smtClean="0"/>
              <a:t>bibliográficos</a:t>
            </a:r>
            <a:endParaRPr lang="en-US" dirty="0" smtClean="0"/>
          </a:p>
          <a:p>
            <a:pPr lvl="1"/>
            <a:r>
              <a:rPr lang="en-US" dirty="0" err="1" smtClean="0"/>
              <a:t>Escogimos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  #4:  AACR2 &amp; RDA =&gt; AACR2 (</a:t>
            </a:r>
            <a:r>
              <a:rPr lang="en-US" dirty="0" err="1" smtClean="0"/>
              <a:t>modificado</a:t>
            </a:r>
            <a:r>
              <a:rPr lang="en-US" dirty="0" smtClean="0"/>
              <a:t>) </a:t>
            </a:r>
            <a:r>
              <a:rPr lang="en-US" dirty="0" err="1" smtClean="0"/>
              <a:t>según</a:t>
            </a:r>
            <a:r>
              <a:rPr lang="en-US" dirty="0" smtClean="0"/>
              <a:t> los </a:t>
            </a:r>
            <a:r>
              <a:rPr lang="en-US" dirty="0" err="1" smtClean="0"/>
              <a:t>parametros</a:t>
            </a:r>
            <a:r>
              <a:rPr lang="en-US" dirty="0" smtClean="0"/>
              <a:t> de PCC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lvl="1"/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800" b="1" dirty="0" smtClean="0"/>
              <a:t>Pauta 7:  Evaluar los costos y beneficios globales de la RDA, y su impacto en los usuarios y los servicios públicos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RDA User Test</a:t>
            </a:r>
          </a:p>
          <a:p>
            <a:pPr lvl="1"/>
            <a:r>
              <a:rPr lang="en-US" sz="2400" dirty="0" smtClean="0"/>
              <a:t>Les </a:t>
            </a:r>
            <a:r>
              <a:rPr lang="en-US" sz="2400" dirty="0" err="1" smtClean="0"/>
              <a:t>gusta</a:t>
            </a:r>
            <a:r>
              <a:rPr lang="en-US" sz="2400" dirty="0" smtClean="0"/>
              <a:t> </a:t>
            </a:r>
            <a:r>
              <a:rPr lang="en-US" sz="2400" dirty="0" err="1" smtClean="0"/>
              <a:t>tener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entradas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Les </a:t>
            </a:r>
            <a:r>
              <a:rPr lang="en-US" sz="2400" dirty="0" err="1" smtClean="0"/>
              <a:t>gusta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 en los </a:t>
            </a:r>
            <a:r>
              <a:rPr lang="en-US" sz="2400" dirty="0" err="1" smtClean="0"/>
              <a:t>campos</a:t>
            </a:r>
            <a:r>
              <a:rPr lang="en-US" sz="2400" dirty="0" smtClean="0"/>
              <a:t> 33x, </a:t>
            </a:r>
            <a:r>
              <a:rPr lang="en-US" sz="2400" dirty="0" err="1" smtClean="0"/>
              <a:t>pero</a:t>
            </a:r>
            <a:r>
              <a:rPr lang="en-US" sz="2400" dirty="0" smtClean="0"/>
              <a:t> se </a:t>
            </a:r>
            <a:r>
              <a:rPr lang="en-US" sz="2400" dirty="0" err="1" smtClean="0"/>
              <a:t>han</a:t>
            </a:r>
            <a:r>
              <a:rPr lang="en-US" sz="2400" dirty="0" smtClean="0"/>
              <a:t> </a:t>
            </a:r>
            <a:r>
              <a:rPr lang="en-US" sz="2400" dirty="0" err="1" smtClean="0"/>
              <a:t>familiarizado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subcampo</a:t>
            </a:r>
            <a:r>
              <a:rPr lang="en-US" sz="2400" dirty="0" smtClean="0"/>
              <a:t> $h </a:t>
            </a:r>
            <a:r>
              <a:rPr lang="en-US" sz="2400" dirty="0" err="1" smtClean="0"/>
              <a:t>Medio</a:t>
            </a:r>
            <a:r>
              <a:rPr lang="en-US" sz="2400" dirty="0" smtClean="0"/>
              <a:t> </a:t>
            </a:r>
            <a:r>
              <a:rPr lang="en-US" sz="2400" dirty="0" err="1" smtClean="0"/>
              <a:t>físico</a:t>
            </a:r>
            <a:r>
              <a:rPr lang="en-US" sz="2400" dirty="0" smtClean="0"/>
              <a:t> y </a:t>
            </a:r>
            <a:r>
              <a:rPr lang="en-US" sz="2400" dirty="0" err="1" smtClean="0"/>
              <a:t>esperan</a:t>
            </a:r>
            <a:r>
              <a:rPr lang="en-US" sz="2400" dirty="0" smtClean="0"/>
              <a:t>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usaremos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nueva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Les </a:t>
            </a:r>
            <a:r>
              <a:rPr lang="en-US" sz="2400" dirty="0" err="1" smtClean="0"/>
              <a:t>gusta</a:t>
            </a:r>
            <a:r>
              <a:rPr lang="en-US" sz="2400" dirty="0" smtClean="0"/>
              <a:t> el </a:t>
            </a:r>
            <a:r>
              <a:rPr lang="en-US" sz="2400" dirty="0" err="1" smtClean="0"/>
              <a:t>uso</a:t>
            </a:r>
            <a:r>
              <a:rPr lang="en-US" sz="2400" dirty="0" smtClean="0"/>
              <a:t> del </a:t>
            </a:r>
            <a:r>
              <a:rPr lang="en-US" sz="2400" dirty="0" err="1" smtClean="0"/>
              <a:t>subcampo</a:t>
            </a:r>
            <a:r>
              <a:rPr lang="en-US" sz="2400" dirty="0" smtClean="0"/>
              <a:t> $</a:t>
            </a:r>
            <a:r>
              <a:rPr lang="en-US" sz="2400" dirty="0" err="1" smtClean="0"/>
              <a:t>eTérmino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relacionador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No les </a:t>
            </a:r>
            <a:r>
              <a:rPr lang="en-US" sz="2400" dirty="0" err="1" smtClean="0"/>
              <a:t>gusta</a:t>
            </a:r>
            <a:r>
              <a:rPr lang="en-US" sz="2400" dirty="0" smtClean="0"/>
              <a:t> lo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parece</a:t>
            </a:r>
            <a:r>
              <a:rPr lang="en-US" sz="2400" dirty="0" smtClean="0"/>
              <a:t> a ser un </a:t>
            </a:r>
            <a:r>
              <a:rPr lang="en-US" sz="2400" dirty="0" err="1" smtClean="0"/>
              <a:t>cambio</a:t>
            </a:r>
            <a:r>
              <a:rPr lang="en-US" sz="2400" dirty="0" smtClean="0"/>
              <a:t> </a:t>
            </a:r>
            <a:r>
              <a:rPr lang="en-US" sz="2400" dirty="0" err="1" smtClean="0"/>
              <a:t>menor</a:t>
            </a:r>
            <a:r>
              <a:rPr lang="en-US" sz="2400" dirty="0" smtClean="0"/>
              <a:t>.</a:t>
            </a:r>
          </a:p>
          <a:p>
            <a:r>
              <a:rPr lang="en-US" dirty="0" err="1" smtClean="0"/>
              <a:t>Tendremos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mucho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RDA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beneficiar</a:t>
            </a:r>
            <a:r>
              <a:rPr lang="en-US" dirty="0" smtClean="0"/>
              <a:t> a los </a:t>
            </a:r>
            <a:r>
              <a:rPr lang="en-US" dirty="0" err="1" smtClean="0"/>
              <a:t>usuarios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3711</TotalTime>
  <Words>618</Words>
  <Application>Microsoft Office PowerPoint</Application>
  <PresentationFormat>On-screen Show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Taller para Desarrollandose el Administrador y Sus Empleados por la Adopción de RDA: El Caso de la Universidad de Brigham Young   3a. Conferencia Regional sobre Catalogación Universidad Autónoma de San Luis Potosí 28-30 de Marzo 2011</vt:lpstr>
      <vt:lpstr>Día 3—Miércoles, el 30 de marzo</vt:lpstr>
      <vt:lpstr>Día 3—Miércoles, el 30 de marzo</vt:lpstr>
      <vt:lpstr>Pauta 4: Preparando los sistemas automatizados para recibir metadata de RDA</vt:lpstr>
      <vt:lpstr>Pauta 5: Gestionar la integración de los registros de RDA y AACR2 y su muestra en el catálogo</vt:lpstr>
      <vt:lpstr>Campos 33x en el registro bibliográfico en formato MARC</vt:lpstr>
      <vt:lpstr>Campos 33x en la pantalla del catálogo público</vt:lpstr>
      <vt:lpstr>Pauta 6:  Gestionar el impacto sobre el control de la autoridad vendido y la catalogación</vt:lpstr>
      <vt:lpstr>  Pauta 7:  Evaluar los costos y beneficios globales de la RDA, y su impacto en los usuarios y los servicios públicos </vt:lpstr>
      <vt:lpstr>Pauta 8:  Evaluar las consecuencias y las posibilidades de RDA para el desarrollo y el diseño de sistemas automatizados  y  estructuras de datos futuros.</vt:lpstr>
      <vt:lpstr>Pauta 9.1:  Desarrollar mecanismos para compartir experiencias de aplicación en toda la profesión</vt:lpstr>
      <vt:lpstr>Pauta 9.2:  Desarrollar mecanismos para compartir experiencias de aplicación en toda la profesión</vt:lpstr>
      <vt:lpstr>Pautas por la adopción de RDA</vt:lpstr>
    </vt:vector>
  </TitlesOfParts>
  <Company>St Charles City-County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jbw7</cp:lastModifiedBy>
  <cp:revision>413</cp:revision>
  <dcterms:created xsi:type="dcterms:W3CDTF">2009-02-12T16:45:06Z</dcterms:created>
  <dcterms:modified xsi:type="dcterms:W3CDTF">2011-04-01T16:28:07Z</dcterms:modified>
</cp:coreProperties>
</file>