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16"/>
  </p:notesMasterIdLst>
  <p:sldIdLst>
    <p:sldId id="300" r:id="rId2"/>
    <p:sldId id="340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37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65" autoAdjust="0"/>
    <p:restoredTop sz="73239" autoAdjust="0"/>
  </p:normalViewPr>
  <p:slideViewPr>
    <p:cSldViewPr>
      <p:cViewPr varScale="1">
        <p:scale>
          <a:sx n="53" d="100"/>
          <a:sy n="5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 BIBCO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138</c:v>
                </c:pt>
                <c:pt idx="1">
                  <c:v>224</c:v>
                </c:pt>
                <c:pt idx="2">
                  <c:v>270</c:v>
                </c:pt>
                <c:pt idx="3">
                  <c:v>245</c:v>
                </c:pt>
                <c:pt idx="4">
                  <c:v>139</c:v>
                </c:pt>
              </c:numCache>
            </c:numRef>
          </c:val>
        </c:ser>
        <c:shape val="box"/>
        <c:axId val="67494272"/>
        <c:axId val="67495808"/>
        <c:axId val="0"/>
      </c:bar3DChart>
      <c:catAx>
        <c:axId val="67494272"/>
        <c:scaling>
          <c:orientation val="minMax"/>
        </c:scaling>
        <c:axPos val="b"/>
        <c:numFmt formatCode="General" sourceLinked="1"/>
        <c:tickLblPos val="nextTo"/>
        <c:crossAx val="67495808"/>
        <c:crosses val="autoZero"/>
        <c:auto val="1"/>
        <c:lblAlgn val="ctr"/>
        <c:lblOffset val="100"/>
      </c:catAx>
      <c:valAx>
        <c:axId val="67495808"/>
        <c:scaling>
          <c:orientation val="minMax"/>
        </c:scaling>
        <c:axPos val="l"/>
        <c:majorGridlines/>
        <c:numFmt formatCode="General" sourceLinked="1"/>
        <c:tickLblPos val="nextTo"/>
        <c:crossAx val="67494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N&amp;S nuevos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267</c:v>
                </c:pt>
                <c:pt idx="1">
                  <c:v>357</c:v>
                </c:pt>
                <c:pt idx="2">
                  <c:v>453</c:v>
                </c:pt>
                <c:pt idx="3">
                  <c:v>487</c:v>
                </c:pt>
                <c:pt idx="4">
                  <c:v>422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N&amp;S actualizados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</c:v>
                </c:pt>
                <c:pt idx="1">
                  <c:v>71</c:v>
                </c:pt>
                <c:pt idx="2">
                  <c:v>73</c:v>
                </c:pt>
                <c:pt idx="3">
                  <c:v>74</c:v>
                </c:pt>
                <c:pt idx="4">
                  <c:v>872</c:v>
                </c:pt>
              </c:numCache>
            </c:numRef>
          </c:val>
        </c:ser>
        <c:shape val="box"/>
        <c:axId val="67756032"/>
        <c:axId val="67757568"/>
        <c:axId val="0"/>
      </c:bar3DChart>
      <c:catAx>
        <c:axId val="67756032"/>
        <c:scaling>
          <c:orientation val="minMax"/>
        </c:scaling>
        <c:axPos val="b"/>
        <c:numFmt formatCode="General" sourceLinked="1"/>
        <c:tickLblPos val="nextTo"/>
        <c:crossAx val="67757568"/>
        <c:crosses val="autoZero"/>
        <c:auto val="1"/>
        <c:lblAlgn val="ctr"/>
        <c:lblOffset val="100"/>
      </c:catAx>
      <c:valAx>
        <c:axId val="67757568"/>
        <c:scaling>
          <c:orientation val="minMax"/>
        </c:scaling>
        <c:axPos val="l"/>
        <c:majorGridlines/>
        <c:numFmt formatCode="General" sourceLinked="1"/>
        <c:tickLblPos val="nextTo"/>
        <c:crossAx val="67756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894DA5-4762-454A-8D04-6DA68B45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BBD2D-2D70-478A-9926-A83A2D5889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0805-1669-49F7-905C-1F6D8E26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C1E5F-F230-4473-B0EA-35EEF35D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6704-4D53-409B-B2E0-A9D2C9862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1F94-C058-4A37-AC25-0332A811C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C8685-6387-4560-AEE6-5694BA09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2727-73E0-4987-8D9E-463FC59B6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418E-5DD9-4F87-B0D8-B15D82269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8B72-4EAD-484B-96EF-4A7CA92FF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8D42-370C-4312-A9E9-E58B7DF1E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EA29-4AAE-4763-A70D-7FA70217B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F213-B0F5-4744-8AB4-C1C030CB1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3DF871-9B4D-4AAD-9E20-F50B1108E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RDAlogo_rgb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189663"/>
            <a:ext cx="2133600" cy="5921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305800" cy="29718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   </a:t>
            </a:r>
            <a:r>
              <a:rPr lang="en-US" sz="2800" dirty="0" smtClean="0"/>
              <a:t>Taller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Desarrollandose</a:t>
            </a:r>
            <a:r>
              <a:rPr lang="en-US" sz="2800" dirty="0" smtClean="0"/>
              <a:t> el </a:t>
            </a:r>
            <a:r>
              <a:rPr lang="en-US" sz="2800" dirty="0" err="1" smtClean="0"/>
              <a:t>Administrador</a:t>
            </a:r>
            <a:r>
              <a:rPr lang="en-US" sz="2800" dirty="0" smtClean="0"/>
              <a:t> y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Empleados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smtClean="0"/>
              <a:t>la </a:t>
            </a:r>
            <a:r>
              <a:rPr lang="en-US" sz="2800" dirty="0" err="1" smtClean="0"/>
              <a:t>Adopción</a:t>
            </a:r>
            <a:r>
              <a:rPr lang="en-US" sz="2800" dirty="0" smtClean="0"/>
              <a:t> </a:t>
            </a:r>
            <a:r>
              <a:rPr lang="en-US" sz="2800" dirty="0" smtClean="0"/>
              <a:t>de RDA: El </a:t>
            </a:r>
            <a:r>
              <a:rPr lang="en-US" sz="2800" dirty="0" err="1" smtClean="0"/>
              <a:t>Caso</a:t>
            </a:r>
            <a:r>
              <a:rPr lang="en-US" sz="2800" dirty="0" smtClean="0"/>
              <a:t> de la Universidad de Brigham Young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1800" dirty="0" smtClean="0"/>
              <a:t>3a. </a:t>
            </a:r>
            <a:r>
              <a:rPr lang="en-US" sz="1800" dirty="0" err="1" smtClean="0"/>
              <a:t>Conferencia</a:t>
            </a:r>
            <a:r>
              <a:rPr lang="en-US" sz="1800" dirty="0" smtClean="0"/>
              <a:t> Regional </a:t>
            </a:r>
            <a:r>
              <a:rPr lang="en-US" sz="1800" dirty="0" err="1" smtClean="0"/>
              <a:t>sobre</a:t>
            </a:r>
            <a:r>
              <a:rPr lang="en-US" sz="1800" dirty="0" smtClean="0"/>
              <a:t> </a:t>
            </a:r>
            <a:r>
              <a:rPr lang="en-US" sz="1800" dirty="0" err="1" smtClean="0"/>
              <a:t>Catalogación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Universidad </a:t>
            </a:r>
            <a:r>
              <a:rPr lang="en-US" sz="1800" dirty="0" err="1" smtClean="0"/>
              <a:t>Autónoma</a:t>
            </a:r>
            <a:r>
              <a:rPr lang="en-US" sz="1800" dirty="0" smtClean="0"/>
              <a:t> de San Luis Potosí</a:t>
            </a:r>
            <a:br>
              <a:rPr lang="en-US" sz="1800" dirty="0" smtClean="0"/>
            </a:br>
            <a:r>
              <a:rPr lang="en-US" sz="1800" dirty="0" smtClean="0"/>
              <a:t>28-30 de </a:t>
            </a:r>
            <a:r>
              <a:rPr lang="en-US" sz="1800" dirty="0" err="1" smtClean="0"/>
              <a:t>Marzo</a:t>
            </a:r>
            <a:r>
              <a:rPr lang="en-US" sz="1800" dirty="0" smtClean="0"/>
              <a:t> 2011</a:t>
            </a:r>
            <a:endParaRPr lang="en-US" sz="1800" b="1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01000" cy="2057400"/>
          </a:xfrm>
        </p:spPr>
        <p:txBody>
          <a:bodyPr/>
          <a:lstStyle/>
          <a:p>
            <a:pPr eaLnBrk="1" hangingPunct="1"/>
            <a:endParaRPr lang="en-US" sz="28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1"/>
                </a:solidFill>
              </a:rPr>
              <a:t>Robert L. Maxwell y John </a:t>
            </a:r>
            <a:r>
              <a:rPr lang="en-US" sz="2800" b="1" dirty="0" smtClean="0">
                <a:solidFill>
                  <a:schemeClr val="tx1"/>
                </a:solidFill>
              </a:rPr>
              <a:t>B. Wright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</a:rPr>
              <a:t>Harold B. Lee Library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</a:rPr>
              <a:t>Brigham Young University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</a:rPr>
              <a:t>Provo, Utah, U.S.A.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3.7: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Consecuencias</a:t>
            </a:r>
            <a:r>
              <a:rPr lang="en-US" dirty="0" smtClean="0"/>
              <a:t> de la RDA en los </a:t>
            </a:r>
            <a:r>
              <a:rPr lang="en-US" dirty="0" err="1" smtClean="0"/>
              <a:t>procedimientos</a:t>
            </a:r>
            <a:endParaRPr lang="en-US" dirty="0" smtClean="0"/>
          </a:p>
          <a:p>
            <a:pPr lvl="1"/>
            <a:r>
              <a:rPr lang="en-US" dirty="0" err="1" smtClean="0"/>
              <a:t>Autoridades</a:t>
            </a:r>
            <a:endParaRPr lang="en-US" dirty="0" smtClean="0"/>
          </a:p>
          <a:p>
            <a:pPr lvl="2"/>
            <a:r>
              <a:rPr lang="en-US" dirty="0" smtClean="0"/>
              <a:t>Personal de </a:t>
            </a:r>
            <a:r>
              <a:rPr lang="en-US" dirty="0" err="1" smtClean="0"/>
              <a:t>catalogación</a:t>
            </a:r>
            <a:r>
              <a:rPr lang="en-US" dirty="0" smtClean="0"/>
              <a:t> </a:t>
            </a:r>
            <a:r>
              <a:rPr lang="en-US" dirty="0" err="1" smtClean="0"/>
              <a:t>produjo</a:t>
            </a:r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los </a:t>
            </a:r>
            <a:r>
              <a:rPr lang="en-US" dirty="0" err="1" smtClean="0"/>
              <a:t>números</a:t>
            </a:r>
            <a:r>
              <a:rPr lang="en-US" dirty="0" smtClean="0"/>
              <a:t> de </a:t>
            </a:r>
            <a:r>
              <a:rPr lang="en-US" dirty="0" err="1" smtClean="0"/>
              <a:t>registros</a:t>
            </a:r>
            <a:r>
              <a:rPr lang="en-US" dirty="0" smtClean="0"/>
              <a:t> de </a:t>
            </a:r>
            <a:r>
              <a:rPr lang="en-US" dirty="0" err="1" smtClean="0"/>
              <a:t>autoridades</a:t>
            </a:r>
            <a:r>
              <a:rPr lang="en-US" dirty="0" smtClean="0"/>
              <a:t> </a:t>
            </a:r>
            <a:r>
              <a:rPr lang="en-US" dirty="0" err="1" smtClean="0"/>
              <a:t>nuevos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PERO, </a:t>
            </a:r>
            <a:r>
              <a:rPr lang="en-US" dirty="0" err="1" smtClean="0"/>
              <a:t>produjo</a:t>
            </a:r>
            <a:r>
              <a:rPr lang="en-US" dirty="0" smtClean="0"/>
              <a:t> mucho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registros</a:t>
            </a:r>
            <a:r>
              <a:rPr lang="en-US" dirty="0" smtClean="0"/>
              <a:t> de </a:t>
            </a:r>
            <a:r>
              <a:rPr lang="en-US" dirty="0" err="1" smtClean="0"/>
              <a:t>autoridades</a:t>
            </a:r>
            <a:r>
              <a:rPr lang="en-US" dirty="0" smtClean="0"/>
              <a:t> </a:t>
            </a:r>
            <a:r>
              <a:rPr lang="en-US" dirty="0" err="1" smtClean="0"/>
              <a:t>actualizadas</a:t>
            </a:r>
            <a:r>
              <a:rPr lang="en-U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3200" b="1" dirty="0" err="1" smtClean="0"/>
              <a:t>Producción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Registros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Autoridades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BYU </a:t>
            </a:r>
            <a:r>
              <a:rPr lang="en-US" sz="2800" dirty="0" err="1" smtClean="0"/>
              <a:t>contribuciones</a:t>
            </a:r>
            <a:r>
              <a:rPr lang="en-US" sz="2800" dirty="0" smtClean="0"/>
              <a:t> </a:t>
            </a:r>
            <a:r>
              <a:rPr lang="en-US" sz="2800" dirty="0" err="1" smtClean="0"/>
              <a:t>menusales</a:t>
            </a:r>
            <a:r>
              <a:rPr lang="en-US" sz="2800" dirty="0" smtClean="0"/>
              <a:t> a NACO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3.8: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aprendiendo</a:t>
            </a:r>
            <a:r>
              <a:rPr lang="en-US" dirty="0" smtClean="0"/>
              <a:t> el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RDA</a:t>
            </a:r>
          </a:p>
          <a:p>
            <a:pPr lvl="1"/>
            <a:r>
              <a:rPr lang="en-US" dirty="0" smtClean="0"/>
              <a:t>Las </a:t>
            </a:r>
            <a:r>
              <a:rPr lang="en-US" dirty="0" err="1" smtClean="0"/>
              <a:t>estadísticas</a:t>
            </a:r>
            <a:r>
              <a:rPr lang="en-US" dirty="0" smtClean="0"/>
              <a:t> de 2011 son de </a:t>
            </a:r>
            <a:r>
              <a:rPr lang="en-US" dirty="0" err="1" smtClean="0"/>
              <a:t>oct</a:t>
            </a:r>
            <a:r>
              <a:rPr lang="en-US" dirty="0" smtClean="0"/>
              <a:t>. 2010-ene. 2011 y </a:t>
            </a:r>
            <a:r>
              <a:rPr lang="en-US" dirty="0" err="1" smtClean="0"/>
              <a:t>incluyen</a:t>
            </a:r>
            <a:r>
              <a:rPr lang="en-US" dirty="0" smtClean="0"/>
              <a:t> los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creados</a:t>
            </a:r>
            <a:r>
              <a:rPr lang="en-US" dirty="0" smtClean="0"/>
              <a:t> y </a:t>
            </a:r>
            <a:r>
              <a:rPr lang="en-US" dirty="0" err="1" smtClean="0"/>
              <a:t>actualizados</a:t>
            </a:r>
            <a:r>
              <a:rPr lang="en-US" dirty="0" smtClean="0"/>
              <a:t> entre </a:t>
            </a:r>
            <a:r>
              <a:rPr lang="en-US" dirty="0" err="1" smtClean="0"/>
              <a:t>julio-septembre</a:t>
            </a:r>
            <a:r>
              <a:rPr lang="en-US" dirty="0" smtClean="0"/>
              <a:t> de 2010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actualizar</a:t>
            </a:r>
            <a:r>
              <a:rPr lang="en-US" dirty="0" smtClean="0"/>
              <a:t> los </a:t>
            </a:r>
            <a:r>
              <a:rPr lang="en-US" dirty="0" err="1" smtClean="0"/>
              <a:t>registros</a:t>
            </a:r>
            <a:r>
              <a:rPr lang="en-US" dirty="0" smtClean="0"/>
              <a:t> de </a:t>
            </a:r>
            <a:r>
              <a:rPr lang="en-US" dirty="0" err="1" smtClean="0"/>
              <a:t>autoridad</a:t>
            </a:r>
            <a:r>
              <a:rPr lang="en-US" dirty="0" smtClean="0"/>
              <a:t> con la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nueva</a:t>
            </a:r>
            <a:r>
              <a:rPr lang="en-US" dirty="0" smtClean="0"/>
              <a:t> de RDA y </a:t>
            </a:r>
            <a:r>
              <a:rPr lang="en-US" dirty="0" smtClean="0"/>
              <a:t>los </a:t>
            </a:r>
            <a:r>
              <a:rPr lang="en-US" dirty="0" err="1" smtClean="0"/>
              <a:t>elementos</a:t>
            </a:r>
            <a:r>
              <a:rPr lang="en-US" dirty="0" smtClean="0"/>
              <a:t> de RDA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esfuerzo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con la </a:t>
            </a:r>
            <a:r>
              <a:rPr lang="en-US" dirty="0" err="1" smtClean="0"/>
              <a:t>adopción</a:t>
            </a:r>
            <a:r>
              <a:rPr lang="en-US" dirty="0" smtClean="0"/>
              <a:t> del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3.9:  </a:t>
            </a:r>
            <a:r>
              <a:rPr lang="en-US" sz="3200" b="1" dirty="0" smtClean="0"/>
              <a:t>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Creemos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alcanzaremos</a:t>
            </a:r>
            <a:r>
              <a:rPr lang="en-US" dirty="0" smtClean="0"/>
              <a:t> los </a:t>
            </a:r>
            <a:r>
              <a:rPr lang="en-US" dirty="0" err="1" smtClean="0"/>
              <a:t>niveles</a:t>
            </a:r>
            <a:r>
              <a:rPr lang="en-US" dirty="0" smtClean="0"/>
              <a:t> </a:t>
            </a:r>
            <a:r>
              <a:rPr lang="en-US" dirty="0" err="1" smtClean="0"/>
              <a:t>similares</a:t>
            </a:r>
            <a:r>
              <a:rPr lang="en-US" dirty="0" smtClean="0"/>
              <a:t> o </a:t>
            </a:r>
            <a:r>
              <a:rPr lang="en-US" dirty="0" err="1" smtClean="0"/>
              <a:t>mejores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de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bibliográficos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antes.</a:t>
            </a:r>
            <a:endParaRPr lang="en-US" dirty="0" smtClean="0"/>
          </a:p>
          <a:p>
            <a:pPr lvl="1"/>
            <a:r>
              <a:rPr lang="en-US" dirty="0" err="1" smtClean="0"/>
              <a:t>Creemos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de </a:t>
            </a:r>
            <a:r>
              <a:rPr lang="en-US" dirty="0" err="1" smtClean="0"/>
              <a:t>registros</a:t>
            </a:r>
            <a:r>
              <a:rPr lang="en-US" dirty="0" smtClean="0"/>
              <a:t> de </a:t>
            </a:r>
            <a:r>
              <a:rPr lang="en-US" dirty="0" err="1" smtClean="0"/>
              <a:t>autoridad</a:t>
            </a:r>
            <a:r>
              <a:rPr lang="en-US" dirty="0" smtClean="0"/>
              <a:t> </a:t>
            </a:r>
            <a:r>
              <a:rPr lang="en-US" dirty="0" err="1" smtClean="0"/>
              <a:t>continuará</a:t>
            </a:r>
            <a:r>
              <a:rPr lang="en-US" dirty="0" smtClean="0"/>
              <a:t> en </a:t>
            </a:r>
            <a:r>
              <a:rPr lang="en-US" dirty="0" err="1" smtClean="0"/>
              <a:t>niveles</a:t>
            </a:r>
            <a:r>
              <a:rPr lang="en-US" dirty="0" smtClean="0"/>
              <a:t> </a:t>
            </a:r>
            <a:r>
              <a:rPr lang="en-US" dirty="0" err="1" smtClean="0"/>
              <a:t>superiores</a:t>
            </a:r>
            <a:r>
              <a:rPr lang="en-US" dirty="0" smtClean="0"/>
              <a:t>, </a:t>
            </a:r>
            <a:r>
              <a:rPr lang="en-US" dirty="0" err="1" smtClean="0"/>
              <a:t>especialmente</a:t>
            </a:r>
            <a:r>
              <a:rPr lang="en-US" dirty="0" smtClean="0"/>
              <a:t> los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actualizados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Pautas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por</a:t>
            </a:r>
            <a:r>
              <a:rPr lang="en-US" b="1" dirty="0" smtClean="0">
                <a:solidFill>
                  <a:srgbClr val="FF0000"/>
                </a:solidFill>
              </a:rPr>
              <a:t> la </a:t>
            </a:r>
            <a:r>
              <a:rPr lang="en-US" b="1" dirty="0" err="1" smtClean="0">
                <a:solidFill>
                  <a:srgbClr val="FF0000"/>
                </a:solidFill>
              </a:rPr>
              <a:t>adopción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smtClean="0">
                <a:solidFill>
                  <a:srgbClr val="FF0000"/>
                </a:solidFill>
              </a:rPr>
              <a:t>RDA</a:t>
            </a:r>
            <a:endParaRPr lang="en-US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dirty="0" smtClean="0"/>
              <a:t>Gracias!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John B. Wright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john_wright@byu.edu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Día</a:t>
            </a:r>
            <a:r>
              <a:rPr lang="en-US" dirty="0" smtClean="0"/>
              <a:t> 2—Martes, el 29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Hora</a:t>
            </a:r>
            <a:r>
              <a:rPr lang="en-US" dirty="0" smtClean="0"/>
              <a:t> 1—Pauta 3:  C</a:t>
            </a:r>
            <a:r>
              <a:rPr lang="es-ES" dirty="0" err="1" smtClean="0"/>
              <a:t>onsecuencias</a:t>
            </a:r>
            <a:r>
              <a:rPr lang="es-ES" dirty="0" smtClean="0"/>
              <a:t> de la RDA en las políticas y procedimientos para la catalogación original y copia</a:t>
            </a:r>
          </a:p>
          <a:p>
            <a:r>
              <a:rPr lang="es-ES" dirty="0" smtClean="0"/>
              <a:t>Horas 2-4--M</a:t>
            </a:r>
            <a:r>
              <a:rPr lang="en-US" dirty="0" err="1" smtClean="0"/>
              <a:t>ódulos</a:t>
            </a:r>
            <a:r>
              <a:rPr lang="en-US" dirty="0" smtClean="0"/>
              <a:t> de </a:t>
            </a:r>
            <a:r>
              <a:rPr lang="en-US" dirty="0" err="1" smtClean="0"/>
              <a:t>formación</a:t>
            </a:r>
            <a:endParaRPr lang="en-US" dirty="0" smtClean="0"/>
          </a:p>
          <a:p>
            <a:pPr lvl="1"/>
            <a:r>
              <a:rPr lang="es-ES" dirty="0" smtClean="0"/>
              <a:t>M</a:t>
            </a:r>
            <a:r>
              <a:rPr lang="en-US" dirty="0" err="1" smtClean="0"/>
              <a:t>ódulo</a:t>
            </a:r>
            <a:r>
              <a:rPr lang="en-US" dirty="0" smtClean="0"/>
              <a:t> 3:  </a:t>
            </a:r>
            <a:r>
              <a:rPr lang="en-US" dirty="0" err="1" smtClean="0"/>
              <a:t>Entidades</a:t>
            </a:r>
            <a:r>
              <a:rPr lang="en-US" dirty="0" smtClean="0"/>
              <a:t> </a:t>
            </a:r>
            <a:r>
              <a:rPr lang="en-US" dirty="0" err="1" smtClean="0"/>
              <a:t>Corporativas</a:t>
            </a:r>
            <a:endParaRPr lang="en-US" dirty="0" smtClean="0"/>
          </a:p>
          <a:p>
            <a:pPr lvl="1"/>
            <a:r>
              <a:rPr lang="es-ES" dirty="0" smtClean="0"/>
              <a:t>M</a:t>
            </a:r>
            <a:r>
              <a:rPr lang="en-US" dirty="0" err="1" smtClean="0"/>
              <a:t>ódulo</a:t>
            </a:r>
            <a:r>
              <a:rPr lang="en-US" dirty="0" smtClean="0"/>
              <a:t> 4:  </a:t>
            </a:r>
            <a:r>
              <a:rPr lang="en-US" dirty="0" err="1" smtClean="0"/>
              <a:t>Obras</a:t>
            </a:r>
            <a:r>
              <a:rPr lang="en-US" dirty="0" smtClean="0"/>
              <a:t> y </a:t>
            </a:r>
            <a:r>
              <a:rPr lang="en-US" dirty="0" err="1" smtClean="0"/>
              <a:t>Expresiones</a:t>
            </a:r>
            <a:endParaRPr lang="en-US" dirty="0" smtClean="0"/>
          </a:p>
          <a:p>
            <a:r>
              <a:rPr lang="en-US" dirty="0" err="1" smtClean="0"/>
              <a:t>Horas</a:t>
            </a:r>
            <a:r>
              <a:rPr lang="en-US" dirty="0" smtClean="0"/>
              <a:t> 4-5—Capacitación </a:t>
            </a:r>
            <a:r>
              <a:rPr lang="en-US" dirty="0" err="1" smtClean="0"/>
              <a:t>práctica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3.1: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Consecuencias</a:t>
            </a:r>
            <a:r>
              <a:rPr lang="en-US" dirty="0" smtClean="0"/>
              <a:t> de la RDA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endParaRPr lang="en-US" dirty="0" smtClean="0"/>
          </a:p>
          <a:p>
            <a:pPr lvl="1"/>
            <a:r>
              <a:rPr lang="en-US" dirty="0" err="1" smtClean="0"/>
              <a:t>Catalogación</a:t>
            </a:r>
            <a:r>
              <a:rPr lang="en-US" dirty="0" smtClean="0"/>
              <a:t> original</a:t>
            </a:r>
          </a:p>
          <a:p>
            <a:pPr lvl="2"/>
            <a:r>
              <a:rPr lang="en-US" dirty="0" smtClean="0"/>
              <a:t>Personal de </a:t>
            </a:r>
            <a:r>
              <a:rPr lang="en-US" dirty="0" err="1" smtClean="0"/>
              <a:t>catalogación</a:t>
            </a:r>
            <a:r>
              <a:rPr lang="en-US" dirty="0" smtClean="0"/>
              <a:t> ha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elegir</a:t>
            </a:r>
            <a:r>
              <a:rPr lang="en-US" dirty="0" smtClean="0"/>
              <a:t> los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crean</a:t>
            </a:r>
            <a:r>
              <a:rPr lang="en-US" dirty="0" smtClean="0"/>
              <a:t> en RDA</a:t>
            </a:r>
          </a:p>
          <a:p>
            <a:pPr lvl="2"/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bibliográficos</a:t>
            </a:r>
            <a:endParaRPr lang="en-US" dirty="0" smtClean="0"/>
          </a:p>
          <a:p>
            <a:pPr lvl="3"/>
            <a:r>
              <a:rPr lang="en-US" dirty="0" smtClean="0"/>
              <a:t>Original</a:t>
            </a:r>
          </a:p>
          <a:p>
            <a:pPr lvl="4"/>
            <a:r>
              <a:rPr lang="en-US" sz="1600" dirty="0" smtClean="0"/>
              <a:t>“</a:t>
            </a:r>
            <a:r>
              <a:rPr lang="en-US" sz="1600" dirty="0" err="1" smtClean="0"/>
              <a:t>i</a:t>
            </a:r>
            <a:r>
              <a:rPr lang="en-US" sz="1600" dirty="0" smtClean="0"/>
              <a:t>”  en campo de control 008</a:t>
            </a:r>
          </a:p>
          <a:p>
            <a:pPr lvl="4"/>
            <a:r>
              <a:rPr lang="en-US" sz="1600" dirty="0" smtClean="0"/>
              <a:t>040 $e </a:t>
            </a:r>
            <a:r>
              <a:rPr lang="en-US" sz="1600" dirty="0" err="1" smtClean="0"/>
              <a:t>rda</a:t>
            </a:r>
            <a:endParaRPr lang="en-US" sz="1600" dirty="0" smtClean="0"/>
          </a:p>
          <a:p>
            <a:pPr lvl="4"/>
            <a:r>
              <a:rPr lang="en-US" sz="1600" dirty="0" smtClean="0"/>
              <a:t>Campos 33x</a:t>
            </a:r>
          </a:p>
          <a:p>
            <a:pPr lvl="4"/>
            <a:r>
              <a:rPr lang="en-US" sz="1600" dirty="0" err="1" smtClean="0"/>
              <a:t>Subcampo</a:t>
            </a:r>
            <a:r>
              <a:rPr lang="en-US" sz="1600" dirty="0" smtClean="0"/>
              <a:t> $e </a:t>
            </a:r>
            <a:r>
              <a:rPr lang="en-US" sz="1600" dirty="0" err="1" smtClean="0"/>
              <a:t>Término</a:t>
            </a:r>
            <a:r>
              <a:rPr lang="en-US" sz="1600" dirty="0" smtClean="0"/>
              <a:t> de </a:t>
            </a:r>
            <a:r>
              <a:rPr lang="en-US" sz="1600" dirty="0" err="1" smtClean="0"/>
              <a:t>relacionador</a:t>
            </a:r>
            <a:r>
              <a:rPr lang="en-US" sz="1600" dirty="0" smtClean="0"/>
              <a:t> a </a:t>
            </a:r>
            <a:r>
              <a:rPr lang="en-US" sz="1600" dirty="0" err="1" smtClean="0"/>
              <a:t>todas</a:t>
            </a:r>
            <a:r>
              <a:rPr lang="en-US" sz="1600" dirty="0" smtClean="0"/>
              <a:t> </a:t>
            </a:r>
            <a:r>
              <a:rPr lang="en-US" sz="1600" dirty="0" err="1" smtClean="0"/>
              <a:t>entradas</a:t>
            </a:r>
            <a:r>
              <a:rPr lang="en-US" sz="1600" dirty="0" smtClean="0"/>
              <a:t> </a:t>
            </a:r>
            <a:r>
              <a:rPr lang="en-US" sz="1600" dirty="0" err="1" smtClean="0"/>
              <a:t>apropiadas</a:t>
            </a:r>
            <a:endParaRPr lang="en-US" sz="1600" dirty="0" smtClean="0"/>
          </a:p>
          <a:p>
            <a:pPr lvl="4"/>
            <a:r>
              <a:rPr lang="en-US" sz="1600" dirty="0" err="1" smtClean="0"/>
              <a:t>Usando</a:t>
            </a:r>
            <a:r>
              <a:rPr lang="en-US" sz="1600" dirty="0" smtClean="0"/>
              <a:t> </a:t>
            </a:r>
            <a:r>
              <a:rPr lang="en-US" sz="1600" dirty="0" err="1" smtClean="0"/>
              <a:t>otros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elementos</a:t>
            </a:r>
            <a:r>
              <a:rPr lang="en-US" sz="1600" dirty="0" smtClean="0"/>
              <a:t> de RDA—</a:t>
            </a:r>
            <a:r>
              <a:rPr lang="en-US" sz="1600" dirty="0" err="1" smtClean="0"/>
              <a:t>información</a:t>
            </a:r>
            <a:r>
              <a:rPr lang="en-US" sz="1600" dirty="0" smtClean="0"/>
              <a:t> </a:t>
            </a:r>
            <a:r>
              <a:rPr lang="en-US" sz="1600" dirty="0" err="1" smtClean="0"/>
              <a:t>completa</a:t>
            </a:r>
            <a:r>
              <a:rPr lang="en-US" sz="1600" dirty="0" smtClean="0"/>
              <a:t> </a:t>
            </a:r>
            <a:r>
              <a:rPr lang="en-US" sz="1600" dirty="0" err="1" smtClean="0"/>
              <a:t>cómo</a:t>
            </a:r>
            <a:r>
              <a:rPr lang="en-US" sz="1600" dirty="0" smtClean="0"/>
              <a:t> </a:t>
            </a:r>
            <a:r>
              <a:rPr lang="en-US" sz="1600" dirty="0" err="1" smtClean="0"/>
              <a:t>parece</a:t>
            </a:r>
            <a:endParaRPr lang="en-US" sz="1600" dirty="0" smtClean="0"/>
          </a:p>
          <a:p>
            <a:pPr lvl="4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3.2: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Consecuencias</a:t>
            </a:r>
            <a:r>
              <a:rPr lang="en-US" dirty="0" smtClean="0"/>
              <a:t> de la RDA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endParaRPr lang="en-US" dirty="0" smtClean="0"/>
          </a:p>
          <a:p>
            <a:pPr lvl="1"/>
            <a:r>
              <a:rPr lang="en-US" dirty="0" err="1" smtClean="0"/>
              <a:t>Catalogación</a:t>
            </a:r>
            <a:r>
              <a:rPr lang="en-US" dirty="0" smtClean="0"/>
              <a:t> original</a:t>
            </a:r>
          </a:p>
          <a:p>
            <a:pPr lvl="2"/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bibliográficos</a:t>
            </a:r>
            <a:endParaRPr lang="en-US" dirty="0" smtClean="0"/>
          </a:p>
          <a:p>
            <a:pPr lvl="3"/>
            <a:r>
              <a:rPr lang="en-US" dirty="0" err="1" smtClean="0"/>
              <a:t>Actualizaciones</a:t>
            </a:r>
            <a:r>
              <a:rPr lang="en-US" dirty="0" smtClean="0"/>
              <a:t> de AACR2 a RDA</a:t>
            </a:r>
          </a:p>
          <a:p>
            <a:pPr lvl="4"/>
            <a:r>
              <a:rPr lang="en-US" dirty="0" err="1" smtClean="0"/>
              <a:t>Actualizaciones</a:t>
            </a:r>
            <a:r>
              <a:rPr lang="en-US" dirty="0" smtClean="0"/>
              <a:t> de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institucionales</a:t>
            </a:r>
            <a:r>
              <a:rPr lang="en-US" dirty="0" smtClean="0"/>
              <a:t>, </a:t>
            </a:r>
            <a:r>
              <a:rPr lang="en-US" dirty="0" err="1" smtClean="0"/>
              <a:t>modificandolos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originales</a:t>
            </a:r>
            <a:r>
              <a:rPr lang="en-US" dirty="0" smtClean="0"/>
              <a:t> de RDA</a:t>
            </a:r>
          </a:p>
          <a:p>
            <a:pPr lvl="4"/>
            <a:r>
              <a:rPr lang="en-US" dirty="0" err="1" smtClean="0"/>
              <a:t>Cambiando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r>
              <a:rPr lang="en-US" dirty="0" smtClean="0"/>
              <a:t> de AACR2 a </a:t>
            </a:r>
            <a:r>
              <a:rPr lang="en-US" dirty="0" err="1" smtClean="0"/>
              <a:t>entradas</a:t>
            </a:r>
            <a:r>
              <a:rPr lang="en-US" dirty="0" smtClean="0"/>
              <a:t> de RDA en los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institucionales</a:t>
            </a:r>
            <a:endParaRPr lang="en-US" dirty="0" smtClean="0"/>
          </a:p>
          <a:p>
            <a:pPr lvl="4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3.3: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Consecuencias</a:t>
            </a:r>
            <a:r>
              <a:rPr lang="en-US" dirty="0" smtClean="0"/>
              <a:t> de la RDA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endParaRPr lang="en-US" dirty="0" smtClean="0"/>
          </a:p>
          <a:p>
            <a:pPr lvl="1"/>
            <a:r>
              <a:rPr lang="en-US" dirty="0" err="1" smtClean="0"/>
              <a:t>Catalogación</a:t>
            </a:r>
            <a:r>
              <a:rPr lang="en-US" dirty="0" smtClean="0"/>
              <a:t> original</a:t>
            </a:r>
          </a:p>
          <a:p>
            <a:pPr lvl="2"/>
            <a:r>
              <a:rPr lang="en-US" dirty="0" err="1" smtClean="0"/>
              <a:t>Registros</a:t>
            </a:r>
            <a:r>
              <a:rPr lang="en-US" dirty="0" smtClean="0"/>
              <a:t> de </a:t>
            </a:r>
            <a:r>
              <a:rPr lang="en-US" dirty="0" err="1" smtClean="0"/>
              <a:t>autoridad</a:t>
            </a:r>
            <a:endParaRPr lang="en-US" dirty="0" smtClean="0"/>
          </a:p>
          <a:p>
            <a:pPr lvl="3"/>
            <a:r>
              <a:rPr lang="en-US" dirty="0" err="1" smtClean="0"/>
              <a:t>Creación</a:t>
            </a:r>
            <a:r>
              <a:rPr lang="en-US" dirty="0" smtClean="0"/>
              <a:t> </a:t>
            </a:r>
            <a:r>
              <a:rPr lang="en-US" dirty="0" smtClean="0"/>
              <a:t>de los </a:t>
            </a:r>
            <a:r>
              <a:rPr lang="en-US" dirty="0" err="1" smtClean="0"/>
              <a:t>registros</a:t>
            </a:r>
            <a:r>
              <a:rPr lang="en-US" dirty="0" smtClean="0"/>
              <a:t> RDA</a:t>
            </a:r>
          </a:p>
          <a:p>
            <a:pPr lvl="4"/>
            <a:r>
              <a:rPr lang="en-US" dirty="0" smtClean="0"/>
              <a:t>040 </a:t>
            </a:r>
            <a:r>
              <a:rPr lang="en-US" dirty="0" err="1" smtClean="0"/>
              <a:t>Subcampo</a:t>
            </a:r>
            <a:r>
              <a:rPr lang="en-US" dirty="0" smtClean="0"/>
              <a:t> $</a:t>
            </a:r>
            <a:r>
              <a:rPr lang="en-US" dirty="0" err="1" smtClean="0"/>
              <a:t>erda</a:t>
            </a:r>
            <a:r>
              <a:rPr lang="en-US" dirty="0" smtClean="0"/>
              <a:t>; Rules=“z”, 046, 37x </a:t>
            </a:r>
            <a:r>
              <a:rPr lang="en-US" dirty="0" err="1" smtClean="0"/>
              <a:t>campos</a:t>
            </a:r>
            <a:endParaRPr lang="en-US" dirty="0" smtClean="0"/>
          </a:p>
          <a:p>
            <a:pPr lvl="3"/>
            <a:r>
              <a:rPr lang="en-US" dirty="0" err="1" smtClean="0"/>
              <a:t>Actualización</a:t>
            </a:r>
            <a:r>
              <a:rPr lang="en-US" dirty="0" smtClean="0"/>
              <a:t> </a:t>
            </a:r>
            <a:r>
              <a:rPr lang="en-US" dirty="0" smtClean="0"/>
              <a:t>de AACR2 a RDA</a:t>
            </a:r>
          </a:p>
          <a:p>
            <a:pPr lvl="4"/>
            <a:r>
              <a:rPr lang="en-US" dirty="0" err="1" smtClean="0"/>
              <a:t>Elementos</a:t>
            </a:r>
            <a:r>
              <a:rPr lang="en-US" dirty="0" smtClean="0"/>
              <a:t> de RDA: 046, 37x </a:t>
            </a:r>
            <a:r>
              <a:rPr lang="en-US" dirty="0" err="1" smtClean="0"/>
              <a:t>campos</a:t>
            </a:r>
            <a:r>
              <a:rPr lang="en-US" dirty="0" smtClean="0"/>
              <a:t>, y 7xx:x4: </a:t>
            </a:r>
            <a:r>
              <a:rPr lang="en-US" dirty="0" err="1" smtClean="0"/>
              <a:t>entrada</a:t>
            </a:r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3.4: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Consecuencias</a:t>
            </a:r>
            <a:r>
              <a:rPr lang="en-US" dirty="0" smtClean="0"/>
              <a:t> de la RDA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endParaRPr lang="en-US" dirty="0" smtClean="0"/>
          </a:p>
          <a:p>
            <a:pPr lvl="1"/>
            <a:r>
              <a:rPr lang="en-US" dirty="0" err="1" smtClean="0"/>
              <a:t>Catalogación</a:t>
            </a:r>
            <a:r>
              <a:rPr lang="en-US" dirty="0" smtClean="0"/>
              <a:t> de </a:t>
            </a:r>
            <a:r>
              <a:rPr lang="en-US" dirty="0" err="1" smtClean="0"/>
              <a:t>copia</a:t>
            </a:r>
            <a:endParaRPr lang="en-US" dirty="0" smtClean="0"/>
          </a:p>
          <a:p>
            <a:pPr lvl="2"/>
            <a:r>
              <a:rPr lang="en-US" dirty="0" err="1" smtClean="0"/>
              <a:t>Recibimos</a:t>
            </a:r>
            <a:r>
              <a:rPr lang="en-US" dirty="0" smtClean="0"/>
              <a:t> los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encuentran</a:t>
            </a:r>
            <a:r>
              <a:rPr lang="en-US" dirty="0" smtClean="0"/>
              <a:t> en OCLC (AACR2 o RDA)</a:t>
            </a:r>
          </a:p>
          <a:p>
            <a:pPr lvl="2"/>
            <a:r>
              <a:rPr lang="en-US" dirty="0" err="1" smtClean="0"/>
              <a:t>Actualizaciones</a:t>
            </a:r>
            <a:r>
              <a:rPr lang="en-US" dirty="0" smtClean="0"/>
              <a:t> </a:t>
            </a:r>
            <a:r>
              <a:rPr lang="en-US" dirty="0" err="1" smtClean="0"/>
              <a:t>según</a:t>
            </a:r>
            <a:r>
              <a:rPr lang="en-US" dirty="0" smtClean="0"/>
              <a:t> la </a:t>
            </a:r>
            <a:r>
              <a:rPr lang="en-US" dirty="0" err="1" smtClean="0"/>
              <a:t>pantilla</a:t>
            </a:r>
            <a:r>
              <a:rPr lang="en-US" dirty="0" smtClean="0"/>
              <a:t> de los </a:t>
            </a:r>
            <a:r>
              <a:rPr lang="en-US" dirty="0" err="1" smtClean="0"/>
              <a:t>catalogadores</a:t>
            </a:r>
            <a:r>
              <a:rPr lang="en-US" dirty="0" smtClean="0"/>
              <a:t> de </a:t>
            </a:r>
            <a:r>
              <a:rPr lang="en-US" dirty="0" err="1" smtClean="0"/>
              <a:t>copia</a:t>
            </a:r>
            <a:endParaRPr lang="en-US" dirty="0" smtClean="0"/>
          </a:p>
          <a:p>
            <a:pPr lvl="3"/>
            <a:r>
              <a:rPr lang="en-US" dirty="0" err="1" smtClean="0"/>
              <a:t>Creación</a:t>
            </a:r>
            <a:r>
              <a:rPr lang="en-US" dirty="0" smtClean="0"/>
              <a:t> de los </a:t>
            </a:r>
            <a:r>
              <a:rPr lang="en-US" dirty="0" err="1" smtClean="0"/>
              <a:t>registros</a:t>
            </a:r>
            <a:r>
              <a:rPr lang="en-US" dirty="0" smtClean="0"/>
              <a:t> RDA</a:t>
            </a:r>
          </a:p>
          <a:p>
            <a:pPr lvl="4"/>
            <a:r>
              <a:rPr lang="en-US" dirty="0" smtClean="0"/>
              <a:t>040 </a:t>
            </a:r>
            <a:r>
              <a:rPr lang="en-US" dirty="0" err="1" smtClean="0"/>
              <a:t>Subcampo</a:t>
            </a:r>
            <a:r>
              <a:rPr lang="en-US" dirty="0" smtClean="0"/>
              <a:t> $</a:t>
            </a:r>
            <a:r>
              <a:rPr lang="en-US" dirty="0" err="1" smtClean="0"/>
              <a:t>erda</a:t>
            </a:r>
            <a:r>
              <a:rPr lang="en-US" dirty="0" smtClean="0"/>
              <a:t>; Rules=“z”, 046, 37x </a:t>
            </a:r>
            <a:r>
              <a:rPr lang="en-US" dirty="0" err="1" smtClean="0"/>
              <a:t>campos</a:t>
            </a:r>
            <a:endParaRPr lang="en-US" dirty="0" smtClean="0"/>
          </a:p>
          <a:p>
            <a:pPr lvl="3"/>
            <a:r>
              <a:rPr lang="en-US" dirty="0" err="1" smtClean="0"/>
              <a:t>Actualización</a:t>
            </a:r>
            <a:r>
              <a:rPr lang="en-US" dirty="0" smtClean="0"/>
              <a:t> de los </a:t>
            </a:r>
            <a:r>
              <a:rPr lang="en-US" dirty="0" err="1" smtClean="0"/>
              <a:t>registros</a:t>
            </a:r>
            <a:r>
              <a:rPr lang="en-US" dirty="0" smtClean="0"/>
              <a:t> de AACR2 a RDA</a:t>
            </a:r>
          </a:p>
          <a:p>
            <a:pPr lvl="4"/>
            <a:r>
              <a:rPr lang="en-US" dirty="0" err="1" smtClean="0"/>
              <a:t>Elementos</a:t>
            </a:r>
            <a:r>
              <a:rPr lang="en-US" dirty="0" smtClean="0"/>
              <a:t> de RDA: 046, 37x </a:t>
            </a:r>
            <a:r>
              <a:rPr lang="en-US" dirty="0" err="1" smtClean="0"/>
              <a:t>campos</a:t>
            </a:r>
            <a:r>
              <a:rPr lang="en-US" dirty="0" smtClean="0"/>
              <a:t>, y 7xx:x4: </a:t>
            </a:r>
            <a:r>
              <a:rPr lang="en-US" dirty="0" err="1" smtClean="0"/>
              <a:t>entrada</a:t>
            </a:r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3.5: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Consecuencias</a:t>
            </a:r>
            <a:r>
              <a:rPr lang="en-US" dirty="0" smtClean="0"/>
              <a:t> de la RDA en los </a:t>
            </a:r>
            <a:r>
              <a:rPr lang="en-US" dirty="0" err="1" smtClean="0"/>
              <a:t>procedimientos</a:t>
            </a:r>
            <a:endParaRPr lang="en-US" dirty="0" smtClean="0"/>
          </a:p>
          <a:p>
            <a:pPr lvl="1"/>
            <a:r>
              <a:rPr lang="en-US" dirty="0" err="1" smtClean="0"/>
              <a:t>Generales</a:t>
            </a:r>
            <a:endParaRPr lang="en-US" dirty="0" smtClean="0"/>
          </a:p>
          <a:p>
            <a:pPr lvl="2"/>
            <a:r>
              <a:rPr lang="en-US" dirty="0" err="1" smtClean="0"/>
              <a:t>Habrá</a:t>
            </a:r>
            <a:r>
              <a:rPr lang="en-US" dirty="0" smtClean="0"/>
              <a:t> </a:t>
            </a:r>
            <a:r>
              <a:rPr lang="en-US" dirty="0" err="1" smtClean="0"/>
              <a:t>discrepancia</a:t>
            </a:r>
            <a:r>
              <a:rPr lang="en-US" dirty="0" smtClean="0"/>
              <a:t> entre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r>
              <a:rPr lang="en-US" dirty="0" smtClean="0"/>
              <a:t> de AACR2 y RDA.</a:t>
            </a:r>
          </a:p>
          <a:p>
            <a:pPr lvl="2"/>
            <a:r>
              <a:rPr lang="en-US" dirty="0" err="1" smtClean="0"/>
              <a:t>Habrá</a:t>
            </a:r>
            <a:r>
              <a:rPr lang="en-US" dirty="0" smtClean="0"/>
              <a:t> mucho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conciliar</a:t>
            </a:r>
            <a:endParaRPr lang="en-US" dirty="0" smtClean="0"/>
          </a:p>
          <a:p>
            <a:pPr lvl="2"/>
            <a:r>
              <a:rPr lang="en-US" dirty="0" smtClean="0"/>
              <a:t>Es </a:t>
            </a:r>
            <a:r>
              <a:rPr lang="en-US" dirty="0" err="1" smtClean="0"/>
              <a:t>situación</a:t>
            </a:r>
            <a:r>
              <a:rPr lang="en-US" dirty="0" smtClean="0"/>
              <a:t> similar a la </a:t>
            </a:r>
            <a:r>
              <a:rPr lang="en-US" dirty="0" err="1" smtClean="0"/>
              <a:t>adopci</a:t>
            </a:r>
            <a:r>
              <a:rPr lang="en-US" dirty="0" err="1" smtClean="0"/>
              <a:t>ón</a:t>
            </a:r>
            <a:r>
              <a:rPr lang="en-US" dirty="0" smtClean="0"/>
              <a:t> de </a:t>
            </a:r>
            <a:r>
              <a:rPr lang="en-US" dirty="0" smtClean="0"/>
              <a:t>AACR2</a:t>
            </a:r>
          </a:p>
          <a:p>
            <a:pPr lvl="1"/>
            <a:r>
              <a:rPr lang="en-US" dirty="0" err="1" smtClean="0"/>
              <a:t>Catalogación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Personal de </a:t>
            </a:r>
            <a:r>
              <a:rPr lang="en-US" dirty="0" err="1" smtClean="0"/>
              <a:t>catalogación</a:t>
            </a:r>
            <a:r>
              <a:rPr lang="en-US" dirty="0" smtClean="0"/>
              <a:t> </a:t>
            </a:r>
            <a:r>
              <a:rPr lang="en-US" dirty="0" err="1" smtClean="0"/>
              <a:t>produjo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contribución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BIBCO de </a:t>
            </a:r>
            <a:r>
              <a:rPr lang="en-US" dirty="0" err="1" smtClean="0"/>
              <a:t>registros</a:t>
            </a:r>
            <a:r>
              <a:rPr lang="en-US" dirty="0" smtClean="0"/>
              <a:t> </a:t>
            </a:r>
            <a:r>
              <a:rPr lang="en-US" dirty="0" err="1" smtClean="0"/>
              <a:t>bibliográficos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Producción</a:t>
            </a:r>
            <a:r>
              <a:rPr lang="en-US" sz="3200" b="1" dirty="0" smtClean="0"/>
              <a:t> de la </a:t>
            </a:r>
            <a:r>
              <a:rPr lang="en-US" sz="3200" b="1" dirty="0" err="1" smtClean="0"/>
              <a:t>Catalogación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BYU </a:t>
            </a:r>
            <a:r>
              <a:rPr lang="en-US" sz="2800" dirty="0" err="1" smtClean="0"/>
              <a:t>contribuciones</a:t>
            </a:r>
            <a:r>
              <a:rPr lang="en-US" sz="2800" dirty="0" smtClean="0"/>
              <a:t> </a:t>
            </a:r>
            <a:r>
              <a:rPr lang="en-US" sz="2800" dirty="0" err="1" smtClean="0"/>
              <a:t>mensuales</a:t>
            </a:r>
            <a:r>
              <a:rPr lang="en-US" sz="2800" dirty="0" smtClean="0"/>
              <a:t> a BIBCO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3.6:  C</a:t>
            </a:r>
            <a:r>
              <a:rPr lang="es-ES" sz="3200" b="1" dirty="0" err="1" smtClean="0"/>
              <a:t>onsecuencias</a:t>
            </a:r>
            <a:r>
              <a:rPr lang="es-ES" sz="3200" b="1" dirty="0" smtClean="0"/>
              <a:t> de la RDA en las políticas y procedimientos para la catalogación original y copia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aprendiendo</a:t>
            </a:r>
            <a:r>
              <a:rPr lang="en-US" dirty="0" smtClean="0"/>
              <a:t> el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RDA</a:t>
            </a:r>
          </a:p>
          <a:p>
            <a:pPr lvl="1"/>
            <a:r>
              <a:rPr lang="en-US" dirty="0" smtClean="0"/>
              <a:t>Las </a:t>
            </a:r>
            <a:r>
              <a:rPr lang="en-US" dirty="0" err="1" smtClean="0"/>
              <a:t>estadísticas</a:t>
            </a:r>
            <a:r>
              <a:rPr lang="en-US" dirty="0" smtClean="0"/>
              <a:t> de 2011 son de </a:t>
            </a:r>
            <a:r>
              <a:rPr lang="en-US" dirty="0" err="1" smtClean="0"/>
              <a:t>oct</a:t>
            </a:r>
            <a:r>
              <a:rPr lang="en-US" dirty="0" smtClean="0"/>
              <a:t>. 2010-ene. 2011</a:t>
            </a:r>
          </a:p>
          <a:p>
            <a:pPr lvl="1"/>
            <a:r>
              <a:rPr lang="en-US" dirty="0" smtClean="0"/>
              <a:t>Bob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evaluando</a:t>
            </a:r>
            <a:r>
              <a:rPr lang="en-US" dirty="0" smtClean="0"/>
              <a:t> a personal de </a:t>
            </a:r>
            <a:r>
              <a:rPr lang="en-US" dirty="0" err="1" smtClean="0"/>
              <a:t>catalogción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meses</a:t>
            </a:r>
            <a:r>
              <a:rPr lang="en-US" dirty="0" smtClean="0"/>
              <a:t>.  No </a:t>
            </a:r>
            <a:r>
              <a:rPr lang="en-US" dirty="0" err="1" smtClean="0"/>
              <a:t>tenemos</a:t>
            </a:r>
            <a:r>
              <a:rPr lang="en-US" dirty="0" smtClean="0"/>
              <a:t> mucho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catalogar</a:t>
            </a:r>
            <a:r>
              <a:rPr lang="en-US" dirty="0" smtClean="0"/>
              <a:t>.</a:t>
            </a:r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3764</TotalTime>
  <Words>733</Words>
  <Application>Microsoft Office PowerPoint</Application>
  <PresentationFormat>On-screen Show (4:3)</PresentationFormat>
  <Paragraphs>99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Taller para Desarrollandose el Administrador y Sus Empleados por la Adopción de RDA: El Caso de la Universidad de Brigham Young   3a. Conferencia Regional sobre Catalogación Universidad Autónoma de San Luis Potosí 28-30 de Marzo 2011</vt:lpstr>
      <vt:lpstr>Día 2—Martes, el 29 de marzo</vt:lpstr>
      <vt:lpstr>Pauta 3.1:  Consecuencias de la RDA en las políticas y procedimientos para la catalogación original y copia</vt:lpstr>
      <vt:lpstr>Pauta 3.2:  Consecuencias de la RDA en las políticas y procedimientos para la catalogación original y copia</vt:lpstr>
      <vt:lpstr>Pauta 3.3:  Consecuencias de la RDA en las políticas y procedimientos para la catalogación original y copia</vt:lpstr>
      <vt:lpstr>Pauta 3.4:  Consecuencias de la RDA en las políticas y procedimientos para la catalogación original y copia</vt:lpstr>
      <vt:lpstr>Pauta 3.5:  Consecuencias de la RDA en las políticas y procedimientos para la catalogación original y copia</vt:lpstr>
      <vt:lpstr>Producción de la Catalogación BYU contribuciones mensuales a BIBCO </vt:lpstr>
      <vt:lpstr>Pauta 3.6:  Consecuencias de la RDA en las políticas y procedimientos para la catalogación original y copia</vt:lpstr>
      <vt:lpstr>Pauta 3.7:  Consecuencias de la RDA en las políticas y procedimientos para la catalogación original y copia</vt:lpstr>
      <vt:lpstr>Producción de Registros de Autoridades BYU contribuciones menusales a NACO</vt:lpstr>
      <vt:lpstr>Pauta 3.8:  Consecuencias de la RDA en las políticas y procedimientos para la catalogación original y copia</vt:lpstr>
      <vt:lpstr>Pauta 3.9:  Consecuencias de la RDA en las políticas y procedimientos para la catalogación original y copia</vt:lpstr>
      <vt:lpstr>Pautas por la adopción de RDA</vt:lpstr>
    </vt:vector>
  </TitlesOfParts>
  <Company>St Charles City-County Library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LIStech</cp:lastModifiedBy>
  <cp:revision>407</cp:revision>
  <dcterms:created xsi:type="dcterms:W3CDTF">2009-02-12T16:45:06Z</dcterms:created>
  <dcterms:modified xsi:type="dcterms:W3CDTF">2011-03-26T06:48:42Z</dcterms:modified>
</cp:coreProperties>
</file>