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notesMasterIdLst>
    <p:notesMasterId r:id="rId20"/>
  </p:notesMasterIdLst>
  <p:sldIdLst>
    <p:sldId id="300" r:id="rId2"/>
    <p:sldId id="349" r:id="rId3"/>
    <p:sldId id="352" r:id="rId4"/>
    <p:sldId id="350" r:id="rId5"/>
    <p:sldId id="351" r:id="rId6"/>
    <p:sldId id="299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37" r:id="rId1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2" autoAdjust="0"/>
    <p:restoredTop sz="73282" autoAdjust="0"/>
  </p:normalViewPr>
  <p:slideViewPr>
    <p:cSldViewPr>
      <p:cViewPr varScale="1">
        <p:scale>
          <a:sx n="53" d="100"/>
          <a:sy n="53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894DA5-4762-454A-8D04-6DA68B45A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BBD2D-2D70-478A-9926-A83A2D58899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80E8A5-A790-44D9-9F08-2DFD8266B73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94DA5-4762-454A-8D04-6DA68B45AA3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94DA5-4762-454A-8D04-6DA68B45AA3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2686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50805-1669-49F7-905C-1F6D8E267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C1E5F-F230-4473-B0EA-35EEF35DA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76704-4D53-409B-B2E0-A9D2C9862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B1F94-C058-4A37-AC25-0332A811C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C8685-6387-4560-AEE6-5694BA09F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12727-73E0-4987-8D9E-463FC59B6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7418E-5DD9-4F87-B0D8-B15D82269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48B72-4EAD-484B-96EF-4A7CA92FF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38D42-370C-4312-A9E9-E58B7DF1E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1EA29-4AAE-4763-A70D-7FA70217B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1F213-B0F5-4744-8AB4-C1C030CB1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3DF871-9B4D-4AAD-9E20-F50B1108E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4" descr="RDAlogo_rgb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" y="6189663"/>
            <a:ext cx="2133600" cy="5921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.gov/catworkshop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et.lib.byu.edu/~catalog/people/rlm/RDAmaster-2.pdf" TargetMode="External"/><Relationship Id="rId2" Type="http://schemas.openxmlformats.org/officeDocument/2006/relationships/hyperlink" Target="http://www.loc.gov/catdir/cpso/RDAtest/rdatraining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.gov/catdir/cpso/RDAtest/rdatraining2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305800" cy="29718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   </a:t>
            </a:r>
            <a:r>
              <a:rPr lang="en-US" sz="2800" dirty="0" smtClean="0"/>
              <a:t>Taller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Desarrollandose</a:t>
            </a:r>
            <a:r>
              <a:rPr lang="en-US" sz="2800" dirty="0" smtClean="0"/>
              <a:t> el </a:t>
            </a:r>
            <a:r>
              <a:rPr lang="en-US" sz="2800" dirty="0" err="1" smtClean="0"/>
              <a:t>Administrador</a:t>
            </a:r>
            <a:r>
              <a:rPr lang="en-US" sz="2800" dirty="0" smtClean="0"/>
              <a:t> y </a:t>
            </a:r>
            <a:r>
              <a:rPr lang="en-US" sz="2800" dirty="0" err="1" smtClean="0"/>
              <a:t>Sus</a:t>
            </a:r>
            <a:r>
              <a:rPr lang="en-US" sz="2800" dirty="0" smtClean="0"/>
              <a:t> </a:t>
            </a:r>
            <a:r>
              <a:rPr lang="en-US" sz="2800" dirty="0" err="1" smtClean="0"/>
              <a:t>Empleados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la </a:t>
            </a:r>
            <a:r>
              <a:rPr lang="en-US" sz="2800" dirty="0" err="1" smtClean="0"/>
              <a:t>Adopción</a:t>
            </a:r>
            <a:r>
              <a:rPr lang="en-US" sz="2800" dirty="0" smtClean="0"/>
              <a:t> de RDA: El </a:t>
            </a:r>
            <a:r>
              <a:rPr lang="en-US" sz="2800" dirty="0" err="1" smtClean="0"/>
              <a:t>Caso</a:t>
            </a:r>
            <a:r>
              <a:rPr lang="en-US" sz="2800" dirty="0" smtClean="0"/>
              <a:t> de la Universidad de Brigham Young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sz="1800" dirty="0" smtClean="0"/>
              <a:t>3a. </a:t>
            </a:r>
            <a:r>
              <a:rPr lang="en-US" sz="1800" dirty="0" err="1" smtClean="0"/>
              <a:t>Conferencia</a:t>
            </a:r>
            <a:r>
              <a:rPr lang="en-US" sz="1800" dirty="0" smtClean="0"/>
              <a:t> Regional </a:t>
            </a:r>
            <a:r>
              <a:rPr lang="en-US" sz="1800" dirty="0" err="1" smtClean="0"/>
              <a:t>sobre</a:t>
            </a:r>
            <a:r>
              <a:rPr lang="en-US" sz="1800" dirty="0" smtClean="0"/>
              <a:t> </a:t>
            </a:r>
            <a:r>
              <a:rPr lang="en-US" sz="1800" dirty="0" err="1" smtClean="0"/>
              <a:t>Catalogación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Universidad </a:t>
            </a:r>
            <a:r>
              <a:rPr lang="en-US" sz="1800" dirty="0" err="1" smtClean="0"/>
              <a:t>Autónoma</a:t>
            </a:r>
            <a:r>
              <a:rPr lang="en-US" sz="1800" dirty="0" smtClean="0"/>
              <a:t> de San Luis Potosí</a:t>
            </a:r>
            <a:br>
              <a:rPr lang="en-US" sz="1800" dirty="0" smtClean="0"/>
            </a:br>
            <a:r>
              <a:rPr lang="en-US" sz="1800" dirty="0" smtClean="0"/>
              <a:t>28-30 de </a:t>
            </a:r>
            <a:r>
              <a:rPr lang="en-US" sz="1800" dirty="0" err="1" smtClean="0"/>
              <a:t>Marzo</a:t>
            </a:r>
            <a:r>
              <a:rPr lang="en-US" sz="1800" dirty="0" smtClean="0"/>
              <a:t> 2011</a:t>
            </a:r>
            <a:endParaRPr lang="en-US" sz="1800" b="1" dirty="0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8001000" cy="2057400"/>
          </a:xfrm>
        </p:spPr>
        <p:txBody>
          <a:bodyPr/>
          <a:lstStyle/>
          <a:p>
            <a:pPr eaLnBrk="1" hangingPunct="1"/>
            <a:endParaRPr lang="en-US" sz="2800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chemeClr val="tx1"/>
                </a:solidFill>
              </a:rPr>
              <a:t>Robert L. Maxwell y John B. Wright</a:t>
            </a:r>
          </a:p>
          <a:p>
            <a:pPr eaLnBrk="1" hangingPunct="1"/>
            <a:r>
              <a:rPr lang="en-US" sz="2000" b="1" dirty="0" smtClean="0">
                <a:solidFill>
                  <a:schemeClr val="tx1"/>
                </a:solidFill>
              </a:rPr>
              <a:t>Harold B. Lee Library</a:t>
            </a:r>
          </a:p>
          <a:p>
            <a:pPr eaLnBrk="1" hangingPunct="1"/>
            <a:r>
              <a:rPr lang="en-US" sz="2000" b="1" dirty="0" smtClean="0">
                <a:solidFill>
                  <a:schemeClr val="tx1"/>
                </a:solidFill>
              </a:rPr>
              <a:t>Brigham Young University</a:t>
            </a:r>
          </a:p>
          <a:p>
            <a:pPr eaLnBrk="1" hangingPunct="1"/>
            <a:r>
              <a:rPr lang="en-US" sz="2000" b="1" dirty="0" smtClean="0">
                <a:solidFill>
                  <a:schemeClr val="tx1"/>
                </a:solidFill>
              </a:rPr>
              <a:t>Provo, Utah, U.S.A.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endParaRPr 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Día</a:t>
            </a:r>
            <a:r>
              <a:rPr lang="en-US" dirty="0" smtClean="0"/>
              <a:t> 3—Miércoles, el 30 de </a:t>
            </a:r>
            <a:r>
              <a:rPr lang="en-US" dirty="0" err="1" smtClean="0"/>
              <a:t>marzo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Hora</a:t>
            </a:r>
            <a:r>
              <a:rPr lang="en-US" dirty="0" smtClean="0"/>
              <a:t> 1</a:t>
            </a:r>
          </a:p>
          <a:p>
            <a:pPr lvl="1"/>
            <a:r>
              <a:rPr lang="en-US" sz="1800" dirty="0" err="1" smtClean="0"/>
              <a:t>Pauta</a:t>
            </a:r>
            <a:r>
              <a:rPr lang="en-US" sz="1800" dirty="0" smtClean="0"/>
              <a:t> 4:  </a:t>
            </a:r>
            <a:r>
              <a:rPr lang="en-US" sz="1800" dirty="0" err="1" smtClean="0"/>
              <a:t>Preparando</a:t>
            </a:r>
            <a:r>
              <a:rPr lang="en-US" sz="1800" dirty="0" smtClean="0"/>
              <a:t> los </a:t>
            </a:r>
            <a:r>
              <a:rPr lang="en-US" sz="1800" dirty="0" err="1" smtClean="0"/>
              <a:t>sistemas</a:t>
            </a:r>
            <a:r>
              <a:rPr lang="en-US" sz="1800" dirty="0" smtClean="0"/>
              <a:t> </a:t>
            </a:r>
            <a:r>
              <a:rPr lang="en-US" sz="1800" dirty="0" err="1" smtClean="0"/>
              <a:t>automatizas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recibir</a:t>
            </a:r>
            <a:r>
              <a:rPr lang="en-US" sz="1800" dirty="0" smtClean="0"/>
              <a:t> metadata de RDA</a:t>
            </a:r>
          </a:p>
          <a:p>
            <a:pPr lvl="1"/>
            <a:r>
              <a:rPr lang="en-US" sz="1800" dirty="0" err="1" smtClean="0"/>
              <a:t>Pauta</a:t>
            </a:r>
            <a:r>
              <a:rPr lang="en-US" sz="1800" dirty="0" smtClean="0"/>
              <a:t> 5:  G</a:t>
            </a:r>
            <a:r>
              <a:rPr lang="es-ES" sz="1800" dirty="0" err="1" smtClean="0"/>
              <a:t>estionar</a:t>
            </a:r>
            <a:r>
              <a:rPr lang="es-ES" sz="1800" dirty="0" smtClean="0"/>
              <a:t> la integración de los registros de RDA y AACR2 y su muestra en el catálogo</a:t>
            </a:r>
          </a:p>
          <a:p>
            <a:pPr lvl="1"/>
            <a:r>
              <a:rPr lang="es-ES" sz="1800" dirty="0" smtClean="0"/>
              <a:t>Pauta 6:  Gestionar el impacto sobre el control de la autoridad vendido y la catalogación</a:t>
            </a:r>
          </a:p>
          <a:p>
            <a:pPr lvl="1"/>
            <a:r>
              <a:rPr lang="es-ES" sz="1800" dirty="0" smtClean="0"/>
              <a:t>Pauta 7:  Evaluar los costos y beneficios globales de la RDA, y su impacto en los usuarios y los servicios públicos</a:t>
            </a:r>
          </a:p>
          <a:p>
            <a:pPr lvl="1"/>
            <a:r>
              <a:rPr lang="es-ES" sz="1800" dirty="0" smtClean="0"/>
              <a:t>Pauta 8:  Evaluar las consecuencias y las posibilidades de RDA para el desarrollo y el diseño de sistemas automatizadas  y  </a:t>
            </a:r>
            <a:r>
              <a:rPr lang="en-US" sz="1800" dirty="0" smtClean="0"/>
              <a:t>y </a:t>
            </a:r>
            <a:r>
              <a:rPr lang="en-US" sz="1800" dirty="0" err="1" smtClean="0"/>
              <a:t>estructuras</a:t>
            </a:r>
            <a:r>
              <a:rPr lang="en-US" sz="1800" dirty="0" smtClean="0"/>
              <a:t> de </a:t>
            </a:r>
            <a:r>
              <a:rPr lang="en-US" sz="1800" dirty="0" err="1" smtClean="0"/>
              <a:t>datos</a:t>
            </a:r>
            <a:r>
              <a:rPr lang="en-US" sz="1800" dirty="0" smtClean="0"/>
              <a:t> </a:t>
            </a:r>
            <a:r>
              <a:rPr lang="en-US" sz="1800" dirty="0" err="1" smtClean="0"/>
              <a:t>futuros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err="1" smtClean="0"/>
              <a:t>Pauta</a:t>
            </a:r>
            <a:r>
              <a:rPr lang="en-US" sz="1800" dirty="0" smtClean="0"/>
              <a:t> 9:  D</a:t>
            </a:r>
            <a:r>
              <a:rPr lang="es-ES" sz="1800" dirty="0" err="1" smtClean="0"/>
              <a:t>esarrollar</a:t>
            </a:r>
            <a:r>
              <a:rPr lang="es-ES" sz="1800" dirty="0" smtClean="0"/>
              <a:t> mecanismos para compartir experiencias de aplicación en toda la profesión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Día</a:t>
            </a:r>
            <a:r>
              <a:rPr lang="en-US" dirty="0" smtClean="0"/>
              <a:t> 3—Miércoles, el 30 de </a:t>
            </a:r>
            <a:r>
              <a:rPr lang="en-US" dirty="0" err="1" smtClean="0"/>
              <a:t>marzo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Horas 2-4--M</a:t>
            </a:r>
            <a:r>
              <a:rPr lang="en-US" dirty="0" err="1" smtClean="0"/>
              <a:t>ódulos</a:t>
            </a:r>
            <a:r>
              <a:rPr lang="en-US" dirty="0" smtClean="0"/>
              <a:t> de </a:t>
            </a:r>
            <a:r>
              <a:rPr lang="en-US" dirty="0" err="1" smtClean="0"/>
              <a:t>formación</a:t>
            </a:r>
            <a:endParaRPr lang="en-US" dirty="0" smtClean="0"/>
          </a:p>
          <a:p>
            <a:pPr lvl="1"/>
            <a:r>
              <a:rPr lang="es-ES" dirty="0" smtClean="0"/>
              <a:t>M</a:t>
            </a:r>
            <a:r>
              <a:rPr lang="en-US" dirty="0" err="1" smtClean="0"/>
              <a:t>ódulo</a:t>
            </a:r>
            <a:r>
              <a:rPr lang="en-US" dirty="0" smtClean="0"/>
              <a:t> 5:  </a:t>
            </a:r>
            <a:r>
              <a:rPr lang="en-US" dirty="0" err="1" smtClean="0"/>
              <a:t>Relaciones</a:t>
            </a:r>
            <a:endParaRPr lang="en-US" dirty="0" smtClean="0"/>
          </a:p>
          <a:p>
            <a:pPr lvl="1"/>
            <a:r>
              <a:rPr lang="es-ES" dirty="0" smtClean="0"/>
              <a:t>M</a:t>
            </a:r>
            <a:r>
              <a:rPr lang="en-US" dirty="0" err="1" smtClean="0"/>
              <a:t>ódulo</a:t>
            </a:r>
            <a:r>
              <a:rPr lang="en-US" dirty="0" smtClean="0"/>
              <a:t> 6:  </a:t>
            </a:r>
            <a:r>
              <a:rPr lang="en-US" dirty="0" err="1" smtClean="0"/>
              <a:t>Manifestaciones</a:t>
            </a:r>
            <a:endParaRPr lang="en-US" dirty="0" smtClean="0"/>
          </a:p>
          <a:p>
            <a:r>
              <a:rPr lang="en-US" dirty="0" err="1" smtClean="0"/>
              <a:t>Horas</a:t>
            </a:r>
            <a:r>
              <a:rPr lang="en-US" dirty="0" smtClean="0"/>
              <a:t> 4-5—Capacitación </a:t>
            </a:r>
            <a:r>
              <a:rPr lang="en-US" dirty="0" err="1" smtClean="0"/>
              <a:t>práctica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sz="3200" dirty="0" err="1" smtClean="0"/>
              <a:t>Pauta</a:t>
            </a:r>
            <a:r>
              <a:rPr lang="en-US" sz="3200" dirty="0" smtClean="0"/>
              <a:t> 1.1: L</a:t>
            </a:r>
            <a:r>
              <a:rPr lang="es-ES" sz="3200" dirty="0" smtClean="0"/>
              <a:t>a asignación de personal y recursos financieros para la comprensión, la planificación, y la adopción de RDA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sz="2800" dirty="0" err="1" smtClean="0"/>
              <a:t>Tenemos</a:t>
            </a:r>
            <a:r>
              <a:rPr lang="en-US" sz="2800" dirty="0" smtClean="0"/>
              <a:t> </a:t>
            </a:r>
            <a:r>
              <a:rPr lang="en-US" sz="2800" dirty="0" err="1" smtClean="0"/>
              <a:t>tres</a:t>
            </a:r>
            <a:r>
              <a:rPr lang="en-US" sz="2800" dirty="0" smtClean="0"/>
              <a:t> </a:t>
            </a:r>
            <a:r>
              <a:rPr lang="en-US" sz="2800" dirty="0" err="1" smtClean="0"/>
              <a:t>departamentos</a:t>
            </a:r>
            <a:r>
              <a:rPr lang="en-US" sz="2800" dirty="0" smtClean="0"/>
              <a:t> de la </a:t>
            </a:r>
            <a:r>
              <a:rPr lang="en-US" sz="2800" dirty="0" err="1" smtClean="0"/>
              <a:t>catalogación</a:t>
            </a:r>
            <a:endParaRPr lang="en-US" sz="2800" dirty="0" smtClean="0"/>
          </a:p>
          <a:p>
            <a:pPr lvl="1"/>
            <a:r>
              <a:rPr lang="en-US" dirty="0" err="1" smtClean="0"/>
              <a:t>Sistemas</a:t>
            </a:r>
            <a:r>
              <a:rPr lang="en-US" dirty="0" smtClean="0"/>
              <a:t> de </a:t>
            </a:r>
            <a:r>
              <a:rPr lang="en-US" dirty="0" err="1" smtClean="0"/>
              <a:t>Servicios</a:t>
            </a:r>
            <a:r>
              <a:rPr lang="en-US" dirty="0" smtClean="0"/>
              <a:t> </a:t>
            </a:r>
            <a:r>
              <a:rPr lang="en-US" dirty="0" err="1" smtClean="0"/>
              <a:t>Técnicos</a:t>
            </a:r>
            <a:r>
              <a:rPr lang="en-US" dirty="0" smtClean="0"/>
              <a:t>: </a:t>
            </a:r>
            <a:r>
              <a:rPr lang="en-US" sz="1800" dirty="0" smtClean="0"/>
              <a:t>se </a:t>
            </a:r>
            <a:r>
              <a:rPr lang="en-US" sz="1800" dirty="0" err="1" smtClean="0"/>
              <a:t>encarga</a:t>
            </a:r>
            <a:r>
              <a:rPr lang="en-US" sz="1800" dirty="0" smtClean="0"/>
              <a:t> de </a:t>
            </a:r>
            <a:r>
              <a:rPr lang="en-US" sz="1800" dirty="0" err="1" smtClean="0"/>
              <a:t>dataloads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EOCR, Shelf-Ready, e-books, e-serials, y la </a:t>
            </a:r>
            <a:r>
              <a:rPr lang="en-US" sz="1800" dirty="0" err="1" smtClean="0"/>
              <a:t>catalogación</a:t>
            </a:r>
            <a:r>
              <a:rPr lang="en-US" sz="1800" dirty="0" smtClean="0"/>
              <a:t> de </a:t>
            </a:r>
            <a:r>
              <a:rPr lang="en-US" sz="1800" dirty="0" err="1" smtClean="0"/>
              <a:t>copia</a:t>
            </a:r>
            <a:r>
              <a:rPr lang="en-US" sz="1800" dirty="0" smtClean="0"/>
              <a:t>.  Se </a:t>
            </a:r>
            <a:r>
              <a:rPr lang="en-US" sz="1800" dirty="0" err="1" smtClean="0"/>
              <a:t>sienta</a:t>
            </a:r>
            <a:r>
              <a:rPr lang="en-US" sz="1800" dirty="0" smtClean="0"/>
              <a:t> a </a:t>
            </a:r>
            <a:r>
              <a:rPr lang="en-US" sz="1800" dirty="0" err="1" smtClean="0"/>
              <a:t>horcajadas</a:t>
            </a:r>
            <a:r>
              <a:rPr lang="en-US" sz="1800" dirty="0" smtClean="0"/>
              <a:t> entre </a:t>
            </a:r>
            <a:r>
              <a:rPr lang="en-US" sz="1800" dirty="0" err="1" smtClean="0"/>
              <a:t>Adquisición</a:t>
            </a:r>
            <a:r>
              <a:rPr lang="en-US" sz="1800" dirty="0" smtClean="0"/>
              <a:t> y  </a:t>
            </a:r>
            <a:r>
              <a:rPr lang="en-US" sz="1800" dirty="0" err="1" smtClean="0"/>
              <a:t>Catalogación</a:t>
            </a:r>
            <a:r>
              <a:rPr lang="en-US" sz="1800" dirty="0" smtClean="0"/>
              <a:t> </a:t>
            </a:r>
          </a:p>
          <a:p>
            <a:pPr lvl="1"/>
            <a:r>
              <a:rPr lang="en-US" dirty="0" err="1" smtClean="0"/>
              <a:t>Servicios</a:t>
            </a:r>
            <a:r>
              <a:rPr lang="en-US" dirty="0" smtClean="0"/>
              <a:t> de la </a:t>
            </a:r>
            <a:r>
              <a:rPr lang="en-US" dirty="0" err="1" smtClean="0"/>
              <a:t>Catalogación</a:t>
            </a:r>
            <a:r>
              <a:rPr lang="en-US" dirty="0" smtClean="0"/>
              <a:t>:  </a:t>
            </a:r>
            <a:r>
              <a:rPr lang="en-US" sz="1800" dirty="0" smtClean="0"/>
              <a:t>se </a:t>
            </a:r>
            <a:r>
              <a:rPr lang="en-US" sz="1800" dirty="0" err="1" smtClean="0"/>
              <a:t>encarga</a:t>
            </a:r>
            <a:r>
              <a:rPr lang="en-US" sz="1800" dirty="0" smtClean="0"/>
              <a:t> </a:t>
            </a:r>
            <a:r>
              <a:rPr lang="en-US" sz="1800" dirty="0" err="1" smtClean="0"/>
              <a:t>mayormente</a:t>
            </a:r>
            <a:r>
              <a:rPr lang="en-US" sz="1800" dirty="0" smtClean="0"/>
              <a:t> de la </a:t>
            </a:r>
            <a:r>
              <a:rPr lang="en-US" sz="1800" dirty="0" err="1" smtClean="0"/>
              <a:t>catalogación</a:t>
            </a:r>
            <a:r>
              <a:rPr lang="en-US" sz="1800" dirty="0" smtClean="0"/>
              <a:t> original de </a:t>
            </a:r>
            <a:r>
              <a:rPr lang="en-US" sz="1800" dirty="0" err="1" smtClean="0"/>
              <a:t>materiales</a:t>
            </a:r>
            <a:r>
              <a:rPr lang="en-US" sz="1800" dirty="0" smtClean="0"/>
              <a:t> en </a:t>
            </a:r>
            <a:r>
              <a:rPr lang="en-US" sz="1800" dirty="0" err="1" smtClean="0"/>
              <a:t>idiomas</a:t>
            </a:r>
            <a:r>
              <a:rPr lang="en-US" sz="1800" dirty="0" smtClean="0"/>
              <a:t> </a:t>
            </a:r>
            <a:r>
              <a:rPr lang="en-US" sz="1800" dirty="0" err="1" smtClean="0"/>
              <a:t>extranjeros</a:t>
            </a:r>
            <a:r>
              <a:rPr lang="en-US" sz="1800" dirty="0" smtClean="0"/>
              <a:t>.</a:t>
            </a:r>
          </a:p>
          <a:p>
            <a:pPr lvl="1"/>
            <a:r>
              <a:rPr lang="en-US" dirty="0" err="1" smtClean="0"/>
              <a:t>Colecciones</a:t>
            </a:r>
            <a:r>
              <a:rPr lang="en-US" dirty="0" smtClean="0"/>
              <a:t> </a:t>
            </a:r>
            <a:r>
              <a:rPr lang="en-US" dirty="0" err="1" smtClean="0"/>
              <a:t>Especializadas</a:t>
            </a:r>
            <a:r>
              <a:rPr lang="en-US" dirty="0" smtClean="0"/>
              <a:t> y </a:t>
            </a:r>
            <a:r>
              <a:rPr lang="en-US" dirty="0" err="1" smtClean="0"/>
              <a:t>Formatos</a:t>
            </a:r>
            <a:r>
              <a:rPr lang="en-US" dirty="0" smtClean="0"/>
              <a:t>:  </a:t>
            </a:r>
            <a:r>
              <a:rPr lang="en-US" sz="1800" dirty="0" smtClean="0"/>
              <a:t>se </a:t>
            </a:r>
            <a:r>
              <a:rPr lang="en-US" sz="1800" dirty="0" err="1" smtClean="0"/>
              <a:t>encarga</a:t>
            </a:r>
            <a:r>
              <a:rPr lang="en-US" sz="1800" dirty="0" smtClean="0"/>
              <a:t> de </a:t>
            </a:r>
            <a:r>
              <a:rPr lang="en-US" sz="1800" dirty="0" err="1" smtClean="0"/>
              <a:t>materiales</a:t>
            </a:r>
            <a:r>
              <a:rPr lang="en-US" sz="1800" dirty="0" smtClean="0"/>
              <a:t> </a:t>
            </a:r>
            <a:r>
              <a:rPr lang="en-US" sz="1800" dirty="0" err="1" smtClean="0"/>
              <a:t>especializadas</a:t>
            </a:r>
            <a:r>
              <a:rPr lang="en-US" sz="1800" dirty="0" smtClean="0"/>
              <a:t>, </a:t>
            </a:r>
            <a:r>
              <a:rPr lang="en-US" sz="1800" dirty="0" err="1" smtClean="0"/>
              <a:t>audiovisuales</a:t>
            </a:r>
            <a:r>
              <a:rPr lang="en-US" sz="1800" dirty="0" smtClean="0"/>
              <a:t>, </a:t>
            </a:r>
            <a:r>
              <a:rPr lang="en-US" sz="1800" dirty="0" err="1" smtClean="0"/>
              <a:t>músicales</a:t>
            </a:r>
            <a:r>
              <a:rPr lang="en-US" sz="1800" dirty="0" smtClean="0"/>
              <a:t>, y </a:t>
            </a:r>
            <a:r>
              <a:rPr lang="en-US" sz="1800" dirty="0" err="1" smtClean="0"/>
              <a:t>digitales</a:t>
            </a:r>
            <a:r>
              <a:rPr lang="en-US" sz="1800" dirty="0" smtClean="0"/>
              <a:t> (metadata)</a:t>
            </a:r>
          </a:p>
          <a:p>
            <a:r>
              <a:rPr lang="en-US" sz="2800" dirty="0" err="1" smtClean="0"/>
              <a:t>Tenemos</a:t>
            </a:r>
            <a:r>
              <a:rPr lang="en-US" sz="2800" dirty="0" smtClean="0"/>
              <a:t> </a:t>
            </a:r>
            <a:r>
              <a:rPr lang="en-US" sz="2800" dirty="0" err="1" smtClean="0"/>
              <a:t>expectaciones</a:t>
            </a:r>
            <a:r>
              <a:rPr lang="en-US" sz="2800" dirty="0" smtClean="0"/>
              <a:t> de los </a:t>
            </a:r>
            <a:r>
              <a:rPr lang="en-US" sz="2800" dirty="0" err="1" smtClean="0"/>
              <a:t>empleados</a:t>
            </a:r>
            <a:r>
              <a:rPr lang="en-US" sz="2800" dirty="0" smtClean="0"/>
              <a:t> </a:t>
            </a:r>
            <a:r>
              <a:rPr lang="en-US" sz="2800" dirty="0" err="1" smtClean="0"/>
              <a:t>apropriados</a:t>
            </a:r>
            <a:r>
              <a:rPr lang="en-US" sz="2800" dirty="0" smtClean="0"/>
              <a:t> y </a:t>
            </a:r>
            <a:r>
              <a:rPr lang="en-US" sz="2800" dirty="0" err="1" smtClean="0"/>
              <a:t>invitamos</a:t>
            </a:r>
            <a:r>
              <a:rPr lang="en-US" sz="2800" dirty="0" smtClean="0"/>
              <a:t> a los </a:t>
            </a:r>
            <a:r>
              <a:rPr lang="en-US" sz="2800" dirty="0" err="1" smtClean="0"/>
              <a:t>otros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858962"/>
          </a:xfrm>
        </p:spPr>
        <p:txBody>
          <a:bodyPr/>
          <a:lstStyle/>
          <a:p>
            <a:r>
              <a:rPr lang="en-US" sz="3200" dirty="0" err="1" smtClean="0"/>
              <a:t>Pauta</a:t>
            </a:r>
            <a:r>
              <a:rPr lang="en-US" sz="3200" dirty="0" smtClean="0"/>
              <a:t> 1.2: L</a:t>
            </a:r>
            <a:r>
              <a:rPr lang="es-ES" sz="3200" dirty="0" smtClean="0"/>
              <a:t>a asignación de personal y recursos financieros para la comprensión, la planificación, y la adopción de RDA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capacitación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endParaRPr lang="en-US" dirty="0" smtClean="0"/>
          </a:p>
          <a:p>
            <a:pPr lvl="1">
              <a:buNone/>
            </a:pPr>
            <a:r>
              <a:rPr lang="en-US" dirty="0" err="1" smtClean="0"/>
              <a:t>Utilicemos</a:t>
            </a:r>
            <a:r>
              <a:rPr lang="en-US" dirty="0" smtClean="0"/>
              <a:t> un </a:t>
            </a:r>
            <a:r>
              <a:rPr lang="en-US" dirty="0" err="1" smtClean="0"/>
              <a:t>ciclo</a:t>
            </a:r>
            <a:r>
              <a:rPr lang="en-US" dirty="0" smtClean="0"/>
              <a:t> de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años</a:t>
            </a:r>
            <a:r>
              <a:rPr lang="en-US" dirty="0" smtClean="0"/>
              <a:t> de </a:t>
            </a:r>
            <a:r>
              <a:rPr lang="en-US" dirty="0" err="1" smtClean="0"/>
              <a:t>formación</a:t>
            </a:r>
            <a:endParaRPr lang="en-US" dirty="0" smtClean="0"/>
          </a:p>
          <a:p>
            <a:pPr lvl="2"/>
            <a:r>
              <a:rPr lang="en-US" sz="2000" dirty="0" err="1" smtClean="0"/>
              <a:t>Año</a:t>
            </a:r>
            <a:r>
              <a:rPr lang="en-US" sz="2000" dirty="0" smtClean="0"/>
              <a:t> 1:  a. NACO (Personas), b. AACR2 , c. BIBCO, OCLC &amp; core</a:t>
            </a:r>
          </a:p>
          <a:p>
            <a:pPr lvl="2"/>
            <a:r>
              <a:rPr lang="en-US" sz="2000" dirty="0" err="1" smtClean="0"/>
              <a:t>Año</a:t>
            </a:r>
            <a:r>
              <a:rPr lang="en-US" sz="2000" dirty="0" smtClean="0"/>
              <a:t> 2:  a. NACO (</a:t>
            </a:r>
            <a:r>
              <a:rPr lang="en-US" sz="2000" dirty="0" err="1" smtClean="0"/>
              <a:t>Corporativas</a:t>
            </a:r>
            <a:r>
              <a:rPr lang="en-US" sz="2000" dirty="0" smtClean="0"/>
              <a:t>), b. </a:t>
            </a:r>
            <a:r>
              <a:rPr lang="en-US" sz="2000" dirty="0" err="1" smtClean="0"/>
              <a:t>Clasificación</a:t>
            </a:r>
            <a:r>
              <a:rPr lang="en-US" sz="2000" dirty="0" smtClean="0"/>
              <a:t>, c. SACO</a:t>
            </a:r>
          </a:p>
          <a:p>
            <a:pPr lvl="2"/>
            <a:r>
              <a:rPr lang="en-US" sz="2000" dirty="0" err="1" smtClean="0"/>
              <a:t>Año</a:t>
            </a:r>
            <a:r>
              <a:rPr lang="en-US" sz="2000" dirty="0" smtClean="0"/>
              <a:t> 3:  a. NACO (</a:t>
            </a:r>
            <a:r>
              <a:rPr lang="en-US" sz="2000" dirty="0" err="1" smtClean="0"/>
              <a:t>Geográficos</a:t>
            </a:r>
            <a:r>
              <a:rPr lang="en-US" sz="2000" dirty="0" smtClean="0"/>
              <a:t> y </a:t>
            </a:r>
            <a:r>
              <a:rPr lang="en-US" sz="2000" dirty="0" err="1" smtClean="0"/>
              <a:t>Títulos</a:t>
            </a:r>
            <a:r>
              <a:rPr lang="en-US" sz="2000" dirty="0" smtClean="0"/>
              <a:t> </a:t>
            </a:r>
            <a:r>
              <a:rPr lang="en-US" sz="2000" dirty="0" err="1" smtClean="0"/>
              <a:t>Uniformes</a:t>
            </a:r>
            <a:r>
              <a:rPr lang="en-US" sz="2000" dirty="0" smtClean="0"/>
              <a:t>), b. </a:t>
            </a:r>
            <a:r>
              <a:rPr lang="en-US" sz="2000" dirty="0" err="1" smtClean="0"/>
              <a:t>Serie</a:t>
            </a:r>
            <a:r>
              <a:rPr lang="en-US" sz="2000" dirty="0" smtClean="0"/>
              <a:t>, c. </a:t>
            </a:r>
            <a:r>
              <a:rPr lang="en-US" sz="2000" dirty="0" err="1" smtClean="0"/>
              <a:t>Materiales</a:t>
            </a:r>
            <a:r>
              <a:rPr lang="en-US" sz="2000" dirty="0" smtClean="0"/>
              <a:t> Audio-</a:t>
            </a:r>
            <a:r>
              <a:rPr lang="en-US" sz="2000" dirty="0" err="1" smtClean="0"/>
              <a:t>visuales</a:t>
            </a:r>
            <a:endParaRPr lang="en-US" sz="2000" dirty="0" smtClean="0"/>
          </a:p>
          <a:p>
            <a:r>
              <a:rPr lang="en-US" dirty="0" err="1" smtClean="0"/>
              <a:t>Formación</a:t>
            </a:r>
            <a:r>
              <a:rPr lang="en-US" dirty="0" smtClean="0"/>
              <a:t> </a:t>
            </a:r>
            <a:r>
              <a:rPr lang="en-US" dirty="0" err="1" smtClean="0"/>
              <a:t>cíclica</a:t>
            </a:r>
            <a:r>
              <a:rPr lang="en-US" dirty="0" smtClean="0"/>
              <a:t> y en </a:t>
            </a:r>
            <a:r>
              <a:rPr lang="en-US" dirty="0" err="1" smtClean="0"/>
              <a:t>servicio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endParaRPr lang="en-US" dirty="0" smtClean="0"/>
          </a:p>
          <a:p>
            <a:pPr lvl="1">
              <a:buNone/>
            </a:pP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años</a:t>
            </a:r>
            <a:r>
              <a:rPr lang="en-US" dirty="0" smtClean="0"/>
              <a:t> </a:t>
            </a:r>
            <a:r>
              <a:rPr lang="en-US" dirty="0" err="1" smtClean="0"/>
              <a:t>aprendemos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nuevo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hemos</a:t>
            </a:r>
            <a:r>
              <a:rPr lang="en-US" dirty="0" smtClean="0"/>
              <a:t> </a:t>
            </a:r>
            <a:r>
              <a:rPr lang="en-US" dirty="0" err="1" smtClean="0"/>
              <a:t>tenido</a:t>
            </a:r>
            <a:r>
              <a:rPr lang="en-US" dirty="0" smtClean="0"/>
              <a:t>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años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de </a:t>
            </a:r>
            <a:r>
              <a:rPr lang="en-US" dirty="0" err="1" smtClean="0"/>
              <a:t>experiencia</a:t>
            </a:r>
            <a:endParaRPr lang="en-US" dirty="0" smtClean="0"/>
          </a:p>
          <a:p>
            <a:pPr>
              <a:buNone/>
            </a:pPr>
            <a:r>
              <a:rPr lang="en-US" sz="3600" dirty="0" smtClean="0"/>
              <a:t>	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en-US" sz="3200" dirty="0" err="1" smtClean="0"/>
              <a:t>Pauta</a:t>
            </a:r>
            <a:r>
              <a:rPr lang="en-US" sz="3200" smtClean="0"/>
              <a:t> </a:t>
            </a:r>
            <a:r>
              <a:rPr lang="en-US" sz="3200" smtClean="0"/>
              <a:t>1.3: </a:t>
            </a:r>
            <a:r>
              <a:rPr lang="en-US" sz="3200" dirty="0" smtClean="0"/>
              <a:t>L</a:t>
            </a:r>
            <a:r>
              <a:rPr lang="es-ES" sz="3200" dirty="0" smtClean="0"/>
              <a:t>a asignación de personal y recursos financieros para la comprensión, la planificación, y la adopción de RDA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s-ES" dirty="0" smtClean="0"/>
              <a:t>Mantener los costos mínimos, pero pagar los gastos necesarios</a:t>
            </a:r>
          </a:p>
          <a:p>
            <a:pPr lvl="1"/>
            <a:r>
              <a:rPr lang="es-ES" dirty="0" smtClean="0"/>
              <a:t>La biblioteca tiene fondos para capacitarnos</a:t>
            </a:r>
          </a:p>
          <a:p>
            <a:pPr lvl="1"/>
            <a:r>
              <a:rPr lang="es-ES" dirty="0" smtClean="0"/>
              <a:t>Servir como instructor interno</a:t>
            </a:r>
          </a:p>
          <a:p>
            <a:pPr lvl="1"/>
            <a:r>
              <a:rPr lang="es-ES" dirty="0" smtClean="0"/>
              <a:t>Utilizar </a:t>
            </a:r>
            <a:r>
              <a:rPr lang="es-ES" dirty="0" err="1" smtClean="0"/>
              <a:t>webinars</a:t>
            </a:r>
            <a:r>
              <a:rPr lang="es-ES" dirty="0" smtClean="0"/>
              <a:t> disponibles en el Internet</a:t>
            </a:r>
          </a:p>
          <a:p>
            <a:pPr lvl="1"/>
            <a:r>
              <a:rPr lang="es-ES" dirty="0" err="1" smtClean="0"/>
              <a:t>Catalogers</a:t>
            </a:r>
            <a:r>
              <a:rPr lang="es-ES" dirty="0" smtClean="0"/>
              <a:t> </a:t>
            </a:r>
            <a:r>
              <a:rPr lang="es-ES" dirty="0" err="1" smtClean="0"/>
              <a:t>Learning</a:t>
            </a:r>
            <a:r>
              <a:rPr lang="es-ES" dirty="0" smtClean="0"/>
              <a:t> </a:t>
            </a:r>
            <a:r>
              <a:rPr lang="es-ES" dirty="0" err="1" smtClean="0"/>
              <a:t>Workshop</a:t>
            </a:r>
            <a:endParaRPr lang="es-ES" dirty="0" smtClean="0"/>
          </a:p>
          <a:p>
            <a:pPr lvl="2">
              <a:buNone/>
            </a:pPr>
            <a:r>
              <a:rPr lang="es-ES" dirty="0" smtClean="0">
                <a:hlinkClick r:id="rId2"/>
              </a:rPr>
              <a:t>http://www.loc.gov/catworkshop/</a:t>
            </a:r>
            <a:endParaRPr lang="es-ES" dirty="0" smtClean="0"/>
          </a:p>
          <a:p>
            <a:pPr lvl="2">
              <a:buNone/>
            </a:pPr>
            <a:endParaRPr lang="es-E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pPr lvl="1"/>
            <a:r>
              <a:rPr lang="es-ES" sz="4000" dirty="0" smtClean="0"/>
              <a:t>Pauta 2.1: Gestionar y organizar la capacitación</a:t>
            </a:r>
            <a:r>
              <a:rPr lang="es-ES" sz="3200" dirty="0" smtClean="0"/>
              <a:t/>
            </a:r>
            <a:br>
              <a:rPr lang="es-E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s-ES" dirty="0" smtClean="0"/>
              <a:t>Hace varios años, Bob ha mantenido al corriente de las últimas novedades de RDA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Hicimos aplicación de ser participante en la prueba nacional de RDA , y fuimos aceptado.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/>
              <a:t>Pauta 2.2: Gestionar y organizar la capacitación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Empezamos</a:t>
            </a:r>
            <a:r>
              <a:rPr lang="en-US" dirty="0" smtClean="0"/>
              <a:t> la </a:t>
            </a:r>
            <a:r>
              <a:rPr lang="en-US" dirty="0" err="1" smtClean="0"/>
              <a:t>capacitación</a:t>
            </a:r>
            <a:r>
              <a:rPr lang="en-US" dirty="0" smtClean="0"/>
              <a:t> en </a:t>
            </a:r>
            <a:r>
              <a:rPr lang="en-US" dirty="0" err="1" smtClean="0"/>
              <a:t>julio</a:t>
            </a:r>
            <a:r>
              <a:rPr lang="en-US" dirty="0" smtClean="0"/>
              <a:t> 2010</a:t>
            </a:r>
          </a:p>
          <a:p>
            <a:pPr lvl="1">
              <a:buNone/>
            </a:pPr>
            <a:r>
              <a:rPr lang="en-US" dirty="0" err="1" smtClean="0"/>
              <a:t>Invitamos</a:t>
            </a:r>
            <a:r>
              <a:rPr lang="en-US" dirty="0" smtClean="0"/>
              <a:t> a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participar</a:t>
            </a:r>
            <a:r>
              <a:rPr lang="en-US" dirty="0" smtClean="0"/>
              <a:t> en la </a:t>
            </a:r>
            <a:r>
              <a:rPr lang="en-US" dirty="0" err="1" smtClean="0"/>
              <a:t>Prueba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 de RDA (</a:t>
            </a:r>
            <a:r>
              <a:rPr lang="en-US" dirty="0" err="1" smtClean="0"/>
              <a:t>oct-dic</a:t>
            </a:r>
            <a:r>
              <a:rPr lang="en-US" dirty="0" smtClean="0"/>
              <a:t> 2010)</a:t>
            </a:r>
          </a:p>
          <a:p>
            <a:pPr lvl="2"/>
            <a:r>
              <a:rPr lang="en-US" dirty="0" smtClean="0"/>
              <a:t>Les </a:t>
            </a:r>
            <a:r>
              <a:rPr lang="en-US" dirty="0" err="1" smtClean="0"/>
              <a:t>pedimos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los videos de Barbara </a:t>
            </a:r>
            <a:r>
              <a:rPr lang="en-US" dirty="0" err="1" smtClean="0"/>
              <a:t>Tillett</a:t>
            </a:r>
            <a:r>
              <a:rPr lang="en-US" dirty="0" smtClean="0"/>
              <a:t> </a:t>
            </a:r>
            <a:r>
              <a:rPr lang="en-US" sz="2000" u="sng" dirty="0" smtClean="0">
                <a:hlinkClick r:id="rId2"/>
              </a:rPr>
              <a:t>http://www.loc.gov/catdir/cpso/RDAtest/rdatraining.html</a:t>
            </a:r>
            <a:r>
              <a:rPr lang="en-US" sz="2000" dirty="0" smtClean="0"/>
              <a:t> </a:t>
            </a:r>
          </a:p>
          <a:p>
            <a:pPr lvl="2">
              <a:buNone/>
            </a:pPr>
            <a:endParaRPr lang="en-US" sz="2000" dirty="0" smtClean="0"/>
          </a:p>
          <a:p>
            <a:pPr lvl="2"/>
            <a:r>
              <a:rPr lang="en-US" dirty="0" smtClean="0"/>
              <a:t>Bob </a:t>
            </a:r>
            <a:r>
              <a:rPr lang="en-US" dirty="0" err="1" smtClean="0"/>
              <a:t>presentó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ponencia</a:t>
            </a:r>
            <a:r>
              <a:rPr lang="en-US" dirty="0" smtClean="0"/>
              <a:t> de la panorama general de RDA</a:t>
            </a:r>
          </a:p>
          <a:p>
            <a:pPr lvl="2">
              <a:buNone/>
            </a:pPr>
            <a:r>
              <a:rPr lang="en-US" sz="2000" u="sng" dirty="0" smtClean="0">
                <a:hlinkClick r:id="rId3"/>
              </a:rPr>
              <a:t>http://net.lib.byu.edu/~catalog/people/rlm/RDAmaster-2.pdf</a:t>
            </a:r>
            <a:endParaRPr lang="en-US" sz="2000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Pauta 2.3: Gestionar y organizar la capacitación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Bob </a:t>
            </a:r>
            <a:r>
              <a:rPr lang="en-US" dirty="0" err="1" smtClean="0"/>
              <a:t>ofreció</a:t>
            </a:r>
            <a:r>
              <a:rPr lang="en-US" dirty="0" smtClean="0"/>
              <a:t> los </a:t>
            </a:r>
            <a:r>
              <a:rPr lang="en-US" dirty="0" err="1" smtClean="0"/>
              <a:t>módulos</a:t>
            </a:r>
            <a:r>
              <a:rPr lang="en-US" smtClean="0"/>
              <a:t> creados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LC de </a:t>
            </a:r>
            <a:r>
              <a:rPr lang="en-US" dirty="0" err="1" smtClean="0"/>
              <a:t>formación</a:t>
            </a:r>
            <a:r>
              <a:rPr lang="en-US" dirty="0" smtClean="0"/>
              <a:t> de la </a:t>
            </a:r>
            <a:r>
              <a:rPr lang="en-US" dirty="0" err="1" smtClean="0"/>
              <a:t>Prueba</a:t>
            </a:r>
            <a:endParaRPr lang="en-US" dirty="0" smtClean="0"/>
          </a:p>
          <a:p>
            <a:pPr lvl="2">
              <a:buNone/>
            </a:pPr>
            <a:r>
              <a:rPr lang="en-US" sz="2000" u="sng" dirty="0" smtClean="0">
                <a:hlinkClick r:id="rId2"/>
              </a:rPr>
              <a:t>http://www.loc.gov/catdir/cpso/RDAtest/rdatraining2.html</a:t>
            </a:r>
            <a:endParaRPr lang="en-US" sz="2000" dirty="0" smtClean="0"/>
          </a:p>
          <a:p>
            <a:pPr lvl="2"/>
            <a:r>
              <a:rPr lang="en-US" dirty="0" err="1" smtClean="0"/>
              <a:t>Catalogamos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RDA, </a:t>
            </a:r>
            <a:r>
              <a:rPr lang="en-US" dirty="0" err="1" smtClean="0"/>
              <a:t>julio-septiembre</a:t>
            </a:r>
            <a:r>
              <a:rPr lang="en-US" dirty="0" smtClean="0"/>
              <a:t> 2010.  </a:t>
            </a:r>
          </a:p>
          <a:p>
            <a:pPr lvl="3"/>
            <a:r>
              <a:rPr lang="en-US" dirty="0" err="1" smtClean="0"/>
              <a:t>Guardamos</a:t>
            </a:r>
            <a:r>
              <a:rPr lang="en-US" dirty="0" smtClean="0"/>
              <a:t> los </a:t>
            </a:r>
            <a:r>
              <a:rPr lang="en-US" dirty="0" err="1" smtClean="0"/>
              <a:t>registros</a:t>
            </a:r>
            <a:r>
              <a:rPr lang="en-US" dirty="0" smtClean="0"/>
              <a:t> de </a:t>
            </a:r>
            <a:r>
              <a:rPr lang="en-US" dirty="0" err="1" smtClean="0"/>
              <a:t>autoridades</a:t>
            </a:r>
            <a:r>
              <a:rPr lang="en-US" dirty="0" smtClean="0"/>
              <a:t> en OCLC</a:t>
            </a:r>
          </a:p>
          <a:p>
            <a:pPr lvl="3"/>
            <a:r>
              <a:rPr lang="en-US" dirty="0" err="1" smtClean="0"/>
              <a:t>Creamos</a:t>
            </a:r>
            <a:r>
              <a:rPr lang="en-US" dirty="0" smtClean="0"/>
              <a:t> los </a:t>
            </a:r>
            <a:r>
              <a:rPr lang="en-US" dirty="0" err="1" smtClean="0"/>
              <a:t>registros</a:t>
            </a:r>
            <a:r>
              <a:rPr lang="en-US" dirty="0" smtClean="0"/>
              <a:t> </a:t>
            </a:r>
            <a:r>
              <a:rPr lang="en-US" dirty="0" err="1" smtClean="0"/>
              <a:t>bibliográficos</a:t>
            </a:r>
            <a:r>
              <a:rPr lang="en-US" dirty="0" smtClean="0"/>
              <a:t> en OCLC, </a:t>
            </a:r>
            <a:r>
              <a:rPr lang="en-US" dirty="0" err="1" smtClean="0"/>
              <a:t>usando</a:t>
            </a:r>
            <a:r>
              <a:rPr lang="en-US" dirty="0" smtClean="0"/>
              <a:t> los </a:t>
            </a:r>
            <a:r>
              <a:rPr lang="en-US" dirty="0" err="1" smtClean="0"/>
              <a:t>registros</a:t>
            </a:r>
            <a:r>
              <a:rPr lang="en-US" dirty="0" smtClean="0"/>
              <a:t> </a:t>
            </a:r>
            <a:r>
              <a:rPr lang="en-US" dirty="0" err="1" smtClean="0"/>
              <a:t>institucionales</a:t>
            </a:r>
            <a:r>
              <a:rPr lang="en-US" dirty="0" smtClean="0"/>
              <a:t>.</a:t>
            </a:r>
          </a:p>
          <a:p>
            <a:pPr lvl="3"/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oportunidad</a:t>
            </a:r>
            <a:r>
              <a:rPr lang="en-US" dirty="0" smtClean="0"/>
              <a:t> de </a:t>
            </a:r>
            <a:r>
              <a:rPr lang="en-US" dirty="0" err="1" smtClean="0"/>
              <a:t>aprender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el </a:t>
            </a:r>
            <a:r>
              <a:rPr lang="en-US" dirty="0" err="1" smtClean="0"/>
              <a:t>nuevo</a:t>
            </a:r>
            <a:r>
              <a:rPr lang="en-US" dirty="0" smtClean="0"/>
              <a:t> </a:t>
            </a:r>
            <a:r>
              <a:rPr lang="en-US" dirty="0" err="1" smtClean="0"/>
              <a:t>código</a:t>
            </a:r>
            <a:r>
              <a:rPr lang="en-US" dirty="0" smtClean="0"/>
              <a:t>. </a:t>
            </a:r>
          </a:p>
          <a:p>
            <a:pPr lvl="3"/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prueba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aplicar</a:t>
            </a:r>
            <a:r>
              <a:rPr lang="en-US" dirty="0" smtClean="0"/>
              <a:t> 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hemos</a:t>
            </a:r>
            <a:r>
              <a:rPr lang="en-US" dirty="0" smtClean="0"/>
              <a:t> </a:t>
            </a:r>
            <a:r>
              <a:rPr lang="en-US" dirty="0" err="1" smtClean="0"/>
              <a:t>aprendido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Participamos</a:t>
            </a:r>
            <a:r>
              <a:rPr lang="en-US" dirty="0" smtClean="0"/>
              <a:t> en la </a:t>
            </a:r>
            <a:r>
              <a:rPr lang="en-US" dirty="0" err="1" smtClean="0"/>
              <a:t>Prueba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 de RDA, </a:t>
            </a:r>
            <a:r>
              <a:rPr lang="en-US" dirty="0" err="1" smtClean="0"/>
              <a:t>oct</a:t>
            </a:r>
            <a:r>
              <a:rPr lang="en-US" dirty="0" smtClean="0"/>
              <a:t>. 1-dic. 31, 2010</a:t>
            </a:r>
          </a:p>
          <a:p>
            <a:pPr lvl="3"/>
            <a:r>
              <a:rPr lang="en-US" dirty="0" err="1" smtClean="0"/>
              <a:t>Procesamos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registros</a:t>
            </a:r>
            <a:r>
              <a:rPr lang="en-US" dirty="0" smtClean="0"/>
              <a:t> de </a:t>
            </a:r>
            <a:r>
              <a:rPr lang="en-US" dirty="0" err="1" smtClean="0"/>
              <a:t>autoridades</a:t>
            </a:r>
            <a:r>
              <a:rPr lang="en-US" dirty="0" smtClean="0"/>
              <a:t> de RDA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</a:rPr>
              <a:t>Pautas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por</a:t>
            </a:r>
            <a:r>
              <a:rPr lang="en-US" b="1" dirty="0" smtClean="0">
                <a:solidFill>
                  <a:srgbClr val="FF0000"/>
                </a:solidFill>
              </a:rPr>
              <a:t> la </a:t>
            </a:r>
            <a:r>
              <a:rPr lang="en-US" b="1" dirty="0" err="1" smtClean="0">
                <a:solidFill>
                  <a:srgbClr val="FF0000"/>
                </a:solidFill>
              </a:rPr>
              <a:t>adopción</a:t>
            </a:r>
            <a:r>
              <a:rPr lang="en-US" b="1" dirty="0" smtClean="0">
                <a:solidFill>
                  <a:srgbClr val="FF0000"/>
                </a:solidFill>
              </a:rPr>
              <a:t> de RDA</a:t>
            </a:r>
            <a:endParaRPr lang="en-US" dirty="0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dirty="0" smtClean="0"/>
          </a:p>
          <a:p>
            <a:pPr algn="ctr" eaLnBrk="1" hangingPunct="1">
              <a:buFont typeface="Arial" charset="0"/>
              <a:buNone/>
            </a:pPr>
            <a:endParaRPr lang="en-US" dirty="0" smtClean="0"/>
          </a:p>
          <a:p>
            <a:pPr algn="ctr" eaLnBrk="1" hangingPunct="1">
              <a:buFont typeface="Arial" charset="0"/>
              <a:buNone/>
            </a:pPr>
            <a:r>
              <a:rPr lang="en-US" dirty="0" smtClean="0"/>
              <a:t>Gracias!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/>
              <a:t>John B. Wright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/>
              <a:t>john_wright@byu.edu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Universidad de Brigham Young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841" y="1600200"/>
            <a:ext cx="57603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Biblioteca</a:t>
            </a:r>
            <a:r>
              <a:rPr lang="en-US" dirty="0" smtClean="0"/>
              <a:t> de Harold B. Lee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826" y="1600200"/>
            <a:ext cx="63363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Estado de Utah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372519"/>
            <a:ext cx="4572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América</a:t>
            </a:r>
            <a:r>
              <a:rPr lang="en-US" dirty="0" smtClean="0"/>
              <a:t> del Norte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8501" y="1600200"/>
            <a:ext cx="36069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Organización</a:t>
            </a:r>
            <a:r>
              <a:rPr lang="en-US" dirty="0" smtClean="0"/>
              <a:t> del Taller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día</a:t>
            </a:r>
            <a:r>
              <a:rPr lang="en-US" dirty="0" smtClean="0"/>
              <a:t> </a:t>
            </a:r>
            <a:r>
              <a:rPr lang="en-US" dirty="0" err="1" smtClean="0"/>
              <a:t>tendremos</a:t>
            </a:r>
            <a:r>
              <a:rPr lang="en-US" dirty="0" smtClean="0"/>
              <a:t> 5 </a:t>
            </a:r>
            <a:r>
              <a:rPr lang="en-US" dirty="0" err="1" smtClean="0"/>
              <a:t>horas</a:t>
            </a:r>
            <a:r>
              <a:rPr lang="en-US" dirty="0" smtClean="0"/>
              <a:t> de </a:t>
            </a:r>
            <a:r>
              <a:rPr lang="en-US" dirty="0" err="1" smtClean="0"/>
              <a:t>capacitación</a:t>
            </a:r>
            <a:r>
              <a:rPr lang="en-US" dirty="0" smtClean="0"/>
              <a:t> en </a:t>
            </a:r>
            <a:r>
              <a:rPr lang="en-US" dirty="0" err="1" smtClean="0"/>
              <a:t>sesiones</a:t>
            </a:r>
            <a:r>
              <a:rPr lang="en-US" dirty="0" smtClean="0"/>
              <a:t> de “</a:t>
            </a:r>
            <a:r>
              <a:rPr lang="en-US" dirty="0" err="1" smtClean="0"/>
              <a:t>Formación</a:t>
            </a:r>
            <a:r>
              <a:rPr lang="en-US" dirty="0" smtClean="0"/>
              <a:t> de </a:t>
            </a:r>
            <a:r>
              <a:rPr lang="en-US" dirty="0" err="1" smtClean="0"/>
              <a:t>formadores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Hora</a:t>
            </a:r>
            <a:r>
              <a:rPr lang="en-US" dirty="0" smtClean="0"/>
              <a:t> 1:  John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guiará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pautas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 </a:t>
            </a:r>
            <a:r>
              <a:rPr lang="en-US" dirty="0" err="1" smtClean="0"/>
              <a:t>adopción</a:t>
            </a:r>
            <a:r>
              <a:rPr lang="en-US" dirty="0" smtClean="0"/>
              <a:t> de RDA—el </a:t>
            </a:r>
            <a:r>
              <a:rPr lang="en-US" dirty="0" err="1" smtClean="0"/>
              <a:t>caso</a:t>
            </a:r>
            <a:r>
              <a:rPr lang="en-US" dirty="0" smtClean="0"/>
              <a:t> de BYU  </a:t>
            </a:r>
          </a:p>
          <a:p>
            <a:r>
              <a:rPr lang="en-US" dirty="0" err="1" smtClean="0"/>
              <a:t>Horas</a:t>
            </a:r>
            <a:r>
              <a:rPr lang="en-US" dirty="0" smtClean="0"/>
              <a:t> 2-4:  RDA.  Robert </a:t>
            </a:r>
            <a:r>
              <a:rPr lang="en-US" dirty="0" err="1" smtClean="0"/>
              <a:t>dará</a:t>
            </a:r>
            <a:r>
              <a:rPr lang="en-US" dirty="0" smtClean="0"/>
              <a:t> 2 </a:t>
            </a:r>
            <a:r>
              <a:rPr lang="en-US" dirty="0" err="1" smtClean="0"/>
              <a:t>ponencias</a:t>
            </a:r>
            <a:r>
              <a:rPr lang="en-US" dirty="0" smtClean="0"/>
              <a:t> y </a:t>
            </a:r>
            <a:r>
              <a:rPr lang="en-US" dirty="0" err="1" smtClean="0"/>
              <a:t>capacitaciónes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los FRBR y RDA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Organización</a:t>
            </a:r>
            <a:r>
              <a:rPr lang="en-US" dirty="0" smtClean="0"/>
              <a:t> del Taller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Horas</a:t>
            </a:r>
            <a:r>
              <a:rPr lang="en-US" dirty="0" smtClean="0"/>
              <a:t> 4-5:  </a:t>
            </a:r>
            <a:r>
              <a:rPr lang="en-US" dirty="0" err="1" smtClean="0"/>
              <a:t>Habrá</a:t>
            </a:r>
            <a:r>
              <a:rPr lang="en-US" dirty="0" smtClean="0"/>
              <a:t> </a:t>
            </a:r>
            <a:r>
              <a:rPr lang="en-US" dirty="0" err="1" smtClean="0"/>
              <a:t>capacitación</a:t>
            </a:r>
            <a:r>
              <a:rPr lang="en-US" dirty="0" smtClean="0"/>
              <a:t> </a:t>
            </a:r>
            <a:r>
              <a:rPr lang="en-US" dirty="0" err="1" smtClean="0"/>
              <a:t>práctica</a:t>
            </a:r>
            <a:r>
              <a:rPr lang="en-US" dirty="0" smtClean="0"/>
              <a:t> de </a:t>
            </a:r>
            <a:r>
              <a:rPr lang="en-US" dirty="0" err="1" smtClean="0"/>
              <a:t>aplicar</a:t>
            </a:r>
            <a:r>
              <a:rPr lang="en-US" dirty="0" smtClean="0"/>
              <a:t> los </a:t>
            </a:r>
            <a:r>
              <a:rPr lang="en-US" dirty="0" err="1" smtClean="0"/>
              <a:t>principios</a:t>
            </a:r>
            <a:r>
              <a:rPr lang="en-US" dirty="0" smtClean="0"/>
              <a:t> de los FRBR y RDA en </a:t>
            </a:r>
            <a:r>
              <a:rPr lang="en-US" dirty="0" err="1" smtClean="0"/>
              <a:t>crear</a:t>
            </a:r>
            <a:r>
              <a:rPr lang="en-US" dirty="0" smtClean="0"/>
              <a:t> </a:t>
            </a:r>
            <a:r>
              <a:rPr lang="en-US" dirty="0" err="1" smtClean="0"/>
              <a:t>registros</a:t>
            </a:r>
            <a:r>
              <a:rPr lang="en-US" dirty="0" smtClean="0"/>
              <a:t> </a:t>
            </a:r>
            <a:r>
              <a:rPr lang="en-US" dirty="0" err="1" smtClean="0"/>
              <a:t>bibliográficos</a:t>
            </a:r>
            <a:r>
              <a:rPr lang="en-US" dirty="0" smtClean="0"/>
              <a:t> y de </a:t>
            </a:r>
            <a:r>
              <a:rPr lang="en-US" dirty="0" err="1" smtClean="0"/>
              <a:t>autoridad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Día</a:t>
            </a:r>
            <a:r>
              <a:rPr lang="en-US" dirty="0" smtClean="0"/>
              <a:t> 1—Lunes, el 28 de </a:t>
            </a:r>
            <a:r>
              <a:rPr lang="en-US" dirty="0" err="1" smtClean="0"/>
              <a:t>marzo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Hora</a:t>
            </a:r>
            <a:r>
              <a:rPr lang="en-US" dirty="0" smtClean="0"/>
              <a:t> 1—Comienzos</a:t>
            </a:r>
          </a:p>
          <a:p>
            <a:pPr lvl="1"/>
            <a:r>
              <a:rPr lang="en-US" sz="2400" dirty="0" err="1" smtClean="0"/>
              <a:t>Pauta</a:t>
            </a:r>
            <a:r>
              <a:rPr lang="en-US" sz="2400" dirty="0" smtClean="0"/>
              <a:t> 1: L</a:t>
            </a:r>
            <a:r>
              <a:rPr lang="es-ES" sz="2400" dirty="0" smtClean="0"/>
              <a:t>a asignación de personal y recursos financieros para la comprensión, la planificación, y la adopción de RDA</a:t>
            </a:r>
          </a:p>
          <a:p>
            <a:pPr lvl="1"/>
            <a:r>
              <a:rPr lang="es-ES" sz="2400" dirty="0" smtClean="0"/>
              <a:t>Pauta 2:  Gestionar y organizar la capacitación para el personal</a:t>
            </a:r>
          </a:p>
          <a:p>
            <a:r>
              <a:rPr lang="es-ES" dirty="0" smtClean="0"/>
              <a:t>Horas 2-4--M</a:t>
            </a:r>
            <a:r>
              <a:rPr lang="en-US" dirty="0" err="1" smtClean="0"/>
              <a:t>ódulos</a:t>
            </a:r>
            <a:r>
              <a:rPr lang="en-US" dirty="0" smtClean="0"/>
              <a:t> de </a:t>
            </a:r>
            <a:r>
              <a:rPr lang="en-US" dirty="0" err="1" smtClean="0"/>
              <a:t>formación</a:t>
            </a:r>
            <a:endParaRPr lang="en-US" dirty="0" smtClean="0"/>
          </a:p>
          <a:p>
            <a:pPr lvl="1"/>
            <a:r>
              <a:rPr lang="es-ES" dirty="0" smtClean="0"/>
              <a:t>M</a:t>
            </a:r>
            <a:r>
              <a:rPr lang="en-US" dirty="0" err="1" smtClean="0"/>
              <a:t>ódulo</a:t>
            </a:r>
            <a:r>
              <a:rPr lang="en-US" dirty="0" smtClean="0"/>
              <a:t> 1:  FRBR y RDA</a:t>
            </a:r>
          </a:p>
          <a:p>
            <a:pPr lvl="1"/>
            <a:r>
              <a:rPr lang="es-ES" dirty="0" smtClean="0"/>
              <a:t>M</a:t>
            </a:r>
            <a:r>
              <a:rPr lang="en-US" dirty="0" err="1" smtClean="0"/>
              <a:t>ódulo</a:t>
            </a:r>
            <a:r>
              <a:rPr lang="en-US" dirty="0" smtClean="0"/>
              <a:t> 2:  Personas</a:t>
            </a:r>
          </a:p>
          <a:p>
            <a:r>
              <a:rPr lang="en-US" dirty="0" err="1" smtClean="0"/>
              <a:t>Horas</a:t>
            </a:r>
            <a:r>
              <a:rPr lang="en-US" dirty="0" smtClean="0"/>
              <a:t> 4-5—Capacitación </a:t>
            </a:r>
            <a:r>
              <a:rPr lang="en-US" dirty="0" err="1" smtClean="0"/>
              <a:t>práctica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Día</a:t>
            </a:r>
            <a:r>
              <a:rPr lang="en-US" dirty="0" smtClean="0"/>
              <a:t> 2—Martes, el 29 de </a:t>
            </a:r>
            <a:r>
              <a:rPr lang="en-US" dirty="0" err="1" smtClean="0"/>
              <a:t>marzo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Hora</a:t>
            </a:r>
            <a:r>
              <a:rPr lang="en-US" dirty="0" smtClean="0"/>
              <a:t> 1—Pauta 3:  C</a:t>
            </a:r>
            <a:r>
              <a:rPr lang="es-ES" dirty="0" err="1" smtClean="0"/>
              <a:t>onsecuencias</a:t>
            </a:r>
            <a:r>
              <a:rPr lang="es-ES" dirty="0" smtClean="0"/>
              <a:t> de la RDA en las políticas y procedimientos para la catalogación original y copia</a:t>
            </a:r>
          </a:p>
          <a:p>
            <a:r>
              <a:rPr lang="es-ES" dirty="0" smtClean="0"/>
              <a:t>Horas 2-4--M</a:t>
            </a:r>
            <a:r>
              <a:rPr lang="en-US" dirty="0" err="1" smtClean="0"/>
              <a:t>ódulos</a:t>
            </a:r>
            <a:r>
              <a:rPr lang="en-US" dirty="0" smtClean="0"/>
              <a:t> de </a:t>
            </a:r>
            <a:r>
              <a:rPr lang="en-US" dirty="0" err="1" smtClean="0"/>
              <a:t>formación</a:t>
            </a:r>
            <a:endParaRPr lang="en-US" dirty="0" smtClean="0"/>
          </a:p>
          <a:p>
            <a:pPr lvl="1"/>
            <a:r>
              <a:rPr lang="es-ES" dirty="0" smtClean="0"/>
              <a:t>M</a:t>
            </a:r>
            <a:r>
              <a:rPr lang="en-US" dirty="0" err="1" smtClean="0"/>
              <a:t>ódulo</a:t>
            </a:r>
            <a:r>
              <a:rPr lang="en-US" dirty="0" smtClean="0"/>
              <a:t> 3:  </a:t>
            </a:r>
            <a:r>
              <a:rPr lang="en-US" dirty="0" err="1" smtClean="0"/>
              <a:t>Entidades</a:t>
            </a:r>
            <a:r>
              <a:rPr lang="en-US" dirty="0" smtClean="0"/>
              <a:t> </a:t>
            </a:r>
            <a:r>
              <a:rPr lang="en-US" dirty="0" err="1" smtClean="0"/>
              <a:t>Corporativas</a:t>
            </a:r>
            <a:endParaRPr lang="en-US" dirty="0" smtClean="0"/>
          </a:p>
          <a:p>
            <a:pPr lvl="1"/>
            <a:r>
              <a:rPr lang="es-ES" dirty="0" smtClean="0"/>
              <a:t>M</a:t>
            </a:r>
            <a:r>
              <a:rPr lang="en-US" dirty="0" err="1" smtClean="0"/>
              <a:t>ódulo</a:t>
            </a:r>
            <a:r>
              <a:rPr lang="en-US" dirty="0" smtClean="0"/>
              <a:t> 4:  </a:t>
            </a:r>
            <a:r>
              <a:rPr lang="en-US" dirty="0" err="1" smtClean="0"/>
              <a:t>Obras</a:t>
            </a:r>
            <a:r>
              <a:rPr lang="en-US" dirty="0" smtClean="0"/>
              <a:t> y </a:t>
            </a:r>
            <a:r>
              <a:rPr lang="en-US" dirty="0" err="1" smtClean="0"/>
              <a:t>Expresiones</a:t>
            </a:r>
            <a:endParaRPr lang="en-US" dirty="0" smtClean="0"/>
          </a:p>
          <a:p>
            <a:r>
              <a:rPr lang="en-US" dirty="0" err="1" smtClean="0"/>
              <a:t>Horas</a:t>
            </a:r>
            <a:r>
              <a:rPr lang="en-US" dirty="0" smtClean="0"/>
              <a:t> 4-5—Capacitación </a:t>
            </a:r>
            <a:r>
              <a:rPr lang="en-US" dirty="0" err="1" smtClean="0"/>
              <a:t>práctica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3574</TotalTime>
  <Words>889</Words>
  <Application>Microsoft Office PowerPoint</Application>
  <PresentationFormat>On-screen Show (4:3)</PresentationFormat>
  <Paragraphs>100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  Taller para Desarrollandose el Administrador y Sus Empleados por la Adopción de RDA: El Caso de la Universidad de Brigham Young   3a. Conferencia Regional sobre Catalogación Universidad Autónoma de San Luis Potosí 28-30 de Marzo 2011</vt:lpstr>
      <vt:lpstr>Universidad de Brigham Young</vt:lpstr>
      <vt:lpstr>Biblioteca de Harold B. Lee</vt:lpstr>
      <vt:lpstr>Estado de Utah</vt:lpstr>
      <vt:lpstr>América del Norte</vt:lpstr>
      <vt:lpstr>Organización del Taller</vt:lpstr>
      <vt:lpstr>Organización del Taller</vt:lpstr>
      <vt:lpstr>Día 1—Lunes, el 28 de marzo</vt:lpstr>
      <vt:lpstr>Día 2—Martes, el 29 de marzo</vt:lpstr>
      <vt:lpstr>Día 3—Miércoles, el 30 de marzo</vt:lpstr>
      <vt:lpstr>Día 3—Miércoles, el 30 de marzo</vt:lpstr>
      <vt:lpstr>Pauta 1.1: La asignación de personal y recursos financieros para la comprensión, la planificación, y la adopción de RDA </vt:lpstr>
      <vt:lpstr>Pauta 1.2: La asignación de personal y recursos financieros para la comprensión, la planificación, y la adopción de RDA </vt:lpstr>
      <vt:lpstr>Pauta 1.3: La asignación de personal y recursos financieros para la comprensión, la planificación, y la adopción de RDA </vt:lpstr>
      <vt:lpstr>Pauta 2.1: Gestionar y organizar la capacitación </vt:lpstr>
      <vt:lpstr>Pauta 2.2: Gestionar y organizar la capacitación</vt:lpstr>
      <vt:lpstr>Pauta 2.3: Gestionar y organizar la capacitación</vt:lpstr>
      <vt:lpstr>Pautas por la adopción de RDA</vt:lpstr>
    </vt:vector>
  </TitlesOfParts>
  <Company>St Charles City-County Library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Library</dc:creator>
  <cp:lastModifiedBy>jbw7</cp:lastModifiedBy>
  <cp:revision>389</cp:revision>
  <dcterms:created xsi:type="dcterms:W3CDTF">2009-02-12T16:45:06Z</dcterms:created>
  <dcterms:modified xsi:type="dcterms:W3CDTF">2011-04-01T16:20:13Z</dcterms:modified>
</cp:coreProperties>
</file>