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6"/>
  </p:notesMasterIdLst>
  <p:handoutMasterIdLst>
    <p:handoutMasterId r:id="rId187"/>
  </p:handoutMasterIdLst>
  <p:sldIdLst>
    <p:sldId id="258" r:id="rId2"/>
    <p:sldId id="259" r:id="rId3"/>
    <p:sldId id="298" r:id="rId4"/>
    <p:sldId id="260" r:id="rId5"/>
    <p:sldId id="261" r:id="rId6"/>
    <p:sldId id="262" r:id="rId7"/>
    <p:sldId id="263" r:id="rId8"/>
    <p:sldId id="264" r:id="rId9"/>
    <p:sldId id="257" r:id="rId10"/>
    <p:sldId id="265" r:id="rId11"/>
    <p:sldId id="266" r:id="rId12"/>
    <p:sldId id="267" r:id="rId13"/>
    <p:sldId id="268" r:id="rId14"/>
    <p:sldId id="456" r:id="rId15"/>
    <p:sldId id="270" r:id="rId16"/>
    <p:sldId id="271" r:id="rId17"/>
    <p:sldId id="314" r:id="rId18"/>
    <p:sldId id="315" r:id="rId19"/>
    <p:sldId id="283" r:id="rId20"/>
    <p:sldId id="284"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272" r:id="rId34"/>
    <p:sldId id="312" r:id="rId35"/>
    <p:sldId id="316" r:id="rId36"/>
    <p:sldId id="317" r:id="rId37"/>
    <p:sldId id="318" r:id="rId38"/>
    <p:sldId id="273" r:id="rId39"/>
    <p:sldId id="322" r:id="rId40"/>
    <p:sldId id="274" r:id="rId41"/>
    <p:sldId id="323" r:id="rId42"/>
    <p:sldId id="410" r:id="rId43"/>
    <p:sldId id="411" r:id="rId44"/>
    <p:sldId id="345" r:id="rId45"/>
    <p:sldId id="346" r:id="rId46"/>
    <p:sldId id="347" r:id="rId47"/>
    <p:sldId id="348" r:id="rId48"/>
    <p:sldId id="325" r:id="rId49"/>
    <p:sldId id="326" r:id="rId50"/>
    <p:sldId id="336" r:id="rId51"/>
    <p:sldId id="337" r:id="rId52"/>
    <p:sldId id="338" r:id="rId53"/>
    <p:sldId id="339" r:id="rId54"/>
    <p:sldId id="340" r:id="rId55"/>
    <p:sldId id="341" r:id="rId56"/>
    <p:sldId id="342" r:id="rId57"/>
    <p:sldId id="343" r:id="rId58"/>
    <p:sldId id="344"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8" r:id="rId99"/>
    <p:sldId id="389" r:id="rId100"/>
    <p:sldId id="390" r:id="rId101"/>
    <p:sldId id="391" r:id="rId102"/>
    <p:sldId id="392" r:id="rId103"/>
    <p:sldId id="393" r:id="rId104"/>
    <p:sldId id="394" r:id="rId105"/>
    <p:sldId id="395" r:id="rId106"/>
    <p:sldId id="396" r:id="rId107"/>
    <p:sldId id="397" r:id="rId108"/>
    <p:sldId id="398" r:id="rId109"/>
    <p:sldId id="399" r:id="rId110"/>
    <p:sldId id="400" r:id="rId111"/>
    <p:sldId id="401" r:id="rId112"/>
    <p:sldId id="275" r:id="rId113"/>
    <p:sldId id="327" r:id="rId114"/>
    <p:sldId id="328" r:id="rId115"/>
    <p:sldId id="329" r:id="rId116"/>
    <p:sldId id="330" r:id="rId117"/>
    <p:sldId id="331" r:id="rId118"/>
    <p:sldId id="332" r:id="rId119"/>
    <p:sldId id="333" r:id="rId120"/>
    <p:sldId id="334" r:id="rId121"/>
    <p:sldId id="276" r:id="rId122"/>
    <p:sldId id="277" r:id="rId123"/>
    <p:sldId id="402" r:id="rId124"/>
    <p:sldId id="403" r:id="rId125"/>
    <p:sldId id="278" r:id="rId126"/>
    <p:sldId id="279" r:id="rId127"/>
    <p:sldId id="280" r:id="rId128"/>
    <p:sldId id="404" r:id="rId129"/>
    <p:sldId id="405" r:id="rId130"/>
    <p:sldId id="406" r:id="rId131"/>
    <p:sldId id="407" r:id="rId132"/>
    <p:sldId id="408" r:id="rId133"/>
    <p:sldId id="285" r:id="rId134"/>
    <p:sldId id="286" r:id="rId135"/>
    <p:sldId id="412" r:id="rId136"/>
    <p:sldId id="413" r:id="rId137"/>
    <p:sldId id="414" r:id="rId138"/>
    <p:sldId id="415" r:id="rId139"/>
    <p:sldId id="416" r:id="rId140"/>
    <p:sldId id="438" r:id="rId141"/>
    <p:sldId id="417" r:id="rId142"/>
    <p:sldId id="418" r:id="rId143"/>
    <p:sldId id="419" r:id="rId144"/>
    <p:sldId id="420" r:id="rId145"/>
    <p:sldId id="439" r:id="rId146"/>
    <p:sldId id="421" r:id="rId147"/>
    <p:sldId id="422" r:id="rId148"/>
    <p:sldId id="423" r:id="rId149"/>
    <p:sldId id="424" r:id="rId150"/>
    <p:sldId id="440" r:id="rId151"/>
    <p:sldId id="425" r:id="rId152"/>
    <p:sldId id="426" r:id="rId153"/>
    <p:sldId id="427" r:id="rId154"/>
    <p:sldId id="434" r:id="rId155"/>
    <p:sldId id="428" r:id="rId156"/>
    <p:sldId id="435" r:id="rId157"/>
    <p:sldId id="436" r:id="rId158"/>
    <p:sldId id="430" r:id="rId159"/>
    <p:sldId id="431" r:id="rId160"/>
    <p:sldId id="432" r:id="rId161"/>
    <p:sldId id="433" r:id="rId162"/>
    <p:sldId id="441" r:id="rId163"/>
    <p:sldId id="442" r:id="rId164"/>
    <p:sldId id="443" r:id="rId165"/>
    <p:sldId id="444" r:id="rId166"/>
    <p:sldId id="445" r:id="rId167"/>
    <p:sldId id="446" r:id="rId168"/>
    <p:sldId id="447" r:id="rId169"/>
    <p:sldId id="448" r:id="rId170"/>
    <p:sldId id="294" r:id="rId171"/>
    <p:sldId id="295" r:id="rId172"/>
    <p:sldId id="296" r:id="rId173"/>
    <p:sldId id="457" r:id="rId174"/>
    <p:sldId id="458" r:id="rId175"/>
    <p:sldId id="459" r:id="rId176"/>
    <p:sldId id="460" r:id="rId177"/>
    <p:sldId id="449" r:id="rId178"/>
    <p:sldId id="450" r:id="rId179"/>
    <p:sldId id="451" r:id="rId180"/>
    <p:sldId id="453" r:id="rId181"/>
    <p:sldId id="452" r:id="rId182"/>
    <p:sldId id="454" r:id="rId183"/>
    <p:sldId id="455" r:id="rId184"/>
    <p:sldId id="297" r:id="rId18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0" autoAdjust="0"/>
    <p:restoredTop sz="71483" autoAdjust="0"/>
  </p:normalViewPr>
  <p:slideViewPr>
    <p:cSldViewPr>
      <p:cViewPr varScale="1">
        <p:scale>
          <a:sx n="73" d="100"/>
          <a:sy n="73" d="100"/>
        </p:scale>
        <p:origin x="-5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C0E8824-FF55-493D-A0EE-C96ACB02BA2F}" type="datetimeFigureOut">
              <a:rPr lang="en-US"/>
              <a:pPr>
                <a:defRPr/>
              </a:pPr>
              <a:t>10/26/2010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4ECFB72-F22A-440E-91B3-04CE935BFF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A8FCE71-2D44-4BE0-AF9E-7E67F7080485}" type="datetimeFigureOut">
              <a:rPr lang="en-US"/>
              <a:pPr>
                <a:defRPr/>
              </a:pPr>
              <a:t>10/26/2010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004F312-8D71-42D2-B3DA-4F358765778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da-jsc.org/intlconf1.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Acknowledgements</a:t>
            </a:r>
          </a:p>
          <a:p>
            <a:pPr eaLnBrk="1" hangingPunct="1">
              <a:spcBef>
                <a:spcPct val="0"/>
              </a:spcBef>
            </a:pPr>
            <a:endParaRPr lang="en-US" smtClean="0"/>
          </a:p>
          <a:p>
            <a:pPr eaLnBrk="1" hangingPunct="1">
              <a:spcBef>
                <a:spcPct val="0"/>
              </a:spcBef>
            </a:pPr>
            <a:r>
              <a:rPr lang="en-US" smtClean="0"/>
              <a:t>I am grateful to Judy Kuhagen of the Library of Congress for helpful suggestions on an earlier presentation this is based on. Some of the slides are also based on presentations by Barbara Tillett, Chief, Library of Congress Policy &amp; Standards Division, and Adam Schiff, Principal Cataloger, University of Washington Libraries.</a:t>
            </a:r>
          </a:p>
          <a:p>
            <a:endParaRPr lang="en-US" smtClean="0"/>
          </a:p>
        </p:txBody>
      </p:sp>
      <p:sp>
        <p:nvSpPr>
          <p:cNvPr id="4" name="Slide Number Placeholder 3"/>
          <p:cNvSpPr>
            <a:spLocks noGrp="1"/>
          </p:cNvSpPr>
          <p:nvPr>
            <p:ph type="sldNum" sz="quarter" idx="5"/>
          </p:nvPr>
        </p:nvSpPr>
        <p:spPr/>
        <p:txBody>
          <a:bodyPr/>
          <a:lstStyle/>
          <a:p>
            <a:pPr>
              <a:defRPr/>
            </a:pPr>
            <a:fld id="{9FD47EBB-DF06-46EF-82BC-93FA8F99672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Ask</a:t>
            </a:r>
            <a:r>
              <a:rPr lang="en-US" baseline="0" smtClean="0"/>
              <a:t> people to give examples.</a:t>
            </a:r>
            <a:endParaRPr lang="en-US" smtClean="0"/>
          </a:p>
        </p:txBody>
      </p:sp>
      <p:sp>
        <p:nvSpPr>
          <p:cNvPr id="4" name="Slide Number Placeholder 3"/>
          <p:cNvSpPr>
            <a:spLocks noGrp="1"/>
          </p:cNvSpPr>
          <p:nvPr>
            <p:ph type="sldNum" sz="quarter" idx="5"/>
          </p:nvPr>
        </p:nvSpPr>
        <p:spPr/>
        <p:txBody>
          <a:bodyPr/>
          <a:lstStyle/>
          <a:p>
            <a:pPr>
              <a:defRPr/>
            </a:pPr>
            <a:fld id="{32299B83-D59B-4AA4-A7E0-975CF3AFA7AB}" type="slidenum">
              <a:rPr lang="en-US" smtClean="0"/>
              <a:pPr>
                <a:defRPr/>
              </a:pPr>
              <a:t>11</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We’re now moving from RDA Chapter 2, Identifying Manifestations and Items, and moving to Chapter 3, Describing Carriers.</a:t>
            </a:r>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1F6A8-0E27-4705-B0A2-F6C87842AC11}" type="slidenum">
              <a:rPr lang="en-US" smtClean="0"/>
              <a:pPr fontAlgn="base">
                <a:spcBef>
                  <a:spcPct val="0"/>
                </a:spcBef>
                <a:spcAft>
                  <a:spcPct val="0"/>
                </a:spcAft>
                <a:defRPr/>
              </a:pPr>
              <a:t>101</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07F712-2C19-4754-BFBC-674152329966}" type="slidenum">
              <a:rPr lang="en-US" smtClean="0"/>
              <a:pPr>
                <a:defRPr/>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73E25B-191B-408A-B710-7224357F07B2}" type="slidenum">
              <a:rPr lang="en-US" smtClean="0"/>
              <a:pPr>
                <a:defRPr/>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77F52D-ADE0-496B-8EF3-51DAC25B613C}" type="slidenum">
              <a:rPr lang="en-US" smtClean="0"/>
              <a:pPr>
                <a:defRPr/>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E15A6C-FF23-4519-8812-BDCC9D3DB022}" type="slidenum">
              <a:rPr lang="en-US" smtClean="0"/>
              <a:pPr>
                <a:defRPr/>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878140-9FCA-40E2-BC68-C13A92A04E0E}" type="slidenum">
              <a:rPr lang="en-US" smtClean="0"/>
              <a:pPr>
                <a:defRPr/>
              </a:pPr>
              <a:t>106</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AF84CF-381D-46A8-903F-002A754DABF1}" type="slidenum">
              <a:rPr lang="en-US" smtClean="0"/>
              <a:pPr>
                <a:defRPr/>
              </a:pPr>
              <a:t>107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We’ll only cover text here.</a:t>
            </a:r>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9709B-09BF-4D7C-96A7-6A5FC755BE6C}" type="slidenum">
              <a:rPr lang="en-US" smtClean="0"/>
              <a:pPr fontAlgn="base">
                <a:spcBef>
                  <a:spcPct val="0"/>
                </a:spcBef>
                <a:spcAft>
                  <a:spcPct val="0"/>
                </a:spcAft>
                <a:defRPr/>
              </a:pPr>
              <a:t>108</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Instructions for physical vs. bibliographic volumes are 3.4.5.16.</a:t>
            </a:r>
          </a:p>
        </p:txBody>
      </p:sp>
      <p:sp>
        <p:nvSpPr>
          <p:cNvPr id="4" name="Slide Number Placeholder 3"/>
          <p:cNvSpPr>
            <a:spLocks noGrp="1"/>
          </p:cNvSpPr>
          <p:nvPr>
            <p:ph type="sldNum" sz="quarter" idx="5"/>
          </p:nvPr>
        </p:nvSpPr>
        <p:spPr/>
        <p:txBody>
          <a:bodyPr/>
          <a:lstStyle/>
          <a:p>
            <a:pPr>
              <a:defRPr/>
            </a:pPr>
            <a:fld id="{B4E78201-EFDA-4985-8705-3FC07350A3CB}" type="slidenum">
              <a:rPr lang="en-US" smtClean="0"/>
              <a:pPr>
                <a:defRPr/>
              </a:pPr>
              <a:t>109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725DA9-78AC-4486-A8E8-49F1A37C8027}" type="slidenum">
              <a:rPr lang="en-US" smtClean="0"/>
              <a:pPr>
                <a:defRPr/>
              </a:pPr>
              <a:t>110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82CCD7-7F09-4953-839D-226E3E00927C}" type="slidenum">
              <a:rPr lang="en-US" smtClean="0"/>
              <a:pPr>
                <a:defRPr/>
              </a:pPr>
              <a:t>12</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0AF85C-5729-47BB-8189-31538080ECED}" type="slidenum">
              <a:rPr lang="en-US" smtClean="0"/>
              <a:pPr>
                <a:defRPr/>
              </a:pPr>
              <a:t>111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GMD has never been used for all types of materials, but has been extensively used for non-book materials.</a:t>
            </a:r>
          </a:p>
        </p:txBody>
      </p:sp>
      <p:sp>
        <p:nvSpPr>
          <p:cNvPr id="4" name="Slide Number Placeholder 3"/>
          <p:cNvSpPr>
            <a:spLocks noGrp="1"/>
          </p:cNvSpPr>
          <p:nvPr>
            <p:ph type="sldNum" sz="quarter" idx="5"/>
          </p:nvPr>
        </p:nvSpPr>
        <p:spPr/>
        <p:txBody>
          <a:bodyPr/>
          <a:lstStyle/>
          <a:p>
            <a:pPr>
              <a:defRPr/>
            </a:pPr>
            <a:fld id="{0DAF07C8-3158-44FF-8431-5CAEC4F8FCDD}" type="slidenum">
              <a:rPr lang="en-US" smtClean="0"/>
              <a:pPr>
                <a:defRPr/>
              </a:pPr>
              <a:t>112</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113</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a:t>
            </a:r>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114</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code rdamedia had been established marcmedia; it was changed June 18, 2010.</a:t>
            </a:r>
          </a:p>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115</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116</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code rdacarrier had been established marcarrier; it was changed June 18, 2010.</a:t>
            </a:r>
          </a:p>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117</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118</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code rdacontent had been established marccontent; it was changed June 18, 2010.</a:t>
            </a:r>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119</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120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C87B9F5-FF9C-4534-BD2A-A0AC0255AA57}" type="slidenum">
              <a:rPr lang="en-US" smtClean="0"/>
              <a:pPr>
                <a:defRPr/>
              </a:pPr>
              <a:t>13</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121</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64147-85CB-4B9B-BA74-F42AE4213D8A}" type="slidenum">
              <a:rPr lang="en-US" smtClean="0"/>
              <a:pPr fontAlgn="base">
                <a:spcBef>
                  <a:spcPct val="0"/>
                </a:spcBef>
                <a:spcAft>
                  <a:spcPct val="0"/>
                </a:spcAft>
                <a:defRPr/>
              </a:pPr>
              <a:t>122</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3E3D53-FFBB-4104-95EC-3892743B6F1C}" type="slidenum">
              <a:rPr lang="en-US" smtClean="0"/>
              <a:pPr>
                <a:defRPr/>
              </a:pPr>
              <a:t>123</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42F7BD9-EA10-4E2E-85FC-2F58C92DC9E0}" type="slidenum">
              <a:rPr lang="en-US" smtClean="0"/>
              <a:pPr>
                <a:defRPr/>
              </a:pPr>
              <a:t>124</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566E5-AA7B-4A38-AB9D-AA4B00739E35}" type="slidenum">
              <a:rPr lang="en-US" smtClean="0"/>
              <a:pPr fontAlgn="base">
                <a:spcBef>
                  <a:spcPct val="0"/>
                </a:spcBef>
                <a:spcAft>
                  <a:spcPct val="0"/>
                </a:spcAft>
                <a:defRPr/>
              </a:pPr>
              <a:t>125</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935311-8D18-46DB-A491-DC729B3EBB44}" type="slidenum">
              <a:rPr lang="en-US" smtClean="0"/>
              <a:pPr>
                <a:defRPr/>
              </a:pPr>
              <a:t>126</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522B06-938F-47CD-B7D1-35AA98393519}" type="slidenum">
              <a:rPr lang="en-US" smtClean="0"/>
              <a:pPr>
                <a:defRPr/>
              </a:pPr>
              <a:t>127</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BD1459-9D4A-4AB8-890B-218C01FBC64F}" type="slidenum">
              <a:rPr lang="en-US" smtClean="0"/>
              <a:pPr>
                <a:defRPr/>
              </a:pPr>
              <a:t>128</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5808E7-88D9-4E70-94FB-889DF782FFD0}" type="slidenum">
              <a:rPr lang="en-US" smtClean="0"/>
              <a:pPr>
                <a:defRPr/>
              </a:pPr>
              <a:t>129</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12F1460-FEC2-459E-B8CB-2F1E78FEFCF9}" type="slidenum">
              <a:rPr lang="en-US" smtClean="0"/>
              <a:pPr>
                <a:defRPr/>
              </a:pPr>
              <a:t>130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one way to visualize</a:t>
            </a:r>
            <a:r>
              <a:rPr lang="en-US" baseline="0" smtClean="0"/>
              <a:t> an entity relationship database. The blue rectangles are the entities; the pink diamonds are the relationships; the green ovals are attributes of the entities. This particular example is not following FRBR strictly--although all the entities are FRBR entities, in some cases FRBR entity attributes have been shown here instead as relationships between entities. In the database any entity might be related to large numbers of other entities. For example, the work Syrinx has been realized through many expressions--the original notated music expression for flute, shown here; dozens of recorded performances, which are all separate expressions; arrangements for other instruments, etc. These are all expressions related to the work Syrinx. The same holds true of the other entities shown here. The Corporate Body HBLL has millions of “owned by” relationships to items in its collection.</a:t>
            </a:r>
            <a:endParaRPr lang="en-US" smtClean="0"/>
          </a:p>
        </p:txBody>
      </p:sp>
      <p:sp>
        <p:nvSpPr>
          <p:cNvPr id="4" name="Slide Number Placeholder 3"/>
          <p:cNvSpPr>
            <a:spLocks noGrp="1"/>
          </p:cNvSpPr>
          <p:nvPr>
            <p:ph type="sldNum" sz="quarter" idx="5"/>
          </p:nvPr>
        </p:nvSpPr>
        <p:spPr/>
        <p:txBody>
          <a:bodyPr/>
          <a:lstStyle/>
          <a:p>
            <a:pPr>
              <a:defRPr/>
            </a:pPr>
            <a:fld id="{022BB77E-F089-492D-B67C-CD3B7558B99F}" type="slidenum">
              <a:rPr lang="en-US" smtClean="0"/>
              <a:pPr>
                <a:defRPr/>
              </a:pPr>
              <a:t>14</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AACR2 this resource would have had the title as its main entry. In RDA the first named creator of</a:t>
            </a:r>
            <a:r>
              <a:rPr lang="en-US" baseline="0" smtClean="0"/>
              <a:t> works of shared responsibility is the principal creator, similar to the AACR2 concept of main entry, and is coded in a MARC 1XX field. NOTE: Carefully distinguish between works of shared responsibility and collections of works by different persons or bodies. Collections are treated the same in RDA as AACR2, that is, title is “main entry.”</a:t>
            </a:r>
            <a:endParaRPr lang="en-US" smtClean="0"/>
          </a:p>
        </p:txBody>
      </p:sp>
      <p:sp>
        <p:nvSpPr>
          <p:cNvPr id="4" name="Slide Number Placeholder 3"/>
          <p:cNvSpPr>
            <a:spLocks noGrp="1"/>
          </p:cNvSpPr>
          <p:nvPr>
            <p:ph type="sldNum" sz="quarter" idx="5"/>
          </p:nvPr>
        </p:nvSpPr>
        <p:spPr/>
        <p:txBody>
          <a:bodyPr/>
          <a:lstStyle/>
          <a:p>
            <a:pPr>
              <a:defRPr/>
            </a:pPr>
            <a:fld id="{B5914309-B17C-47C6-A42E-7C8275C0DAA6}" type="slidenum">
              <a:rPr lang="en-US" smtClean="0"/>
              <a:pPr>
                <a:defRPr/>
              </a:pPr>
              <a:t>131</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581357-6D5F-4953-B6AD-FEB45ECD2993}" type="slidenum">
              <a:rPr lang="en-US" smtClean="0"/>
              <a:pPr>
                <a:defRPr/>
              </a:pPr>
              <a:t>132</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C9695D-8259-48AE-B2BD-64AD7BF67A5C}" type="slidenum">
              <a:rPr lang="en-US" smtClean="0"/>
              <a:pPr>
                <a:defRPr/>
              </a:pPr>
              <a:t>133</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1A402B-974C-4930-A7E4-F6103E289824}" type="slidenum">
              <a:rPr lang="en-US" smtClean="0"/>
              <a:pPr>
                <a:defRPr/>
              </a:pPr>
              <a:t>134</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ED6059-B477-4EB4-9E5E-BB794BD3D595}" type="slidenum">
              <a:rPr lang="en-US" smtClean="0"/>
              <a:pPr>
                <a:defRPr/>
              </a:pPr>
              <a:t>135</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136</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6081A2-5CAE-4F4C-903F-C7CCE2BA81AA}" type="slidenum">
              <a:rPr lang="en-US" smtClean="0"/>
              <a:pPr>
                <a:defRPr/>
              </a:pPr>
              <a:t>137</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5482D1-EC26-4AB0-B68F-7186B96D38C9}" type="slidenum">
              <a:rPr lang="en-US" smtClean="0"/>
              <a:pPr>
                <a:defRPr/>
              </a:pPr>
              <a:t>138</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the information recorded in these fields is not necessarily the same as that in the authorized access point.</a:t>
            </a:r>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472AC-43E4-4A1B-AAD4-5DC3B431922E}" type="slidenum">
              <a:rPr lang="en-US" smtClean="0"/>
              <a:pPr fontAlgn="base">
                <a:spcBef>
                  <a:spcPct val="0"/>
                </a:spcBef>
                <a:spcAft>
                  <a:spcPct val="0"/>
                </a:spcAft>
                <a:defRPr/>
              </a:pPr>
              <a:t>139</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RDA expands the scope of "person" to include fictitious entities (e.g., Bugs Bunny). LC's policy for its testers extends that scope to include real non-human entities (e.g., Flipper).</a:t>
            </a:r>
          </a:p>
        </p:txBody>
      </p:sp>
      <p:sp>
        <p:nvSpPr>
          <p:cNvPr id="4" name="Slide Number Placeholder 3"/>
          <p:cNvSpPr>
            <a:spLocks noGrp="1"/>
          </p:cNvSpPr>
          <p:nvPr>
            <p:ph type="sldNum" sz="quarter" idx="5"/>
          </p:nvPr>
        </p:nvSpPr>
        <p:spPr/>
        <p:txBody>
          <a:bodyPr/>
          <a:lstStyle/>
          <a:p>
            <a:pPr>
              <a:defRPr/>
            </a:pPr>
            <a:fld id="{99209FE8-E374-4908-955D-A92BF1B22C8C}" type="slidenum">
              <a:rPr lang="en-US" smtClean="0"/>
              <a:pPr>
                <a:defRPr/>
              </a:pPr>
              <a:t>140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4EF8CC5-0C78-4096-9F85-6726D481153A}" type="slidenum">
              <a:rPr lang="en-US" smtClean="0"/>
              <a:pPr>
                <a:defRPr/>
              </a:pPr>
              <a:t>15</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RDA 9.0 explicitly extends “person” to fictitious characters. LC Policy Statement extends it to non-human real entities such as Shamu.</a:t>
            </a:r>
          </a:p>
        </p:txBody>
      </p:sp>
      <p:sp>
        <p:nvSpPr>
          <p:cNvPr id="4" name="Slide Number Placeholder 3"/>
          <p:cNvSpPr>
            <a:spLocks noGrp="1"/>
          </p:cNvSpPr>
          <p:nvPr>
            <p:ph type="sldNum" sz="quarter" idx="5"/>
          </p:nvPr>
        </p:nvSpPr>
        <p:spPr/>
        <p:txBody>
          <a:bodyPr/>
          <a:lstStyle/>
          <a:p>
            <a:pPr>
              <a:defRPr/>
            </a:pPr>
            <a:fld id="{72A3E47F-A3E2-4A21-95F7-2AC77BE3D442}" type="slidenum">
              <a:rPr lang="en-US" smtClean="0"/>
              <a:pPr>
                <a:defRPr/>
              </a:pPr>
              <a:t>141</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6F070C-7608-4E88-8A04-5F25A132A3A9}" type="slidenum">
              <a:rPr lang="en-US" smtClean="0"/>
              <a:pPr>
                <a:defRPr/>
              </a:pPr>
              <a:t>142</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the RDA test, LC is using the ..., 1825- and ..., -1945 forms, not ..., born 1825 or ..., died 1945.</a:t>
            </a:r>
          </a:p>
        </p:txBody>
      </p:sp>
      <p:sp>
        <p:nvSpPr>
          <p:cNvPr id="4" name="Slide Number Placeholder 3"/>
          <p:cNvSpPr>
            <a:spLocks noGrp="1"/>
          </p:cNvSpPr>
          <p:nvPr>
            <p:ph type="sldNum" sz="quarter" idx="5"/>
          </p:nvPr>
        </p:nvSpPr>
        <p:spPr/>
        <p:txBody>
          <a:bodyPr/>
          <a:lstStyle/>
          <a:p>
            <a:pPr>
              <a:defRPr/>
            </a:pPr>
            <a:fld id="{F1F591CB-4393-419B-963E-EAD5E596B9CC}" type="slidenum">
              <a:rPr lang="en-US" smtClean="0"/>
              <a:pPr>
                <a:defRPr/>
              </a:pPr>
              <a:t>143</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FB8073-1661-495A-8E71-6E94C3388D63}" type="slidenum">
              <a:rPr lang="en-US" smtClean="0"/>
              <a:pPr>
                <a:defRPr/>
              </a:pPr>
              <a:t>144</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07C5FB-38E4-441B-B4BA-CAE10EC591D5}" type="slidenum">
              <a:rPr lang="en-US" smtClean="0"/>
              <a:pPr>
                <a:defRPr/>
              </a:pPr>
              <a:t>145</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3B56A7-94FA-43B3-AA88-BDCECAF94AE8}" type="slidenum">
              <a:rPr lang="en-US" smtClean="0"/>
              <a:pPr>
                <a:defRPr/>
              </a:pPr>
              <a:t>146</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427549-1889-46C4-BF6C-30944FAFD0C7}" type="slidenum">
              <a:rPr lang="en-US" smtClean="0"/>
              <a:pPr>
                <a:defRPr/>
              </a:pPr>
              <a:t>147</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F1097B-17F2-4F49-850F-E90193593B5F}" type="slidenum">
              <a:rPr lang="en-US" smtClean="0"/>
              <a:pPr>
                <a:defRPr/>
              </a:pPr>
              <a:t>148</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RDA Beta version as of May 2010 is ambiguous about whether date is required in the access point. 10.10.1.3 simply instructs to add the date without any language about “to distinguish one access point from another.” 10.4 also labels date as a core element. However, most of the examples in RDA 10.10+ of access points for families do not include the date.</a:t>
            </a:r>
          </a:p>
        </p:txBody>
      </p:sp>
      <p:sp>
        <p:nvSpPr>
          <p:cNvPr id="4" name="Slide Number Placeholder 3"/>
          <p:cNvSpPr>
            <a:spLocks noGrp="1"/>
          </p:cNvSpPr>
          <p:nvPr>
            <p:ph type="sldNum" sz="quarter" idx="5"/>
          </p:nvPr>
        </p:nvSpPr>
        <p:spPr/>
        <p:txBody>
          <a:bodyPr/>
          <a:lstStyle/>
          <a:p>
            <a:pPr>
              <a:defRPr/>
            </a:pPr>
            <a:fld id="{20EF47EB-8118-44D3-A3AB-A070C63090F5}" type="slidenum">
              <a:rPr lang="en-US" smtClean="0"/>
              <a:pPr>
                <a:defRPr/>
              </a:pPr>
              <a:t>149</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B0137B5-E272-4263-AE23-F0179AC8651A}" type="slidenum">
              <a:rPr lang="en-US" smtClean="0"/>
              <a:pPr>
                <a:defRPr/>
              </a:pPr>
              <a:t>150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smtClean="0"/>
              <a:t>2.1. </a:t>
            </a:r>
            <a:r>
              <a:rPr lang="en-US" sz="1100" b="1" i="1" smtClean="0"/>
              <a:t>Convenience of the user. Decisions taken in the making of descriptions and controlled</a:t>
            </a:r>
          </a:p>
          <a:p>
            <a:pPr eaLnBrk="1" hangingPunct="1">
              <a:spcBef>
                <a:spcPct val="0"/>
              </a:spcBef>
            </a:pPr>
            <a:r>
              <a:rPr lang="en-US" sz="1100" smtClean="0"/>
              <a:t>forms of names for access should be made with the user in mind.</a:t>
            </a:r>
          </a:p>
          <a:p>
            <a:pPr eaLnBrk="1" hangingPunct="1">
              <a:spcBef>
                <a:spcPct val="0"/>
              </a:spcBef>
            </a:pPr>
            <a:r>
              <a:rPr lang="en-US" sz="1100" b="1" smtClean="0"/>
              <a:t>2.2. </a:t>
            </a:r>
            <a:r>
              <a:rPr lang="en-US" sz="1100" b="1" i="1" smtClean="0"/>
              <a:t>Common usage. Vocabulary used in descriptions and access should be in accord with that</a:t>
            </a:r>
          </a:p>
          <a:p>
            <a:pPr eaLnBrk="1" hangingPunct="1">
              <a:spcBef>
                <a:spcPct val="0"/>
              </a:spcBef>
            </a:pPr>
            <a:r>
              <a:rPr lang="en-US" sz="1100" smtClean="0"/>
              <a:t>of the majority of users.</a:t>
            </a:r>
          </a:p>
          <a:p>
            <a:pPr eaLnBrk="1" hangingPunct="1">
              <a:spcBef>
                <a:spcPct val="0"/>
              </a:spcBef>
            </a:pPr>
            <a:r>
              <a:rPr lang="en-US" sz="1100" b="1" smtClean="0"/>
              <a:t>2.3. </a:t>
            </a:r>
            <a:r>
              <a:rPr lang="en-US" sz="1100" b="1" i="1" smtClean="0"/>
              <a:t>Representation. Descriptions and controlled forms of names should be based on the way</a:t>
            </a:r>
          </a:p>
          <a:p>
            <a:pPr eaLnBrk="1" hangingPunct="1">
              <a:spcBef>
                <a:spcPct val="0"/>
              </a:spcBef>
            </a:pPr>
            <a:r>
              <a:rPr lang="en-US" sz="1100" smtClean="0"/>
              <a:t>an entity describes itself.</a:t>
            </a:r>
          </a:p>
          <a:p>
            <a:pPr eaLnBrk="1" hangingPunct="1">
              <a:spcBef>
                <a:spcPct val="0"/>
              </a:spcBef>
            </a:pPr>
            <a:r>
              <a:rPr lang="en-US" sz="1100" b="1" smtClean="0"/>
              <a:t>2.4. </a:t>
            </a:r>
            <a:r>
              <a:rPr lang="en-US" sz="1100" b="1" i="1" smtClean="0"/>
              <a:t>Accuracy. The entity described should be faithfully portrayed.</a:t>
            </a:r>
          </a:p>
          <a:p>
            <a:pPr eaLnBrk="1" hangingPunct="1">
              <a:spcBef>
                <a:spcPct val="0"/>
              </a:spcBef>
            </a:pPr>
            <a:r>
              <a:rPr lang="en-US" sz="1100" b="1" smtClean="0"/>
              <a:t>2.5. </a:t>
            </a:r>
            <a:r>
              <a:rPr lang="en-US" sz="1100" b="1" i="1" smtClean="0"/>
              <a:t>Sufficiency and necessity. Only those data elements in descriptions and controlled forms</a:t>
            </a:r>
          </a:p>
          <a:p>
            <a:pPr eaLnBrk="1" hangingPunct="1">
              <a:spcBef>
                <a:spcPct val="0"/>
              </a:spcBef>
            </a:pPr>
            <a:r>
              <a:rPr lang="en-US" sz="1100" smtClean="0"/>
              <a:t>of names for access that are required to fulfil user tasks and are essential to uniquely</a:t>
            </a:r>
          </a:p>
          <a:p>
            <a:pPr eaLnBrk="1" hangingPunct="1">
              <a:spcBef>
                <a:spcPct val="0"/>
              </a:spcBef>
            </a:pPr>
            <a:r>
              <a:rPr lang="en-US" sz="1100" smtClean="0"/>
              <a:t>identify an entity should be included.</a:t>
            </a:r>
          </a:p>
          <a:p>
            <a:pPr eaLnBrk="1" hangingPunct="1">
              <a:spcBef>
                <a:spcPct val="0"/>
              </a:spcBef>
            </a:pPr>
            <a:r>
              <a:rPr lang="en-US" sz="1100" b="1" smtClean="0"/>
              <a:t>2.6. </a:t>
            </a:r>
            <a:r>
              <a:rPr lang="en-US" sz="1100" b="1" i="1" smtClean="0"/>
              <a:t>Significance. Data elements should be bibliographically significant.</a:t>
            </a:r>
          </a:p>
          <a:p>
            <a:pPr eaLnBrk="1" hangingPunct="1">
              <a:spcBef>
                <a:spcPct val="0"/>
              </a:spcBef>
            </a:pPr>
            <a:r>
              <a:rPr lang="en-US" sz="1100" b="1" smtClean="0"/>
              <a:t>2.7. </a:t>
            </a:r>
            <a:r>
              <a:rPr lang="en-US" sz="1100" b="1" i="1" smtClean="0"/>
              <a:t>Economy. When alternative ways exist to achieve a goal, preference should be given to</a:t>
            </a:r>
          </a:p>
          <a:p>
            <a:pPr eaLnBrk="1" hangingPunct="1">
              <a:spcBef>
                <a:spcPct val="0"/>
              </a:spcBef>
            </a:pPr>
            <a:r>
              <a:rPr lang="en-US" sz="1100" smtClean="0"/>
              <a:t>the way that best furthers overall economy (i.e., the least cost or the simplest approach).</a:t>
            </a:r>
          </a:p>
          <a:p>
            <a:pPr eaLnBrk="1" hangingPunct="1">
              <a:spcBef>
                <a:spcPct val="0"/>
              </a:spcBef>
            </a:pPr>
            <a:r>
              <a:rPr lang="en-US" sz="1100" b="1" smtClean="0"/>
              <a:t>2.8. </a:t>
            </a:r>
            <a:r>
              <a:rPr lang="en-US" sz="1100" b="1" i="1" smtClean="0"/>
              <a:t>Consistency and standardization. Descriptions and construction of access points should be</a:t>
            </a:r>
          </a:p>
          <a:p>
            <a:pPr eaLnBrk="1" hangingPunct="1">
              <a:spcBef>
                <a:spcPct val="0"/>
              </a:spcBef>
            </a:pPr>
            <a:r>
              <a:rPr lang="en-US" sz="1100" smtClean="0"/>
              <a:t>standardized as far as possible. This enables greater consistency, which in turn increases</a:t>
            </a:r>
          </a:p>
          <a:p>
            <a:pPr eaLnBrk="1" hangingPunct="1">
              <a:spcBef>
                <a:spcPct val="0"/>
              </a:spcBef>
            </a:pPr>
            <a:r>
              <a:rPr lang="en-US" sz="1100" smtClean="0"/>
              <a:t>the ability to share bibliographic and authority data.</a:t>
            </a:r>
          </a:p>
          <a:p>
            <a:pPr eaLnBrk="1" hangingPunct="1">
              <a:spcBef>
                <a:spcPct val="0"/>
              </a:spcBef>
            </a:pPr>
            <a:r>
              <a:rPr lang="en-US" sz="1100" b="1" smtClean="0"/>
              <a:t>2.9. </a:t>
            </a:r>
            <a:r>
              <a:rPr lang="en-US" sz="1100" b="1" i="1" smtClean="0"/>
              <a:t>Integration. The descriptions for all types of materials and controlled forms of names of all</a:t>
            </a:r>
          </a:p>
          <a:p>
            <a:pPr eaLnBrk="1" hangingPunct="1">
              <a:spcBef>
                <a:spcPct val="0"/>
              </a:spcBef>
            </a:pPr>
            <a:r>
              <a:rPr lang="en-US" sz="1100" smtClean="0"/>
              <a:t>types of entities should be based on a common set of rules, insofar as it is relevant.</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A3EDA-85BC-47F4-934A-892A77D8232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345F7E-0B5B-4531-BF05-CCEAE73338C3}" type="slidenum">
              <a:rPr lang="en-US" smtClean="0"/>
              <a:pPr>
                <a:defRPr/>
              </a:pPr>
              <a:t>151</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A0D18-F150-4F48-9B19-E155CA44A399}" type="slidenum">
              <a:rPr lang="en-US" smtClean="0"/>
              <a:pPr>
                <a:defRPr/>
              </a:pPr>
              <a:t>152</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58D42B-FB7D-47A0-A837-E0B50D5C7A69}" type="slidenum">
              <a:rPr lang="en-US" smtClean="0"/>
              <a:pPr>
                <a:defRPr/>
              </a:pPr>
              <a:t>153</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41F82B-A4E4-4A02-A0D9-E2ED1112F50B}" type="slidenum">
              <a:rPr lang="en-US" smtClean="0"/>
              <a:pPr>
                <a:defRPr/>
              </a:pPr>
              <a:t>154</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will entail a major cleanup in all our libraries.</a:t>
            </a:r>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E0E51-A489-4289-89FB-E85644B6FB06}" type="slidenum">
              <a:rPr lang="en-US" smtClean="0"/>
              <a:pPr fontAlgn="base">
                <a:spcBef>
                  <a:spcPct val="0"/>
                </a:spcBef>
                <a:spcAft>
                  <a:spcPct val="0"/>
                </a:spcAft>
                <a:defRPr/>
              </a:pPr>
              <a:t>155</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B5179B-719F-4262-AB00-93A991CECF92}" type="slidenum">
              <a:rPr lang="en-US" smtClean="0"/>
              <a:pPr>
                <a:defRPr/>
              </a:pPr>
              <a:t>156</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FD3D17-0ABC-4E70-90AC-0A4067F2AF6D}" type="slidenum">
              <a:rPr lang="en-US" smtClean="0"/>
              <a:pPr>
                <a:defRPr/>
              </a:pPr>
              <a:t>157</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Because</a:t>
            </a:r>
            <a:r>
              <a:rPr lang="en-US" baseline="0" smtClean="0"/>
              <a:t> Pygmalian has been translated more than once into English, the translator’s name is added to the RDA authorized access point distinguish between the English language expressions.</a:t>
            </a:r>
            <a:endParaRPr lang="en-US" smtClean="0"/>
          </a:p>
        </p:txBody>
      </p:sp>
      <p:sp>
        <p:nvSpPr>
          <p:cNvPr id="4" name="Slide Number Placeholder 3"/>
          <p:cNvSpPr>
            <a:spLocks noGrp="1"/>
          </p:cNvSpPr>
          <p:nvPr>
            <p:ph type="sldNum" sz="quarter" idx="5"/>
          </p:nvPr>
        </p:nvSpPr>
        <p:spPr/>
        <p:txBody>
          <a:bodyPr/>
          <a:lstStyle/>
          <a:p>
            <a:pPr>
              <a:defRPr/>
            </a:pPr>
            <a:fld id="{36E6A81B-DCF6-4201-9F91-23336921BEFD}" type="slidenum">
              <a:rPr lang="en-US" smtClean="0"/>
              <a:pPr>
                <a:defRPr/>
              </a:pPr>
              <a:t>158</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2CDE2D-2EB5-41B0-8B0D-CC5759CE3418}" type="slidenum">
              <a:rPr lang="en-US" smtClean="0"/>
              <a:pPr>
                <a:defRPr/>
              </a:pPr>
              <a:t>159</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4C3023-8BF7-4BC5-A6CF-8D8799C6D158}" type="slidenum">
              <a:rPr lang="en-US" smtClean="0"/>
              <a:pPr>
                <a:defRPr/>
              </a:pPr>
              <a:t>160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9DC39A-A358-416B-9AF6-955BB73E97EB}" type="slidenum">
              <a:rPr lang="en-US" smtClean="0"/>
              <a:pPr>
                <a:defRPr/>
              </a:pPr>
              <a:t>17</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many more changes to the treatment of musical works; no time to go over.</a:t>
            </a:r>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E83089-F17F-49FA-83AA-70E18B5FB55E}" type="slidenum">
              <a:rPr lang="en-US" smtClean="0"/>
              <a:pPr fontAlgn="base">
                <a:spcBef>
                  <a:spcPct val="0"/>
                </a:spcBef>
                <a:spcAft>
                  <a:spcPct val="0"/>
                </a:spcAft>
                <a:defRPr/>
              </a:pPr>
              <a:t>161</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93B336-C7AD-478B-A982-1784499A705D}" type="slidenum">
              <a:rPr lang="en-US" smtClean="0"/>
              <a:pPr>
                <a:defRPr/>
              </a:pPr>
              <a:t>162</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84E329-F67A-4538-BD68-E8CB16B0F63C}" type="slidenum">
              <a:rPr lang="en-US" smtClean="0"/>
              <a:pPr>
                <a:defRPr/>
              </a:pPr>
              <a:t>163</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362FA4-2924-40C0-8506-4CAD8A8CD664}" type="slidenum">
              <a:rPr lang="en-US" smtClean="0"/>
              <a:pPr>
                <a:defRPr/>
              </a:pPr>
              <a:t>164</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9C5E6F-AAF1-4D47-99FC-33CC2B026FF0}" type="slidenum">
              <a:rPr lang="en-US" smtClean="0"/>
              <a:pPr>
                <a:defRPr/>
              </a:pPr>
              <a:t>165</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Authorized access points are not currently possible if linking related manifestations or related items.  RDA has not yet included instructions about creating authorized access points for these two entities (only works and expressions in chapter 6).</a:t>
            </a:r>
          </a:p>
        </p:txBody>
      </p:sp>
      <p:sp>
        <p:nvSpPr>
          <p:cNvPr id="4" name="Slide Number Placeholder 3"/>
          <p:cNvSpPr>
            <a:spLocks noGrp="1"/>
          </p:cNvSpPr>
          <p:nvPr>
            <p:ph type="sldNum" sz="quarter" idx="5"/>
          </p:nvPr>
        </p:nvSpPr>
        <p:spPr/>
        <p:txBody>
          <a:bodyPr/>
          <a:lstStyle/>
          <a:p>
            <a:pPr>
              <a:defRPr/>
            </a:pPr>
            <a:fld id="{A993E4E2-B5CC-4CD6-94C8-7052E6FBCD4C}" type="slidenum">
              <a:rPr lang="en-US" smtClean="0"/>
              <a:pPr>
                <a:defRPr/>
              </a:pPr>
              <a:t>166</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C52253-23C4-4533-853C-CC10622E0701}" type="slidenum">
              <a:rPr lang="en-US" smtClean="0"/>
              <a:pPr>
                <a:defRPr/>
              </a:pPr>
              <a:t>167</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BEFEBDE-0BCF-4261-9F83-C5EEF35478BE}" type="slidenum">
              <a:rPr lang="en-US" smtClean="0"/>
              <a:pPr>
                <a:defRPr/>
              </a:pPr>
              <a:t>168</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8ED01EB-3BA8-468E-B1FF-2FA29BA31C83}" type="slidenum">
              <a:rPr lang="en-US" smtClean="0"/>
              <a:pPr>
                <a:defRPr/>
              </a:pPr>
              <a:t>169</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42AF47-B918-402E-B4FB-7403BF5A59C7}" type="slidenum">
              <a:rPr lang="en-US" smtClean="0"/>
              <a:pPr>
                <a:defRPr/>
              </a:pPr>
              <a:t>170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18</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145801-3ADD-465C-BFE7-B251D1CCCBBB}" type="slidenum">
              <a:rPr lang="en-US" smtClean="0"/>
              <a:pPr>
                <a:defRPr/>
              </a:pPr>
              <a:t>171</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Reminder: the</a:t>
            </a:r>
            <a:r>
              <a:rPr lang="en-US" baseline="0" smtClean="0"/>
              <a:t> blue boxes represent entities; the pink diamonds represent relationships.</a:t>
            </a: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39339-212A-459B-B790-4C013B233E65}" type="slidenum">
              <a:rPr lang="en-US" smtClean="0"/>
              <a:pPr fontAlgn="base">
                <a:spcBef>
                  <a:spcPct val="0"/>
                </a:spcBef>
                <a:spcAft>
                  <a:spcPct val="0"/>
                </a:spcAft>
                <a:defRPr/>
              </a:pPr>
              <a:t>172</a:t>
            </a:fld>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178</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182</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183</a:t>
            </a:fld>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87F6C2-CCB4-49A2-B94F-3D3C0DDD75F0}" type="slidenum">
              <a:rPr lang="en-US" smtClean="0"/>
              <a:pPr>
                <a:defRPr/>
              </a:pPr>
              <a:t>184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first part of RDA is organized by the</a:t>
            </a:r>
            <a:r>
              <a:rPr lang="en-US" baseline="0" smtClean="0"/>
              <a:t> FRBR attributes, called elements in RDA. Each entity is defined by a number of attributes, and we are given instructions for recording these attributes as “elements” and “subelements.” RDA is organized quite differently from AACR2. AACR2, as we have seen, is organized by ISBD area, and we are instructed how to fill out each area. As we shall see, RDA does not require the use of the ISBD organization. It simply expects us to complete the description of certain elements, without telling us how they should be displayed or connected together.</a:t>
            </a:r>
            <a:endParaRPr lang="en-US" smtClean="0"/>
          </a:p>
        </p:txBody>
      </p:sp>
      <p:sp>
        <p:nvSpPr>
          <p:cNvPr id="4" name="Slide Number Placeholder 3"/>
          <p:cNvSpPr>
            <a:spLocks noGrp="1"/>
          </p:cNvSpPr>
          <p:nvPr>
            <p:ph type="sldNum" sz="quarter" idx="5"/>
          </p:nvPr>
        </p:nvSpPr>
        <p:spPr/>
        <p:txBody>
          <a:bodyPr/>
          <a:lstStyle/>
          <a:p>
            <a:pPr>
              <a:defRPr/>
            </a:pPr>
            <a:fld id="{B7F544DF-5FB9-4168-AA85-A05F5C969C2D}"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0CA578A-D726-4BA5-9E09-C1C6694A6C67}"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 do we need a new standard? AACR2 was first published in 1978. Although it has been updated many times through the revision process that was established by the JSC, it is largely designed for an environment dominated by the card catalog. The </a:t>
            </a:r>
            <a:r>
              <a:rPr lang="en-US" b="1" smtClean="0">
                <a:hlinkClick r:id="rId3"/>
              </a:rPr>
              <a:t>International Conference on the Principles and Future Development of AACR</a:t>
            </a:r>
            <a:r>
              <a:rPr lang="en-US" smtClean="0"/>
              <a:t> that was held in Toronto in 1997 identified substantial problems with AACR2. Although the updates issued in the years following that conference addressed some of these problems, it became clear that a fundamental rethinking of the code was required to respond fully to the challenges and opportunities of the digital world.</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79136-2759-4E31-92E9-C1D28CE40C3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the initial view, showing the sections of RDA about recording the attributes of the FRBR entities.</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We’re going to drill down to examine</a:t>
            </a:r>
            <a:r>
              <a:rPr lang="en-US" baseline="0" smtClean="0"/>
              <a:t> the “title” element. Title is one of the attributes of the FRBR manifestation.</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Notice in passing some of the other attributes</a:t>
            </a:r>
            <a:r>
              <a:rPr lang="en-US" baseline="0" smtClean="0"/>
              <a:t> of the FRBR entity manifestation.</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we are at the</a:t>
            </a:r>
            <a:r>
              <a:rPr lang="en-US" baseline="0" smtClean="0"/>
              <a:t> basic unit in RDA, the “element”. </a:t>
            </a:r>
            <a:r>
              <a:rPr lang="en-US" smtClean="0"/>
              <a:t>Note</a:t>
            </a:r>
            <a:r>
              <a:rPr lang="en-US" baseline="0" smtClean="0"/>
              <a:t> the title is labeled a “core element.” We will come back to this. We are now going to a subelement called “title proper”.</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RDA elements can be divided into subelements, as here. There are hundreds of elements and subelements, and they all describe FRBR entities.  We’ve been looking at the “manifestation” entity. Let’s look at another, “person.” If you were going to describe a person as an entity in a bibliographic database, what attributes would you assign to “person”? How would you describe a person so that he or she was distinct from all other person entities in the database?</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Back to the initial view, we now go into section 3</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We’ll look at one element, “name of person”</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this element is,</a:t>
            </a:r>
            <a:r>
              <a:rPr lang="en-US" baseline="0" smtClean="0"/>
              <a:t> like title proper, labeled “core.” </a:t>
            </a:r>
          </a:p>
          <a:p>
            <a:endParaRPr lang="en-US" baseline="0" smtClean="0"/>
          </a:p>
          <a:p>
            <a:r>
              <a:rPr lang="en-US" baseline="0" smtClean="0"/>
              <a:t>All the elements in RDA have basically the same organization. The first section is the scope, or definition. Here we have a definition of “name of the person.” (read)</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Second, we are told the sources of information we are allowed to use for the element. For the “name of the person” element we can get our information from any source. On the other hand, back to title proper ...</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3F3367-3B8B-4CCB-B309-88462CA1B31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The title proper should be taken from the preferred source of information.</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Back to the “name of the person” element, the third part of each RDA element entry is information about how to record the information. This may range from quite simple to rather complicated instructions, depending on the nature of the element. </a:t>
            </a:r>
          </a:p>
          <a:p>
            <a:endParaRPr lang="en-US" baseline="0" smtClean="0"/>
          </a:p>
          <a:p>
            <a:r>
              <a:rPr lang="en-US" baseline="0" smtClean="0"/>
              <a:t>This is how all RDA elements are organized: scope, sources of information, instructions for recording the information.</a:t>
            </a:r>
            <a:endParaRPr lang="en-US"/>
          </a:p>
        </p:txBody>
      </p:sp>
      <p:sp>
        <p:nvSpPr>
          <p:cNvPr id="4" name="Slide Number Placeholder 3"/>
          <p:cNvSpPr>
            <a:spLocks noGrp="1"/>
          </p:cNvSpPr>
          <p:nvPr>
            <p:ph type="sldNum" sz="quarter" idx="10"/>
          </p:nvPr>
        </p:nvSpPr>
        <p:spPr/>
        <p:txBody>
          <a:bodyPr/>
          <a:lstStyle/>
          <a:p>
            <a:pPr>
              <a:defRPr/>
            </a:pPr>
            <a:fld id="{1004F312-8D71-42D2-B3DA-4F358765778B}"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7EE131-B50D-40AE-B0DF-233A5664B34A}"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We’ll go through the new MARC fields one by one, later.</a:t>
            </a:r>
          </a:p>
        </p:txBody>
      </p:sp>
      <p:sp>
        <p:nvSpPr>
          <p:cNvPr id="4" name="Slide Number Placeholder 3"/>
          <p:cNvSpPr>
            <a:spLocks noGrp="1"/>
          </p:cNvSpPr>
          <p:nvPr>
            <p:ph type="sldNum" sz="quarter" idx="5"/>
          </p:nvPr>
        </p:nvSpPr>
        <p:spPr/>
        <p:txBody>
          <a:bodyPr/>
          <a:lstStyle/>
          <a:p>
            <a:pPr>
              <a:defRPr/>
            </a:pPr>
            <a:fld id="{5A7EE131-B50D-40AE-B0DF-233A5664B34A}"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F7E863-84A3-4DE4-81EC-D9F85B038DEB}"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this is not an RDA change</a:t>
            </a:r>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E7B4E5-8928-446C-8FC4-3E309BFB8BD7}"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519189-6124-4A07-BDBC-6C2E05C1ABF8}"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6798CD-646A-4960-8BA5-E5F4789CE041}"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Here is the actual wording of the guidelines.</a:t>
            </a:r>
          </a:p>
        </p:txBody>
      </p:sp>
      <p:sp>
        <p:nvSpPr>
          <p:cNvPr id="4" name="Slide Number Placeholder 3"/>
          <p:cNvSpPr>
            <a:spLocks noGrp="1"/>
          </p:cNvSpPr>
          <p:nvPr>
            <p:ph type="sldNum" sz="quarter" idx="5"/>
          </p:nvPr>
        </p:nvSpPr>
        <p:spPr/>
        <p:txBody>
          <a:bodyPr/>
          <a:lstStyle/>
          <a:p>
            <a:pPr>
              <a:defRPr/>
            </a:pPr>
            <a:fld id="{3125482A-9ECD-4B22-9F7C-09EEBB0727F2}"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RDA does not correct, but recommends an added access point for the corrected title if in the cataloger’s judgment it would be helpful to the users of the catalog.</a:t>
            </a:r>
          </a:p>
        </p:txBody>
      </p:sp>
      <p:sp>
        <p:nvSpPr>
          <p:cNvPr id="4" name="Slide Number Placeholder 3"/>
          <p:cNvSpPr>
            <a:spLocks noGrp="1"/>
          </p:cNvSpPr>
          <p:nvPr>
            <p:ph type="sldNum" sz="quarter" idx="5"/>
          </p:nvPr>
        </p:nvSpPr>
        <p:spPr/>
        <p:txBody>
          <a:bodyPr/>
          <a:lstStyle/>
          <a:p>
            <a:pPr>
              <a:defRPr/>
            </a:pPr>
            <a:fld id="{4AE4D6F5-F5D0-481E-B9CF-9C6F0DB9A97B}"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JSC develops the text.</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863B1-FAF3-4199-B380-7E5F6AA1B4A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an example coded in MARC</a:t>
            </a:r>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E1E57-5881-46EB-8A54-E15589EEF6F6}"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AEDC44-8172-4D85-A07C-F7233987B5B1}"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ACB277-FAB9-41DE-A7FE-730341AB20D3}"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EDFC6E1-11F5-4504-AB41-160FB2D0D101}"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60F3E97-23C1-43C9-9380-2156868C324D}"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592CF3-150F-4C55-895E-1C2548B174F4}"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EDB333-DDCD-4813-A9A6-599DA80B5760}"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51A98F-9B2E-4B9B-B140-B65F7E9DF417}"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that RDA doesn’t require you</a:t>
            </a:r>
            <a:r>
              <a:rPr lang="en-US" baseline="0" smtClean="0"/>
              <a:t> to transcribe only the core elements, but you can create a perfectly legitimate RDA record with only core elements.</a:t>
            </a:r>
            <a:endParaRPr lang="en-US" smtClean="0"/>
          </a:p>
        </p:txBody>
      </p:sp>
      <p:sp>
        <p:nvSpPr>
          <p:cNvPr id="4" name="Slide Number Placeholder 3"/>
          <p:cNvSpPr>
            <a:spLocks noGrp="1"/>
          </p:cNvSpPr>
          <p:nvPr>
            <p:ph type="sldNum" sz="quarter" idx="5"/>
          </p:nvPr>
        </p:nvSpPr>
        <p:spPr/>
        <p:txBody>
          <a:bodyPr/>
          <a:lstStyle/>
          <a:p>
            <a:pPr>
              <a:defRPr/>
            </a:pPr>
            <a:fld id="{E51BE298-E589-41FC-AC18-2FBD427D7D8F}"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02083B-A395-4B52-B539-9989519D5454}"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4B693-BBC6-4BFF-9F7D-77C0CC562E2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5E8322-91CE-4BA9-94EC-1DC743AE8D3B}"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RDA core does not necessarily mean shorter than AACR2 level 2! Note in an RDA MARC record, unlike AACR2 (where main entry is title), Atwater will be recorded as first-named creator in a 100 field, and so the first indicator of 245 is “1”.</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33780-C5F2-4A80-A769-08E154116325}"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E5AD7C-A41C-4FFE-A5A4-E8A29753B285}"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F79020-B2EA-48E4-8A67-8C49D91ADDC4}"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CE39BA-F7AC-43DA-9FB4-11FAC865DF1D}"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41FBA2-5B0B-4FE0-8B65-BC969F72947E}"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27D2F92-3C1D-4444-88E9-67199F6F2A0C}"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C142DEC-8576-4907-B2A1-2442B1342952}"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RDA 2.4.2.3. If not all statements of responsibility appearing on the source or sources of information are being recorded, give preference to those identifying creators of the intellectual or artistic content. In case of doubt, record the first statement.</a:t>
            </a:r>
          </a:p>
        </p:txBody>
      </p:sp>
      <p:sp>
        <p:nvSpPr>
          <p:cNvPr id="4" name="Slide Number Placeholder 3"/>
          <p:cNvSpPr>
            <a:spLocks noGrp="1"/>
          </p:cNvSpPr>
          <p:nvPr>
            <p:ph type="sldNum" sz="quarter" idx="5"/>
          </p:nvPr>
        </p:nvSpPr>
        <p:spPr/>
        <p:txBody>
          <a:bodyPr/>
          <a:lstStyle/>
          <a:p>
            <a:pPr>
              <a:defRPr/>
            </a:pPr>
            <a:fld id="{633BAF42-4D63-4095-81B4-C4B37FA616B7}"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0DE453-B253-4D0D-8A64-5EB89F4C8E5E}"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C7981A-1EC8-4DD2-AAFD-7B47B0C6BF51}"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D8E554-C2D4-4A22-AF59-54F2F1BB707B}"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under RDA core this statement of responsibility is probably not required at all. If any of it is, only the first one would be.</a:t>
            </a:r>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C46F5-C576-4353-B6C0-BF704C8AE425}"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42C5422-CA69-4B02-A96A-4F91D3B4ABC6}"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7934C5-9102-4943-9290-54759F2E006E}" type="slidenum">
              <a:rPr lang="en-US" smtClean="0"/>
              <a:pPr>
                <a:defRPr/>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10848B-34E0-46EA-8B3C-C6E6CA2C0086}" type="slidenum">
              <a:rPr lang="en-US" smtClean="0"/>
              <a:pPr>
                <a:defRPr/>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8A9534-A197-47AA-B6C0-B3D63E42D5E0}" type="slidenum">
              <a:rPr lang="en-US" smtClean="0"/>
              <a:pPr>
                <a:defRPr/>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F86F4E8-6E87-4694-9EBD-198DE2A70A9E}" type="slidenum">
              <a:rPr lang="en-US" smtClean="0"/>
              <a:pPr>
                <a:defRPr/>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3E890D2-206F-464A-BA39-563B9F51CF68}" type="slidenum">
              <a:rPr lang="en-US" smtClean="0"/>
              <a:pPr>
                <a:defRPr/>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233488-55AA-4E46-83E0-BBDD752AFCD0}" type="slidenum">
              <a:rPr lang="en-US" smtClean="0"/>
              <a:pPr>
                <a:defRPr/>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CA66C1-E29F-4DE2-B586-4DB358530C97}" type="slidenum">
              <a:rPr lang="en-US" smtClean="0"/>
              <a:pPr>
                <a:defRPr/>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6FB9FF-253D-4304-8EF9-A7417775BE34}" type="slidenum">
              <a:rPr lang="en-US" smtClean="0"/>
              <a:pPr>
                <a:defRPr/>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C6D8060-38C4-48CA-BF9E-40889EB3A872}" type="slidenum">
              <a:rPr lang="en-US" smtClean="0"/>
              <a:pPr>
                <a:defRPr/>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35AF28-3C1E-4F2C-B755-F58000B5BE18}" type="slidenum">
              <a:rPr lang="en-US" smtClean="0"/>
              <a:pPr>
                <a:defRPr/>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724EAC-4CBF-4864-A20E-7E49BC9CBCAD}" type="slidenum">
              <a:rPr lang="en-US" smtClean="0"/>
              <a:pPr>
                <a:defRPr/>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only the designation of edition is a core element. The statement of responsibility is optional.</a:t>
            </a:r>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6F021-201F-4C0A-8775-BFC5A74EF7D3}"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13C2B4-3A04-4224-88E4-2716EE586E42}" type="slidenum">
              <a:rPr lang="en-US" smtClean="0"/>
              <a:pPr>
                <a:defRPr/>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3D77770-89BE-46A1-84DE-E7C82675D6B8}" type="slidenum">
              <a:rPr lang="en-US" smtClean="0"/>
              <a:pPr>
                <a:defRPr/>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7A2328-1892-45FB-B2F7-FEA84F8591EE}" type="slidenum">
              <a:rPr lang="en-US" smtClean="0"/>
              <a:pPr>
                <a:defRPr/>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9396BD-183A-4D02-9390-E566B81F27C1}" type="slidenum">
              <a:rPr lang="en-US" smtClean="0"/>
              <a:pPr>
                <a:defRPr/>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7B68CC-6A1A-436E-A26B-DE0F6CD08D35}" type="slidenum">
              <a:rPr lang="en-US" smtClean="0"/>
              <a:pPr>
                <a:defRPr/>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7E9DF1-CA63-4BE0-89F2-AF02D15B1E98}" type="slidenum">
              <a:rPr lang="en-US" smtClean="0"/>
              <a:pPr>
                <a:defRPr/>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5778F-E036-4F7B-885A-0BE260469CF0}"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AC30C4-78D7-4A32-8646-35BFD01D39DD}" type="slidenum">
              <a:rPr lang="en-US" smtClean="0"/>
              <a:pPr>
                <a:defRPr/>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A582B-63E7-4013-BEC1-DAEA6211BA28}"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64DD60-531C-4CFC-953F-8FD1189945E8}" type="slidenum">
              <a:rPr lang="en-US" smtClean="0"/>
              <a:pPr>
                <a:defRPr/>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098CAA-ED69-48B5-AFE3-7C1786F36CB1}" type="slidenum">
              <a:rPr lang="en-US" smtClean="0"/>
              <a:pPr>
                <a:defRPr/>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corporate hierarchy (Bell and Howell) could have been omitted.</a:t>
            </a: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8513E-136E-4098-B445-CE9481967DD1}"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4F1949-1C50-4252-93D6-3C80D989F8FF}" type="slidenum">
              <a:rPr lang="en-US" smtClean="0"/>
              <a:pPr>
                <a:defRPr/>
              </a:pPr>
              <a:t>86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only first publisher is core element.</a:t>
            </a:r>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0EE170-F03A-40F1-B9E8-1433760F8798}"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4B196C-4030-4528-9AEF-06E6A17F2C74}" type="slidenum">
              <a:rPr lang="en-US" smtClean="0"/>
              <a:pPr>
                <a:defRPr/>
              </a:pPr>
              <a:t>88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4F615A-45D7-42AD-8247-941C0F1EF01F}" type="slidenum">
              <a:rPr lang="en-US" smtClean="0"/>
              <a:pPr>
                <a:defRPr/>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DF18F9-0BBF-4BC7-9876-D84DD1A1E4A3}" type="slidenum">
              <a:rPr lang="en-US" smtClean="0"/>
              <a:pPr>
                <a:defRPr/>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E87C9D-8B49-4F48-82B3-6E5DE722B6D1}" type="slidenum">
              <a:rPr lang="en-US" smtClean="0"/>
              <a:pPr>
                <a:defRPr/>
              </a:pPr>
              <a:t>10</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E5CCA9-52E7-4545-ABD3-CCC1807EA5ED}" type="slidenum">
              <a:rPr lang="en-US" smtClean="0"/>
              <a:pPr>
                <a:defRPr/>
              </a:pPr>
              <a:t>91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0CA7F1-89E5-4D7E-8216-E04424DF2319}" type="slidenum">
              <a:rPr lang="en-US" smtClean="0"/>
              <a:pPr>
                <a:defRPr/>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B935D9-AC2F-47EC-ACBC-74ECF3DD6FB6}" type="slidenum">
              <a:rPr lang="en-US" smtClean="0"/>
              <a:pPr>
                <a:defRPr/>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unpublished materials, the production statement, including date of production, is core.</a:t>
            </a:r>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32C99-C68A-4A19-B20C-0A5E331EB323}" type="slidenum">
              <a:rPr lang="en-US" smtClean="0"/>
              <a:pPr fontAlgn="base">
                <a:spcBef>
                  <a:spcPct val="0"/>
                </a:spcBef>
                <a:spcAft>
                  <a:spcPct val="0"/>
                </a:spcAft>
                <a:defRPr/>
              </a:pPr>
              <a:t>94</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1AAEE3-69FD-4492-969F-83E9147A0F4B}" type="slidenum">
              <a:rPr lang="en-US" smtClean="0"/>
              <a:pPr>
                <a:defRPr/>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second RDA example goes beyond core. </a:t>
            </a:r>
          </a:p>
        </p:txBody>
      </p:sp>
      <p:sp>
        <p:nvSpPr>
          <p:cNvPr id="4" name="Slide Number Placeholder 3"/>
          <p:cNvSpPr>
            <a:spLocks noGrp="1"/>
          </p:cNvSpPr>
          <p:nvPr>
            <p:ph type="sldNum" sz="quarter" idx="5"/>
          </p:nvPr>
        </p:nvSpPr>
        <p:spPr/>
        <p:txBody>
          <a:bodyPr/>
          <a:lstStyle/>
          <a:p>
            <a:pPr>
              <a:defRPr/>
            </a:pPr>
            <a:fld id="{1711472C-C7FE-4255-B295-7879C5BE0748}" type="slidenum">
              <a:rPr lang="en-US" smtClean="0"/>
              <a:pPr>
                <a:defRPr/>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249F4B-4BF5-4C6A-AA00-F3E93B0941EE}" type="slidenum">
              <a:rPr lang="en-US" smtClean="0"/>
              <a:pPr>
                <a:defRPr/>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8729A5-F9F3-4AC7-878F-30AC8C53F5E2}" type="slidenum">
              <a:rPr lang="en-US" smtClean="0"/>
              <a:pPr>
                <a:defRPr/>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F7D35C-4D24-4684-A120-EC46538165A6}" type="slidenum">
              <a:rPr lang="en-US" smtClean="0"/>
              <a:pPr>
                <a:defRPr/>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E3B404-AA7B-4D0F-AC3F-4BE4EB3B6D61}" type="slidenum">
              <a:rPr lang="en-US" smtClean="0"/>
              <a:pPr>
                <a:defRPr/>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C1B099-BE52-4319-823B-91E53958D6DA}" type="datetime1">
              <a:rPr lang="en-US"/>
              <a:pPr>
                <a:defRPr/>
              </a:pPr>
              <a:t>10/26/2010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01170-F674-422E-A008-30B9E6130E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F42139-D75A-47C4-A9F1-B41D52EA9221}" type="datetime1">
              <a:rPr lang="en-US"/>
              <a:pPr>
                <a:defRPr/>
              </a:pPr>
              <a:t>10/26/2010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10DD7-FE8E-4AB2-8A95-399653937A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5242F2-D316-440B-87CF-144334CFFE57}" type="datetime1">
              <a:rPr lang="en-US"/>
              <a:pPr>
                <a:defRPr/>
              </a:pPr>
              <a:t>10/26/2010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819E0D-F60D-46B4-A9E2-4E728BA6DE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6AD865-19B0-4539-A5B5-FC0AAEF22018}" type="datetime1">
              <a:rPr lang="en-US"/>
              <a:pPr>
                <a:defRPr/>
              </a:pPr>
              <a:t>10/26/2010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49B4D-DA46-4E67-9BC9-FC15FB90BB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C377E-1346-4072-A22A-924E76238B87}" type="datetime1">
              <a:rPr lang="en-US"/>
              <a:pPr>
                <a:defRPr/>
              </a:pPr>
              <a:t>10/26/2010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8DBB2C-0E89-4B55-A2FD-4D3C6E70C2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158743-8B8A-4F7B-BF8E-E6D6B7D8DB7B}" type="datetime1">
              <a:rPr lang="en-US"/>
              <a:pPr>
                <a:defRPr/>
              </a:pPr>
              <a:t>10/26/2010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ABF9CE-68C5-4266-922A-572B268AFEB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C33071-87AF-4DDF-AF2B-AA9E63EEFEA1}" type="datetime1">
              <a:rPr lang="en-US"/>
              <a:pPr>
                <a:defRPr/>
              </a:pPr>
              <a:t>10/26/2010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B3340F-C8CA-46AC-A4C4-D014846DB81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E35BC3-F7F0-4910-A980-5905D88DDD44}" type="datetime1">
              <a:rPr lang="en-US"/>
              <a:pPr>
                <a:defRPr/>
              </a:pPr>
              <a:t>10/26/2010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25D9FF-1543-4B5F-B9DC-AB6E92B1104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BF0677-B049-4A76-8877-D3803E31D8F9}" type="datetime1">
              <a:rPr lang="en-US"/>
              <a:pPr>
                <a:defRPr/>
              </a:pPr>
              <a:t>10/26/2010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9628DC-5EE7-4792-AEF4-EEF4F54DC44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8F840-A2B7-462F-941A-6BAC4B0D2E4F}" type="datetime1">
              <a:rPr lang="en-US"/>
              <a:pPr>
                <a:defRPr/>
              </a:pPr>
              <a:t>10/26/2010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173E44-5CD3-4A1E-AD10-A78182C953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25F549-5268-4037-B961-A413D5792340}" type="datetime1">
              <a:rPr lang="en-US"/>
              <a:pPr>
                <a:defRPr/>
              </a:pPr>
              <a:t>10/26/2010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68BD5-D756-451D-BF20-0F6F272A6E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91000" r="49000" b="-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0C55AF-9ABA-4DAB-8D02-D958EBBF28BD}" type="datetime1">
              <a:rPr lang="en-US"/>
              <a:pPr>
                <a:defRPr/>
              </a:pPr>
              <a:t>10/26/2010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FE2F0D-66A8-4E9E-8FE4-793338E190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www.rda-jsc.org/docs/6JSC_RDA_Complete_Examples_(Bibliographic)_revised.pdf"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hyperlink" Target="http://www.rda-jsc.org/docs/6JSC_RDA_Complete_Examples_(Authority).pdf" TargetMode="Externa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914400"/>
            <a:ext cx="8229600" cy="2819400"/>
          </a:xfrm>
        </p:spPr>
        <p:txBody>
          <a:bodyPr/>
          <a:lstStyle/>
          <a:p>
            <a:pPr eaLnBrk="1" hangingPunct="1"/>
            <a:r>
              <a:rPr lang="en-US" sz="5400" smtClean="0"/>
              <a:t>Introduction to</a:t>
            </a:r>
            <a:br>
              <a:rPr lang="en-US" sz="5400" smtClean="0"/>
            </a:br>
            <a:r>
              <a:rPr lang="en-US" sz="5400" smtClean="0"/>
              <a:t/>
            </a:r>
            <a:br>
              <a:rPr lang="en-US" sz="5400" smtClean="0"/>
            </a:br>
            <a:r>
              <a:rPr lang="en-US" sz="5400" smtClean="0"/>
              <a:t/>
            </a:r>
            <a:br>
              <a:rPr lang="en-US" sz="5400" smtClean="0"/>
            </a:br>
            <a:r>
              <a:rPr lang="en-US" smtClean="0"/>
              <a:t> </a:t>
            </a:r>
            <a:r>
              <a:rPr lang="en-US" sz="3200" smtClean="0"/>
              <a:t>Utah Academic Libraries Consortium</a:t>
            </a:r>
            <a:br>
              <a:rPr lang="en-US" sz="3200" smtClean="0"/>
            </a:br>
            <a:r>
              <a:rPr lang="en-US" sz="3200" smtClean="0"/>
              <a:t>September 23, 2010</a:t>
            </a:r>
          </a:p>
        </p:txBody>
      </p:sp>
      <p:sp>
        <p:nvSpPr>
          <p:cNvPr id="2051" name="Content Placeholder 2"/>
          <p:cNvSpPr>
            <a:spLocks noGrp="1"/>
          </p:cNvSpPr>
          <p:nvPr>
            <p:ph idx="1"/>
          </p:nvPr>
        </p:nvSpPr>
        <p:spPr>
          <a:xfrm>
            <a:off x="457200" y="4465638"/>
            <a:ext cx="8229600" cy="1935162"/>
          </a:xfrm>
        </p:spPr>
        <p:txBody>
          <a:bodyPr/>
          <a:lstStyle/>
          <a:p>
            <a:pPr algn="ctr" eaLnBrk="1" hangingPunct="1">
              <a:buFont typeface="Arial" pitchFamily="34" charset="0"/>
              <a:buNone/>
            </a:pPr>
            <a:r>
              <a:rPr lang="en-US" sz="2400" smtClean="0"/>
              <a:t>Robert L. Maxwell</a:t>
            </a:r>
          </a:p>
          <a:p>
            <a:pPr algn="ctr" eaLnBrk="1" hangingPunct="1">
              <a:buFont typeface="Arial" pitchFamily="34" charset="0"/>
              <a:buNone/>
            </a:pPr>
            <a:r>
              <a:rPr lang="en-US" sz="2400" smtClean="0"/>
              <a:t>Chair, Special Collections and Formats Catalog Department</a:t>
            </a:r>
          </a:p>
          <a:p>
            <a:pPr algn="ctr" eaLnBrk="1" hangingPunct="1">
              <a:buFont typeface="Arial" pitchFamily="34" charset="0"/>
              <a:buNone/>
            </a:pPr>
            <a:r>
              <a:rPr lang="en-US" sz="2400" smtClean="0"/>
              <a:t>Harold B. Lee Library, Brigham Young University</a:t>
            </a:r>
          </a:p>
          <a:p>
            <a:pPr algn="ctr" eaLnBrk="1" hangingPunct="1">
              <a:buFont typeface="Arial" pitchFamily="34" charset="0"/>
              <a:buNone/>
            </a:pPr>
            <a:r>
              <a:rPr lang="en-US" sz="2400" smtClean="0"/>
              <a:t>robert_maxwell@byu.edu</a:t>
            </a:r>
          </a:p>
          <a:p>
            <a:pPr algn="ctr" eaLnBrk="1" hangingPunct="1">
              <a:buFont typeface="Arial" pitchFamily="34" charset="0"/>
              <a:buNone/>
            </a:pPr>
            <a:endParaRPr lang="en-US" smtClean="0"/>
          </a:p>
        </p:txBody>
      </p:sp>
      <p:pic>
        <p:nvPicPr>
          <p:cNvPr id="2052" name="Picture 2"/>
          <p:cNvPicPr>
            <a:picLocks noChangeAspect="1" noChangeArrowheads="1"/>
          </p:cNvPicPr>
          <p:nvPr/>
        </p:nvPicPr>
        <p:blipFill>
          <a:blip r:embed="rId3" cstate="print"/>
          <a:srcRect/>
          <a:stretch>
            <a:fillRect/>
          </a:stretch>
        </p:blipFill>
        <p:spPr bwMode="auto">
          <a:xfrm>
            <a:off x="2590800" y="1676400"/>
            <a:ext cx="3962400"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FRBR</a:t>
            </a:r>
          </a:p>
        </p:txBody>
      </p:sp>
      <p:sp>
        <p:nvSpPr>
          <p:cNvPr id="10243" name="Content Placeholder 2"/>
          <p:cNvSpPr>
            <a:spLocks noGrp="1"/>
          </p:cNvSpPr>
          <p:nvPr>
            <p:ph idx="1"/>
          </p:nvPr>
        </p:nvSpPr>
        <p:spPr/>
        <p:txBody>
          <a:bodyPr/>
          <a:lstStyle/>
          <a:p>
            <a:pPr eaLnBrk="1" hangingPunct="1"/>
            <a:endParaRPr lang="en-US" smtClean="0"/>
          </a:p>
          <a:p>
            <a:pPr eaLnBrk="1" hangingPunct="1"/>
            <a:r>
              <a:rPr lang="en-US" smtClean="0"/>
              <a:t>A conceptual model of the bibliographic universe</a:t>
            </a:r>
          </a:p>
          <a:p>
            <a:pPr eaLnBrk="1" hangingPunct="1"/>
            <a:endParaRPr lang="en-US" smtClean="0"/>
          </a:p>
          <a:p>
            <a:pPr eaLnBrk="1" hangingPunct="1"/>
            <a:r>
              <a:rPr lang="en-US" smtClean="0"/>
              <a:t>Based on the entity-relationship model developed for computer databases</a:t>
            </a:r>
          </a:p>
        </p:txBody>
      </p:sp>
      <p:sp>
        <p:nvSpPr>
          <p:cNvPr id="5" name="Slide Number Placeholder 4"/>
          <p:cNvSpPr>
            <a:spLocks noGrp="1"/>
          </p:cNvSpPr>
          <p:nvPr>
            <p:ph type="sldNum" sz="quarter" idx="12"/>
          </p:nvPr>
        </p:nvSpPr>
        <p:spPr/>
        <p:txBody>
          <a:bodyPr/>
          <a:lstStyle/>
          <a:p>
            <a:pPr>
              <a:defRPr/>
            </a:pPr>
            <a:fld id="{435494B6-7BB8-4F93-87E5-AAE3F062FFD6}"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6803" name="Content Placeholder 4"/>
          <p:cNvSpPr>
            <a:spLocks noGrp="1"/>
          </p:cNvSpPr>
          <p:nvPr>
            <p:ph idx="1"/>
          </p:nvPr>
        </p:nvSpPr>
        <p:spPr>
          <a:xfrm>
            <a:off x="457200" y="1600200"/>
            <a:ext cx="8229600" cy="4648200"/>
          </a:xfrm>
        </p:spPr>
        <p:txBody>
          <a:bodyPr/>
          <a:lstStyle/>
          <a:p>
            <a:pPr eaLnBrk="1" hangingPunct="1"/>
            <a:r>
              <a:rPr lang="en-US" sz="2200" smtClean="0"/>
              <a:t>If the publication contains no publication date and it cannot be supplied, use “date of publication not identified” (RDA 2.8.6.6)</a:t>
            </a:r>
            <a:br>
              <a:rPr lang="en-US" sz="2200" smtClean="0"/>
            </a:br>
            <a:r>
              <a:rPr lang="en-US" sz="2200" smtClean="0"/>
              <a:t/>
            </a:r>
            <a:br>
              <a:rPr lang="en-US" sz="2200" smtClean="0"/>
            </a:br>
            <a:r>
              <a:rPr lang="en-US" sz="2200" smtClean="0"/>
              <a:t>260  $a New York : $b Sear Publishing Company, $c [date of publication not identified].</a:t>
            </a:r>
          </a:p>
          <a:p>
            <a:pPr eaLnBrk="1" hangingPunct="1"/>
            <a:endParaRPr lang="en-US" sz="2200" smtClean="0"/>
          </a:p>
          <a:p>
            <a:pPr eaLnBrk="1" hangingPunct="1"/>
            <a:r>
              <a:rPr lang="en-US" sz="220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smtClean="0"/>
              <a:t/>
            </a:r>
            <a:br>
              <a:rPr lang="en-US" sz="2200" smtClean="0"/>
            </a:br>
            <a:r>
              <a:rPr lang="en-US" sz="2200" smtClean="0"/>
              <a:t> 260  $a New York : $b Sear Publishing Company, $c [not after </a:t>
            </a:r>
            <a:r>
              <a:rPr lang="en-US" sz="2200" smtClean="0"/>
              <a:t>October 31, </a:t>
            </a:r>
            <a:r>
              <a:rPr lang="en-US" sz="2200" smtClean="0"/>
              <a:t>2010].</a:t>
            </a:r>
          </a:p>
        </p:txBody>
      </p:sp>
      <p:sp>
        <p:nvSpPr>
          <p:cNvPr id="6" name="Slide Number Placeholder 5"/>
          <p:cNvSpPr>
            <a:spLocks noGrp="1"/>
          </p:cNvSpPr>
          <p:nvPr>
            <p:ph type="sldNum" sz="quarter" idx="12"/>
          </p:nvPr>
        </p:nvSpPr>
        <p:spPr/>
        <p:txBody>
          <a:bodyPr/>
          <a:lstStyle/>
          <a:p>
            <a:pPr>
              <a:defRPr/>
            </a:pPr>
            <a:fld id="{1DAD4FA9-2879-407A-9A79-829F90C19375}" type="slidenum">
              <a:rPr lang="en-US"/>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Physical Description</a:t>
            </a:r>
          </a:p>
        </p:txBody>
      </p:sp>
      <p:sp>
        <p:nvSpPr>
          <p:cNvPr id="77827"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77828" name="Content Placeholder 4"/>
          <p:cNvSpPr>
            <a:spLocks noGrp="1"/>
          </p:cNvSpPr>
          <p:nvPr>
            <p:ph sz="half" idx="2"/>
          </p:nvPr>
        </p:nvSpPr>
        <p:spPr/>
        <p:txBody>
          <a:bodyPr/>
          <a:lstStyle/>
          <a:p>
            <a:pPr eaLnBrk="1" hangingPunct="1">
              <a:buFont typeface="Arial" charset="0"/>
              <a:buNone/>
            </a:pPr>
            <a:r>
              <a:rPr lang="en-US" sz="2400" b="1" smtClean="0"/>
              <a:t>RDA</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21F3E663-C97E-41A5-9250-A3BDF2322918}" type="slidenum">
              <a:rPr lang="en-US"/>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Physical Description</a:t>
            </a:r>
            <a:br>
              <a:rPr lang="en-US" smtClean="0"/>
            </a:br>
            <a:r>
              <a:rPr lang="en-US" smtClean="0"/>
              <a:t>Media and Carrier Type</a:t>
            </a:r>
          </a:p>
        </p:txBody>
      </p:sp>
      <p:sp>
        <p:nvSpPr>
          <p:cNvPr id="78851" name="Content Placeholder 4"/>
          <p:cNvSpPr>
            <a:spLocks noGrp="1"/>
          </p:cNvSpPr>
          <p:nvPr>
            <p:ph idx="1"/>
          </p:nvPr>
        </p:nvSpPr>
        <p:spPr/>
        <p:txBody>
          <a:bodyPr/>
          <a:lstStyle/>
          <a:p>
            <a:pPr eaLnBrk="1" hangingPunct="1"/>
            <a:endParaRPr lang="en-US" smtClean="0"/>
          </a:p>
          <a:p>
            <a:pPr eaLnBrk="1" hangingPunct="1"/>
            <a:r>
              <a:rPr lang="en-US" smtClean="0"/>
              <a:t>Physical description is covered in RDA chapter 3, Describing Carriers</a:t>
            </a:r>
          </a:p>
          <a:p>
            <a:pPr eaLnBrk="1" hangingPunct="1"/>
            <a:r>
              <a:rPr lang="en-US" smtClean="0"/>
              <a:t>Part of the physical description is recording the Media Type and Carrier Type (already described)</a:t>
            </a:r>
          </a:p>
          <a:p>
            <a:pPr eaLnBrk="1" hangingPunct="1"/>
            <a:r>
              <a:rPr lang="en-US" smtClean="0"/>
              <a:t>Carrier Type is a core element, recorded in MARC21 338.</a:t>
            </a:r>
          </a:p>
        </p:txBody>
      </p:sp>
      <p:sp>
        <p:nvSpPr>
          <p:cNvPr id="6" name="Slide Number Placeholder 5"/>
          <p:cNvSpPr>
            <a:spLocks noGrp="1"/>
          </p:cNvSpPr>
          <p:nvPr>
            <p:ph type="sldNum" sz="quarter" idx="12"/>
          </p:nvPr>
        </p:nvSpPr>
        <p:spPr/>
        <p:txBody>
          <a:bodyPr/>
          <a:lstStyle/>
          <a:p>
            <a:pPr>
              <a:defRPr/>
            </a:pPr>
            <a:fld id="{EA1CA844-46ED-4D90-838D-C8CA7CA7F6B9}" type="slidenum">
              <a:rPr lang="en-US"/>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79875"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86B54437-4630-4A7D-AA8C-1904A57119A3}" type="slidenum">
              <a:rPr lang="en-US"/>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1969C8D1-C663-4B69-B448-4C0898D86673}" type="slidenum">
              <a:rPr lang="en-US"/>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81924" name="TextBox 3"/>
          <p:cNvSpPr txBox="1">
            <a:spLocks noChangeArrowheads="1"/>
          </p:cNvSpPr>
          <p:nvPr/>
        </p:nvSpPr>
        <p:spPr bwMode="auto">
          <a:xfrm>
            <a:off x="457200" y="5334000"/>
            <a:ext cx="8343900" cy="369888"/>
          </a:xfrm>
          <a:prstGeom prst="rect">
            <a:avLst/>
          </a:prstGeom>
          <a:noFill/>
          <a:ln w="9525">
            <a:noFill/>
            <a:miter lim="800000"/>
            <a:headEnd/>
            <a:tailEnd/>
          </a:ln>
        </p:spPr>
        <p:txBody>
          <a:bodyPr>
            <a:spAutoFit/>
          </a:body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F6D6B1E8-E17E-44B5-9CBA-74C2A0641A77}" type="slidenum">
              <a:rPr lang="en-US"/>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Extent - Other terms</a:t>
            </a:r>
          </a:p>
        </p:txBody>
      </p:sp>
      <p:sp>
        <p:nvSpPr>
          <p:cNvPr id="82947"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0A851127-6419-4E4A-98F8-E44391B97FBB}" type="slidenum">
              <a:rPr lang="en-US"/>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Extent - Subunits</a:t>
            </a:r>
          </a:p>
        </p:txBody>
      </p:sp>
      <p:sp>
        <p:nvSpPr>
          <p:cNvPr id="83971"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67CF72F8-6E67-4528-A784-65B4C883E404}" type="slidenum">
              <a:rPr lang="en-US"/>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Extent</a:t>
            </a:r>
          </a:p>
        </p:txBody>
      </p:sp>
      <p:sp>
        <p:nvSpPr>
          <p:cNvPr id="84995"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544E376A-041A-4D97-B6C4-337953CD67DA}" type="slidenum">
              <a:rPr lang="en-US"/>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Extent - Text (RDA 3.4.5)</a:t>
            </a:r>
          </a:p>
        </p:txBody>
      </p:sp>
      <p:sp>
        <p:nvSpPr>
          <p:cNvPr id="86019"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855E9033-3F50-4EDC-A011-971B2C3BADCE}" type="slidenum">
              <a:rPr lang="en-US"/>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FRBR/FRAD Entities</a:t>
            </a:r>
          </a:p>
        </p:txBody>
      </p:sp>
      <p:sp>
        <p:nvSpPr>
          <p:cNvPr id="11267" name="Content Placeholder 2"/>
          <p:cNvSpPr>
            <a:spLocks noGrp="1"/>
          </p:cNvSpPr>
          <p:nvPr>
            <p:ph idx="1"/>
          </p:nvPr>
        </p:nvSpPr>
        <p:spPr/>
        <p:txBody>
          <a:bodyPr/>
          <a:lstStyle/>
          <a:p>
            <a:pPr eaLnBrk="1" hangingPunct="1"/>
            <a:r>
              <a:rPr lang="en-US" sz="2400" smtClean="0"/>
              <a:t>Group 1: The products of intellectual or artistic endeavor. Sometimes called “the primary entities.”</a:t>
            </a:r>
          </a:p>
          <a:p>
            <a:pPr lvl="1" eaLnBrk="1" hangingPunct="1"/>
            <a:r>
              <a:rPr lang="en-US" sz="2400" b="1" smtClean="0"/>
              <a:t>Work</a:t>
            </a:r>
            <a:r>
              <a:rPr lang="en-US" sz="2400" smtClean="0"/>
              <a:t>: a distinct intellectual or artistic creation</a:t>
            </a:r>
          </a:p>
          <a:p>
            <a:pPr lvl="1" eaLnBrk="1" hangingPunct="1"/>
            <a:r>
              <a:rPr lang="en-US" sz="2400" b="1" smtClean="0"/>
              <a:t>Expression</a:t>
            </a:r>
            <a:r>
              <a:rPr lang="en-US" sz="2400" smtClean="0"/>
              <a:t>: the intellectual or artistic realization of a </a:t>
            </a:r>
            <a:r>
              <a:rPr lang="en-US" sz="2400" i="1" smtClean="0"/>
              <a:t>work </a:t>
            </a:r>
            <a:r>
              <a:rPr lang="en-US" sz="2400" smtClean="0"/>
              <a:t>in some form (e.g. alpha-numeric, musical notation)</a:t>
            </a:r>
          </a:p>
          <a:p>
            <a:pPr lvl="1" eaLnBrk="1" hangingPunct="1"/>
            <a:r>
              <a:rPr lang="en-US" sz="2400" b="1" smtClean="0"/>
              <a:t>Manifestation</a:t>
            </a:r>
            <a:r>
              <a:rPr lang="en-US" sz="2400" smtClean="0"/>
              <a:t>: the physical embodiment of an </a:t>
            </a:r>
            <a:r>
              <a:rPr lang="en-US" sz="2400" i="1" smtClean="0"/>
              <a:t>expression</a:t>
            </a:r>
            <a:r>
              <a:rPr lang="en-US" sz="2400" smtClean="0"/>
              <a:t> (e.g. a print publication)</a:t>
            </a:r>
            <a:endParaRPr lang="en-US" sz="2400" i="1" smtClean="0"/>
          </a:p>
          <a:p>
            <a:pPr lvl="1" eaLnBrk="1" hangingPunct="1"/>
            <a:r>
              <a:rPr lang="en-US" sz="2400" b="1" smtClean="0"/>
              <a:t>Item</a:t>
            </a:r>
            <a:r>
              <a:rPr lang="en-US" sz="2400" smtClean="0"/>
              <a:t>: a copy of a </a:t>
            </a:r>
            <a:r>
              <a:rPr lang="en-US" sz="2400" i="1" smtClean="0"/>
              <a:t>manifestation</a:t>
            </a:r>
            <a:endParaRPr lang="en-US" sz="2400" smtClean="0"/>
          </a:p>
        </p:txBody>
      </p:sp>
      <p:sp>
        <p:nvSpPr>
          <p:cNvPr id="5" name="Slide Number Placeholder 4"/>
          <p:cNvSpPr>
            <a:spLocks noGrp="1"/>
          </p:cNvSpPr>
          <p:nvPr>
            <p:ph type="sldNum" sz="quarter" idx="12"/>
          </p:nvPr>
        </p:nvSpPr>
        <p:spPr/>
        <p:txBody>
          <a:bodyPr/>
          <a:lstStyle/>
          <a:p>
            <a:pPr>
              <a:defRPr/>
            </a:pPr>
            <a:fld id="{910DE94D-DF9A-4527-B080-850AA621F2B6}"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Extent examples (text)</a:t>
            </a:r>
          </a:p>
        </p:txBody>
      </p:sp>
      <p:sp>
        <p:nvSpPr>
          <p:cNvPr id="87043" name="Content Placeholder 3"/>
          <p:cNvSpPr>
            <a:spLocks noGrp="1"/>
          </p:cNvSpPr>
          <p:nvPr>
            <p:ph sz="half" idx="1"/>
          </p:nvPr>
        </p:nvSpPr>
        <p:spPr/>
        <p:txBody>
          <a:bodyPr/>
          <a:lstStyle/>
          <a:p>
            <a:pPr eaLnBrk="1" hangingPunct="1">
              <a:buFont typeface="Arial" charset="0"/>
              <a:buNone/>
            </a:pPr>
            <a:r>
              <a:rPr lang="en-US" sz="2400" b="1" smtClean="0"/>
              <a:t>AACR2</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 </a:t>
            </a:r>
          </a:p>
          <a:p>
            <a:pPr lvl="1" eaLnBrk="1" hangingPunct="1">
              <a:buFont typeface="Arial" charset="0"/>
              <a:buNone/>
            </a:pPr>
            <a:r>
              <a:rPr lang="en-US" sz="2000" smtClean="0"/>
              <a:t>[93] p.</a:t>
            </a:r>
          </a:p>
          <a:p>
            <a:pPr lvl="1" eaLnBrk="1" hangingPunct="1">
              <a:buFont typeface="Arial" charset="0"/>
              <a:buNone/>
            </a:pPr>
            <a:r>
              <a:rPr lang="en-US" sz="2000" smtClean="0"/>
              <a:t>ca. 600 p.</a:t>
            </a:r>
          </a:p>
          <a:p>
            <a:pPr lvl="1" eaLnBrk="1" hangingPunct="1">
              <a:buFont typeface="Arial" charset="0"/>
              <a:buNone/>
            </a:pPr>
            <a:r>
              <a:rPr lang="en-US" sz="2000" smtClean="0"/>
              <a:t>3 v. (1397 p.)</a:t>
            </a:r>
          </a:p>
          <a:p>
            <a:pPr lvl="1" eaLnBrk="1" hangingPunct="1">
              <a:buFont typeface="Arial" charset="0"/>
              <a:buNone/>
            </a:pPr>
            <a:r>
              <a:rPr lang="en-US" sz="2000" smtClean="0"/>
              <a:t>33, [31] leaves</a:t>
            </a:r>
          </a:p>
          <a:p>
            <a:pPr lvl="1" eaLnBrk="1" hangingPunct="1">
              <a:buFont typeface="Arial" charset="0"/>
              <a:buNone/>
            </a:pPr>
            <a:endParaRPr lang="en-US" sz="2000" smtClean="0"/>
          </a:p>
          <a:p>
            <a:pPr lvl="1" eaLnBrk="1" hangingPunct="1">
              <a:buFont typeface="Arial" charset="0"/>
              <a:buNone/>
            </a:pPr>
            <a:r>
              <a:rPr lang="en-US" sz="2000" smtClean="0"/>
              <a:t>329 [i.e. 392] p.</a:t>
            </a:r>
          </a:p>
          <a:p>
            <a:pPr lvl="1" eaLnBrk="1" hangingPunct="1">
              <a:buFont typeface="Arial" charset="0"/>
              <a:buNone/>
            </a:pPr>
            <a:r>
              <a:rPr lang="en-US" sz="2000" smtClean="0"/>
              <a:t>230 p., 25 leaves of plates</a:t>
            </a:r>
          </a:p>
          <a:p>
            <a:pPr lvl="1" eaLnBrk="1" hangingPunct="1">
              <a:buFont typeface="Arial" charset="0"/>
              <a:buNone/>
            </a:pPr>
            <a:r>
              <a:rPr lang="en-US" sz="2000" smtClean="0"/>
              <a:t>v. </a:t>
            </a:r>
            <a:r>
              <a:rPr lang="en-US" sz="2000" i="1" smtClean="0"/>
              <a:t>[e.g, an incomplete serial]</a:t>
            </a:r>
          </a:p>
        </p:txBody>
      </p:sp>
      <p:sp>
        <p:nvSpPr>
          <p:cNvPr id="87044"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2406684-118A-49B8-85B2-CF200EAB8E1B}" type="slidenum">
              <a:rPr lang="en-US"/>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Illustrative Content (RDA 7.15)</a:t>
            </a:r>
          </a:p>
        </p:txBody>
      </p:sp>
      <p:sp>
        <p:nvSpPr>
          <p:cNvPr id="88067" name="Content Placeholder 4"/>
          <p:cNvSpPr>
            <a:spLocks noGrp="1"/>
          </p:cNvSpPr>
          <p:nvPr>
            <p:ph idx="1"/>
          </p:nvPr>
        </p:nvSpPr>
        <p:spPr/>
        <p:txBody>
          <a:bodyPr/>
          <a:lstStyle/>
          <a:p>
            <a:pPr eaLnBrk="1" hangingPunct="1"/>
            <a:r>
              <a:rPr lang="en-US" smtClean="0"/>
              <a:t>This is basically the same as AACR2, except no abbreviations</a:t>
            </a:r>
          </a:p>
          <a:p>
            <a:pPr eaLnBrk="1" hangingPunct="1"/>
            <a:r>
              <a:rPr lang="en-US" smtClean="0"/>
              <a:t>Instructions are in Chapter 7 (Describing content) because this describes the content, not the carrier</a:t>
            </a:r>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2B0E00D2-896B-411E-AF08-BF979ACD7E94}" type="slidenum">
              <a:rPr lang="en-US"/>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solidFill>
                  <a:srgbClr val="C00000"/>
                </a:solidFill>
              </a:rPr>
              <a:t>What might users notice? </a:t>
            </a:r>
            <a:r>
              <a:rPr lang="en-US" smtClean="0"/>
              <a:t>Replacement of GMD</a:t>
            </a:r>
          </a:p>
        </p:txBody>
      </p:sp>
      <p:sp>
        <p:nvSpPr>
          <p:cNvPr id="22531" name="Content Placeholder 2"/>
          <p:cNvSpPr>
            <a:spLocks noGrp="1"/>
          </p:cNvSpPr>
          <p:nvPr>
            <p:ph idx="1"/>
          </p:nvPr>
        </p:nvSpPr>
        <p:spPr/>
        <p:txBody>
          <a:bodyPr/>
          <a:lstStyle/>
          <a:p>
            <a:pPr eaLnBrk="1" hangingPunct="1"/>
            <a:r>
              <a:rPr lang="en-US" smtClean="0"/>
              <a:t>GMD = General Material Designation</a:t>
            </a:r>
          </a:p>
          <a:p>
            <a:pPr eaLnBrk="1" hangingPunct="1"/>
            <a:r>
              <a:rPr lang="en-US" smtClean="0"/>
              <a:t>A short word or phrase interposed at the end of the title proper to signal up front the physical characteristics of the item as well as the content</a:t>
            </a:r>
          </a:p>
          <a:p>
            <a:pPr eaLnBrk="1" hangingPunct="1"/>
            <a:r>
              <a:rPr lang="en-US" smtClean="0"/>
              <a:t>AACR2 1.1C1 gives </a:t>
            </a:r>
            <a:r>
              <a:rPr lang="en-US" i="1" smtClean="0"/>
              <a:t>optional</a:t>
            </a:r>
            <a:r>
              <a:rPr lang="en-US" smtClean="0"/>
              <a:t> lists of general material designations to be inserted after the title proper</a:t>
            </a:r>
          </a:p>
        </p:txBody>
      </p:sp>
      <p:sp>
        <p:nvSpPr>
          <p:cNvPr id="5" name="Slide Number Placeholder 4"/>
          <p:cNvSpPr>
            <a:spLocks noGrp="1"/>
          </p:cNvSpPr>
          <p:nvPr>
            <p:ph type="sldNum" sz="quarter" idx="12"/>
          </p:nvPr>
        </p:nvSpPr>
        <p:spPr/>
        <p:txBody>
          <a:bodyPr/>
          <a:lstStyle/>
          <a:p>
            <a:pPr>
              <a:defRPr/>
            </a:pPr>
            <a:fld id="{25F4134D-D0FF-412B-AAE6-911E18D631CE}" type="slidenum">
              <a:rPr lang="en-US"/>
              <a:pPr>
                <a:defRPr/>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Replacement of GMD</a:t>
            </a:r>
            <a:endParaRPr lang="en-US"/>
          </a:p>
        </p:txBody>
      </p:sp>
      <p:sp>
        <p:nvSpPr>
          <p:cNvPr id="3" name="Content Placeholder 2"/>
          <p:cNvSpPr>
            <a:spLocks noGrp="1"/>
          </p:cNvSpPr>
          <p:nvPr>
            <p:ph idx="1"/>
          </p:nvPr>
        </p:nvSpPr>
        <p:spPr/>
        <p:txBody>
          <a:bodyPr/>
          <a:lstStyle/>
          <a:p>
            <a:pPr eaLnBrk="1" hangingPunct="1"/>
            <a:endParaRPr lang="en-US" smtClean="0"/>
          </a:p>
          <a:p>
            <a:pPr eaLnBrk="1" hangingPunct="1"/>
            <a:r>
              <a:rPr lang="en-US" smtClean="0"/>
              <a:t>RDA introduces </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FD741367-3342-4609-9C6B-F96126197B71}" type="slidenum">
              <a:rPr lang="en-US"/>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00A7B2A0-0F44-4CAB-996D-6D84661B056D}" type="slidenum">
              <a:rPr lang="en-US"/>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850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331F7BA1-2447-49ED-9128-C41B33962C8F}" type="slidenum">
              <a:rPr lang="en-US"/>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1EE7E156-7E13-457F-A536-E01622EA25C1}" type="slidenum">
              <a:rPr lang="en-US"/>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850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0BD2099F-7304-4330-909F-EFFFF4420B59}" type="slidenum">
              <a:rPr lang="en-US"/>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032B832B-27CB-47C6-BEBA-032FAE44084E}" type="slidenum">
              <a:rPr lang="en-US"/>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FRBR/FRAD Entities</a:t>
            </a:r>
          </a:p>
        </p:txBody>
      </p:sp>
      <p:sp>
        <p:nvSpPr>
          <p:cNvPr id="12291" name="Content Placeholder 2"/>
          <p:cNvSpPr>
            <a:spLocks noGrp="1"/>
          </p:cNvSpPr>
          <p:nvPr>
            <p:ph idx="1"/>
          </p:nvPr>
        </p:nvSpPr>
        <p:spPr/>
        <p:txBody>
          <a:bodyPr/>
          <a:lstStyle/>
          <a:p>
            <a:pPr eaLnBrk="1" hangingPunct="1"/>
            <a:r>
              <a:rPr lang="en-US" sz="2400" smtClean="0"/>
              <a:t>Group 2: entities responsible for Group 1 entities</a:t>
            </a:r>
          </a:p>
          <a:p>
            <a:pPr lvl="1" eaLnBrk="1" hangingPunct="1"/>
            <a:r>
              <a:rPr lang="en-US" sz="2000" smtClean="0"/>
              <a:t>Person</a:t>
            </a:r>
          </a:p>
          <a:p>
            <a:pPr lvl="1" eaLnBrk="1" hangingPunct="1"/>
            <a:r>
              <a:rPr lang="en-US" sz="2000" smtClean="0"/>
              <a:t>Family</a:t>
            </a:r>
          </a:p>
          <a:p>
            <a:pPr lvl="1" eaLnBrk="1" hangingPunct="1"/>
            <a:r>
              <a:rPr lang="en-US" sz="2000" smtClean="0"/>
              <a:t>Corporate body</a:t>
            </a:r>
          </a:p>
          <a:p>
            <a:pPr eaLnBrk="1" hangingPunct="1"/>
            <a:r>
              <a:rPr lang="en-US" sz="2400" smtClean="0"/>
              <a:t>Group 3: entities that can be subjects of works</a:t>
            </a:r>
          </a:p>
          <a:p>
            <a:pPr lvl="1" eaLnBrk="1" hangingPunct="1"/>
            <a:r>
              <a:rPr lang="en-US" sz="2000" smtClean="0"/>
              <a:t>Any group 1 or group 2 entity, and</a:t>
            </a:r>
          </a:p>
          <a:p>
            <a:pPr lvl="1" eaLnBrk="1" hangingPunct="1"/>
            <a:r>
              <a:rPr lang="en-US" sz="2000" smtClean="0"/>
              <a:t>Concept</a:t>
            </a:r>
          </a:p>
          <a:p>
            <a:pPr lvl="1" eaLnBrk="1" hangingPunct="1"/>
            <a:r>
              <a:rPr lang="en-US" sz="2000" smtClean="0"/>
              <a:t>Object</a:t>
            </a:r>
          </a:p>
          <a:p>
            <a:pPr lvl="1" eaLnBrk="1" hangingPunct="1"/>
            <a:r>
              <a:rPr lang="en-US" sz="2000" smtClean="0"/>
              <a:t>Event</a:t>
            </a:r>
          </a:p>
          <a:p>
            <a:pPr lvl="1" eaLnBrk="1" hangingPunct="1"/>
            <a:r>
              <a:rPr lang="en-US" sz="2000" smtClean="0"/>
              <a:t>Place</a:t>
            </a:r>
          </a:p>
        </p:txBody>
      </p:sp>
      <p:sp>
        <p:nvSpPr>
          <p:cNvPr id="5" name="Slide Number Placeholder 4"/>
          <p:cNvSpPr>
            <a:spLocks noGrp="1"/>
          </p:cNvSpPr>
          <p:nvPr>
            <p:ph type="sldNum" sz="quarter" idx="12"/>
          </p:nvPr>
        </p:nvSpPr>
        <p:spPr/>
        <p:txBody>
          <a:bodyPr/>
          <a:lstStyle/>
          <a:p>
            <a:pPr>
              <a:defRPr/>
            </a:pPr>
            <a:fld id="{E37D5BB4-1D82-40BE-ACEF-01604A6A43B6}"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5EC6041A-80CB-463C-81F7-E1734B0F09FA}" type="slidenum">
              <a:rPr lang="en-US"/>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Media type: audio</a:t>
            </a:r>
          </a:p>
          <a:p>
            <a:pPr lvl="1" eaLnBrk="1" hangingPunct="1">
              <a:buFont typeface="Arial" pitchFamily="34" charset="0"/>
              <a:buNone/>
            </a:pPr>
            <a:r>
              <a:rPr lang="en-US" sz="2400" smtClean="0"/>
              <a:t>Carrier type: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5" name="Slide Number Placeholder 4"/>
          <p:cNvSpPr>
            <a:spLocks noGrp="1"/>
          </p:cNvSpPr>
          <p:nvPr>
            <p:ph type="sldNum" sz="quarter" idx="12"/>
          </p:nvPr>
        </p:nvSpPr>
        <p:spPr/>
        <p:txBody>
          <a:bodyPr/>
          <a:lstStyle/>
          <a:p>
            <a:pPr>
              <a:defRPr/>
            </a:pPr>
            <a:fld id="{56A48C89-FEC7-4565-8F28-09257BDE107A}" type="slidenum">
              <a:rPr lang="en-US"/>
              <a:pPr>
                <a:defRPr/>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Advantages of Media, Carrier, and Content types</a:t>
            </a:r>
          </a:p>
        </p:txBody>
      </p:sp>
      <p:sp>
        <p:nvSpPr>
          <p:cNvPr id="24579" name="Content Placeholder 2"/>
          <p:cNvSpPr>
            <a:spLocks noGrp="1"/>
          </p:cNvSpPr>
          <p:nvPr>
            <p:ph idx="1"/>
          </p:nvPr>
        </p:nvSpPr>
        <p:spPr>
          <a:xfrm>
            <a:off x="457200" y="1798637"/>
            <a:ext cx="8229600" cy="4525963"/>
          </a:xfrm>
        </p:spPr>
        <p:txBody>
          <a:bodyPr/>
          <a:lstStyle/>
          <a:p>
            <a:pPr eaLnBrk="1" hangingPunct="1">
              <a:buFont typeface="Arial" pitchFamily="34"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pitchFamily="34" charset="0"/>
              <a:buNone/>
            </a:pPr>
            <a:endParaRPr lang="en-US" sz="2800" smtClean="0"/>
          </a:p>
          <a:p>
            <a:pPr eaLnBrk="1" hangingPunct="1">
              <a:buFont typeface="Arial" pitchFamily="34" charset="0"/>
              <a:buNone/>
            </a:pPr>
            <a:r>
              <a:rPr lang="en-US" sz="2800" smtClean="0"/>
              <a:t>If we design our systems well, they will also be able to be used to limit searches in very precise ways.</a:t>
            </a:r>
          </a:p>
          <a:p>
            <a:pPr eaLnBrk="1" hangingPunct="1">
              <a:buFont typeface="Arial" pitchFamily="34" charset="0"/>
              <a:buNone/>
            </a:pPr>
            <a:endParaRPr lang="en-US" smtClean="0"/>
          </a:p>
        </p:txBody>
      </p:sp>
      <p:sp>
        <p:nvSpPr>
          <p:cNvPr id="5" name="Slide Number Placeholder 4"/>
          <p:cNvSpPr>
            <a:spLocks noGrp="1"/>
          </p:cNvSpPr>
          <p:nvPr>
            <p:ph type="sldNum" sz="quarter" idx="12"/>
          </p:nvPr>
        </p:nvSpPr>
        <p:spPr/>
        <p:txBody>
          <a:bodyPr/>
          <a:lstStyle/>
          <a:p>
            <a:pPr>
              <a:defRPr/>
            </a:pPr>
            <a:fld id="{5F03E378-DABC-43F6-87A0-E6843E7F8F1B}" type="slidenum">
              <a:rPr lang="en-US"/>
              <a:pPr>
                <a:defRPr/>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Series</a:t>
            </a:r>
          </a:p>
        </p:txBody>
      </p:sp>
      <p:sp>
        <p:nvSpPr>
          <p:cNvPr id="89091" name="Content Placeholder 5"/>
          <p:cNvSpPr>
            <a:spLocks noGrp="1"/>
          </p:cNvSpPr>
          <p:nvPr>
            <p:ph idx="1"/>
          </p:nvPr>
        </p:nvSpPr>
        <p:spPr/>
        <p:txBody>
          <a:bodyPr/>
          <a:lstStyle/>
          <a:p>
            <a:pPr eaLnBrk="1" hangingPunct="1"/>
            <a:r>
              <a:rPr lang="en-US" sz="2800" smtClean="0"/>
              <a:t>Title proper of series and numbering within series are core elements in RDA</a:t>
            </a:r>
          </a:p>
          <a:p>
            <a:pPr eaLnBrk="1" hangingPunct="1"/>
            <a:r>
              <a:rPr lang="en-US" sz="2800" smtClean="0"/>
              <a:t>The only substantial difference between AACR2 and RDA is that no abbreviations are used in RDA, and RDA has no equivalent to the AACR2 rule to substitute arabic numerals for roman.</a:t>
            </a:r>
          </a:p>
          <a:p>
            <a:pPr lvl="1" eaLnBrk="1" hangingPunct="1">
              <a:buFont typeface="Arial" charset="0"/>
              <a:buNone/>
            </a:pPr>
            <a:r>
              <a:rPr lang="en-US" sz="2400" smtClean="0"/>
              <a:t>490  $a Volume two of the Ender saga</a:t>
            </a:r>
          </a:p>
          <a:p>
            <a:pPr lvl="1" eaLnBrk="1" hangingPunct="1">
              <a:buFont typeface="Arial" charset="0"/>
              <a:buNone/>
            </a:pPr>
            <a:r>
              <a:rPr lang="en-US" sz="2400" smtClean="0"/>
              <a:t>490  $a Opera omnia / Dietrich von Freiberg ; $v tomus IV</a:t>
            </a:r>
          </a:p>
          <a:p>
            <a:pPr lvl="1" eaLnBrk="1" hangingPunct="1">
              <a:buFont typeface="Arial" charset="0"/>
              <a:buNone/>
            </a:pPr>
            <a:r>
              <a:rPr lang="en-US" sz="2400" smtClean="0"/>
              <a:t>490  $a Sources chrétiennes ; $v no 223</a:t>
            </a:r>
            <a:br>
              <a:rPr lang="en-US" sz="2400" smtClean="0"/>
            </a:br>
            <a:r>
              <a:rPr lang="en-US" sz="2400" smtClean="0"/>
              <a:t>[“no” is abbreviated in source]</a:t>
            </a:r>
          </a:p>
        </p:txBody>
      </p:sp>
      <p:sp>
        <p:nvSpPr>
          <p:cNvPr id="7" name="Slide Number Placeholder 6"/>
          <p:cNvSpPr>
            <a:spLocks noGrp="1"/>
          </p:cNvSpPr>
          <p:nvPr>
            <p:ph type="sldNum" sz="quarter" idx="12"/>
          </p:nvPr>
        </p:nvSpPr>
        <p:spPr/>
        <p:txBody>
          <a:bodyPr/>
          <a:lstStyle/>
          <a:p>
            <a:pPr>
              <a:defRPr/>
            </a:pPr>
            <a:fld id="{AA5E04AF-0329-4E69-A1DE-24EE8C0E82AC}" type="slidenum">
              <a:rPr lang="en-US"/>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Notes</a:t>
            </a:r>
          </a:p>
        </p:txBody>
      </p:sp>
      <p:sp>
        <p:nvSpPr>
          <p:cNvPr id="90115" name="Content Placeholder 2"/>
          <p:cNvSpPr>
            <a:spLocks noGrp="1"/>
          </p:cNvSpPr>
          <p:nvPr>
            <p:ph idx="1"/>
          </p:nvPr>
        </p:nvSpPr>
        <p:spPr/>
        <p:txBody>
          <a:bodyPr/>
          <a:lstStyle/>
          <a:p>
            <a:pPr eaLnBrk="1" hangingPunct="1"/>
            <a:r>
              <a:rPr lang="en-US" smtClean="0"/>
              <a:t>No notes are core in RDA.</a:t>
            </a:r>
          </a:p>
          <a:p>
            <a:pPr eaLnBrk="1" hangingPunct="1"/>
            <a:r>
              <a:rPr lang="en-US" smtClean="0"/>
              <a:t>There is no special section about notes in RDA. Guidelines about notes are scattered throughout the document.</a:t>
            </a:r>
          </a:p>
          <a:p>
            <a:pPr eaLnBrk="1" hangingPunct="1"/>
            <a:r>
              <a:rPr lang="en-US"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17FDAD8C-0743-46F6-B91D-FD4F02F27C10}" type="slidenum">
              <a:rPr lang="en-US"/>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Greater access</a:t>
            </a:r>
          </a:p>
        </p:txBody>
      </p:sp>
      <p:sp>
        <p:nvSpPr>
          <p:cNvPr id="25603" name="Content Placeholder 2"/>
          <p:cNvSpPr>
            <a:spLocks noGrp="1"/>
          </p:cNvSpPr>
          <p:nvPr>
            <p:ph idx="1"/>
          </p:nvPr>
        </p:nvSpPr>
        <p:spPr/>
        <p:txBody>
          <a:bodyPr/>
          <a:lstStyle/>
          <a:p>
            <a:pPr eaLnBrk="1" hangingPunct="1"/>
            <a:r>
              <a:rPr lang="en-US" sz="2800" smtClean="0"/>
              <a:t>In AACR2 there are many situations where transcription and access points are limited; catalogers are not, for example, allowed to transcribe more than three authors for a work of shared responsibility (“rule of three”)</a:t>
            </a:r>
          </a:p>
          <a:p>
            <a:pPr eaLnBrk="1" hangingPunct="1"/>
            <a:r>
              <a:rPr lang="en-US" sz="2800" smtClean="0"/>
              <a:t>There is no “rule of three” in RDA, so there is potential for inclusion in the catalog of many names and access points that were excluded from an AACR2 catalog</a:t>
            </a:r>
          </a:p>
          <a:p>
            <a:pPr eaLnBrk="1" hangingPunct="1">
              <a:buFont typeface="Arial" pitchFamily="34" charset="0"/>
              <a:buNone/>
            </a:pPr>
            <a:endParaRPr lang="en-US" smtClean="0"/>
          </a:p>
        </p:txBody>
      </p:sp>
      <p:sp>
        <p:nvSpPr>
          <p:cNvPr id="5" name="Slide Number Placeholder 4"/>
          <p:cNvSpPr>
            <a:spLocks noGrp="1"/>
          </p:cNvSpPr>
          <p:nvPr>
            <p:ph type="sldNum" sz="quarter" idx="12"/>
          </p:nvPr>
        </p:nvSpPr>
        <p:spPr/>
        <p:txBody>
          <a:bodyPr/>
          <a:lstStyle/>
          <a:p>
            <a:pPr>
              <a:defRPr/>
            </a:pPr>
            <a:fld id="{5FD09CBD-1323-4E2D-8602-7F1A3B5AE8C8}" type="slidenum">
              <a:rPr lang="en-US"/>
              <a:pPr>
                <a:defRPr/>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Greater access</a:t>
            </a:r>
          </a:p>
        </p:txBody>
      </p:sp>
      <p:pic>
        <p:nvPicPr>
          <p:cNvPr id="26627" name="Picture 2"/>
          <p:cNvPicPr>
            <a:picLocks noGrp="1" noChangeAspect="1" noChangeArrowheads="1"/>
          </p:cNvPicPr>
          <p:nvPr>
            <p:ph sz="half" idx="1"/>
          </p:nvPr>
        </p:nvPicPr>
        <p:blipFill>
          <a:blip r:embed="rId3" cstate="print"/>
          <a:srcRect/>
          <a:stretch>
            <a:fillRect/>
          </a:stretch>
        </p:blipFill>
        <p:spPr>
          <a:xfrm>
            <a:off x="304800" y="1600200"/>
            <a:ext cx="2547938" cy="4525963"/>
          </a:xfrm>
          <a:ln>
            <a:solidFill>
              <a:schemeClr val="tx1"/>
            </a:solidFill>
          </a:ln>
        </p:spPr>
      </p:pic>
      <p:sp>
        <p:nvSpPr>
          <p:cNvPr id="26628" name="Content Placeholder 4"/>
          <p:cNvSpPr>
            <a:spLocks noGrp="1"/>
          </p:cNvSpPr>
          <p:nvPr>
            <p:ph sz="half" idx="2"/>
          </p:nvPr>
        </p:nvSpPr>
        <p:spPr>
          <a:xfrm>
            <a:off x="3048000" y="1600200"/>
            <a:ext cx="5638800" cy="4525963"/>
          </a:xfrm>
        </p:spPr>
        <p:txBody>
          <a:bodyPr/>
          <a:lstStyle/>
          <a:p>
            <a:pPr eaLnBrk="1" hangingPunct="1">
              <a:buFont typeface="Arial" pitchFamily="34" charset="0"/>
              <a:buNone/>
            </a:pPr>
            <a:r>
              <a:rPr lang="en-US" sz="2400" i="1" smtClean="0"/>
              <a:t>AACR2 catalog display</a:t>
            </a:r>
          </a:p>
          <a:p>
            <a:pPr eaLnBrk="1" hangingPunct="1">
              <a:buFont typeface="Arial" pitchFamily="34" charset="0"/>
              <a:buNone/>
            </a:pPr>
            <a:r>
              <a:rPr lang="en-US" sz="2400" smtClean="0"/>
              <a:t>Title: To protect and to serve [electronic resource] : policing in an age of terrorism / David Weisburd ... [et al.], editors.</a:t>
            </a:r>
          </a:p>
          <a:p>
            <a:pPr eaLnBrk="1" hangingPunct="1">
              <a:buFont typeface="Arial" pitchFamily="34" charset="0"/>
              <a:buNone/>
            </a:pPr>
            <a:endParaRPr lang="en-US" sz="2400" smtClean="0"/>
          </a:p>
          <a:p>
            <a:pPr eaLnBrk="1" hangingPunct="1">
              <a:buFont typeface="Arial" pitchFamily="34" charset="0"/>
              <a:buNone/>
            </a:pPr>
            <a:r>
              <a:rPr lang="en-US" sz="2400" i="1" smtClean="0"/>
              <a:t>RDA catalog display</a:t>
            </a:r>
          </a:p>
          <a:p>
            <a:pPr eaLnBrk="1" hangingPunct="1">
              <a:buFont typeface="Arial" pitchFamily="34" charset="0"/>
              <a:buNone/>
            </a:pPr>
            <a:r>
              <a:rPr lang="en-US" sz="2400" smtClean="0"/>
              <a:t>Title: To protect and to serve : policing in an age of terrorism / David Weisburd, Thomas E. Feucht, Idit Hakimi, Lois Felson Mock, Simon Perry, editors.</a:t>
            </a:r>
          </a:p>
          <a:p>
            <a:pPr eaLnBrk="1" hangingPunct="1">
              <a:buFont typeface="Arial" pitchFamily="34" charset="0"/>
              <a:buNone/>
            </a:pPr>
            <a:endParaRPr lang="en-US" sz="2400" i="1" smtClean="0"/>
          </a:p>
        </p:txBody>
      </p:sp>
      <p:sp>
        <p:nvSpPr>
          <p:cNvPr id="7" name="Slide Number Placeholder 6"/>
          <p:cNvSpPr>
            <a:spLocks noGrp="1"/>
          </p:cNvSpPr>
          <p:nvPr>
            <p:ph type="sldNum" sz="quarter" idx="12"/>
          </p:nvPr>
        </p:nvSpPr>
        <p:spPr/>
        <p:txBody>
          <a:bodyPr/>
          <a:lstStyle/>
          <a:p>
            <a:pPr>
              <a:defRPr/>
            </a:pPr>
            <a:fld id="{94CF1AD9-8BE8-4C47-8548-5D0D866E41DE}" type="slidenum">
              <a:rPr lang="en-US"/>
              <a:pPr>
                <a:defRPr/>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Greater access</a:t>
            </a:r>
          </a:p>
        </p:txBody>
      </p:sp>
      <p:pic>
        <p:nvPicPr>
          <p:cNvPr id="27651" name="Picture 2"/>
          <p:cNvPicPr>
            <a:picLocks noGrp="1" noChangeAspect="1" noChangeArrowheads="1"/>
          </p:cNvPicPr>
          <p:nvPr>
            <p:ph sz="half" idx="1"/>
          </p:nvPr>
        </p:nvPicPr>
        <p:blipFill>
          <a:blip r:embed="rId3" cstate="print"/>
          <a:srcRect/>
          <a:stretch>
            <a:fillRect/>
          </a:stretch>
        </p:blipFill>
        <p:spPr>
          <a:xfrm>
            <a:off x="304800" y="1600200"/>
            <a:ext cx="2547938" cy="4525963"/>
          </a:xfrm>
          <a:ln>
            <a:solidFill>
              <a:schemeClr val="tx1"/>
            </a:solidFill>
          </a:ln>
        </p:spPr>
      </p:pic>
      <p:sp>
        <p:nvSpPr>
          <p:cNvPr id="27652" name="Content Placeholder 4"/>
          <p:cNvSpPr>
            <a:spLocks noGrp="1"/>
          </p:cNvSpPr>
          <p:nvPr>
            <p:ph sz="half" idx="2"/>
          </p:nvPr>
        </p:nvSpPr>
        <p:spPr>
          <a:xfrm>
            <a:off x="3048000" y="1600200"/>
            <a:ext cx="5638800" cy="4525963"/>
          </a:xfrm>
        </p:spPr>
        <p:txBody>
          <a:bodyPr/>
          <a:lstStyle/>
          <a:p>
            <a:pPr eaLnBrk="1" hangingPunct="1">
              <a:buFont typeface="Arial" pitchFamily="34" charset="0"/>
              <a:buNone/>
            </a:pPr>
            <a:r>
              <a:rPr lang="en-US" sz="2400" i="1" smtClean="0"/>
              <a:t>AACR2 catalog access points</a:t>
            </a:r>
          </a:p>
          <a:p>
            <a:pPr eaLnBrk="1" hangingPunct="1">
              <a:buFont typeface="Arial" pitchFamily="34" charset="0"/>
              <a:buNone/>
            </a:pPr>
            <a:r>
              <a:rPr lang="en-US" sz="2400" smtClean="0"/>
              <a:t>Contributor: Weisburd, David.</a:t>
            </a:r>
          </a:p>
          <a:p>
            <a:pPr eaLnBrk="1" hangingPunct="1">
              <a:buFont typeface="Arial" pitchFamily="34" charset="0"/>
              <a:buNone/>
            </a:pPr>
            <a:endParaRPr lang="en-US" sz="2400" smtClean="0"/>
          </a:p>
          <a:p>
            <a:pPr eaLnBrk="1" hangingPunct="1">
              <a:buFont typeface="Arial" pitchFamily="34" charset="0"/>
              <a:buNone/>
            </a:pPr>
            <a:r>
              <a:rPr lang="en-US" sz="2400" i="1" smtClean="0"/>
              <a:t>RDA catalog access points (potential)</a:t>
            </a:r>
          </a:p>
          <a:p>
            <a:pPr eaLnBrk="1" hangingPunct="1">
              <a:buFont typeface="Arial" pitchFamily="34" charset="0"/>
              <a:buNone/>
            </a:pPr>
            <a:r>
              <a:rPr lang="en-US" sz="2400" smtClean="0"/>
              <a:t>Contributor: Weisburd, David, editor.</a:t>
            </a:r>
          </a:p>
          <a:p>
            <a:pPr eaLnBrk="1" hangingPunct="1">
              <a:buFont typeface="Arial" pitchFamily="34" charset="0"/>
              <a:buNone/>
            </a:pPr>
            <a:r>
              <a:rPr lang="en-US" sz="2400" smtClean="0"/>
              <a:t>Contributor: Feucht, Thomas E., editor.</a:t>
            </a:r>
          </a:p>
          <a:p>
            <a:pPr eaLnBrk="1" hangingPunct="1">
              <a:buFont typeface="Arial" pitchFamily="34" charset="0"/>
              <a:buNone/>
            </a:pPr>
            <a:r>
              <a:rPr lang="en-US" sz="2400" smtClean="0"/>
              <a:t>Contributor: Hakimi, Idit, editor.</a:t>
            </a:r>
          </a:p>
          <a:p>
            <a:pPr eaLnBrk="1" hangingPunct="1">
              <a:buFont typeface="Arial" pitchFamily="34" charset="0"/>
              <a:buNone/>
            </a:pPr>
            <a:r>
              <a:rPr lang="en-US" sz="2400" smtClean="0"/>
              <a:t>Contributor: Mock, Lois Felson, editor.</a:t>
            </a:r>
          </a:p>
          <a:p>
            <a:pPr eaLnBrk="1" hangingPunct="1">
              <a:buFont typeface="Arial" pitchFamily="34" charset="0"/>
              <a:buNone/>
            </a:pPr>
            <a:r>
              <a:rPr lang="en-US" sz="2400" smtClean="0"/>
              <a:t>Contributor: Perry, Simon, editor.</a:t>
            </a:r>
          </a:p>
          <a:p>
            <a:pPr eaLnBrk="1" hangingPunct="1">
              <a:buFont typeface="Arial" pitchFamily="34" charset="0"/>
              <a:buNone/>
            </a:pPr>
            <a:endParaRPr lang="en-US" sz="2400" i="1" smtClean="0"/>
          </a:p>
        </p:txBody>
      </p:sp>
      <p:sp>
        <p:nvSpPr>
          <p:cNvPr id="7" name="Slide Number Placeholder 6"/>
          <p:cNvSpPr>
            <a:spLocks noGrp="1"/>
          </p:cNvSpPr>
          <p:nvPr>
            <p:ph type="sldNum" sz="quarter" idx="12"/>
          </p:nvPr>
        </p:nvSpPr>
        <p:spPr/>
        <p:txBody>
          <a:bodyPr/>
          <a:lstStyle/>
          <a:p>
            <a:pPr>
              <a:defRPr/>
            </a:pPr>
            <a:fld id="{C10FFC92-8002-4BCF-8CD1-43996AFDD7AE}" type="slidenum">
              <a:rPr lang="en-US"/>
              <a:pPr>
                <a:defRPr/>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rtl="1" eaLnBrk="1" hangingPunct="1"/>
            <a:r>
              <a:rPr lang="en-US" smtClean="0"/>
              <a:t>Access Points</a:t>
            </a:r>
            <a:br>
              <a:rPr lang="en-US" smtClean="0"/>
            </a:br>
            <a:r>
              <a:rPr lang="en-US" smtClean="0"/>
              <a:t>Vocabulary</a:t>
            </a:r>
          </a:p>
        </p:txBody>
      </p:sp>
      <p:sp>
        <p:nvSpPr>
          <p:cNvPr id="91139" name="Content Placeholder 3"/>
          <p:cNvSpPr>
            <a:spLocks noGrp="1"/>
          </p:cNvSpPr>
          <p:nvPr>
            <p:ph sz="half" idx="1"/>
          </p:nvPr>
        </p:nvSpPr>
        <p:spPr/>
        <p:txBody>
          <a:bodyPr/>
          <a:lstStyle/>
          <a:p>
            <a:pPr eaLnBrk="1" hangingPunct="1">
              <a:buFont typeface="Arial" charset="0"/>
              <a:buNone/>
            </a:pPr>
            <a:r>
              <a:rPr lang="en-US" b="1" smtClean="0"/>
              <a:t>AACR2</a:t>
            </a:r>
          </a:p>
          <a:p>
            <a:pPr eaLnBrk="1" hangingPunct="1"/>
            <a:r>
              <a:rPr lang="en-US" smtClean="0"/>
              <a:t>heading</a:t>
            </a:r>
          </a:p>
          <a:p>
            <a:pPr eaLnBrk="1" hangingPunct="1"/>
            <a:r>
              <a:rPr lang="en-US" smtClean="0"/>
              <a:t>see reference</a:t>
            </a:r>
          </a:p>
          <a:p>
            <a:pPr eaLnBrk="1" hangingPunct="1"/>
            <a:r>
              <a:rPr lang="en-US" smtClean="0"/>
              <a:t>author</a:t>
            </a:r>
          </a:p>
          <a:p>
            <a:pPr eaLnBrk="1" hangingPunct="1"/>
            <a:r>
              <a:rPr lang="en-US" smtClean="0"/>
              <a:t>uniform title</a:t>
            </a:r>
          </a:p>
          <a:p>
            <a:pPr eaLnBrk="1" hangingPunct="1"/>
            <a:endParaRPr lang="en-US" smtClean="0"/>
          </a:p>
          <a:p>
            <a:pPr eaLnBrk="1" hangingPunct="1"/>
            <a:endParaRPr lang="en-US" smtClean="0"/>
          </a:p>
          <a:p>
            <a:pPr eaLnBrk="1" hangingPunct="1"/>
            <a:r>
              <a:rPr lang="en-US" smtClean="0"/>
              <a:t>main entry</a:t>
            </a:r>
          </a:p>
        </p:txBody>
      </p:sp>
      <p:sp>
        <p:nvSpPr>
          <p:cNvPr id="91140" name="Content Placeholder 4"/>
          <p:cNvSpPr>
            <a:spLocks noGrp="1"/>
          </p:cNvSpPr>
          <p:nvPr>
            <p:ph sz="half" idx="2"/>
          </p:nvPr>
        </p:nvSpPr>
        <p:spPr/>
        <p:txBody>
          <a:bodyPr/>
          <a:lstStyle/>
          <a:p>
            <a:pPr eaLnBrk="1" hangingPunct="1">
              <a:buFont typeface="Arial" charset="0"/>
              <a:buNone/>
            </a:pPr>
            <a:r>
              <a:rPr lang="en-US" b="1" smtClean="0"/>
              <a:t>RDA</a:t>
            </a:r>
            <a:endParaRPr lang="en-US" smtClean="0"/>
          </a:p>
          <a:p>
            <a:pPr eaLnBrk="1" hangingPunct="1"/>
            <a:r>
              <a:rPr lang="en-US" smtClean="0"/>
              <a:t>authorized access point</a:t>
            </a:r>
          </a:p>
          <a:p>
            <a:pPr eaLnBrk="1" hangingPunct="1"/>
            <a:r>
              <a:rPr lang="en-US" smtClean="0"/>
              <a:t>variant access point</a:t>
            </a:r>
          </a:p>
          <a:p>
            <a:pPr eaLnBrk="1" hangingPunct="1"/>
            <a:r>
              <a:rPr lang="en-US" smtClean="0"/>
              <a:t>creator</a:t>
            </a:r>
          </a:p>
          <a:p>
            <a:pPr eaLnBrk="1" hangingPunct="1"/>
            <a:r>
              <a:rPr lang="en-US" smtClean="0"/>
              <a:t>preferred title or conventional collective title</a:t>
            </a:r>
          </a:p>
          <a:p>
            <a:pPr eaLnBrk="1" hangingPunct="1"/>
            <a:r>
              <a:rPr lang="en-US" smtClean="0"/>
              <a:t>authorized access point for creator + preferred title</a:t>
            </a:r>
          </a:p>
        </p:txBody>
      </p:sp>
      <p:sp>
        <p:nvSpPr>
          <p:cNvPr id="6" name="Slide Number Placeholder 5"/>
          <p:cNvSpPr>
            <a:spLocks noGrp="1"/>
          </p:cNvSpPr>
          <p:nvPr>
            <p:ph type="sldNum" sz="quarter" idx="12"/>
          </p:nvPr>
        </p:nvSpPr>
        <p:spPr/>
        <p:txBody>
          <a:bodyPr/>
          <a:lstStyle/>
          <a:p>
            <a:pPr>
              <a:defRPr/>
            </a:pPr>
            <a:fld id="{CB0A9DB7-CE99-405D-973E-88417C016B76}" type="slidenum">
              <a:rPr lang="en-US"/>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4"/>
          <p:cNvSpPr>
            <a:spLocks noGrp="1"/>
          </p:cNvSpPr>
          <p:nvPr>
            <p:ph type="title"/>
          </p:nvPr>
        </p:nvSpPr>
        <p:spPr/>
        <p:txBody>
          <a:bodyPr/>
          <a:lstStyle/>
          <a:p>
            <a:pPr eaLnBrk="1" hangingPunct="1"/>
            <a:r>
              <a:rPr lang="en-US" smtClean="0"/>
              <a:t>Choice of access points</a:t>
            </a:r>
          </a:p>
        </p:txBody>
      </p:sp>
      <p:sp>
        <p:nvSpPr>
          <p:cNvPr id="92163" name="Content Placeholder 5"/>
          <p:cNvSpPr>
            <a:spLocks noGrp="1"/>
          </p:cNvSpPr>
          <p:nvPr>
            <p:ph idx="1"/>
          </p:nvPr>
        </p:nvSpPr>
        <p:spPr/>
        <p:txBody>
          <a:bodyPr/>
          <a:lstStyle/>
          <a:p>
            <a:pPr eaLnBrk="1" hangingPunct="1"/>
            <a:r>
              <a:rPr lang="en-US" smtClean="0"/>
              <a:t>AACR2 Chapter 21 prescribes which main and added entries should (and should not) be made</a:t>
            </a:r>
          </a:p>
          <a:p>
            <a:pPr eaLnBrk="1" hangingPunct="1"/>
            <a:r>
              <a:rPr lang="en-US" smtClean="0"/>
              <a:t>RDA is much less prescriptive</a:t>
            </a:r>
          </a:p>
          <a:p>
            <a:pPr lvl="1" eaLnBrk="1" hangingPunct="1"/>
            <a:r>
              <a:rPr lang="en-US" smtClean="0"/>
              <a:t>The creator of a resource is core (0.6.6)</a:t>
            </a:r>
          </a:p>
          <a:p>
            <a:pPr lvl="1" eaLnBrk="1" hangingPunct="1"/>
            <a:r>
              <a:rPr lang="en-US" smtClean="0"/>
              <a:t>There are no limitations on what AACR2 calls added entries</a:t>
            </a:r>
          </a:p>
        </p:txBody>
      </p:sp>
      <p:sp>
        <p:nvSpPr>
          <p:cNvPr id="7" name="Slide Number Placeholder 6"/>
          <p:cNvSpPr>
            <a:spLocks noGrp="1"/>
          </p:cNvSpPr>
          <p:nvPr>
            <p:ph type="sldNum" sz="quarter" idx="12"/>
          </p:nvPr>
        </p:nvSpPr>
        <p:spPr/>
        <p:txBody>
          <a:bodyPr/>
          <a:lstStyle/>
          <a:p>
            <a:pPr>
              <a:defRPr/>
            </a:pPr>
            <a:fld id="{C910AE3E-4EA3-4C08-BA7D-679FD944A509}" type="slidenum">
              <a:rPr lang="en-US"/>
              <a:pPr>
                <a:defRPr/>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FRBR Relationships</a:t>
            </a:r>
          </a:p>
        </p:txBody>
      </p:sp>
      <p:sp>
        <p:nvSpPr>
          <p:cNvPr id="13315" name="Content Placeholder 2"/>
          <p:cNvSpPr>
            <a:spLocks noGrp="1"/>
          </p:cNvSpPr>
          <p:nvPr>
            <p:ph idx="1"/>
          </p:nvPr>
        </p:nvSpPr>
        <p:spPr/>
        <p:txBody>
          <a:bodyPr/>
          <a:lstStyle/>
          <a:p>
            <a:pPr eaLnBrk="1" hangingPunct="1"/>
            <a:r>
              <a:rPr lang="en-US" smtClean="0"/>
              <a:t>In the FRBR model relationships are crucial</a:t>
            </a:r>
          </a:p>
          <a:p>
            <a:pPr eaLnBrk="1" hangingPunct="1"/>
            <a:r>
              <a:rPr lang="en-US" smtClean="0"/>
              <a:t>Any entity can be related to any other entity in a variety of ways</a:t>
            </a:r>
          </a:p>
          <a:p>
            <a:pPr eaLnBrk="1" hangingPunct="1"/>
            <a:r>
              <a:rPr lang="en-US" smtClean="0"/>
              <a:t>In a FRBR-based database these relationships would be clear and users should be able to move from one entity to related entities easily</a:t>
            </a:r>
          </a:p>
        </p:txBody>
      </p:sp>
      <p:sp>
        <p:nvSpPr>
          <p:cNvPr id="5" name="Slide Number Placeholder 4"/>
          <p:cNvSpPr>
            <a:spLocks noGrp="1"/>
          </p:cNvSpPr>
          <p:nvPr>
            <p:ph type="sldNum" sz="quarter" idx="12"/>
          </p:nvPr>
        </p:nvSpPr>
        <p:spPr/>
        <p:txBody>
          <a:bodyPr/>
          <a:lstStyle/>
          <a:p>
            <a:pPr>
              <a:defRPr/>
            </a:pPr>
            <a:fld id="{A69AA7D8-7D87-48BE-8CD4-A5F95F078C02}"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Creator</a:t>
            </a:r>
          </a:p>
        </p:txBody>
      </p:sp>
      <p:sp>
        <p:nvSpPr>
          <p:cNvPr id="93187" name="Content Placeholder 2"/>
          <p:cNvSpPr>
            <a:spLocks noGrp="1"/>
          </p:cNvSpPr>
          <p:nvPr>
            <p:ph idx="1"/>
          </p:nvPr>
        </p:nvSpPr>
        <p:spPr/>
        <p:txBody>
          <a:bodyPr/>
          <a:lstStyle/>
          <a:p>
            <a:pPr eaLnBrk="1" hangingPunct="1"/>
            <a:r>
              <a:rPr lang="en-US" sz="2400" smtClean="0"/>
              <a:t>RDA 19.2.1. A creator is a person, family, or corporate body responsible for the creation of a work. Creators include persons, families, or corporate bodies jointly responsible for the creation of a work.</a:t>
            </a:r>
          </a:p>
          <a:p>
            <a:pPr eaLnBrk="1" hangingPunct="1"/>
            <a:endParaRPr lang="en-US" sz="2400" smtClean="0"/>
          </a:p>
          <a:p>
            <a:pPr eaLnBrk="1" hangingPunct="1"/>
            <a:r>
              <a:rPr lang="en-US" sz="2400" smtClean="0"/>
              <a:t>Creator is a core element. If there is more than one creator, only the first named creator is required.</a:t>
            </a:r>
          </a:p>
          <a:p>
            <a:pPr eaLnBrk="1" hangingPunct="1"/>
            <a:endParaRPr lang="en-US" sz="2400" smtClean="0"/>
          </a:p>
          <a:p>
            <a:pPr eaLnBrk="1" hangingPunct="1"/>
            <a:r>
              <a:rPr lang="en-US" sz="2400" smtClean="0"/>
              <a:t>Corporate bodies can be creators if the resources fall into the categories listed in 19.2.1.1.1 (equivalent to AACR2 21.1B2)</a:t>
            </a:r>
          </a:p>
        </p:txBody>
      </p:sp>
      <p:sp>
        <p:nvSpPr>
          <p:cNvPr id="4" name="Slide Number Placeholder 3"/>
          <p:cNvSpPr>
            <a:spLocks noGrp="1"/>
          </p:cNvSpPr>
          <p:nvPr>
            <p:ph type="sldNum" sz="quarter" idx="12"/>
          </p:nvPr>
        </p:nvSpPr>
        <p:spPr/>
        <p:txBody>
          <a:bodyPr/>
          <a:lstStyle/>
          <a:p>
            <a:pPr>
              <a:defRPr/>
            </a:pPr>
            <a:fld id="{47D425D7-E656-4115-A9C4-8CAD03B2E634}" type="slidenum">
              <a:rPr lang="en-US"/>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Creator</a:t>
            </a:r>
          </a:p>
        </p:txBody>
      </p:sp>
      <p:sp>
        <p:nvSpPr>
          <p:cNvPr id="94211" name="Content Placeholder 5"/>
          <p:cNvSpPr>
            <a:spLocks noGrp="1"/>
          </p:cNvSpPr>
          <p:nvPr>
            <p:ph sz="half" idx="2"/>
          </p:nvPr>
        </p:nvSpPr>
        <p:spPr>
          <a:xfrm>
            <a:off x="4648200" y="1447800"/>
            <a:ext cx="4038600" cy="4678363"/>
          </a:xfrm>
        </p:spPr>
        <p:txBody>
          <a:bodyPr/>
          <a:lstStyle/>
          <a:p>
            <a:pPr eaLnBrk="1" hangingPunct="1"/>
            <a:r>
              <a:rPr lang="en-US" smtClean="0"/>
              <a:t>RDA core </a:t>
            </a:r>
            <a:br>
              <a:rPr lang="en-US" smtClean="0"/>
            </a:br>
            <a:r>
              <a:rPr lang="en-US" smtClean="0"/>
              <a:t>100 1   $a Bovarnick, Jeff A.</a:t>
            </a:r>
            <a:br>
              <a:rPr lang="en-US" smtClean="0"/>
            </a:br>
            <a:r>
              <a:rPr lang="en-US" smtClean="0"/>
              <a:t>245 10 $a Law of war deskbook / $c authors: Jeff A. Bovarnick, J. Porter Harlow, Trevor A. Rusch, Christopher R. Brown, J. Jeremy Marsh, Gregory S. Musselman, Shane R. Reeves.</a:t>
            </a:r>
          </a:p>
          <a:p>
            <a:pPr eaLnBrk="1" hangingPunct="1"/>
            <a:endParaRPr lang="en-US" smtClean="0"/>
          </a:p>
        </p:txBody>
      </p:sp>
      <p:pic>
        <p:nvPicPr>
          <p:cNvPr id="94212" name="Picture 2"/>
          <p:cNvPicPr>
            <a:picLocks noGrp="1" noChangeAspect="1" noChangeArrowheads="1"/>
          </p:cNvPicPr>
          <p:nvPr>
            <p:ph sz="half" idx="1"/>
          </p:nvPr>
        </p:nvPicPr>
        <p:blipFill>
          <a:blip r:embed="rId3" cstate="print"/>
          <a:srcRect/>
          <a:stretch>
            <a:fillRect/>
          </a:stretch>
        </p:blipFill>
        <p:spPr>
          <a:xfrm>
            <a:off x="779463" y="1600200"/>
            <a:ext cx="3394075" cy="4525963"/>
          </a:xfrm>
          <a:ln>
            <a:solidFill>
              <a:schemeClr val="tx1"/>
            </a:solidFill>
          </a:ln>
        </p:spPr>
      </p:pic>
      <p:sp>
        <p:nvSpPr>
          <p:cNvPr id="8" name="Slide Number Placeholder 7"/>
          <p:cNvSpPr>
            <a:spLocks noGrp="1"/>
          </p:cNvSpPr>
          <p:nvPr>
            <p:ph type="sldNum" sz="quarter" idx="12"/>
          </p:nvPr>
        </p:nvSpPr>
        <p:spPr/>
        <p:txBody>
          <a:bodyPr/>
          <a:lstStyle/>
          <a:p>
            <a:pPr>
              <a:defRPr/>
            </a:pPr>
            <a:fld id="{1E41BA71-8E7B-49CB-B2F5-1CD089D17749}" type="slidenum">
              <a:rPr lang="en-US"/>
              <a:pPr>
                <a:defRPr/>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Creator</a:t>
            </a:r>
          </a:p>
        </p:txBody>
      </p:sp>
      <p:sp>
        <p:nvSpPr>
          <p:cNvPr id="95235" name="Content Placeholder 2"/>
          <p:cNvSpPr>
            <a:spLocks noGrp="1"/>
          </p:cNvSpPr>
          <p:nvPr>
            <p:ph sz="half" idx="1"/>
          </p:nvPr>
        </p:nvSpPr>
        <p:spPr>
          <a:xfrm>
            <a:off x="457200" y="1371600"/>
            <a:ext cx="8229600" cy="1752600"/>
          </a:xfrm>
        </p:spPr>
        <p:txBody>
          <a:bodyPr/>
          <a:lstStyle/>
          <a:p>
            <a:pPr eaLnBrk="1" hangingPunct="1">
              <a:buFont typeface="Arial" charset="0"/>
              <a:buNone/>
            </a:pPr>
            <a:r>
              <a:rPr lang="en-US" sz="2000" smtClean="0"/>
              <a:t>	There is no requirement to give other access points; nor is there any restriction. This is left up to the policy of the agency or the judgment of the cataloger. There is no necessary correspondence between the names recorded in the statement of responsibility and the access points. The cataloger can add any or all of the other access points in the example below.</a:t>
            </a:r>
          </a:p>
        </p:txBody>
      </p:sp>
      <p:sp>
        <p:nvSpPr>
          <p:cNvPr id="4" name="Content Placeholder 3"/>
          <p:cNvSpPr>
            <a:spLocks noGrp="1"/>
          </p:cNvSpPr>
          <p:nvPr>
            <p:ph sz="half" idx="2"/>
          </p:nvPr>
        </p:nvSpPr>
        <p:spPr>
          <a:xfrm>
            <a:off x="228600" y="3429000"/>
            <a:ext cx="8458200" cy="2697162"/>
          </a:xfrm>
        </p:spPr>
        <p:txBody>
          <a:bodyPr rtlCol="0">
            <a:normAutofit/>
          </a:bodyPr>
          <a:lstStyle/>
          <a:p>
            <a:pPr eaLnBrk="1" fontAlgn="auto" hangingPunct="1">
              <a:spcAft>
                <a:spcPts val="0"/>
              </a:spcAft>
              <a:buFont typeface="Arial" pitchFamily="34" charset="0"/>
              <a:buNone/>
              <a:defRPr/>
            </a:pPr>
            <a:r>
              <a:rPr lang="en-US" smtClean="0"/>
              <a:t>	</a:t>
            </a:r>
            <a:r>
              <a:rPr lang="en-US" sz="1800" smtClean="0"/>
              <a:t>100 1   $a Bovarnick, Jeff A., $e author.</a:t>
            </a:r>
          </a:p>
          <a:p>
            <a:pPr indent="0" eaLnBrk="1" fontAlgn="auto" hangingPunct="1">
              <a:spcAft>
                <a:spcPts val="0"/>
              </a:spcAft>
              <a:buFont typeface="Arial" pitchFamily="34" charset="0"/>
              <a:buNone/>
              <a:defRPr/>
            </a:pPr>
            <a:r>
              <a:rPr lang="en-US" sz="1800" smtClean="0"/>
              <a:t>245 10 $a Law of war deskbook / $c authors: Jeff A. Bovarnick, J. Porter Harlow, Trevor A. Rusch, Christopher R. Brown, J. Jeremy Marsh, Gregory S. Musselman, Shane R. Reeves.</a:t>
            </a:r>
          </a:p>
          <a:p>
            <a:pPr indent="0" eaLnBrk="1" fontAlgn="auto" hangingPunct="1">
              <a:spcAft>
                <a:spcPts val="0"/>
              </a:spcAft>
              <a:buNone/>
              <a:defRPr/>
            </a:pPr>
            <a:r>
              <a:rPr lang="en-US" sz="1800" smtClean="0"/>
              <a:t>700 1    $a Harlow, J. Porter, $e author.	 700 1    $a Rusch, Trevor A. , $e author.</a:t>
            </a:r>
          </a:p>
          <a:p>
            <a:pPr indent="0" eaLnBrk="1" fontAlgn="auto" hangingPunct="1">
              <a:spcAft>
                <a:spcPts val="0"/>
              </a:spcAft>
              <a:buNone/>
              <a:defRPr/>
            </a:pPr>
            <a:r>
              <a:rPr lang="en-US" sz="1800" smtClean="0"/>
              <a:t>700 1    $a Brown, Christopher R., $e author.	 700 1    $a Marsh, J. Jeremy, $e author.</a:t>
            </a:r>
          </a:p>
          <a:p>
            <a:pPr indent="0" eaLnBrk="1" fontAlgn="auto" hangingPunct="1">
              <a:spcAft>
                <a:spcPts val="0"/>
              </a:spcAft>
              <a:buNone/>
              <a:defRPr/>
            </a:pPr>
            <a:r>
              <a:rPr lang="en-US" sz="1800" smtClean="0"/>
              <a:t>700 1    $a Musselman, Gregory S., $e author. 700 1    $a Reeves, Shane R., $e author.</a:t>
            </a:r>
          </a:p>
          <a:p>
            <a:pPr indent="0" eaLnBrk="1" fontAlgn="auto" hangingPunct="1">
              <a:spcAft>
                <a:spcPts val="0"/>
              </a:spcAft>
              <a:buFont typeface="Arial" pitchFamily="34" charset="0"/>
              <a:buNone/>
              <a:defRPr/>
            </a:pPr>
            <a:endParaRPr lang="en-US" sz="1800"/>
          </a:p>
        </p:txBody>
      </p:sp>
      <p:sp>
        <p:nvSpPr>
          <p:cNvPr id="5" name="Slide Number Placeholder 4"/>
          <p:cNvSpPr>
            <a:spLocks noGrp="1"/>
          </p:cNvSpPr>
          <p:nvPr>
            <p:ph type="sldNum" sz="quarter" idx="12"/>
          </p:nvPr>
        </p:nvSpPr>
        <p:spPr/>
        <p:txBody>
          <a:bodyPr/>
          <a:lstStyle/>
          <a:p>
            <a:pPr>
              <a:defRPr/>
            </a:pPr>
            <a:fld id="{5A3359FD-4FC4-4D50-A7EF-F4484F408DBA}" type="slidenum">
              <a:rPr lang="en-US"/>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Works of shared responsibility</a:t>
            </a:r>
          </a:p>
        </p:txBody>
      </p:sp>
      <p:sp>
        <p:nvSpPr>
          <p:cNvPr id="30723" name="Content Placeholder 4"/>
          <p:cNvSpPr>
            <a:spLocks noGrp="1"/>
          </p:cNvSpPr>
          <p:nvPr>
            <p:ph idx="1"/>
          </p:nvPr>
        </p:nvSpPr>
        <p:spPr/>
        <p:txBody>
          <a:bodyPr/>
          <a:lstStyle/>
          <a:p>
            <a:pPr eaLnBrk="1" hangingPunct="1"/>
            <a:endParaRPr lang="en-US" smtClean="0"/>
          </a:p>
          <a:p>
            <a:pPr eaLnBrk="1" hangingPunct="1"/>
            <a:r>
              <a:rPr lang="en-US" smtClean="0"/>
              <a:t>Under AACR2 works of shared responsibility with more than three authors were named by the title alone</a:t>
            </a:r>
          </a:p>
          <a:p>
            <a:pPr eaLnBrk="1" hangingPunct="1"/>
            <a:r>
              <a:rPr lang="en-US" smtClean="0"/>
              <a:t>Under RDA works of shared responsiblity are named after the principal or first-named creator</a:t>
            </a:r>
          </a:p>
        </p:txBody>
      </p:sp>
      <p:sp>
        <p:nvSpPr>
          <p:cNvPr id="7" name="Slide Number Placeholder 6"/>
          <p:cNvSpPr>
            <a:spLocks noGrp="1"/>
          </p:cNvSpPr>
          <p:nvPr>
            <p:ph type="sldNum" sz="quarter" idx="12"/>
          </p:nvPr>
        </p:nvSpPr>
        <p:spPr/>
        <p:txBody>
          <a:bodyPr/>
          <a:lstStyle/>
          <a:p>
            <a:pPr>
              <a:defRPr/>
            </a:pPr>
            <a:fld id="{CFE4B1FA-47EE-443A-B17C-685791E87F65}" type="slidenum">
              <a:rPr lang="en-US"/>
              <a:pPr>
                <a:defRPr/>
              </a:pPr>
              <a:t>133</a:t>
            </a:fld>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What will users notice?</a:t>
            </a:r>
            <a:br>
              <a:rPr lang="en-US" smtClean="0"/>
            </a:br>
            <a:r>
              <a:rPr lang="en-US" smtClean="0"/>
              <a:t>Works of shared responsibility</a:t>
            </a:r>
          </a:p>
        </p:txBody>
      </p:sp>
      <p:pic>
        <p:nvPicPr>
          <p:cNvPr id="31747" name="Picture 2"/>
          <p:cNvPicPr>
            <a:picLocks noGrp="1" noChangeAspect="1" noChangeArrowheads="1"/>
          </p:cNvPicPr>
          <p:nvPr>
            <p:ph sz="half" idx="1"/>
          </p:nvPr>
        </p:nvPicPr>
        <p:blipFill>
          <a:blip r:embed="rId3" cstate="print"/>
          <a:srcRect/>
          <a:stretch>
            <a:fillRect/>
          </a:stretch>
        </p:blipFill>
        <p:spPr>
          <a:xfrm>
            <a:off x="228600" y="1600200"/>
            <a:ext cx="2557463" cy="4525963"/>
          </a:xfrm>
          <a:blipFill dpi="0" rotWithShape="1">
            <a:blip r:embed="rId4" cstate="print"/>
            <a:srcRect/>
            <a:tile tx="0" ty="0" sx="100000" sy="100000" flip="none" algn="tl"/>
          </a:blipFill>
          <a:ln>
            <a:solidFill>
              <a:schemeClr val="tx1"/>
            </a:solidFill>
          </a:ln>
        </p:spPr>
      </p:pic>
      <p:sp>
        <p:nvSpPr>
          <p:cNvPr id="31748" name="Content Placeholder 3"/>
          <p:cNvSpPr>
            <a:spLocks noGrp="1"/>
          </p:cNvSpPr>
          <p:nvPr>
            <p:ph sz="half" idx="2"/>
          </p:nvPr>
        </p:nvSpPr>
        <p:spPr>
          <a:xfrm>
            <a:off x="2971800" y="1600200"/>
            <a:ext cx="5638800" cy="4525963"/>
          </a:xfrm>
        </p:spPr>
        <p:txBody>
          <a:bodyPr/>
          <a:lstStyle/>
          <a:p>
            <a:pPr eaLnBrk="1" hangingPunct="1">
              <a:buFont typeface="Arial" pitchFamily="34" charset="0"/>
              <a:buNone/>
            </a:pPr>
            <a:r>
              <a:rPr lang="en-US" i="1" smtClean="0"/>
              <a:t>AACR2 catalog display</a:t>
            </a:r>
          </a:p>
          <a:p>
            <a:pPr eaLnBrk="1" hangingPunct="1">
              <a:buFont typeface="Arial" pitchFamily="34" charset="0"/>
              <a:buNone/>
            </a:pPr>
            <a:r>
              <a:rPr lang="en-US" smtClean="0"/>
              <a:t>Title: Mobile internet for dummies / by Michael J. O'Farrell ... [et al.].</a:t>
            </a:r>
          </a:p>
          <a:p>
            <a:pPr eaLnBrk="1" hangingPunct="1">
              <a:buFont typeface="Arial" pitchFamily="34" charset="0"/>
              <a:buNone/>
            </a:pPr>
            <a:endParaRPr lang="en-US" sz="1800" smtClean="0"/>
          </a:p>
          <a:p>
            <a:pPr eaLnBrk="1" hangingPunct="1">
              <a:buFont typeface="Arial" pitchFamily="34" charset="0"/>
              <a:buNone/>
            </a:pPr>
            <a:r>
              <a:rPr lang="en-US" i="1" smtClean="0"/>
              <a:t>RDA catalog display</a:t>
            </a:r>
          </a:p>
          <a:p>
            <a:pPr eaLnBrk="1" hangingPunct="1">
              <a:buFont typeface="Arial" pitchFamily="34" charset="0"/>
              <a:buNone/>
            </a:pPr>
            <a:r>
              <a:rPr lang="en-US" smtClean="0"/>
              <a:t>Author: O’Farrell, Michael J.</a:t>
            </a:r>
          </a:p>
          <a:p>
            <a:pPr eaLnBrk="1" hangingPunct="1">
              <a:buFont typeface="Arial" pitchFamily="34" charset="0"/>
              <a:buNone/>
            </a:pPr>
            <a:r>
              <a:rPr lang="en-US" smtClean="0"/>
              <a:t>Title: Mobile internet for dummies / by Michael J. O'Farrell, John R. Levine, Jostein Algroy, James Pearce, Daniel Appelquist.</a:t>
            </a:r>
          </a:p>
          <a:p>
            <a:pPr eaLnBrk="1" hangingPunct="1">
              <a:buFont typeface="Arial" pitchFamily="34" charset="0"/>
              <a:buNone/>
            </a:pPr>
            <a:endParaRPr lang="en-US" smtClean="0"/>
          </a:p>
        </p:txBody>
      </p:sp>
      <p:sp>
        <p:nvSpPr>
          <p:cNvPr id="7" name="Slide Number Placeholder 6"/>
          <p:cNvSpPr>
            <a:spLocks noGrp="1"/>
          </p:cNvSpPr>
          <p:nvPr>
            <p:ph type="sldNum" sz="quarter" idx="12"/>
          </p:nvPr>
        </p:nvSpPr>
        <p:spPr/>
        <p:txBody>
          <a:bodyPr/>
          <a:lstStyle/>
          <a:p>
            <a:pPr>
              <a:defRPr/>
            </a:pPr>
            <a:fld id="{6CFCB1A7-81E0-4869-B54E-9BEFCFED6E05}" type="slidenum">
              <a:rPr lang="en-US"/>
              <a:pPr>
                <a:defRPr/>
              </a:pPr>
              <a:t>134</a:t>
            </a:fld>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p:cNvSpPr>
            <a:spLocks noGrp="1"/>
          </p:cNvSpPr>
          <p:nvPr>
            <p:ph type="title"/>
          </p:nvPr>
        </p:nvSpPr>
        <p:spPr/>
        <p:txBody>
          <a:bodyPr/>
          <a:lstStyle/>
          <a:p>
            <a:pPr eaLnBrk="1" hangingPunct="1"/>
            <a:r>
              <a:rPr lang="en-US" smtClean="0"/>
              <a:t>Families as creators</a:t>
            </a:r>
          </a:p>
        </p:txBody>
      </p:sp>
      <p:sp>
        <p:nvSpPr>
          <p:cNvPr id="96259" name="Content Placeholder 5"/>
          <p:cNvSpPr>
            <a:spLocks noGrp="1"/>
          </p:cNvSpPr>
          <p:nvPr>
            <p:ph idx="1"/>
          </p:nvPr>
        </p:nvSpPr>
        <p:spPr/>
        <p:txBody>
          <a:bodyPr/>
          <a:lstStyle/>
          <a:p>
            <a:pPr eaLnBrk="1" hangingPunct="1"/>
            <a:r>
              <a:rPr lang="en-US" smtClean="0"/>
              <a:t>AACR2 ignored family names and except in archival cataloging family names only appeared as subjects.</a:t>
            </a:r>
          </a:p>
          <a:p>
            <a:pPr eaLnBrk="1" hangingPunct="1"/>
            <a:endParaRPr lang="en-US" smtClean="0"/>
          </a:p>
          <a:p>
            <a:pPr eaLnBrk="1" hangingPunct="1"/>
            <a:r>
              <a:rPr lang="en-US" smtClean="0"/>
              <a:t>New to RDA, family names can be recorded as creators or others associated with a work, expression, manifestation, or item.</a:t>
            </a:r>
          </a:p>
        </p:txBody>
      </p:sp>
      <p:sp>
        <p:nvSpPr>
          <p:cNvPr id="7" name="Slide Number Placeholder 6"/>
          <p:cNvSpPr>
            <a:spLocks noGrp="1"/>
          </p:cNvSpPr>
          <p:nvPr>
            <p:ph type="sldNum" sz="quarter" idx="12"/>
          </p:nvPr>
        </p:nvSpPr>
        <p:spPr/>
        <p:txBody>
          <a:bodyPr/>
          <a:lstStyle/>
          <a:p>
            <a:pPr>
              <a:defRPr/>
            </a:pPr>
            <a:fld id="{8025A912-240B-429A-8AD8-3C368632214E}" type="slidenum">
              <a:rPr lang="en-US"/>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C00000"/>
                </a:solidFill>
              </a:rPr>
              <a:t>What might users notice?</a:t>
            </a:r>
            <a:r>
              <a:rPr lang="en-US" smtClean="0"/>
              <a:t/>
            </a:r>
            <a:br>
              <a:rPr lang="en-US" smtClean="0"/>
            </a:br>
            <a:r>
              <a:rPr lang="en-US" sz="4000" smtClean="0"/>
              <a:t>Changes in formation of access points</a:t>
            </a:r>
            <a:endParaRPr lang="en-US" sz="4000"/>
          </a:p>
        </p:txBody>
      </p:sp>
      <p:sp>
        <p:nvSpPr>
          <p:cNvPr id="3" name="Content Placeholder 2"/>
          <p:cNvSpPr>
            <a:spLocks noGrp="1"/>
          </p:cNvSpPr>
          <p:nvPr>
            <p:ph idx="1"/>
          </p:nvPr>
        </p:nvSpPr>
        <p:spPr/>
        <p:txBody>
          <a:bodyPr/>
          <a:lstStyle/>
          <a:p>
            <a:endParaRPr lang="en-US" smtClean="0"/>
          </a:p>
          <a:p>
            <a:r>
              <a:rPr lang="en-US" smtClean="0"/>
              <a:t>For the most part, RDA forms names, titles, and so forth, in the same way AACR2 does. </a:t>
            </a:r>
          </a:p>
          <a:p>
            <a:r>
              <a:rPr lang="en-US" smtClean="0"/>
              <a:t>There are a few important changes, however.</a:t>
            </a:r>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Identifying Entities</a:t>
            </a:r>
          </a:p>
        </p:txBody>
      </p:sp>
      <p:sp>
        <p:nvSpPr>
          <p:cNvPr id="97283" name="Content Placeholder 2"/>
          <p:cNvSpPr>
            <a:spLocks noGrp="1"/>
          </p:cNvSpPr>
          <p:nvPr>
            <p:ph idx="1"/>
          </p:nvPr>
        </p:nvSpPr>
        <p:spPr/>
        <p:txBody>
          <a:bodyPr/>
          <a:lstStyle/>
          <a:p>
            <a:pPr eaLnBrk="1" hangingPunct="1"/>
            <a:r>
              <a:rPr lang="en-US" sz="2400" smtClean="0"/>
              <a:t>RDA guidelines on describing persons, families, corporate bodies, expressions, and works are given in terms of “identifying” them.</a:t>
            </a:r>
          </a:p>
          <a:p>
            <a:pPr lvl="1" eaLnBrk="1" hangingPunct="1"/>
            <a:r>
              <a:rPr lang="en-US" sz="2000" smtClean="0"/>
              <a:t>Chapter 6. Identifying Works and Expressions</a:t>
            </a:r>
          </a:p>
          <a:p>
            <a:pPr lvl="1" eaLnBrk="1" hangingPunct="1"/>
            <a:r>
              <a:rPr lang="en-US" sz="2000" smtClean="0"/>
              <a:t>Chapter 9. Identifying Persons</a:t>
            </a:r>
          </a:p>
          <a:p>
            <a:pPr lvl="1" eaLnBrk="1" hangingPunct="1"/>
            <a:r>
              <a:rPr lang="en-US" sz="2000" smtClean="0"/>
              <a:t>Chapter 10. Identifying Families</a:t>
            </a:r>
          </a:p>
          <a:p>
            <a:pPr lvl="1" eaLnBrk="1" hangingPunct="1"/>
            <a:r>
              <a:rPr lang="en-US" sz="2000" smtClean="0"/>
              <a:t>Chapter 11. Identifying Corporate Bodies</a:t>
            </a:r>
          </a:p>
          <a:p>
            <a:pPr eaLnBrk="1" hangingPunct="1"/>
            <a:r>
              <a:rPr lang="en-US" sz="2400" smtClean="0"/>
              <a:t>These chapters first give guidelines for recording attributes of the entities, and then contain a final section on constructing access points for the entity. Do not be confused! Not all the recorded attributes are used to construct the access point.</a:t>
            </a:r>
          </a:p>
        </p:txBody>
      </p:sp>
      <p:sp>
        <p:nvSpPr>
          <p:cNvPr id="4" name="Slide Number Placeholder 3"/>
          <p:cNvSpPr>
            <a:spLocks noGrp="1"/>
          </p:cNvSpPr>
          <p:nvPr>
            <p:ph type="sldNum" sz="quarter" idx="12"/>
          </p:nvPr>
        </p:nvSpPr>
        <p:spPr/>
        <p:txBody>
          <a:bodyPr/>
          <a:lstStyle/>
          <a:p>
            <a:pPr>
              <a:defRPr/>
            </a:pPr>
            <a:fld id="{09D5B68C-EDE3-40B8-9E89-91AC4E9FECCA}" type="slidenum">
              <a:rPr lang="en-US"/>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MARC Authority Changes</a:t>
            </a:r>
          </a:p>
        </p:txBody>
      </p:sp>
      <p:sp>
        <p:nvSpPr>
          <p:cNvPr id="98307" name="Content Placeholder 2"/>
          <p:cNvSpPr>
            <a:spLocks noGrp="1"/>
          </p:cNvSpPr>
          <p:nvPr>
            <p:ph idx="1"/>
          </p:nvPr>
        </p:nvSpPr>
        <p:spPr/>
        <p:txBody>
          <a:bodyPr/>
          <a:lstStyle/>
          <a:p>
            <a:pPr eaLnBrk="1" hangingPunct="1"/>
            <a:r>
              <a:rPr lang="en-US" sz="2800" smtClean="0"/>
              <a:t>Attributes of entities (other than manifestation and item) will be recorded in authority records until we have the ability to record them in an entity-relationship database.</a:t>
            </a:r>
          </a:p>
          <a:p>
            <a:pPr eaLnBrk="1" hangingPunct="1"/>
            <a:endParaRPr lang="en-US" sz="2800" smtClean="0"/>
          </a:p>
          <a:p>
            <a:pPr eaLnBrk="1" hangingPunct="1"/>
            <a:r>
              <a:rPr lang="en-US" sz="2800" smtClean="0"/>
              <a:t>In order to accomodate recording the RDA attributes, the MARC authority format has been revised. Information to be recorded in the new fields is now typically recorded in 670 (if it is recorded at all).</a:t>
            </a:r>
          </a:p>
        </p:txBody>
      </p:sp>
      <p:sp>
        <p:nvSpPr>
          <p:cNvPr id="4" name="Slide Number Placeholder 3"/>
          <p:cNvSpPr>
            <a:spLocks noGrp="1"/>
          </p:cNvSpPr>
          <p:nvPr>
            <p:ph type="sldNum" sz="quarter" idx="12"/>
          </p:nvPr>
        </p:nvSpPr>
        <p:spPr/>
        <p:txBody>
          <a:bodyPr/>
          <a:lstStyle/>
          <a:p>
            <a:pPr>
              <a:defRPr/>
            </a:pPr>
            <a:fld id="{371D32F7-11EA-491C-A3DC-C3B431DD425E}" type="slidenum">
              <a:rPr lang="en-US"/>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MARC Authority Changes</a:t>
            </a:r>
            <a:br>
              <a:rPr lang="en-US" smtClean="0"/>
            </a:br>
            <a:r>
              <a:rPr lang="en-US" smtClean="0"/>
              <a:t>New Fields</a:t>
            </a:r>
          </a:p>
        </p:txBody>
      </p:sp>
      <p:sp>
        <p:nvSpPr>
          <p:cNvPr id="3" name="Content Placeholder 2"/>
          <p:cNvSpPr>
            <a:spLocks noGrp="1"/>
          </p:cNvSpPr>
          <p:nvPr>
            <p:ph idx="1"/>
          </p:nvPr>
        </p:nvSpPr>
        <p:spPr>
          <a:xfrm>
            <a:off x="457200" y="1752599"/>
            <a:ext cx="8229600" cy="3886201"/>
          </a:xfrm>
        </p:spPr>
        <p:txBody>
          <a:bodyPr numCol="2" rtlCol="0">
            <a:normAutofit/>
          </a:bodyPr>
          <a:lstStyle/>
          <a:p>
            <a:pPr eaLnBrk="1" fontAlgn="auto" hangingPunct="1">
              <a:spcAft>
                <a:spcPts val="0"/>
              </a:spcAft>
              <a:buFont typeface="Arial" pitchFamily="34" charset="0"/>
              <a:buChar char="•"/>
              <a:defRPr/>
            </a:pPr>
            <a:r>
              <a:rPr lang="en-US" sz="2400" smtClean="0"/>
              <a:t>046: special coded dates</a:t>
            </a:r>
          </a:p>
          <a:p>
            <a:pPr eaLnBrk="1" fontAlgn="auto" hangingPunct="1">
              <a:spcAft>
                <a:spcPts val="0"/>
              </a:spcAft>
              <a:buFont typeface="Arial" pitchFamily="34" charset="0"/>
              <a:buChar char="•"/>
              <a:defRPr/>
            </a:pPr>
            <a:r>
              <a:rPr lang="en-US" sz="2400" smtClean="0"/>
              <a:t>370: associated place</a:t>
            </a:r>
          </a:p>
          <a:p>
            <a:pPr eaLnBrk="1" fontAlgn="auto" hangingPunct="1">
              <a:spcAft>
                <a:spcPts val="0"/>
              </a:spcAft>
              <a:buFont typeface="Arial" pitchFamily="34" charset="0"/>
              <a:buChar char="•"/>
              <a:defRPr/>
            </a:pPr>
            <a:r>
              <a:rPr lang="en-US" sz="2400" smtClean="0"/>
              <a:t>371: address</a:t>
            </a:r>
          </a:p>
          <a:p>
            <a:pPr eaLnBrk="1" fontAlgn="auto" hangingPunct="1">
              <a:spcAft>
                <a:spcPts val="0"/>
              </a:spcAft>
              <a:buFont typeface="Arial" pitchFamily="34" charset="0"/>
              <a:buChar char="•"/>
              <a:defRPr/>
            </a:pPr>
            <a:r>
              <a:rPr lang="en-US" sz="2400" smtClean="0"/>
              <a:t>372: field of activity</a:t>
            </a:r>
          </a:p>
          <a:p>
            <a:pPr eaLnBrk="1" fontAlgn="auto" hangingPunct="1">
              <a:spcAft>
                <a:spcPts val="0"/>
              </a:spcAft>
              <a:buFont typeface="Arial" pitchFamily="34" charset="0"/>
              <a:buChar char="•"/>
              <a:defRPr/>
            </a:pPr>
            <a:r>
              <a:rPr lang="en-US" sz="2400" smtClean="0"/>
              <a:t>373: affiliation</a:t>
            </a:r>
          </a:p>
          <a:p>
            <a:pPr eaLnBrk="1" fontAlgn="auto" hangingPunct="1">
              <a:spcAft>
                <a:spcPts val="0"/>
              </a:spcAft>
              <a:buFont typeface="Arial" pitchFamily="34" charset="0"/>
              <a:buChar char="•"/>
              <a:defRPr/>
            </a:pPr>
            <a:r>
              <a:rPr lang="en-US" sz="2400" smtClean="0"/>
              <a:t>374: occupation</a:t>
            </a:r>
          </a:p>
          <a:p>
            <a:pPr eaLnBrk="1" fontAlgn="auto" hangingPunct="1">
              <a:spcAft>
                <a:spcPts val="0"/>
              </a:spcAft>
              <a:buFont typeface="Arial" pitchFamily="34" charset="0"/>
              <a:buChar char="•"/>
              <a:defRPr/>
            </a:pPr>
            <a:r>
              <a:rPr lang="en-US" sz="2400" smtClean="0"/>
              <a:t>375: gender</a:t>
            </a:r>
          </a:p>
          <a:p>
            <a:pPr eaLnBrk="1" fontAlgn="auto" hangingPunct="1">
              <a:spcAft>
                <a:spcPts val="0"/>
              </a:spcAft>
              <a:buFont typeface="Arial" pitchFamily="34" charset="0"/>
              <a:buChar char="•"/>
              <a:defRPr/>
            </a:pPr>
            <a:r>
              <a:rPr lang="en-US" sz="2400" smtClean="0"/>
              <a:t>376: family information</a:t>
            </a:r>
          </a:p>
          <a:p>
            <a:pPr eaLnBrk="1" fontAlgn="auto" hangingPunct="1">
              <a:spcAft>
                <a:spcPts val="0"/>
              </a:spcAft>
              <a:buFont typeface="Arial" pitchFamily="34" charset="0"/>
              <a:buChar char="•"/>
              <a:defRPr/>
            </a:pPr>
            <a:r>
              <a:rPr lang="en-US" sz="2400" smtClean="0"/>
              <a:t>377: associated language</a:t>
            </a:r>
          </a:p>
          <a:p>
            <a:pPr eaLnBrk="1" fontAlgn="auto" hangingPunct="1">
              <a:spcAft>
                <a:spcPts val="0"/>
              </a:spcAft>
              <a:buFont typeface="Arial" pitchFamily="34" charset="0"/>
              <a:buChar char="•"/>
              <a:defRPr/>
            </a:pPr>
            <a:r>
              <a:rPr lang="en-US" sz="2400" smtClean="0"/>
              <a:t>380: form of work</a:t>
            </a:r>
          </a:p>
          <a:p>
            <a:pPr eaLnBrk="1" fontAlgn="auto" hangingPunct="1">
              <a:spcAft>
                <a:spcPts val="0"/>
              </a:spcAft>
              <a:buFont typeface="Arial" pitchFamily="34" charset="0"/>
              <a:buChar char="•"/>
              <a:defRPr/>
            </a:pPr>
            <a:r>
              <a:rPr lang="en-US" sz="2400" smtClean="0"/>
              <a:t>381: other distinguishing characteristics of work or expression</a:t>
            </a:r>
          </a:p>
          <a:p>
            <a:pPr eaLnBrk="1" fontAlgn="auto" hangingPunct="1">
              <a:spcAft>
                <a:spcPts val="0"/>
              </a:spcAft>
              <a:buFont typeface="Arial" pitchFamily="34" charset="0"/>
              <a:buChar char="•"/>
              <a:defRPr/>
            </a:pPr>
            <a:r>
              <a:rPr lang="en-US" sz="2400" smtClean="0"/>
              <a:t>382: medium of performance</a:t>
            </a:r>
          </a:p>
          <a:p>
            <a:pPr eaLnBrk="1" fontAlgn="auto" hangingPunct="1">
              <a:spcAft>
                <a:spcPts val="0"/>
              </a:spcAft>
              <a:buFont typeface="Arial" pitchFamily="34" charset="0"/>
              <a:buChar char="•"/>
              <a:defRPr/>
            </a:pPr>
            <a:r>
              <a:rPr lang="en-US" sz="2400" smtClean="0"/>
              <a:t>383: numeric designation of musical work</a:t>
            </a:r>
          </a:p>
          <a:p>
            <a:pPr eaLnBrk="1" fontAlgn="auto" hangingPunct="1">
              <a:spcAft>
                <a:spcPts val="0"/>
              </a:spcAft>
              <a:buFont typeface="Arial" pitchFamily="34" charset="0"/>
              <a:buChar char="•"/>
              <a:defRPr/>
            </a:pPr>
            <a:r>
              <a:rPr lang="en-US" sz="2400" smtClean="0"/>
              <a:t>384: key</a:t>
            </a:r>
          </a:p>
        </p:txBody>
      </p:sp>
      <p:sp>
        <p:nvSpPr>
          <p:cNvPr id="4" name="Slide Number Placeholder 3"/>
          <p:cNvSpPr>
            <a:spLocks noGrp="1"/>
          </p:cNvSpPr>
          <p:nvPr>
            <p:ph type="sldNum" sz="quarter" idx="12"/>
          </p:nvPr>
        </p:nvSpPr>
        <p:spPr/>
        <p:txBody>
          <a:bodyPr/>
          <a:lstStyle/>
          <a:p>
            <a:pPr>
              <a:defRPr/>
            </a:pPr>
            <a:fld id="{6FBB8901-07B9-4AB1-AD85-816C4D7A7627}" type="slidenum">
              <a:rPr lang="en-US"/>
              <a:pPr>
                <a:defRPr/>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15962"/>
          </a:xfrm>
        </p:spPr>
        <p:txBody>
          <a:bodyPr/>
          <a:lstStyle/>
          <a:p>
            <a:pPr eaLnBrk="1" hangingPunct="1"/>
            <a:r>
              <a:rPr lang="en-US" smtClean="0"/>
              <a:t>FRBR Entities and Relationships</a:t>
            </a:r>
          </a:p>
        </p:txBody>
      </p:sp>
      <p:sp>
        <p:nvSpPr>
          <p:cNvPr id="55" name="Slide Number Placeholder 54"/>
          <p:cNvSpPr>
            <a:spLocks noGrp="1"/>
          </p:cNvSpPr>
          <p:nvPr>
            <p:ph type="sldNum" sz="quarter" idx="12"/>
          </p:nvPr>
        </p:nvSpPr>
        <p:spPr/>
        <p:txBody>
          <a:bodyPr/>
          <a:lstStyle/>
          <a:p>
            <a:pPr>
              <a:defRPr/>
            </a:pPr>
            <a:fld id="{5637BB00-1C3D-453C-AEA6-6E3C1D0012B1}" type="slidenum">
              <a:rPr lang="en-US"/>
              <a:pPr>
                <a:defRPr/>
              </a:pPr>
              <a:t>14</a:t>
            </a:fld>
            <a:endParaRPr lang="en-US" dirty="0"/>
          </a:p>
        </p:txBody>
      </p:sp>
      <p:pic>
        <p:nvPicPr>
          <p:cNvPr id="342135" name="Picture 119"/>
          <p:cNvPicPr>
            <a:picLocks noChangeAspect="1" noChangeArrowheads="1"/>
          </p:cNvPicPr>
          <p:nvPr/>
        </p:nvPicPr>
        <p:blipFill>
          <a:blip r:embed="rId3" cstate="print"/>
          <a:srcRect/>
          <a:stretch>
            <a:fillRect/>
          </a:stretch>
        </p:blipFill>
        <p:spPr bwMode="auto">
          <a:xfrm>
            <a:off x="533400" y="1323975"/>
            <a:ext cx="8039100" cy="48482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Personal names</a:t>
            </a:r>
          </a:p>
        </p:txBody>
      </p:sp>
      <p:sp>
        <p:nvSpPr>
          <p:cNvPr id="36867" name="Content Placeholder 4"/>
          <p:cNvSpPr>
            <a:spLocks noGrp="1"/>
          </p:cNvSpPr>
          <p:nvPr>
            <p:ph idx="1"/>
          </p:nvPr>
        </p:nvSpPr>
        <p:spPr/>
        <p:txBody>
          <a:bodyPr/>
          <a:lstStyle/>
          <a:p>
            <a:pPr eaLnBrk="1" hangingPunct="1"/>
            <a:endParaRPr lang="en-US" sz="2800" smtClean="0"/>
          </a:p>
          <a:p>
            <a:pPr eaLnBrk="1" hangingPunct="1"/>
            <a:r>
              <a:rPr lang="en-US" sz="2800" smtClean="0"/>
              <a:t>Under AACR2 only human beings were considered “persons” for purposes of added entries</a:t>
            </a:r>
          </a:p>
          <a:p>
            <a:pPr eaLnBrk="1" hangingPunct="1"/>
            <a:r>
              <a:rPr lang="en-US" sz="2800" smtClean="0"/>
              <a:t>RDA definition of person: “An individual or an identity established by an individual (either alone or in collaboration with one or more other individuals)” (RDA Glossary); “Persons include fictitious entities” (RDA 9.0).</a:t>
            </a:r>
          </a:p>
        </p:txBody>
      </p:sp>
      <p:sp>
        <p:nvSpPr>
          <p:cNvPr id="7" name="Slide Number Placeholder 6"/>
          <p:cNvSpPr>
            <a:spLocks noGrp="1"/>
          </p:cNvSpPr>
          <p:nvPr>
            <p:ph type="sldNum" sz="quarter" idx="12"/>
          </p:nvPr>
        </p:nvSpPr>
        <p:spPr/>
        <p:txBody>
          <a:bodyPr/>
          <a:lstStyle/>
          <a:p>
            <a:pPr>
              <a:defRPr/>
            </a:pPr>
            <a:fld id="{56A519E0-B7F1-4F06-836F-744BCFFE7A6E}" type="slidenum">
              <a:rPr lang="en-US"/>
              <a:pPr>
                <a:defRPr/>
              </a:pPr>
              <a:t>140</a:t>
            </a:fld>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4"/>
          <p:cNvSpPr>
            <a:spLocks noGrp="1"/>
          </p:cNvSpPr>
          <p:nvPr>
            <p:ph type="title"/>
          </p:nvPr>
        </p:nvSpPr>
        <p:spPr/>
        <p:txBody>
          <a:bodyPr/>
          <a:lstStyle/>
          <a:p>
            <a:pPr eaLnBrk="1" hangingPunct="1"/>
            <a:r>
              <a:rPr lang="en-US" smtClean="0"/>
              <a:t>Changes to AACR2 Practice</a:t>
            </a:r>
            <a:br>
              <a:rPr lang="en-US" smtClean="0"/>
            </a:br>
            <a:r>
              <a:rPr lang="en-US" smtClean="0"/>
              <a:t>Persons</a:t>
            </a:r>
          </a:p>
        </p:txBody>
      </p:sp>
      <p:sp>
        <p:nvSpPr>
          <p:cNvPr id="100355" name="Content Placeholder 5"/>
          <p:cNvSpPr>
            <a:spLocks noGrp="1"/>
          </p:cNvSpPr>
          <p:nvPr>
            <p:ph idx="1"/>
          </p:nvPr>
        </p:nvSpPr>
        <p:spPr/>
        <p:txBody>
          <a:bodyPr/>
          <a:lstStyle/>
          <a:p>
            <a:pPr eaLnBrk="1" hangingPunct="1"/>
            <a:r>
              <a:rPr lang="en-US" sz="2800" smtClean="0"/>
              <a:t>Under RDA non-human entities are included under “persons”</a:t>
            </a:r>
          </a:p>
          <a:p>
            <a:pPr lvl="1" eaLnBrk="1" hangingPunct="1"/>
            <a:r>
              <a:rPr lang="en-US" smtClean="0"/>
              <a:t>Bugs Bunny</a:t>
            </a:r>
          </a:p>
          <a:p>
            <a:pPr lvl="1" eaLnBrk="1" hangingPunct="1"/>
            <a:r>
              <a:rPr lang="en-US" smtClean="0"/>
              <a:t>Flipper</a:t>
            </a:r>
          </a:p>
          <a:p>
            <a:pPr eaLnBrk="1" hangingPunct="1"/>
            <a:r>
              <a:rPr lang="en-US" sz="2800" smtClean="0"/>
              <a:t>The practical impact will be that they can be used as added access points (e.g. for animal actors)</a:t>
            </a:r>
          </a:p>
          <a:p>
            <a:pPr eaLnBrk="1" hangingPunct="1"/>
            <a:r>
              <a:rPr lang="en-US" sz="2800" smtClean="0"/>
              <a:t>These currently reside in the LC Subject file. They will be transferred to the LC/NACO Authority File.</a:t>
            </a:r>
          </a:p>
        </p:txBody>
      </p:sp>
      <p:sp>
        <p:nvSpPr>
          <p:cNvPr id="7" name="Slide Number Placeholder 6"/>
          <p:cNvSpPr>
            <a:spLocks noGrp="1"/>
          </p:cNvSpPr>
          <p:nvPr>
            <p:ph type="sldNum" sz="quarter" idx="12"/>
          </p:nvPr>
        </p:nvSpPr>
        <p:spPr/>
        <p:txBody>
          <a:bodyPr/>
          <a:lstStyle/>
          <a:p>
            <a:pPr>
              <a:defRPr/>
            </a:pPr>
            <a:fld id="{C6F889E7-7347-442B-9454-903CDB9A793F}" type="slidenum">
              <a:rPr lang="en-US"/>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Changes to AACR2 Practice</a:t>
            </a:r>
            <a:br>
              <a:rPr lang="en-US" smtClean="0"/>
            </a:br>
            <a:r>
              <a:rPr lang="en-US" smtClean="0"/>
              <a:t>Persons</a:t>
            </a:r>
          </a:p>
        </p:txBody>
      </p:sp>
      <p:sp>
        <p:nvSpPr>
          <p:cNvPr id="101379" name="Content Placeholder 2"/>
          <p:cNvSpPr>
            <a:spLocks noGrp="1"/>
          </p:cNvSpPr>
          <p:nvPr>
            <p:ph idx="1"/>
          </p:nvPr>
        </p:nvSpPr>
        <p:spPr/>
        <p:txBody>
          <a:bodyPr/>
          <a:lstStyle/>
          <a:p>
            <a:pPr eaLnBrk="1" hangingPunct="1"/>
            <a:r>
              <a:rPr lang="en-US" smtClean="0"/>
              <a:t>AACR2 practice regarding pseudonyms was complex and depended on when a person lived.</a:t>
            </a:r>
          </a:p>
          <a:p>
            <a:pPr eaLnBrk="1" hangingPunct="1"/>
            <a:r>
              <a:rPr lang="en-US" smtClean="0"/>
              <a:t>RDA simplifies this practice</a:t>
            </a:r>
          </a:p>
          <a:p>
            <a:pPr lvl="1" eaLnBrk="1" hangingPunct="1">
              <a:buFont typeface="Arial" charset="0"/>
              <a:buNone/>
            </a:pPr>
            <a:r>
              <a:rPr lang="en-US" smtClean="0"/>
              <a:t>RDA 9.2.2.8. If an individual has more than one identity, choose the name associated with each identity as the preferred name for that identity.</a:t>
            </a:r>
          </a:p>
        </p:txBody>
      </p:sp>
      <p:sp>
        <p:nvSpPr>
          <p:cNvPr id="4" name="Slide Number Placeholder 3"/>
          <p:cNvSpPr>
            <a:spLocks noGrp="1"/>
          </p:cNvSpPr>
          <p:nvPr>
            <p:ph type="sldNum" sz="quarter" idx="12"/>
          </p:nvPr>
        </p:nvSpPr>
        <p:spPr/>
        <p:txBody>
          <a:bodyPr/>
          <a:lstStyle/>
          <a:p>
            <a:pPr>
              <a:defRPr/>
            </a:pPr>
            <a:fld id="{3A64897A-2127-4BDF-9C26-1D0E80015C80}"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Changes to AACR2 Practice</a:t>
            </a:r>
            <a:br>
              <a:rPr lang="en-US" smtClean="0"/>
            </a:br>
            <a:r>
              <a:rPr lang="en-US" smtClean="0"/>
              <a:t>Persons</a:t>
            </a:r>
          </a:p>
        </p:txBody>
      </p:sp>
      <p:sp>
        <p:nvSpPr>
          <p:cNvPr id="102403" name="Content Placeholder 2"/>
          <p:cNvSpPr>
            <a:spLocks noGrp="1"/>
          </p:cNvSpPr>
          <p:nvPr>
            <p:ph idx="1"/>
          </p:nvPr>
        </p:nvSpPr>
        <p:spPr>
          <a:xfrm>
            <a:off x="457200" y="1447800"/>
            <a:ext cx="8229600" cy="4525963"/>
          </a:xfrm>
        </p:spPr>
        <p:txBody>
          <a:bodyPr/>
          <a:lstStyle/>
          <a:p>
            <a:pPr algn="ctr" eaLnBrk="1" hangingPunct="1">
              <a:buNone/>
            </a:pPr>
            <a:r>
              <a:rPr lang="en-US" sz="2000" smtClean="0"/>
              <a:t>Changes have been made in the way dates are recorded for persons</a:t>
            </a:r>
          </a:p>
          <a:p>
            <a:pPr eaLnBrk="1" hangingPunct="1">
              <a:buFont typeface="Arial" charset="0"/>
              <a:buNone/>
            </a:pPr>
            <a:r>
              <a:rPr lang="en-US" sz="20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born 1825 </a:t>
            </a:r>
            <a:r>
              <a:rPr lang="en-US" sz="1800" i="1" smtClean="0"/>
              <a:t>or</a:t>
            </a:r>
            <a:r>
              <a:rPr lang="en-US" sz="1800" smtClean="0"/>
              <a:t> ..., 1825-</a:t>
            </a:r>
          </a:p>
          <a:p>
            <a:pPr eaLnBrk="1" hangingPunct="1">
              <a:buFont typeface="Arial" charset="0"/>
              <a:buNone/>
            </a:pPr>
            <a:r>
              <a:rPr lang="en-US" sz="1800" smtClean="0"/>
              <a:t>..., d. 1945			..., died 1945 </a:t>
            </a:r>
            <a:r>
              <a:rPr lang="en-US" sz="1800" i="1" smtClean="0"/>
              <a:t>or</a:t>
            </a:r>
            <a:r>
              <a:rPr lang="en-US" sz="1800" smtClean="0"/>
              <a:t> ..., -1945</a:t>
            </a:r>
          </a:p>
          <a:p>
            <a:pPr eaLnBrk="1" hangingPunct="1">
              <a:buFont typeface="Arial" charset="0"/>
              <a:buNone/>
            </a:pPr>
            <a:r>
              <a:rPr lang="en-US" sz="1800" smtClean="0"/>
              <a:t>..., fl. 1788-1803			..., flourished 1925-1930</a:t>
            </a:r>
          </a:p>
          <a:p>
            <a:pPr eaLnBrk="1" hangingPunct="1">
              <a:buFont typeface="Arial" charset="0"/>
              <a:buNone/>
            </a:pPr>
            <a:r>
              <a:rPr lang="en-US" sz="1800" smtClean="0"/>
              <a:t>					   </a:t>
            </a:r>
            <a:r>
              <a:rPr lang="en-US" sz="1800" i="1" smtClean="0"/>
              <a:t>or</a:t>
            </a:r>
            <a:r>
              <a:rPr lang="en-US" sz="1800" smtClean="0"/>
              <a:t> ..., active 1925-1930</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a:t>
            </a:r>
          </a:p>
        </p:txBody>
      </p:sp>
      <p:sp>
        <p:nvSpPr>
          <p:cNvPr id="4" name="Slide Number Placeholder 3"/>
          <p:cNvSpPr>
            <a:spLocks noGrp="1"/>
          </p:cNvSpPr>
          <p:nvPr>
            <p:ph type="sldNum" sz="quarter" idx="12"/>
          </p:nvPr>
        </p:nvSpPr>
        <p:spPr/>
        <p:txBody>
          <a:bodyPr/>
          <a:lstStyle/>
          <a:p>
            <a:pPr>
              <a:defRPr/>
            </a:pPr>
            <a:fld id="{81CAEA0F-A659-4150-8B74-7D3E1E0AD107}" type="slidenum">
              <a:rPr lang="en-US"/>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mtClean="0"/>
              <a:t>Changes to AACR2 Practice</a:t>
            </a:r>
            <a:br>
              <a:rPr lang="en-US" smtClean="0"/>
            </a:br>
            <a:r>
              <a:rPr lang="en-US" smtClean="0"/>
              <a:t>Persons</a:t>
            </a:r>
          </a:p>
        </p:txBody>
      </p:sp>
      <p:sp>
        <p:nvSpPr>
          <p:cNvPr id="103427" name="Content Placeholder 2"/>
          <p:cNvSpPr>
            <a:spLocks noGrp="1"/>
          </p:cNvSpPr>
          <p:nvPr>
            <p:ph sz="half" idx="1"/>
          </p:nvPr>
        </p:nvSpPr>
        <p:spPr>
          <a:xfrm>
            <a:off x="457200" y="1828800"/>
            <a:ext cx="4038600" cy="4525963"/>
          </a:xfrm>
        </p:spPr>
        <p:txBody>
          <a:bodyPr/>
          <a:lstStyle/>
          <a:p>
            <a:pPr eaLnBrk="1" hangingPunct="1">
              <a:buFont typeface="Arial" charset="0"/>
              <a:buNone/>
            </a:pPr>
            <a:r>
              <a:rPr lang="en-US" sz="2000" smtClean="0"/>
              <a:t>AACR2 22.15C. Do not add other titles or terms associated with names entered under surname unless they are required to distinguish ...</a:t>
            </a:r>
          </a:p>
          <a:p>
            <a:pPr eaLnBrk="1" hangingPunct="1">
              <a:buFont typeface="Arial" charset="0"/>
              <a:buNone/>
            </a:pPr>
            <a:endParaRPr lang="en-US" sz="2000" smtClean="0"/>
          </a:p>
          <a:p>
            <a:pPr eaLnBrk="1" hangingPunct="1">
              <a:buFont typeface="Arial" charset="0"/>
              <a:buNone/>
            </a:pPr>
            <a:r>
              <a:rPr lang="en-US" sz="1600" smtClean="0"/>
              <a:t>100 1  $a King, Martin Luther, $d 1899-1984</a:t>
            </a:r>
          </a:p>
          <a:p>
            <a:pPr eaLnBrk="1" hangingPunct="1">
              <a:buFont typeface="Arial" charset="0"/>
              <a:buNone/>
            </a:pPr>
            <a:r>
              <a:rPr lang="en-US" sz="1600" smtClean="0"/>
              <a:t>100 1  $a King, Martin Luther,</a:t>
            </a:r>
            <a:r>
              <a:rPr lang="en-US" sz="1600" b="1" smtClean="0"/>
              <a:t> </a:t>
            </a:r>
            <a:r>
              <a:rPr lang="en-US" sz="1600" smtClean="0"/>
              <a:t>$d 1929-1968</a:t>
            </a:r>
          </a:p>
          <a:p>
            <a:pPr eaLnBrk="1" hangingPunct="1">
              <a:buFont typeface="Arial" charset="0"/>
              <a:buNone/>
            </a:pPr>
            <a:endParaRPr lang="en-US" sz="1600" smtClean="0"/>
          </a:p>
          <a:p>
            <a:pPr eaLnBrk="1" hangingPunct="1">
              <a:buFont typeface="Arial" charset="0"/>
              <a:buNone/>
            </a:pPr>
            <a:r>
              <a:rPr lang="en-US" sz="1600" smtClean="0"/>
              <a:t>100 1 $a Smith, Joseph, $d 1771-1840</a:t>
            </a:r>
          </a:p>
          <a:p>
            <a:pPr eaLnBrk="1" hangingPunct="1">
              <a:buFont typeface="Arial" charset="0"/>
              <a:buNone/>
            </a:pPr>
            <a:r>
              <a:rPr lang="en-US" sz="1600" smtClean="0"/>
              <a:t>100 1 $a Smith, Joseph, $d 1805-1844</a:t>
            </a:r>
          </a:p>
          <a:p>
            <a:pPr eaLnBrk="1" hangingPunct="1">
              <a:buFont typeface="Arial" charset="0"/>
              <a:buNone/>
            </a:pPr>
            <a:r>
              <a:rPr lang="en-US" sz="1600" smtClean="0"/>
              <a:t>100 1 $a Smith, Joseph, $d 1832-1914</a:t>
            </a:r>
          </a:p>
        </p:txBody>
      </p:sp>
      <p:sp>
        <p:nvSpPr>
          <p:cNvPr id="103428" name="Content Placeholder 3"/>
          <p:cNvSpPr>
            <a:spLocks noGrp="1"/>
          </p:cNvSpPr>
          <p:nvPr>
            <p:ph sz="half" idx="2"/>
          </p:nvPr>
        </p:nvSpPr>
        <p:spPr>
          <a:xfrm>
            <a:off x="4419600" y="1600200"/>
            <a:ext cx="4419600" cy="4525963"/>
          </a:xfrm>
        </p:spPr>
        <p:txBody>
          <a:bodyPr/>
          <a:lstStyle/>
          <a:p>
            <a:pPr eaLnBrk="1" hangingPunct="1">
              <a:buFont typeface="Arial" charset="0"/>
              <a:buNone/>
            </a:pPr>
            <a:r>
              <a:rPr lang="en-US" sz="2000" smtClean="0"/>
              <a:t>RDA 9.2.2.9.5. Record [terms indicating relationship] (e.g., Jr., Sr., fils, père) and numbers (e.g., III) occurring in languages other than Portuguese following the person’s forename or forenames, preceded by a comma.</a:t>
            </a:r>
          </a:p>
          <a:p>
            <a:pPr eaLnBrk="1" hangingPunct="1">
              <a:buFont typeface="Arial" charset="0"/>
              <a:buNone/>
            </a:pPr>
            <a:endParaRPr lang="en-US" sz="1600" smtClean="0"/>
          </a:p>
          <a:p>
            <a:pPr eaLnBrk="1" hangingPunct="1">
              <a:buFont typeface="Arial" charset="0"/>
              <a:buNone/>
            </a:pPr>
            <a:r>
              <a:rPr lang="en-US" sz="1600" smtClean="0"/>
              <a:t>100 1  $a King, Martin Luther, $c Sr., $d 1899-1984</a:t>
            </a:r>
          </a:p>
          <a:p>
            <a:pPr eaLnBrk="1" hangingPunct="1">
              <a:buFont typeface="Arial" charset="0"/>
              <a:buNone/>
            </a:pPr>
            <a:r>
              <a:rPr lang="en-US" sz="1600" smtClean="0"/>
              <a:t>100 1  $a King, Martin Luther,</a:t>
            </a:r>
            <a:r>
              <a:rPr lang="en-US" sz="1600" b="1" smtClean="0"/>
              <a:t> </a:t>
            </a:r>
            <a:r>
              <a:rPr lang="en-US" sz="1600" smtClean="0"/>
              <a:t>$c Jr., $d 1929-1968</a:t>
            </a:r>
          </a:p>
          <a:p>
            <a:pPr eaLnBrk="1" hangingPunct="1">
              <a:buFont typeface="Arial" charset="0"/>
              <a:buNone/>
            </a:pPr>
            <a:endParaRPr lang="en-US" sz="1600" smtClean="0"/>
          </a:p>
          <a:p>
            <a:pPr eaLnBrk="1" hangingPunct="1">
              <a:buFont typeface="Arial" charset="0"/>
              <a:buNone/>
            </a:pPr>
            <a:r>
              <a:rPr lang="en-US" sz="1600" smtClean="0"/>
              <a:t>100 1 $a Smith, Joseph, $c Sr., $d 1771-1840</a:t>
            </a:r>
          </a:p>
          <a:p>
            <a:pPr eaLnBrk="1" hangingPunct="1">
              <a:buFont typeface="Arial" charset="0"/>
              <a:buNone/>
            </a:pPr>
            <a:r>
              <a:rPr lang="en-US" sz="1600" smtClean="0"/>
              <a:t>100 1 $a Smith, Joseph, $c Jr., $d 1805-1844</a:t>
            </a:r>
          </a:p>
          <a:p>
            <a:pPr eaLnBrk="1" hangingPunct="1">
              <a:buFont typeface="Arial" charset="0"/>
              <a:buNone/>
            </a:pPr>
            <a:r>
              <a:rPr lang="en-US" sz="1600" smtClean="0"/>
              <a:t>100 1 $a Smith, Joseph, $c III, $d 1832-1914</a:t>
            </a:r>
          </a:p>
          <a:p>
            <a:pPr eaLnBrk="1" hangingPunct="1">
              <a:buFont typeface="Arial" charset="0"/>
              <a:buNone/>
            </a:pPr>
            <a:endParaRPr lang="en-US" sz="2000" smtClean="0"/>
          </a:p>
        </p:txBody>
      </p:sp>
      <p:sp>
        <p:nvSpPr>
          <p:cNvPr id="5" name="Slide Number Placeholder 4"/>
          <p:cNvSpPr>
            <a:spLocks noGrp="1"/>
          </p:cNvSpPr>
          <p:nvPr>
            <p:ph type="sldNum" sz="quarter" idx="12"/>
          </p:nvPr>
        </p:nvSpPr>
        <p:spPr/>
        <p:txBody>
          <a:bodyPr/>
          <a:lstStyle/>
          <a:p>
            <a:pPr>
              <a:defRPr/>
            </a:pPr>
            <a:fld id="{5EACC868-1D6F-4328-BF19-86AF376219B2}" type="slidenum">
              <a:rPr lang="en-US"/>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Family names</a:t>
            </a:r>
          </a:p>
        </p:txBody>
      </p:sp>
      <p:sp>
        <p:nvSpPr>
          <p:cNvPr id="37891" name="Content Placeholder 2"/>
          <p:cNvSpPr>
            <a:spLocks noGrp="1"/>
          </p:cNvSpPr>
          <p:nvPr>
            <p:ph idx="1"/>
          </p:nvPr>
        </p:nvSpPr>
        <p:spPr/>
        <p:txBody>
          <a:bodyPr/>
          <a:lstStyle/>
          <a:p>
            <a:pPr eaLnBrk="1" hangingPunct="1"/>
            <a:r>
              <a:rPr lang="en-US" smtClean="0"/>
              <a:t>Under AACR2 family names were not recognized for descriptive cataloging (in non-archival cataloging they were only used in subject fields)</a:t>
            </a:r>
          </a:p>
          <a:p>
            <a:pPr eaLnBrk="1" hangingPunct="1"/>
            <a:r>
              <a:rPr lang="en-US" smtClean="0"/>
              <a:t>RDA recognizes family names, recognizes that families can be creators, and gives guidelines for the form of an access point for a family.</a:t>
            </a:r>
          </a:p>
        </p:txBody>
      </p:sp>
      <p:sp>
        <p:nvSpPr>
          <p:cNvPr id="5" name="Slide Number Placeholder 4"/>
          <p:cNvSpPr>
            <a:spLocks noGrp="1"/>
          </p:cNvSpPr>
          <p:nvPr>
            <p:ph type="sldNum" sz="quarter" idx="12"/>
          </p:nvPr>
        </p:nvSpPr>
        <p:spPr/>
        <p:txBody>
          <a:bodyPr/>
          <a:lstStyle/>
          <a:p>
            <a:pPr>
              <a:defRPr/>
            </a:pPr>
            <a:fld id="{FC92668C-95A5-41CA-AE6B-5F5582B92A4E}" type="slidenum">
              <a:rPr lang="en-US"/>
              <a:pPr>
                <a:defRPr/>
              </a:pPr>
              <a:t>145</a:t>
            </a:fld>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Changes to AACR2 Practice</a:t>
            </a:r>
            <a:br>
              <a:rPr lang="en-US" smtClean="0"/>
            </a:br>
            <a:r>
              <a:rPr lang="en-US" smtClean="0"/>
              <a:t>Families</a:t>
            </a:r>
          </a:p>
        </p:txBody>
      </p:sp>
      <p:sp>
        <p:nvSpPr>
          <p:cNvPr id="104451" name="Content Placeholder 4"/>
          <p:cNvSpPr>
            <a:spLocks noGrp="1"/>
          </p:cNvSpPr>
          <p:nvPr>
            <p:ph idx="1"/>
          </p:nvPr>
        </p:nvSpPr>
        <p:spPr/>
        <p:txBody>
          <a:bodyPr/>
          <a:lstStyle/>
          <a:p>
            <a:pPr eaLnBrk="1" hangingPunct="1"/>
            <a:endParaRPr lang="en-US" sz="2400" smtClean="0"/>
          </a:p>
          <a:p>
            <a:pPr eaLnBrk="1" hangingPunct="1"/>
            <a:r>
              <a:rPr lang="en-US" sz="2400" smtClean="0"/>
              <a:t>RDA Chapter 10 gives guidelines for recording the attributes of families. It also gives guidelines for creating access points for family names.</a:t>
            </a:r>
          </a:p>
          <a:p>
            <a:pPr eaLnBrk="1" hangingPunct="1"/>
            <a:endParaRPr lang="en-US" sz="2400" smtClean="0"/>
          </a:p>
          <a:p>
            <a:pPr eaLnBrk="1" hangingPunct="1"/>
            <a:r>
              <a:rPr lang="en-US" sz="2400" smtClean="0"/>
              <a:t>Definition (RDA 8.1.2). The term family refers to two or more persons related by birth, marriage, adoption, civil union, or similar legal status, or who otherwise present themselves as a family.</a:t>
            </a:r>
          </a:p>
        </p:txBody>
      </p:sp>
      <p:sp>
        <p:nvSpPr>
          <p:cNvPr id="6" name="Slide Number Placeholder 5"/>
          <p:cNvSpPr>
            <a:spLocks noGrp="1"/>
          </p:cNvSpPr>
          <p:nvPr>
            <p:ph type="sldNum" sz="quarter" idx="12"/>
          </p:nvPr>
        </p:nvSpPr>
        <p:spPr/>
        <p:txBody>
          <a:bodyPr/>
          <a:lstStyle/>
          <a:p>
            <a:pPr>
              <a:defRPr/>
            </a:pPr>
            <a:fld id="{59DD7A08-0386-477B-8FCF-6C54EDA37AD3}"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Changes to AACR2 Practice</a:t>
            </a:r>
            <a:br>
              <a:rPr lang="en-US" smtClean="0"/>
            </a:br>
            <a:r>
              <a:rPr lang="en-US" smtClean="0"/>
              <a:t>Families</a:t>
            </a:r>
          </a:p>
        </p:txBody>
      </p:sp>
      <p:sp>
        <p:nvSpPr>
          <p:cNvPr id="105475" name="Content Placeholder 2"/>
          <p:cNvSpPr>
            <a:spLocks noGrp="1"/>
          </p:cNvSpPr>
          <p:nvPr>
            <p:ph idx="1"/>
          </p:nvPr>
        </p:nvSpPr>
        <p:spPr/>
        <p:txBody>
          <a:bodyPr/>
          <a:lstStyle/>
          <a:p>
            <a:pPr eaLnBrk="1" hangingPunct="1">
              <a:buFont typeface="Arial" charset="0"/>
              <a:buNone/>
            </a:pPr>
            <a:r>
              <a:rPr lang="en-US" smtClean="0"/>
              <a:t>Attributes of families</a:t>
            </a:r>
          </a:p>
          <a:p>
            <a:pPr lvl="1" eaLnBrk="1" hangingPunct="1"/>
            <a:r>
              <a:rPr lang="en-US" sz="2400" smtClean="0"/>
              <a:t>Preferred name (core element) (10.2.2)</a:t>
            </a:r>
          </a:p>
          <a:p>
            <a:pPr lvl="1" eaLnBrk="1" hangingPunct="1"/>
            <a:r>
              <a:rPr lang="en-US" sz="2400" smtClean="0"/>
              <a:t>Variant name (10.2.3)</a:t>
            </a:r>
          </a:p>
          <a:p>
            <a:pPr lvl="1" eaLnBrk="1" hangingPunct="1"/>
            <a:r>
              <a:rPr lang="en-US" sz="2400" smtClean="0"/>
              <a:t>Type of family (core element) (10.3)</a:t>
            </a:r>
          </a:p>
          <a:p>
            <a:pPr lvl="1" eaLnBrk="1" hangingPunct="1"/>
            <a:r>
              <a:rPr lang="en-US" sz="2400" smtClean="0"/>
              <a:t>Date associated with the family (core element) (10.4)</a:t>
            </a:r>
          </a:p>
          <a:p>
            <a:pPr lvl="1" eaLnBrk="1" hangingPunct="1"/>
            <a:r>
              <a:rPr lang="en-US" sz="2400" smtClean="0"/>
              <a:t>Place associated with family (10.5)</a:t>
            </a:r>
          </a:p>
          <a:p>
            <a:pPr lvl="1" eaLnBrk="1" hangingPunct="1"/>
            <a:r>
              <a:rPr lang="en-US" sz="2400" smtClean="0"/>
              <a:t>Prominent member of family (10.6)</a:t>
            </a:r>
          </a:p>
          <a:p>
            <a:pPr lvl="1" eaLnBrk="1" hangingPunct="1"/>
            <a:r>
              <a:rPr lang="en-US" sz="2400" smtClean="0"/>
              <a:t>Hereditary title (10.7)</a:t>
            </a:r>
          </a:p>
          <a:p>
            <a:pPr lvl="1" eaLnBrk="1" hangingPunct="1"/>
            <a:r>
              <a:rPr lang="en-US" sz="2400" smtClean="0"/>
              <a:t>Family history (10.8)</a:t>
            </a:r>
          </a:p>
        </p:txBody>
      </p:sp>
      <p:sp>
        <p:nvSpPr>
          <p:cNvPr id="4" name="Slide Number Placeholder 3"/>
          <p:cNvSpPr>
            <a:spLocks noGrp="1"/>
          </p:cNvSpPr>
          <p:nvPr>
            <p:ph type="sldNum" sz="quarter" idx="12"/>
          </p:nvPr>
        </p:nvSpPr>
        <p:spPr/>
        <p:txBody>
          <a:bodyPr/>
          <a:lstStyle/>
          <a:p>
            <a:pPr>
              <a:defRPr/>
            </a:pPr>
            <a:fld id="{44F46456-2AF1-4441-A844-F6945615F507}"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Changes to AACR2 Practice</a:t>
            </a:r>
            <a:br>
              <a:rPr lang="en-US" smtClean="0"/>
            </a:br>
            <a:r>
              <a:rPr lang="en-US" smtClean="0"/>
              <a:t>Families</a:t>
            </a:r>
          </a:p>
        </p:txBody>
      </p:sp>
      <p:sp>
        <p:nvSpPr>
          <p:cNvPr id="106499" name="Content Placeholder 2"/>
          <p:cNvSpPr>
            <a:spLocks noGrp="1"/>
          </p:cNvSpPr>
          <p:nvPr>
            <p:ph idx="1"/>
          </p:nvPr>
        </p:nvSpPr>
        <p:spPr/>
        <p:txBody>
          <a:bodyPr/>
          <a:lstStyle/>
          <a:p>
            <a:pPr eaLnBrk="1" hangingPunct="1">
              <a:buFont typeface="Arial" charset="0"/>
              <a:buNone/>
            </a:pPr>
            <a:r>
              <a:rPr lang="en-US" smtClean="0"/>
              <a:t>Creating access points for families</a:t>
            </a:r>
          </a:p>
          <a:p>
            <a:pPr lvl="1" eaLnBrk="1" hangingPunct="1"/>
            <a:r>
              <a:rPr lang="en-US" sz="2400" smtClean="0"/>
              <a:t>Start with preferred name (10.10.1.1)</a:t>
            </a:r>
          </a:p>
          <a:p>
            <a:pPr lvl="1" eaLnBrk="1" hangingPunct="1"/>
            <a:r>
              <a:rPr lang="en-US" sz="2400" smtClean="0"/>
              <a:t>Add type of family (10.10.1.2)</a:t>
            </a:r>
          </a:p>
          <a:p>
            <a:pPr lvl="1" eaLnBrk="1" hangingPunct="1"/>
            <a:r>
              <a:rPr lang="en-US" sz="2400" smtClean="0"/>
              <a:t>Add date associated with family (10.10.1.3)</a:t>
            </a:r>
          </a:p>
          <a:p>
            <a:pPr lvl="1" eaLnBrk="1" hangingPunct="1"/>
            <a:r>
              <a:rPr lang="en-US" sz="2400" smtClean="0"/>
              <a:t>Add place associated with family if needed to distinguish (10.10.1.4)</a:t>
            </a:r>
          </a:p>
          <a:p>
            <a:pPr lvl="1" eaLnBrk="1" hangingPunct="1"/>
            <a:r>
              <a:rPr lang="en-US" sz="2400" smtClean="0"/>
              <a:t>Add prominent mamber of the family if needed to distinguish (10.10.1.5)</a:t>
            </a:r>
          </a:p>
          <a:p>
            <a:pPr eaLnBrk="1" hangingPunct="1">
              <a:buFont typeface="Arial" charset="0"/>
              <a:buNone/>
            </a:pPr>
            <a:endParaRPr lang="en-US" sz="2000" smtClean="0"/>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2F3DAEB9-41C3-4A33-A6D7-AA6FD8470B88}" type="slidenum">
              <a:rPr lang="en-US"/>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Changes to AACR2 Pratice</a:t>
            </a:r>
            <a:br>
              <a:rPr lang="en-US" smtClean="0"/>
            </a:br>
            <a:r>
              <a:rPr lang="en-US" smtClean="0"/>
              <a:t>Families</a:t>
            </a:r>
          </a:p>
        </p:txBody>
      </p:sp>
      <p:sp>
        <p:nvSpPr>
          <p:cNvPr id="107523" name="Content Placeholder 2"/>
          <p:cNvSpPr>
            <a:spLocks noGrp="1"/>
          </p:cNvSpPr>
          <p:nvPr>
            <p:ph idx="1"/>
          </p:nvPr>
        </p:nvSpPr>
        <p:spPr/>
        <p:txBody>
          <a:bodyPr/>
          <a:lstStyle/>
          <a:p>
            <a:pPr eaLnBrk="1" hangingPunct="1">
              <a:buFont typeface="Arial" charset="0"/>
              <a:buNone/>
            </a:pPr>
            <a:r>
              <a:rPr lang="en-US" sz="2000" b="1" smtClean="0"/>
              <a:t>Basic form (preferred name + type of family)</a:t>
            </a:r>
            <a:endParaRPr lang="en-US" sz="2000" smtClean="0"/>
          </a:p>
          <a:p>
            <a:pPr eaLnBrk="1" hangingPunct="1">
              <a:buFont typeface="Arial" charset="0"/>
              <a:buNone/>
            </a:pPr>
            <a:r>
              <a:rPr lang="en-US" sz="2000" smtClean="0"/>
              <a:t>100 3  $a Anderton (Family)</a:t>
            </a:r>
          </a:p>
          <a:p>
            <a:pPr eaLnBrk="1" hangingPunct="1">
              <a:buFont typeface="Arial" charset="0"/>
              <a:buNone/>
            </a:pPr>
            <a:r>
              <a:rPr lang="en-US" sz="2000" smtClean="0"/>
              <a:t>100 3  $a Windsor (Royal house)</a:t>
            </a:r>
          </a:p>
          <a:p>
            <a:pPr eaLnBrk="1" hangingPunct="1">
              <a:buFont typeface="Arial" charset="0"/>
              <a:buNone/>
            </a:pPr>
            <a:endParaRPr lang="en-US" sz="2000" b="1" smtClean="0"/>
          </a:p>
          <a:p>
            <a:pPr eaLnBrk="1" hangingPunct="1">
              <a:buFont typeface="Arial" charset="0"/>
              <a:buNone/>
            </a:pPr>
            <a:r>
              <a:rPr lang="en-US" sz="2000" b="1" smtClean="0"/>
              <a:t>With date</a:t>
            </a:r>
            <a:endParaRPr lang="en-US" sz="2000" smtClean="0"/>
          </a:p>
          <a:p>
            <a:pPr eaLnBrk="1" hangingPunct="1">
              <a:buFont typeface="Arial" charset="0"/>
              <a:buNone/>
            </a:pPr>
            <a:r>
              <a:rPr lang="en-US" sz="2000" smtClean="0"/>
              <a:t>100 3  $a Pahlavi (Dynasty : $d 1925–1979) </a:t>
            </a:r>
          </a:p>
          <a:p>
            <a:pPr eaLnBrk="1" hangingPunct="1">
              <a:buFont typeface="Arial" charset="0"/>
              <a:buNone/>
            </a:pPr>
            <a:endParaRPr lang="en-US" sz="2000" smtClean="0"/>
          </a:p>
          <a:p>
            <a:pPr eaLnBrk="1" hangingPunct="1">
              <a:buFont typeface="Arial" charset="0"/>
              <a:buNone/>
            </a:pPr>
            <a:r>
              <a:rPr lang="en-US" sz="2000" b="1" smtClean="0"/>
              <a:t>With place</a:t>
            </a:r>
          </a:p>
          <a:p>
            <a:pPr eaLnBrk="1" hangingPunct="1">
              <a:buFont typeface="Arial" charset="0"/>
              <a:buNone/>
            </a:pPr>
            <a:r>
              <a:rPr lang="en-US" sz="2000" smtClean="0"/>
              <a:t>100 3   $a James (Family : $c Salt Lake City, Utah) </a:t>
            </a:r>
          </a:p>
          <a:p>
            <a:pPr eaLnBrk="1" hangingPunct="1">
              <a:buFont typeface="Arial" charset="0"/>
              <a:buNone/>
            </a:pPr>
            <a:endParaRPr lang="en-US" sz="2000" smtClean="0"/>
          </a:p>
          <a:p>
            <a:pPr eaLnBrk="1" hangingPunct="1">
              <a:buFont typeface="Arial" charset="0"/>
              <a:buNone/>
            </a:pPr>
            <a:r>
              <a:rPr lang="en-US" sz="2000" b="1" smtClean="0"/>
              <a:t>With prominent member</a:t>
            </a:r>
          </a:p>
          <a:p>
            <a:pPr eaLnBrk="1" hangingPunct="1">
              <a:buFont typeface="Arial" charset="0"/>
              <a:buNone/>
            </a:pPr>
            <a:r>
              <a:rPr lang="en-US" sz="2000" smtClean="0"/>
              <a:t>100 3  $a Maxwell (Family : $g Maxwell, John Lambert, 1837-1905)</a:t>
            </a:r>
          </a:p>
        </p:txBody>
      </p:sp>
      <p:sp>
        <p:nvSpPr>
          <p:cNvPr id="4" name="Slide Number Placeholder 3"/>
          <p:cNvSpPr>
            <a:spLocks noGrp="1"/>
          </p:cNvSpPr>
          <p:nvPr>
            <p:ph type="sldNum" sz="quarter" idx="12"/>
          </p:nvPr>
        </p:nvSpPr>
        <p:spPr/>
        <p:txBody>
          <a:bodyPr/>
          <a:lstStyle/>
          <a:p>
            <a:pPr>
              <a:defRPr/>
            </a:pPr>
            <a:fld id="{ABE14BF4-B2B3-4115-BD6C-F2F9FF292136}" type="slidenum">
              <a:rPr lang="en-US"/>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zh-CN" i="1" smtClean="0">
                <a:cs typeface="宋体"/>
              </a:rPr>
              <a:t>Statement of International Cataloguing Principles (2009)</a:t>
            </a:r>
            <a:endParaRPr lang="en-US" smtClean="0"/>
          </a:p>
        </p:txBody>
      </p:sp>
      <p:sp>
        <p:nvSpPr>
          <p:cNvPr id="15363" name="Content Placeholder 2"/>
          <p:cNvSpPr>
            <a:spLocks noGrp="1"/>
          </p:cNvSpPr>
          <p:nvPr>
            <p:ph idx="1"/>
          </p:nvPr>
        </p:nvSpPr>
        <p:spPr/>
        <p:txBody>
          <a:bodyPr/>
          <a:lstStyle/>
          <a:p>
            <a:pPr eaLnBrk="1" hangingPunct="1"/>
            <a:r>
              <a:rPr lang="en-US" smtClean="0"/>
              <a:t>International statement developed over six years, intended as a replacement for the 1961 Paris Principles</a:t>
            </a:r>
          </a:p>
          <a:p>
            <a:pPr eaLnBrk="1" hangingPunct="1"/>
            <a:r>
              <a:rPr lang="en-US" smtClean="0"/>
              <a:t>Gives underlying principles that form the basis of cataloging standards and practices, including RDA</a:t>
            </a:r>
          </a:p>
          <a:p>
            <a:pPr eaLnBrk="1" hangingPunct="1"/>
            <a:r>
              <a:rPr lang="en-US" smtClean="0"/>
              <a:t>http://www.ifla.org/files/cataloguing/icp/icp_2009-en.pdf </a:t>
            </a:r>
          </a:p>
        </p:txBody>
      </p:sp>
      <p:sp>
        <p:nvSpPr>
          <p:cNvPr id="5" name="Slide Number Placeholder 4"/>
          <p:cNvSpPr>
            <a:spLocks noGrp="1"/>
          </p:cNvSpPr>
          <p:nvPr>
            <p:ph type="sldNum" sz="quarter" idx="12"/>
          </p:nvPr>
        </p:nvSpPr>
        <p:spPr/>
        <p:txBody>
          <a:bodyPr/>
          <a:lstStyle/>
          <a:p>
            <a:pPr>
              <a:defRPr/>
            </a:pPr>
            <a:fld id="{DA1B49C9-191F-492D-A1BF-030E0AF0D2AE}"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Family names</a:t>
            </a:r>
          </a:p>
        </p:txBody>
      </p:sp>
      <p:sp>
        <p:nvSpPr>
          <p:cNvPr id="38915" name="Content Placeholder 3"/>
          <p:cNvSpPr>
            <a:spLocks noGrp="1"/>
          </p:cNvSpPr>
          <p:nvPr>
            <p:ph sz="half" idx="1"/>
          </p:nvPr>
        </p:nvSpPr>
        <p:spPr/>
        <p:txBody>
          <a:bodyPr/>
          <a:lstStyle/>
          <a:p>
            <a:pPr eaLnBrk="1" hangingPunct="1">
              <a:buFont typeface="Arial" pitchFamily="34" charset="0"/>
              <a:buNone/>
            </a:pPr>
            <a:r>
              <a:rPr lang="en-US" sz="2400" i="1" smtClean="0"/>
              <a:t>AACR2 catalog display</a:t>
            </a:r>
          </a:p>
          <a:p>
            <a:pPr eaLnBrk="1" hangingPunct="1">
              <a:buFont typeface="Arial" pitchFamily="34" charset="0"/>
              <a:buNone/>
            </a:pPr>
            <a:endParaRPr lang="en-US" sz="2400" smtClean="0"/>
          </a:p>
          <a:p>
            <a:pPr eaLnBrk="1" hangingPunct="1">
              <a:buFont typeface="Arial" pitchFamily="34" charset="0"/>
              <a:buNone/>
            </a:pPr>
            <a:r>
              <a:rPr lang="en-US" sz="2400" smtClean="0"/>
              <a:t>Title: Austen papers, 1704-1856 / edited by R.A. Austen-Leigh.</a:t>
            </a:r>
          </a:p>
        </p:txBody>
      </p:sp>
      <p:sp>
        <p:nvSpPr>
          <p:cNvPr id="38916" name="Content Placeholder 4"/>
          <p:cNvSpPr>
            <a:spLocks noGrp="1"/>
          </p:cNvSpPr>
          <p:nvPr>
            <p:ph sz="half" idx="2"/>
          </p:nvPr>
        </p:nvSpPr>
        <p:spPr/>
        <p:txBody>
          <a:bodyPr/>
          <a:lstStyle/>
          <a:p>
            <a:pPr eaLnBrk="1" hangingPunct="1">
              <a:buFont typeface="Arial" pitchFamily="34" charset="0"/>
              <a:buNone/>
            </a:pPr>
            <a:r>
              <a:rPr lang="en-US" sz="2400" i="1" smtClean="0"/>
              <a:t>RDA catalog display</a:t>
            </a:r>
          </a:p>
          <a:p>
            <a:pPr eaLnBrk="1" hangingPunct="1">
              <a:buFont typeface="Arial" pitchFamily="34" charset="0"/>
              <a:buNone/>
            </a:pPr>
            <a:endParaRPr lang="en-US" sz="2400" smtClean="0"/>
          </a:p>
          <a:p>
            <a:pPr eaLnBrk="1" hangingPunct="1">
              <a:buFont typeface="Arial" pitchFamily="34" charset="0"/>
              <a:buNone/>
            </a:pPr>
            <a:r>
              <a:rPr lang="en-US" sz="2400" smtClean="0"/>
              <a:t>Creator: </a:t>
            </a:r>
            <a:r>
              <a:rPr lang="de-DE" sz="2400" smtClean="0"/>
              <a:t>Austen (Family : Austen, Jane, 1775–1817)</a:t>
            </a:r>
            <a:endParaRPr lang="en-US" sz="2400" smtClean="0"/>
          </a:p>
          <a:p>
            <a:pPr eaLnBrk="1" hangingPunct="1">
              <a:buFont typeface="Arial" pitchFamily="34" charset="0"/>
              <a:buNone/>
            </a:pPr>
            <a:r>
              <a:rPr lang="en-US" sz="2400" smtClean="0"/>
              <a:t>Title: Austen papers, 1704-1856 / edited by R.A. Austen-Leigh.</a:t>
            </a:r>
          </a:p>
          <a:p>
            <a:pPr eaLnBrk="1" hangingPunct="1">
              <a:buFont typeface="Arial" pitchFamily="34" charset="0"/>
              <a:buNone/>
            </a:pPr>
            <a:endParaRPr lang="en-US" i="1" smtClean="0"/>
          </a:p>
        </p:txBody>
      </p:sp>
      <p:sp>
        <p:nvSpPr>
          <p:cNvPr id="7" name="Slide Number Placeholder 6"/>
          <p:cNvSpPr>
            <a:spLocks noGrp="1"/>
          </p:cNvSpPr>
          <p:nvPr>
            <p:ph type="sldNum" sz="quarter" idx="12"/>
          </p:nvPr>
        </p:nvSpPr>
        <p:spPr/>
        <p:txBody>
          <a:bodyPr/>
          <a:lstStyle/>
          <a:p>
            <a:pPr>
              <a:defRPr/>
            </a:pPr>
            <a:fld id="{41A9B348-7F27-4F6A-9D71-C9E3D4E758CC}" type="slidenum">
              <a:rPr lang="en-US"/>
              <a:pPr>
                <a:defRPr/>
              </a:pPr>
              <a:t>150</a:t>
            </a:fld>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z="4000" smtClean="0">
                <a:solidFill>
                  <a:srgbClr val="C00000"/>
                </a:solidFill>
              </a:rPr>
              <a:t>A change users are unlikely to notice:</a:t>
            </a:r>
            <a:r>
              <a:rPr lang="en-US" smtClean="0"/>
              <a:t/>
            </a:r>
            <a:br>
              <a:rPr lang="en-US" smtClean="0"/>
            </a:br>
            <a:r>
              <a:rPr lang="en-US" smtClean="0"/>
              <a:t>Corporate Bodies (meeting names)</a:t>
            </a:r>
          </a:p>
        </p:txBody>
      </p:sp>
      <p:sp>
        <p:nvSpPr>
          <p:cNvPr id="108547" name="Content Placeholder 3"/>
          <p:cNvSpPr>
            <a:spLocks noGrp="1"/>
          </p:cNvSpPr>
          <p:nvPr>
            <p:ph sz="half" idx="1"/>
          </p:nvPr>
        </p:nvSpPr>
        <p:spPr/>
        <p:txBody>
          <a:bodyPr/>
          <a:lstStyle/>
          <a:p>
            <a:pPr eaLnBrk="1" hangingPunct="1">
              <a:buFont typeface="Arial" charset="0"/>
              <a:buNone/>
            </a:pPr>
            <a:r>
              <a:rPr lang="en-US" sz="2000" smtClean="0"/>
              <a:t>AACR2 omits from the name of a conference indication of its number, </a:t>
            </a:r>
            <a:r>
              <a:rPr lang="en-US" sz="2000" i="1" smtClean="0"/>
              <a:t>frequency</a:t>
            </a:r>
            <a:r>
              <a:rPr lang="en-US" sz="2000" smtClean="0"/>
              <a:t>, or year(s) of convocation (24.7A1)</a:t>
            </a:r>
          </a:p>
          <a:p>
            <a:pPr eaLnBrk="1" hangingPunct="1">
              <a:buFont typeface="Arial" charset="0"/>
              <a:buNone/>
            </a:pPr>
            <a:r>
              <a:rPr lang="en-US" sz="2000" smtClean="0"/>
              <a:t>If the location is part of the name of the conference it is not repeated in the qualifier (24.7B4)</a:t>
            </a:r>
          </a:p>
          <a:p>
            <a:pPr eaLnBrk="1" hangingPunct="1">
              <a:buFont typeface="Arial" charset="0"/>
              <a:buNone/>
            </a:pPr>
            <a:r>
              <a:rPr lang="en-US" sz="2000" smtClean="0"/>
              <a:t>If the date and/or location are an integral part of the name, they are not added in the qualifier (24.8B1)</a:t>
            </a:r>
          </a:p>
        </p:txBody>
      </p:sp>
      <p:sp>
        <p:nvSpPr>
          <p:cNvPr id="108548" name="Content Placeholder 4"/>
          <p:cNvSpPr>
            <a:spLocks noGrp="1"/>
          </p:cNvSpPr>
          <p:nvPr>
            <p:ph sz="half" idx="2"/>
          </p:nvPr>
        </p:nvSpPr>
        <p:spPr/>
        <p:txBody>
          <a:bodyPr/>
          <a:lstStyle/>
          <a:p>
            <a:pPr eaLnBrk="1" hangingPunct="1">
              <a:buFont typeface="Arial" charset="0"/>
              <a:buNone/>
            </a:pPr>
            <a:r>
              <a:rPr lang="en-US" sz="2000" smtClean="0"/>
              <a:t>RDA omits from the name of a conference indications of its number, or year(s) of convocation (11.2.2.11)</a:t>
            </a:r>
          </a:p>
        </p:txBody>
      </p:sp>
      <p:sp>
        <p:nvSpPr>
          <p:cNvPr id="6" name="Slide Number Placeholder 5"/>
          <p:cNvSpPr>
            <a:spLocks noGrp="1"/>
          </p:cNvSpPr>
          <p:nvPr>
            <p:ph type="sldNum" sz="quarter" idx="12"/>
          </p:nvPr>
        </p:nvSpPr>
        <p:spPr/>
        <p:txBody>
          <a:bodyPr/>
          <a:lstStyle/>
          <a:p>
            <a:pPr>
              <a:defRPr/>
            </a:pPr>
            <a:fld id="{B2E9DB81-D89D-4C2E-8CFF-06F0244AD865}" type="slidenum">
              <a:rPr lang="en-US"/>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Changes to AACR2 Practice</a:t>
            </a:r>
            <a:br>
              <a:rPr lang="en-US" smtClean="0"/>
            </a:br>
            <a:r>
              <a:rPr lang="en-US" smtClean="0"/>
              <a:t>Corporate Bodies</a:t>
            </a:r>
          </a:p>
        </p:txBody>
      </p:sp>
      <p:sp>
        <p:nvSpPr>
          <p:cNvPr id="109571" name="Content Placeholder 2"/>
          <p:cNvSpPr>
            <a:spLocks noGrp="1"/>
          </p:cNvSpPr>
          <p:nvPr>
            <p:ph sz="half" idx="1"/>
          </p:nvPr>
        </p:nvSpPr>
        <p:spPr/>
        <p:txBody>
          <a:bodyPr/>
          <a:lstStyle/>
          <a:p>
            <a:pPr eaLnBrk="1" hangingPunct="1">
              <a:buFont typeface="Arial" charset="0"/>
              <a:buNone/>
            </a:pPr>
            <a:r>
              <a:rPr lang="en-US" sz="2000" b="1" smtClean="0"/>
              <a:t>AACR2</a:t>
            </a:r>
          </a:p>
          <a:p>
            <a:pPr eaLnBrk="1" hangingPunct="1">
              <a:buFont typeface="Arial" charset="0"/>
              <a:buNone/>
            </a:pPr>
            <a:r>
              <a:rPr lang="en-US" sz="2000" smtClean="0"/>
              <a:t>111 2  $a Paris Symposium on Radio Astronomy $d (1958)</a:t>
            </a:r>
          </a:p>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r>
              <a:rPr lang="en-US" sz="2000" smtClean="0"/>
              <a:t>111 2  $a Expo 67 $c (Montréal, Québec)</a:t>
            </a:r>
          </a:p>
          <a:p>
            <a:pPr eaLnBrk="1" hangingPunct="1">
              <a:buFont typeface="Arial" charset="0"/>
              <a:buNone/>
            </a:pPr>
            <a:endParaRPr lang="en-US" sz="2000" smtClean="0"/>
          </a:p>
          <a:p>
            <a:pPr eaLnBrk="1" hangingPunct="1">
              <a:buFont typeface="Arial" charset="0"/>
              <a:buNone/>
            </a:pPr>
            <a:r>
              <a:rPr lang="en-US" sz="2000" smtClean="0"/>
              <a:t>111 2  $a Conference of the Parliamentary Librarians of Asia and the Pacific $n (1st : $d 1990 : $c Seoul, Korea)</a:t>
            </a:r>
          </a:p>
        </p:txBody>
      </p:sp>
      <p:sp>
        <p:nvSpPr>
          <p:cNvPr id="109572" name="Content Placeholder 3"/>
          <p:cNvSpPr>
            <a:spLocks noGrp="1"/>
          </p:cNvSpPr>
          <p:nvPr>
            <p:ph sz="half" idx="2"/>
          </p:nvPr>
        </p:nvSpPr>
        <p:spPr/>
        <p:txBody>
          <a:bodyPr/>
          <a:lstStyle/>
          <a:p>
            <a:pPr eaLnBrk="1" hangingPunct="1">
              <a:buFont typeface="Arial" charset="0"/>
              <a:buNone/>
            </a:pPr>
            <a:r>
              <a:rPr lang="en-US" sz="2000" b="1" smtClean="0"/>
              <a:t>RDA</a:t>
            </a:r>
            <a:endParaRPr lang="en-US" sz="2000" smtClean="0"/>
          </a:p>
          <a:p>
            <a:pPr eaLnBrk="1" hangingPunct="1">
              <a:buFont typeface="Arial" charset="0"/>
              <a:buNone/>
            </a:pPr>
            <a:r>
              <a:rPr lang="en-US" sz="2000" smtClean="0"/>
              <a:t>111 2  $a Paris Symposium on Radio Astronomy $d (1958 : $c Paris, France)</a:t>
            </a:r>
          </a:p>
          <a:p>
            <a:pPr eaLnBrk="1" hangingPunct="1">
              <a:buFont typeface="Arial" charset="0"/>
              <a:buNone/>
            </a:pPr>
            <a:endParaRPr lang="en-US" sz="2000" smtClean="0"/>
          </a:p>
          <a:p>
            <a:pPr eaLnBrk="1" hangingPunct="1">
              <a:buFont typeface="Arial" charset="0"/>
              <a:buNone/>
            </a:pPr>
            <a:r>
              <a:rPr lang="en-US" sz="2000" smtClean="0"/>
              <a:t>111 2  $a Expo $d (1967 : $c Montréal, Québec)</a:t>
            </a:r>
          </a:p>
          <a:p>
            <a:pPr eaLnBrk="1" hangingPunct="1">
              <a:buFont typeface="Arial" charset="0"/>
              <a:buNone/>
            </a:pPr>
            <a:endParaRPr lang="en-US" sz="2000" b="1" smtClean="0"/>
          </a:p>
          <a:p>
            <a:pPr eaLnBrk="1" hangingPunct="1">
              <a:buFont typeface="Arial" charset="0"/>
              <a:buNone/>
            </a:pPr>
            <a:r>
              <a:rPr lang="en-US" sz="2000" smtClean="0"/>
              <a:t>111 2  $a Biennial conference of the Parliamentary Librarians of Asia and the Pacific $n (1st : $d 1990 : $c Seoul, Korea)</a:t>
            </a:r>
          </a:p>
          <a:p>
            <a:pPr eaLnBrk="1" hangingPunct="1">
              <a:buFont typeface="Arial" charset="0"/>
              <a:buNone/>
            </a:pPr>
            <a:endParaRPr lang="en-US" sz="2000" b="1" smtClean="0"/>
          </a:p>
        </p:txBody>
      </p:sp>
      <p:cxnSp>
        <p:nvCxnSpPr>
          <p:cNvPr id="6" name="Straight Arrow Connector 5"/>
          <p:cNvCxnSpPr/>
          <p:nvPr/>
        </p:nvCxnSpPr>
        <p:spPr>
          <a:xfrm rot="16200000" flipV="1">
            <a:off x="7734300" y="2781300"/>
            <a:ext cx="5334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7162800" y="3657600"/>
            <a:ext cx="381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096000" y="4114800"/>
            <a:ext cx="3810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pPr>
              <a:defRPr/>
            </a:pPr>
            <a:fld id="{612EA9FC-8863-4795-9B0D-2943DF50A254}" type="slidenum">
              <a:rPr lang="en-US"/>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Naming a Work (Uniform Title)</a:t>
            </a:r>
          </a:p>
        </p:txBody>
      </p:sp>
      <p:sp>
        <p:nvSpPr>
          <p:cNvPr id="110595" name="Content Placeholder 4"/>
          <p:cNvSpPr>
            <a:spLocks noGrp="1"/>
          </p:cNvSpPr>
          <p:nvPr>
            <p:ph idx="1"/>
          </p:nvPr>
        </p:nvSpPr>
        <p:spPr/>
        <p:txBody>
          <a:bodyPr/>
          <a:lstStyle/>
          <a:p>
            <a:pPr eaLnBrk="1" hangingPunct="1"/>
            <a:r>
              <a:rPr lang="en-US" sz="2800" smtClean="0"/>
              <a:t>A work is identified in RDA by its preferred title (RDA 0.6.3) plus its relationship to its creator (RDA 19.2)</a:t>
            </a:r>
          </a:p>
          <a:p>
            <a:pPr eaLnBrk="1" hangingPunct="1"/>
            <a:r>
              <a:rPr lang="en-US" sz="2800" smtClean="0"/>
              <a:t>Access points for works are created, as in AACR2, by combining the authorized form of the creator’s name (if any) with the preferred title</a:t>
            </a:r>
          </a:p>
          <a:p>
            <a:pPr lvl="1" eaLnBrk="1" hangingPunct="1">
              <a:buFont typeface="Arial" charset="0"/>
              <a:buNone/>
            </a:pPr>
            <a:r>
              <a:rPr lang="en-US" sz="2000" smtClean="0"/>
              <a:t>Hemingway, Ernest, 1899–1961. Sun also rises</a:t>
            </a:r>
          </a:p>
          <a:p>
            <a:pPr lvl="1" eaLnBrk="1" hangingPunct="1">
              <a:buFont typeface="Arial" charset="0"/>
              <a:buNone/>
            </a:pPr>
            <a:r>
              <a:rPr lang="en-US" sz="2000" smtClean="0"/>
              <a:t>Barner (Family). Barner family newsletter</a:t>
            </a:r>
          </a:p>
          <a:p>
            <a:pPr lvl="1" eaLnBrk="1" hangingPunct="1">
              <a:buFont typeface="Arial" charset="0"/>
              <a:buNone/>
            </a:pPr>
            <a:r>
              <a:rPr lang="en-US" sz="2000" smtClean="0"/>
              <a:t>American Bar Association. Section of Intellectual Property Law. Membership directory</a:t>
            </a:r>
          </a:p>
          <a:p>
            <a:pPr lvl="1" eaLnBrk="1" hangingPunct="1">
              <a:buFont typeface="Arial" charset="0"/>
              <a:buNone/>
            </a:pPr>
            <a:r>
              <a:rPr lang="en-US" sz="2000" smtClean="0"/>
              <a:t>Best of Broadway</a:t>
            </a:r>
          </a:p>
          <a:p>
            <a:pPr lvl="1" eaLnBrk="1" hangingPunct="1">
              <a:buFont typeface="Arial" charset="0"/>
              <a:buNone/>
            </a:pPr>
            <a:r>
              <a:rPr lang="en-US" sz="2000" smtClean="0"/>
              <a:t>Ocean’s eleven (Motion picture : 2001)</a:t>
            </a:r>
          </a:p>
        </p:txBody>
      </p:sp>
      <p:cxnSp>
        <p:nvCxnSpPr>
          <p:cNvPr id="7" name="Straight Arrow Connector 6"/>
          <p:cNvCxnSpPr/>
          <p:nvPr/>
        </p:nvCxnSpPr>
        <p:spPr>
          <a:xfrm>
            <a:off x="381000" y="4191000"/>
            <a:ext cx="6096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293BDB0B-3FAA-43CE-B267-B0D2B7B12F6E}" type="slidenum">
              <a:rPr lang="en-US"/>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Bible access points</a:t>
            </a:r>
          </a:p>
        </p:txBody>
      </p:sp>
      <p:sp>
        <p:nvSpPr>
          <p:cNvPr id="32771" name="Content Placeholder 4"/>
          <p:cNvSpPr>
            <a:spLocks noGrp="1"/>
          </p:cNvSpPr>
          <p:nvPr>
            <p:ph idx="1"/>
          </p:nvPr>
        </p:nvSpPr>
        <p:spPr/>
        <p:txBody>
          <a:bodyPr/>
          <a:lstStyle/>
          <a:p>
            <a:pPr eaLnBrk="1" hangingPunct="1"/>
            <a:r>
              <a:rPr lang="en-US" smtClean="0"/>
              <a:t>Under AACR2 New Testament and Old Testament were abbreviated “N.T.” and “O.T.” and were interposed between “Bible” and the name of the book.</a:t>
            </a:r>
          </a:p>
          <a:p>
            <a:pPr eaLnBrk="1" hangingPunct="1"/>
            <a:r>
              <a:rPr lang="en-US" smtClean="0"/>
              <a:t>Under RDA abbreviations are not used, and the name of the book is appended directly to “Bible” without interposition of the testament.</a:t>
            </a:r>
          </a:p>
        </p:txBody>
      </p:sp>
      <p:sp>
        <p:nvSpPr>
          <p:cNvPr id="7" name="Slide Number Placeholder 6"/>
          <p:cNvSpPr>
            <a:spLocks noGrp="1"/>
          </p:cNvSpPr>
          <p:nvPr>
            <p:ph type="sldNum" sz="quarter" idx="12"/>
          </p:nvPr>
        </p:nvSpPr>
        <p:spPr/>
        <p:txBody>
          <a:bodyPr/>
          <a:lstStyle/>
          <a:p>
            <a:pPr>
              <a:defRPr/>
            </a:pPr>
            <a:fld id="{96EFC879-B8D9-41BB-88CD-B9B869AFB9E3}" type="slidenum">
              <a:rPr lang="en-US"/>
              <a:pPr>
                <a:defRPr/>
              </a:pPr>
              <a:t>154</a:t>
            </a:fld>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Bible access points</a:t>
            </a:r>
          </a:p>
        </p:txBody>
      </p:sp>
      <p:sp>
        <p:nvSpPr>
          <p:cNvPr id="111619" name="Content Placeholder 2"/>
          <p:cNvSpPr>
            <a:spLocks noGrp="1"/>
          </p:cNvSpPr>
          <p:nvPr>
            <p:ph idx="1"/>
          </p:nvPr>
        </p:nvSpPr>
        <p:spPr/>
        <p:txBody>
          <a:bodyPr/>
          <a:lstStyle/>
          <a:p>
            <a:pPr eaLnBrk="1" hangingPunct="1"/>
            <a:r>
              <a:rPr lang="en-US" sz="2400" smtClean="0"/>
              <a:t>O.T. and N.T. are no longer abbreviated. “Old Testament” and “New Testament” will be used.</a:t>
            </a:r>
          </a:p>
          <a:p>
            <a:pPr eaLnBrk="1" hangingPunct="1"/>
            <a:r>
              <a:rPr lang="en-US" sz="2400" smtClean="0"/>
              <a:t>Individual books are no longer grouped under a testament. </a:t>
            </a:r>
          </a:p>
          <a:p>
            <a:pPr lvl="1" eaLnBrk="1" hangingPunct="1">
              <a:buFont typeface="Arial" charset="0"/>
              <a:buNone/>
            </a:pPr>
            <a:r>
              <a:rPr lang="en-US" sz="2000" smtClean="0"/>
              <a:t>130 0  $a Bible. $p New Testament</a:t>
            </a:r>
          </a:p>
          <a:p>
            <a:pPr lvl="1" eaLnBrk="1" hangingPunct="1">
              <a:buFont typeface="Arial" charset="0"/>
              <a:buNone/>
            </a:pPr>
            <a:r>
              <a:rPr lang="en-US" sz="2000" i="1" smtClean="0"/>
              <a:t>not</a:t>
            </a:r>
          </a:p>
          <a:p>
            <a:pPr lvl="1" eaLnBrk="1" hangingPunct="1">
              <a:buFont typeface="Arial" charset="0"/>
              <a:buNone/>
            </a:pPr>
            <a:r>
              <a:rPr lang="en-US" sz="2000" smtClean="0"/>
              <a:t>130 0  $a Bible. $p N.T.</a:t>
            </a:r>
          </a:p>
          <a:p>
            <a:pPr lvl="1" eaLnBrk="1" hangingPunct="1">
              <a:buFont typeface="Arial" charset="0"/>
              <a:buNone/>
            </a:pPr>
            <a:endParaRPr lang="en-US" sz="2000" smtClean="0"/>
          </a:p>
          <a:p>
            <a:pPr lvl="1" eaLnBrk="1" hangingPunct="1">
              <a:buFont typeface="Arial" charset="0"/>
              <a:buNone/>
            </a:pPr>
            <a:r>
              <a:rPr lang="en-US" sz="2000" smtClean="0"/>
              <a:t>130 0  $a Bible. $p Leviticus</a:t>
            </a:r>
          </a:p>
          <a:p>
            <a:pPr lvl="1" eaLnBrk="1" hangingPunct="1">
              <a:buFont typeface="Arial" charset="0"/>
              <a:buNone/>
            </a:pPr>
            <a:r>
              <a:rPr lang="en-US" sz="2000" i="1" smtClean="0"/>
              <a:t>not</a:t>
            </a:r>
            <a:endParaRPr lang="en-US" sz="2000" smtClean="0"/>
          </a:p>
          <a:p>
            <a:pPr lvl="1" eaLnBrk="1" hangingPunct="1">
              <a:buFont typeface="Arial" charset="0"/>
              <a:buNone/>
            </a:pPr>
            <a:r>
              <a:rPr lang="en-US" sz="2000" smtClean="0"/>
              <a:t>130 0  $a Bible. $p O.T. $p Leviticus</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B52F4973-7B0E-4D6E-9149-09FEDF82B595}" type="slidenum">
              <a:rPr lang="en-US"/>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Bible access points</a:t>
            </a:r>
          </a:p>
        </p:txBody>
      </p:sp>
      <p:sp>
        <p:nvSpPr>
          <p:cNvPr id="33795" name="Content Placeholder 4"/>
          <p:cNvSpPr>
            <a:spLocks noGrp="1"/>
          </p:cNvSpPr>
          <p:nvPr>
            <p:ph sz="half" idx="1"/>
          </p:nvPr>
        </p:nvSpPr>
        <p:spPr/>
        <p:txBody>
          <a:bodyPr/>
          <a:lstStyle/>
          <a:p>
            <a:pPr eaLnBrk="1" hangingPunct="1">
              <a:buFont typeface="Arial" pitchFamily="34" charset="0"/>
              <a:buNone/>
            </a:pPr>
            <a:r>
              <a:rPr lang="en-US" i="1" smtClean="0"/>
              <a:t>AACR2</a:t>
            </a:r>
            <a:endParaRPr lang="en-US" smtClean="0"/>
          </a:p>
          <a:p>
            <a:pPr eaLnBrk="1" hangingPunct="1">
              <a:buFont typeface="Arial" pitchFamily="34" charset="0"/>
              <a:buNone/>
            </a:pPr>
            <a:r>
              <a:rPr lang="en-US" smtClean="0"/>
              <a:t>Bible. O.T. Genesis</a:t>
            </a:r>
          </a:p>
          <a:p>
            <a:pPr eaLnBrk="1" hangingPunct="1">
              <a:buFont typeface="Arial" pitchFamily="34" charset="0"/>
              <a:buNone/>
            </a:pPr>
            <a:r>
              <a:rPr lang="en-US" smtClean="0"/>
              <a:t>Bible. O.T. Pentateuch</a:t>
            </a:r>
          </a:p>
          <a:p>
            <a:pPr eaLnBrk="1" hangingPunct="1">
              <a:buFont typeface="Arial" pitchFamily="34" charset="0"/>
              <a:buNone/>
            </a:pPr>
            <a:r>
              <a:rPr lang="en-US" smtClean="0"/>
              <a:t>Bible. N.T. Mark</a:t>
            </a:r>
          </a:p>
          <a:p>
            <a:pPr eaLnBrk="1" hangingPunct="1">
              <a:buFont typeface="Arial" pitchFamily="34" charset="0"/>
              <a:buNone/>
            </a:pPr>
            <a:r>
              <a:rPr lang="en-US" smtClean="0"/>
              <a:t>Bible. N.T. Pastoral Epistles</a:t>
            </a:r>
          </a:p>
          <a:p>
            <a:pPr eaLnBrk="1" hangingPunct="1">
              <a:buFont typeface="Arial" pitchFamily="34" charset="0"/>
              <a:buNone/>
            </a:pPr>
            <a:r>
              <a:rPr lang="en-US" smtClean="0"/>
              <a:t>Bible. N.T.</a:t>
            </a:r>
          </a:p>
        </p:txBody>
      </p:sp>
      <p:sp>
        <p:nvSpPr>
          <p:cNvPr id="33796" name="Content Placeholder 3"/>
          <p:cNvSpPr>
            <a:spLocks noGrp="1"/>
          </p:cNvSpPr>
          <p:nvPr>
            <p:ph sz="half" idx="2"/>
          </p:nvPr>
        </p:nvSpPr>
        <p:spPr/>
        <p:txBody>
          <a:bodyPr/>
          <a:lstStyle/>
          <a:p>
            <a:pPr eaLnBrk="1" hangingPunct="1">
              <a:buFont typeface="Arial" pitchFamily="34" charset="0"/>
              <a:buNone/>
            </a:pPr>
            <a:r>
              <a:rPr lang="en-US" i="1" smtClean="0"/>
              <a:t>RDA</a:t>
            </a:r>
            <a:endParaRPr lang="en-US" smtClean="0"/>
          </a:p>
          <a:p>
            <a:pPr eaLnBrk="1" hangingPunct="1">
              <a:buFont typeface="Arial" pitchFamily="34" charset="0"/>
              <a:buNone/>
            </a:pPr>
            <a:r>
              <a:rPr lang="en-US" smtClean="0"/>
              <a:t>Bible. Genesis</a:t>
            </a:r>
          </a:p>
          <a:p>
            <a:pPr eaLnBrk="1" hangingPunct="1">
              <a:buFont typeface="Arial" pitchFamily="34" charset="0"/>
              <a:buNone/>
            </a:pPr>
            <a:r>
              <a:rPr lang="en-US" smtClean="0"/>
              <a:t>Bible. Pentateuch</a:t>
            </a:r>
          </a:p>
          <a:p>
            <a:pPr eaLnBrk="1" hangingPunct="1">
              <a:buFont typeface="Arial" pitchFamily="34" charset="0"/>
              <a:buNone/>
            </a:pPr>
            <a:r>
              <a:rPr lang="en-US" smtClean="0"/>
              <a:t>Bible. Mark</a:t>
            </a:r>
          </a:p>
          <a:p>
            <a:pPr eaLnBrk="1" hangingPunct="1">
              <a:buFont typeface="Arial" pitchFamily="34" charset="0"/>
              <a:buNone/>
            </a:pPr>
            <a:r>
              <a:rPr lang="en-US" smtClean="0"/>
              <a:t>Bible. Pastoral Epistles</a:t>
            </a:r>
          </a:p>
          <a:p>
            <a:pPr eaLnBrk="1" hangingPunct="1">
              <a:buFont typeface="Arial" pitchFamily="34" charset="0"/>
              <a:buNone/>
            </a:pPr>
            <a:r>
              <a:rPr lang="en-US" smtClean="0"/>
              <a:t>Bible. New Testament </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6F00F5B5-C971-463A-B417-EA86F611AC90}" type="slidenum">
              <a:rPr lang="en-US"/>
              <a:pPr>
                <a:defRPr/>
              </a:pPr>
              <a:t>156</a:t>
            </a:fld>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solidFill>
                  <a:srgbClr val="C00000"/>
                </a:solidFill>
              </a:rPr>
              <a:t>What might users notice?</a:t>
            </a:r>
            <a:br>
              <a:rPr lang="en-US" smtClean="0">
                <a:solidFill>
                  <a:srgbClr val="C00000"/>
                </a:solidFill>
              </a:rPr>
            </a:br>
            <a:r>
              <a:rPr lang="en-US" smtClean="0"/>
              <a:t>Translations</a:t>
            </a:r>
          </a:p>
        </p:txBody>
      </p:sp>
      <p:sp>
        <p:nvSpPr>
          <p:cNvPr id="34819" name="Content Placeholder 4"/>
          <p:cNvSpPr>
            <a:spLocks noGrp="1"/>
          </p:cNvSpPr>
          <p:nvPr>
            <p:ph idx="1"/>
          </p:nvPr>
        </p:nvSpPr>
        <p:spPr>
          <a:xfrm>
            <a:off x="457200" y="1798637"/>
            <a:ext cx="8229600" cy="4525963"/>
          </a:xfrm>
        </p:spPr>
        <p:txBody>
          <a:bodyPr/>
          <a:lstStyle/>
          <a:p>
            <a:pPr eaLnBrk="1" hangingPunct="1"/>
            <a:r>
              <a:rPr lang="en-US" sz="2800" smtClean="0"/>
              <a:t>Expressions in a single language are treated the same as in AACR2.</a:t>
            </a:r>
          </a:p>
          <a:p>
            <a:pPr eaLnBrk="1" hangingPunct="1"/>
            <a:r>
              <a:rPr lang="en-US" sz="2800" smtClean="0"/>
              <a:t>Under AACR2, if a manifestation included expressions in more than one language, the names of the languages were added to the uniform title, or if more than two, “Polyglot” was added.</a:t>
            </a:r>
          </a:p>
          <a:p>
            <a:pPr eaLnBrk="1" hangingPunct="1"/>
            <a:r>
              <a:rPr lang="en-US" sz="2800" smtClean="0"/>
              <a:t>Under RDA each language expression gets its own access point. “Polyglot” will no longer be used.</a:t>
            </a:r>
          </a:p>
        </p:txBody>
      </p:sp>
      <p:sp>
        <p:nvSpPr>
          <p:cNvPr id="7" name="Slide Number Placeholder 6"/>
          <p:cNvSpPr>
            <a:spLocks noGrp="1"/>
          </p:cNvSpPr>
          <p:nvPr>
            <p:ph type="sldNum" sz="quarter" idx="12"/>
          </p:nvPr>
        </p:nvSpPr>
        <p:spPr/>
        <p:txBody>
          <a:bodyPr/>
          <a:lstStyle/>
          <a:p>
            <a:pPr>
              <a:defRPr/>
            </a:pPr>
            <a:fld id="{54022D42-C632-453A-ABAB-B5B8B71C52E1}" type="slidenum">
              <a:rPr lang="en-US"/>
              <a:pPr>
                <a:defRPr/>
              </a:pPr>
              <a:t>157</a:t>
            </a:fld>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Translations</a:t>
            </a:r>
          </a:p>
        </p:txBody>
      </p:sp>
      <p:sp>
        <p:nvSpPr>
          <p:cNvPr id="113667" name="Content Placeholder 4"/>
          <p:cNvSpPr>
            <a:spLocks noGrp="1"/>
          </p:cNvSpPr>
          <p:nvPr>
            <p:ph sz="half" idx="2"/>
          </p:nvPr>
        </p:nvSpPr>
        <p:spPr>
          <a:xfrm>
            <a:off x="3657600" y="1600200"/>
            <a:ext cx="5029200" cy="4525963"/>
          </a:xfrm>
        </p:spPr>
        <p:txBody>
          <a:bodyPr/>
          <a:lstStyle/>
          <a:p>
            <a:pPr eaLnBrk="1" hangingPunct="1">
              <a:buFont typeface="Arial" charset="0"/>
              <a:buNone/>
            </a:pPr>
            <a:r>
              <a:rPr lang="en-US" sz="2000" smtClean="0"/>
              <a:t>AARC2</a:t>
            </a:r>
          </a:p>
          <a:p>
            <a:pPr lvl="1" eaLnBrk="1" hangingPunct="1">
              <a:buFont typeface="Arial" charset="0"/>
              <a:buNone/>
            </a:pPr>
            <a:r>
              <a:rPr lang="en-US" sz="1400" smtClean="0"/>
              <a:t>100 1   $aRousseau, Jean-Jacques, $d 1712-1778.</a:t>
            </a:r>
          </a:p>
          <a:p>
            <a:pPr lvl="1" eaLnBrk="1" hangingPunct="1">
              <a:buFont typeface="Arial" charset="0"/>
              <a:buNone/>
            </a:pPr>
            <a:r>
              <a:rPr lang="en-US" sz="1400" smtClean="0"/>
              <a:t>240 10 $a Pygmalion. $l English &amp; French</a:t>
            </a:r>
          </a:p>
          <a:p>
            <a:pPr lvl="1" eaLnBrk="1" hangingPunct="1">
              <a:buFont typeface="Arial" charset="0"/>
              <a:buNone/>
            </a:pPr>
            <a:r>
              <a:rPr lang="en-US" sz="1400" smtClean="0"/>
              <a:t>245 10 $a Pygmalion : $b a poem / $c from the French of J. J. Rousseau.</a:t>
            </a:r>
          </a:p>
          <a:p>
            <a:pPr eaLnBrk="1" hangingPunct="1">
              <a:buFont typeface="Arial" charset="0"/>
              <a:buNone/>
            </a:pPr>
            <a:endParaRPr lang="en-US" sz="1800" smtClean="0"/>
          </a:p>
          <a:p>
            <a:pPr eaLnBrk="1" hangingPunct="1">
              <a:buFont typeface="Arial" charset="0"/>
              <a:buNone/>
            </a:pPr>
            <a:r>
              <a:rPr lang="en-US" sz="1800" smtClean="0"/>
              <a:t>RDA</a:t>
            </a:r>
          </a:p>
          <a:p>
            <a:pPr lvl="1" eaLnBrk="1" hangingPunct="1">
              <a:buFont typeface="Arial" charset="0"/>
              <a:buNone/>
            </a:pPr>
            <a:r>
              <a:rPr lang="en-US" sz="1400" smtClean="0"/>
              <a:t>100 1   $aRousseau, Jean-Jacques, $d 1712-1778.</a:t>
            </a:r>
          </a:p>
          <a:p>
            <a:pPr lvl="1" eaLnBrk="1" hangingPunct="1">
              <a:buFont typeface="Arial" charset="0"/>
              <a:buNone/>
            </a:pPr>
            <a:r>
              <a:rPr lang="en-US" sz="1400" smtClean="0"/>
              <a:t>245 10 $a Pygmalion / $c a poem from the French of J. J. Rousseau.</a:t>
            </a:r>
          </a:p>
          <a:p>
            <a:pPr lvl="1" eaLnBrk="1" hangingPunct="1">
              <a:buNone/>
            </a:pPr>
            <a:r>
              <a:rPr lang="en-US" sz="1400" smtClean="0"/>
              <a:t>700 12 $aRousseau, Jean-Jacques, $d 1712-1778. $t Pygmalion. $l </a:t>
            </a:r>
            <a:r>
              <a:rPr lang="en-US" sz="1400" smtClean="0"/>
              <a:t>English (Berquin)</a:t>
            </a:r>
            <a:endParaRPr lang="en-US" sz="1400" smtClean="0"/>
          </a:p>
          <a:p>
            <a:pPr lvl="1" eaLnBrk="1" hangingPunct="1">
              <a:buFont typeface="Arial" charset="0"/>
              <a:buNone/>
            </a:pPr>
            <a:r>
              <a:rPr lang="en-US" sz="1400" smtClean="0"/>
              <a:t>700 12 $aRousseau, Jean-Jacques, $d 1712-1778. $t Pygmalion. $l French.</a:t>
            </a:r>
          </a:p>
          <a:p>
            <a:pPr lvl="1" eaLnBrk="1" hangingPunct="1">
              <a:buFont typeface="Arial" charset="0"/>
              <a:buNone/>
            </a:pPr>
            <a:r>
              <a:rPr lang="en-US" sz="1400" smtClean="0"/>
              <a:t/>
            </a:r>
            <a:br>
              <a:rPr lang="en-US" sz="1400" smtClean="0"/>
            </a:br>
            <a:endParaRPr lang="en-US" sz="1400" smtClean="0"/>
          </a:p>
        </p:txBody>
      </p:sp>
      <p:pic>
        <p:nvPicPr>
          <p:cNvPr id="113668" name="Picture 2"/>
          <p:cNvPicPr>
            <a:picLocks noGrp="1" noChangeAspect="1" noChangeArrowheads="1"/>
          </p:cNvPicPr>
          <p:nvPr>
            <p:ph sz="half" idx="1"/>
          </p:nvPr>
        </p:nvPicPr>
        <p:blipFill>
          <a:blip r:embed="rId3" cstate="print"/>
          <a:srcRect/>
          <a:stretch>
            <a:fillRect/>
          </a:stretch>
        </p:blipFill>
        <p:spPr>
          <a:xfrm>
            <a:off x="228600" y="1600200"/>
            <a:ext cx="3168650" cy="4525963"/>
          </a:xfrm>
          <a:ln>
            <a:solidFill>
              <a:schemeClr val="tx1"/>
            </a:solidFill>
          </a:ln>
        </p:spPr>
      </p:pic>
      <p:cxnSp>
        <p:nvCxnSpPr>
          <p:cNvPr id="8" name="Straight Arrow Connector 7"/>
          <p:cNvCxnSpPr/>
          <p:nvPr/>
        </p:nvCxnSpPr>
        <p:spPr>
          <a:xfrm rot="5400000" flipH="1" flipV="1">
            <a:off x="3886200" y="5029200"/>
            <a:ext cx="381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858001" y="4724400"/>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248400" y="4114800"/>
            <a:ext cx="381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A6338EA5-ED24-4ED8-87B2-7A28EA59473B}" type="slidenum">
              <a:rPr lang="en-US"/>
              <a:pPr>
                <a:defRPr/>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Selections</a:t>
            </a:r>
          </a:p>
        </p:txBody>
      </p:sp>
      <p:sp>
        <p:nvSpPr>
          <p:cNvPr id="114691" name="Content Placeholder 2"/>
          <p:cNvSpPr>
            <a:spLocks noGrp="1"/>
          </p:cNvSpPr>
          <p:nvPr>
            <p:ph sz="half" idx="1"/>
          </p:nvPr>
        </p:nvSpPr>
        <p:spPr/>
        <p:txBody>
          <a:bodyPr/>
          <a:lstStyle/>
          <a:p>
            <a:pPr eaLnBrk="1" hangingPunct="1"/>
            <a:r>
              <a:rPr lang="en-US" sz="2000" smtClean="0"/>
              <a:t>AACR2 used “Selections” as a collective title for items consisting of three or more works; or for items consisting of extracts from the works of one person (25.9A)</a:t>
            </a:r>
          </a:p>
          <a:p>
            <a:pPr eaLnBrk="1" hangingPunct="1"/>
            <a:r>
              <a:rPr lang="en-US" sz="2000" smtClean="0"/>
              <a:t>AACR2 used “Selections” with the uniform title of the work for items consisting of three or more unnumbered or nonconsecutively numberd parts of a work</a:t>
            </a:r>
          </a:p>
        </p:txBody>
      </p:sp>
      <p:sp>
        <p:nvSpPr>
          <p:cNvPr id="114692" name="Content Placeholder 3"/>
          <p:cNvSpPr>
            <a:spLocks noGrp="1"/>
          </p:cNvSpPr>
          <p:nvPr>
            <p:ph sz="half" idx="2"/>
          </p:nvPr>
        </p:nvSpPr>
        <p:spPr/>
        <p:txBody>
          <a:bodyPr/>
          <a:lstStyle/>
          <a:p>
            <a:pPr eaLnBrk="1" hangingPunct="1"/>
            <a:r>
              <a:rPr lang="en-US" sz="2000" smtClean="0"/>
              <a:t>RDA does not use “Selections” as a collective title. It is always appended to a preferred or collective title (6.2.2.10.3 alt., 6.12.1.4)</a:t>
            </a:r>
          </a:p>
          <a:p>
            <a:pPr eaLnBrk="1" hangingPunct="1"/>
            <a:r>
              <a:rPr lang="en-US" sz="2000" smtClean="0"/>
              <a:t>RDA constructs access points for all the parts individually (6.27.2.3). RDA has an alternate guideline, however, that produces the AACR2 result.</a:t>
            </a:r>
          </a:p>
        </p:txBody>
      </p:sp>
      <p:sp>
        <p:nvSpPr>
          <p:cNvPr id="5" name="Slide Number Placeholder 4"/>
          <p:cNvSpPr>
            <a:spLocks noGrp="1"/>
          </p:cNvSpPr>
          <p:nvPr>
            <p:ph type="sldNum" sz="quarter" idx="12"/>
          </p:nvPr>
        </p:nvSpPr>
        <p:spPr/>
        <p:txBody>
          <a:bodyPr/>
          <a:lstStyle/>
          <a:p>
            <a:pPr>
              <a:defRPr/>
            </a:pPr>
            <a:fld id="{448803C1-43F1-4869-B2AE-F7D0B6810715}" type="slidenum">
              <a:rPr lang="en-US"/>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zh-CN" i="1" smtClean="0">
                <a:cs typeface="宋体"/>
              </a:rPr>
              <a:t>Statement of International Cataloguing Principles (2009)</a:t>
            </a:r>
            <a:endParaRPr lang="en-US" smtClean="0"/>
          </a:p>
        </p:txBody>
      </p:sp>
      <p:sp>
        <p:nvSpPr>
          <p:cNvPr id="16387" name="Content Placeholder 2"/>
          <p:cNvSpPr>
            <a:spLocks noGrp="1"/>
          </p:cNvSpPr>
          <p:nvPr>
            <p:ph idx="1"/>
          </p:nvPr>
        </p:nvSpPr>
        <p:spPr/>
        <p:txBody>
          <a:bodyPr/>
          <a:lstStyle/>
          <a:p>
            <a:pPr eaLnBrk="1" hangingPunct="1"/>
            <a:r>
              <a:rPr lang="en-US" sz="2800" smtClean="0"/>
              <a:t>Convenience of the user</a:t>
            </a:r>
          </a:p>
          <a:p>
            <a:pPr eaLnBrk="1" hangingPunct="1"/>
            <a:r>
              <a:rPr lang="en-US" sz="2800" smtClean="0"/>
              <a:t>Common usage</a:t>
            </a:r>
          </a:p>
          <a:p>
            <a:pPr eaLnBrk="1" hangingPunct="1"/>
            <a:r>
              <a:rPr lang="en-US" sz="2800" smtClean="0"/>
              <a:t>Representation</a:t>
            </a:r>
          </a:p>
          <a:p>
            <a:pPr eaLnBrk="1" hangingPunct="1"/>
            <a:r>
              <a:rPr lang="en-US" sz="2800" smtClean="0"/>
              <a:t>Accuracy</a:t>
            </a:r>
          </a:p>
          <a:p>
            <a:pPr eaLnBrk="1" hangingPunct="1"/>
            <a:r>
              <a:rPr lang="en-US" sz="2800" smtClean="0"/>
              <a:t>Sufficiency and necessity</a:t>
            </a:r>
          </a:p>
          <a:p>
            <a:pPr eaLnBrk="1" hangingPunct="1"/>
            <a:r>
              <a:rPr lang="en-US" sz="2800" smtClean="0"/>
              <a:t>Significance</a:t>
            </a:r>
          </a:p>
          <a:p>
            <a:pPr eaLnBrk="1" hangingPunct="1"/>
            <a:r>
              <a:rPr lang="en-US" sz="2800" smtClean="0"/>
              <a:t>Economy</a:t>
            </a:r>
          </a:p>
          <a:p>
            <a:pPr eaLnBrk="1" hangingPunct="1"/>
            <a:r>
              <a:rPr lang="en-US" sz="2800" smtClean="0"/>
              <a:t>Consistency and standardization</a:t>
            </a:r>
          </a:p>
          <a:p>
            <a:pPr eaLnBrk="1" hangingPunct="1"/>
            <a:r>
              <a:rPr lang="en-US" sz="2800" smtClean="0"/>
              <a:t>Integration</a:t>
            </a:r>
          </a:p>
        </p:txBody>
      </p:sp>
      <p:sp>
        <p:nvSpPr>
          <p:cNvPr id="5" name="Slide Number Placeholder 4"/>
          <p:cNvSpPr>
            <a:spLocks noGrp="1"/>
          </p:cNvSpPr>
          <p:nvPr>
            <p:ph type="sldNum" sz="quarter" idx="12"/>
          </p:nvPr>
        </p:nvSpPr>
        <p:spPr/>
        <p:txBody>
          <a:bodyPr/>
          <a:lstStyle/>
          <a:p>
            <a:pPr>
              <a:defRPr/>
            </a:pPr>
            <a:fld id="{8D8D74B0-2F48-4F5E-8E7B-8DCD3757ADDA}"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mtClean="0"/>
              <a:t>Selections</a:t>
            </a:r>
          </a:p>
        </p:txBody>
      </p:sp>
      <p:sp>
        <p:nvSpPr>
          <p:cNvPr id="115715" name="Content Placeholder 2"/>
          <p:cNvSpPr>
            <a:spLocks noGrp="1"/>
          </p:cNvSpPr>
          <p:nvPr>
            <p:ph sz="half" idx="1"/>
          </p:nvPr>
        </p:nvSpPr>
        <p:spPr>
          <a:xfrm>
            <a:off x="457200" y="1600200"/>
            <a:ext cx="3733800" cy="4525963"/>
          </a:xfrm>
        </p:spPr>
        <p:txBody>
          <a:bodyPr/>
          <a:lstStyle/>
          <a:p>
            <a:pPr eaLnBrk="1" hangingPunct="1">
              <a:buFont typeface="Arial" charset="0"/>
              <a:buNone/>
            </a:pPr>
            <a:r>
              <a:rPr lang="en-US" sz="2000" b="1" smtClean="0"/>
              <a:t>AACR2</a:t>
            </a:r>
          </a:p>
          <a:p>
            <a:pPr eaLnBrk="1" hangingPunct="1">
              <a:buFont typeface="Arial" charset="0"/>
              <a:buNone/>
            </a:pPr>
            <a:r>
              <a:rPr lang="en-US" sz="2000" smtClean="0"/>
              <a:t>100 1 $a Sullivan, Arthur, $d 1842-1900.</a:t>
            </a:r>
          </a:p>
          <a:p>
            <a:pPr eaLnBrk="1" hangingPunct="1">
              <a:buFont typeface="Arial" charset="0"/>
              <a:buNone/>
            </a:pPr>
            <a:r>
              <a:rPr lang="en-US" sz="2000" smtClean="0"/>
              <a:t>240 10 $a Operas. $s Librettos. $k Selections</a:t>
            </a:r>
          </a:p>
          <a:p>
            <a:pPr eaLnBrk="1" hangingPunct="1">
              <a:buFont typeface="Arial" charset="0"/>
              <a:buNone/>
            </a:pPr>
            <a:r>
              <a:rPr lang="en-US" sz="2000" smtClean="0"/>
              <a:t>245 10 $a Gilbert without Sullivan /  $c libretti by W.S. Gilbert ; illustrations by Leonard Lubin.</a:t>
            </a:r>
          </a:p>
          <a:p>
            <a:pPr eaLnBrk="1" hangingPunct="1">
              <a:buFont typeface="Arial" charset="0"/>
              <a:buNone/>
            </a:pPr>
            <a:r>
              <a:rPr lang="en-US" sz="2000" smtClean="0"/>
              <a:t>505 0 $a H.M.S. Pinafore -- The pirates of Penzance -- The Mikado -- The gondoliers.</a:t>
            </a:r>
          </a:p>
          <a:p>
            <a:pPr eaLnBrk="1" hangingPunct="1">
              <a:buFont typeface="Arial" charset="0"/>
              <a:buNone/>
            </a:pPr>
            <a:endParaRPr lang="en-US" sz="2000" smtClean="0"/>
          </a:p>
        </p:txBody>
      </p:sp>
      <p:sp>
        <p:nvSpPr>
          <p:cNvPr id="115716" name="Content Placeholder 3"/>
          <p:cNvSpPr>
            <a:spLocks noGrp="1"/>
          </p:cNvSpPr>
          <p:nvPr>
            <p:ph sz="half" idx="2"/>
          </p:nvPr>
        </p:nvSpPr>
        <p:spPr>
          <a:xfrm>
            <a:off x="4267200" y="1600200"/>
            <a:ext cx="4419600" cy="4648200"/>
          </a:xfrm>
        </p:spPr>
        <p:txBody>
          <a:bodyPr/>
          <a:lstStyle/>
          <a:p>
            <a:pPr eaLnBrk="1" hangingPunct="1">
              <a:buFont typeface="Arial" charset="0"/>
              <a:buNone/>
            </a:pPr>
            <a:r>
              <a:rPr lang="en-US" sz="1900" b="1" smtClean="0"/>
              <a:t>RDA</a:t>
            </a:r>
          </a:p>
          <a:p>
            <a:pPr eaLnBrk="1" hangingPunct="1">
              <a:buFont typeface="Arial" charset="0"/>
              <a:buNone/>
            </a:pPr>
            <a:r>
              <a:rPr lang="en-US" sz="1800" smtClean="0"/>
              <a:t>100 1 $a </a:t>
            </a:r>
            <a:r>
              <a:rPr lang="de-DE" sz="1800" smtClean="0"/>
              <a:t>Gilbert, W. S. $q (William Schwenck), $d 1836-1911, $e author.</a:t>
            </a:r>
            <a:endParaRPr lang="en-US" sz="1800" smtClean="0"/>
          </a:p>
          <a:p>
            <a:pPr eaLnBrk="1" hangingPunct="1">
              <a:buFont typeface="Arial" charset="0"/>
              <a:buNone/>
            </a:pPr>
            <a:r>
              <a:rPr lang="en-US" sz="1800" smtClean="0"/>
              <a:t>245 10 $a Gilbert without Sullivan /  $c libretti by W.S. Gilbert ; illustrations by Leonard Lubin.</a:t>
            </a:r>
          </a:p>
          <a:p>
            <a:pPr eaLnBrk="1" hangingPunct="1">
              <a:buNone/>
            </a:pPr>
            <a:r>
              <a:rPr lang="en-US" sz="1800" smtClean="0"/>
              <a:t>700 12 $a </a:t>
            </a:r>
            <a:r>
              <a:rPr lang="de-DE" sz="1800" smtClean="0"/>
              <a:t>Gilbert, W. S. $q (William Schwenck), $d 1836-1911.</a:t>
            </a:r>
            <a:r>
              <a:rPr lang="en-US" sz="1800" smtClean="0"/>
              <a:t> $t Pirates of Penzance. </a:t>
            </a:r>
          </a:p>
          <a:p>
            <a:pPr eaLnBrk="1" hangingPunct="1">
              <a:buNone/>
            </a:pPr>
            <a:r>
              <a:rPr lang="en-US" sz="1800" smtClean="0"/>
              <a:t>700 12 $a </a:t>
            </a:r>
            <a:r>
              <a:rPr lang="de-DE" sz="1800" smtClean="0"/>
              <a:t>Gilbert, W. S. $q (William Schwenck), $d 1836-1911.</a:t>
            </a:r>
            <a:r>
              <a:rPr lang="en-US" sz="1800" smtClean="0"/>
              <a:t> $t Pirates of Penzance.</a:t>
            </a:r>
          </a:p>
          <a:p>
            <a:pPr eaLnBrk="1" hangingPunct="1">
              <a:buFont typeface="Arial" charset="0"/>
              <a:buNone/>
            </a:pPr>
            <a:r>
              <a:rPr lang="en-US" sz="1800" smtClean="0"/>
              <a:t>700 12 $a </a:t>
            </a:r>
            <a:r>
              <a:rPr lang="de-DE" sz="1800" smtClean="0"/>
              <a:t>Gilbert, W. S. $q (William Schwenck), $d 1836-1911</a:t>
            </a:r>
            <a:r>
              <a:rPr lang="en-US" sz="1800" smtClean="0"/>
              <a:t>. $t Mikado.</a:t>
            </a:r>
          </a:p>
          <a:p>
            <a:pPr eaLnBrk="1" hangingPunct="1">
              <a:buFont typeface="Arial" charset="0"/>
              <a:buNone/>
            </a:pPr>
            <a:r>
              <a:rPr lang="en-US" sz="1800" smtClean="0"/>
              <a:t>700 12 $a </a:t>
            </a:r>
            <a:r>
              <a:rPr lang="de-DE" sz="1800" smtClean="0"/>
              <a:t>Gilbert, W. S. $q (William Schwenck), $d 1836-1911.</a:t>
            </a:r>
            <a:r>
              <a:rPr lang="en-US" sz="1800" smtClean="0"/>
              <a:t> $t Gondoliers.</a:t>
            </a:r>
            <a:r>
              <a:rPr lang="en-US" sz="1900" smtClean="0"/>
              <a:t> </a:t>
            </a:r>
          </a:p>
          <a:p>
            <a:pPr eaLnBrk="1" hangingPunct="1">
              <a:buFont typeface="Arial" charset="0"/>
              <a:buNone/>
            </a:pPr>
            <a:endParaRPr lang="en-US" sz="2000" smtClean="0"/>
          </a:p>
        </p:txBody>
      </p:sp>
      <p:sp>
        <p:nvSpPr>
          <p:cNvPr id="5" name="Slide Number Placeholder 4"/>
          <p:cNvSpPr>
            <a:spLocks noGrp="1"/>
          </p:cNvSpPr>
          <p:nvPr>
            <p:ph type="sldNum" sz="quarter" idx="12"/>
          </p:nvPr>
        </p:nvSpPr>
        <p:spPr/>
        <p:txBody>
          <a:bodyPr/>
          <a:lstStyle/>
          <a:p>
            <a:pPr>
              <a:defRPr/>
            </a:pPr>
            <a:fld id="{AA287CC7-87D8-4A10-A207-25AE3B7F3D99}" type="slidenum">
              <a:rPr lang="en-US"/>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4"/>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Musical works</a:t>
            </a:r>
          </a:p>
        </p:txBody>
      </p:sp>
      <p:sp>
        <p:nvSpPr>
          <p:cNvPr id="116739" name="Content Placeholder 5"/>
          <p:cNvSpPr>
            <a:spLocks noGrp="1"/>
          </p:cNvSpPr>
          <p:nvPr>
            <p:ph idx="1"/>
          </p:nvPr>
        </p:nvSpPr>
        <p:spPr/>
        <p:txBody>
          <a:bodyPr/>
          <a:lstStyle/>
          <a:p>
            <a:pPr eaLnBrk="1" hangingPunct="1"/>
            <a:r>
              <a:rPr lang="en-US" sz="2400" smtClean="0"/>
              <a:t>As seen in the previous slide, librettos are now named using the creator of the libretto, not the composer of the music (6.27.1.2; cf. 6.27.4.3)</a:t>
            </a:r>
          </a:p>
          <a:p>
            <a:pPr eaLnBrk="1" hangingPunct="1"/>
            <a:r>
              <a:rPr lang="en-US" sz="2400" smtClean="0"/>
              <a:t>Some additions to titles for musical works are no longer abbreviated: “arranged” not “arr.”; “accompaniment” not “acc.”; “unaccompanied” not “unacc.”</a:t>
            </a:r>
          </a:p>
          <a:p>
            <a:pPr lvl="1" eaLnBrk="1" hangingPunct="1">
              <a:buFont typeface="Arial" charset="0"/>
              <a:buNone/>
            </a:pPr>
            <a:r>
              <a:rPr lang="en-US" sz="2000" smtClean="0"/>
              <a:t>100 1 $a Bavicchi, John, $d 1922- $t Songs, $m guitar accompaniment, $n op. 90</a:t>
            </a:r>
          </a:p>
          <a:p>
            <a:pPr lvl="1" eaLnBrk="1" hangingPunct="1">
              <a:buFont typeface="Arial" charset="0"/>
              <a:buNone/>
            </a:pPr>
            <a:r>
              <a:rPr lang="en-US" sz="2000" smtClean="0"/>
              <a:t>100 1 $a Reger, Max, $d 1873-1916. $t Responses, $m mixed voices, unaccompanied</a:t>
            </a:r>
          </a:p>
          <a:p>
            <a:pPr lvl="1" eaLnBrk="1" hangingPunct="1">
              <a:buFont typeface="Arial" charset="0"/>
              <a:buNone/>
            </a:pPr>
            <a:r>
              <a:rPr lang="en-US" sz="2000" smtClean="0"/>
              <a:t>100 1 $a Casadesus, Robert, $d 1899-1972. $t Sonatas, $m oboe, piano, $n op. 23; $o arranged</a:t>
            </a:r>
          </a:p>
        </p:txBody>
      </p:sp>
      <p:sp>
        <p:nvSpPr>
          <p:cNvPr id="7" name="Slide Number Placeholder 6"/>
          <p:cNvSpPr>
            <a:spLocks noGrp="1"/>
          </p:cNvSpPr>
          <p:nvPr>
            <p:ph type="sldNum" sz="quarter" idx="12"/>
          </p:nvPr>
        </p:nvSpPr>
        <p:spPr/>
        <p:txBody>
          <a:bodyPr/>
          <a:lstStyle/>
          <a:p>
            <a:pPr>
              <a:defRPr/>
            </a:pPr>
            <a:fld id="{21CF30BC-84A8-42F9-8ECE-6DB3C284C4B7}" type="slidenum">
              <a:rPr lang="en-US"/>
              <a:pPr>
                <a:defRPr/>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Relationships</a:t>
            </a:r>
          </a:p>
        </p:txBody>
      </p:sp>
      <p:sp>
        <p:nvSpPr>
          <p:cNvPr id="117763" name="Content Placeholder 2"/>
          <p:cNvSpPr>
            <a:spLocks noGrp="1"/>
          </p:cNvSpPr>
          <p:nvPr>
            <p:ph idx="1"/>
          </p:nvPr>
        </p:nvSpPr>
        <p:spPr>
          <a:xfrm>
            <a:off x="457200" y="1722437"/>
            <a:ext cx="8229600" cy="4525963"/>
          </a:xfrm>
        </p:spPr>
        <p:txBody>
          <a:bodyPr/>
          <a:lstStyle/>
          <a:p>
            <a:pPr eaLnBrk="1" hangingPunct="1"/>
            <a:r>
              <a:rPr lang="en-US" smtClean="0"/>
              <a:t>Relating entities is one of the main goals of FRBR and FRAD, and it is emphasized in RDA.</a:t>
            </a:r>
          </a:p>
          <a:p>
            <a:pPr eaLnBrk="1" hangingPunct="1"/>
            <a:endParaRPr lang="en-US" smtClean="0"/>
          </a:p>
          <a:p>
            <a:pPr eaLnBrk="1" hangingPunct="1"/>
            <a:r>
              <a:rPr lang="en-US" smtClean="0"/>
              <a:t>The second half of RDA is devoted to recording relationships (or in other words, creating links between entities)</a:t>
            </a:r>
          </a:p>
        </p:txBody>
      </p:sp>
      <p:sp>
        <p:nvSpPr>
          <p:cNvPr id="4" name="Slide Number Placeholder 3"/>
          <p:cNvSpPr>
            <a:spLocks noGrp="1"/>
          </p:cNvSpPr>
          <p:nvPr>
            <p:ph type="sldNum" sz="quarter" idx="12"/>
          </p:nvPr>
        </p:nvSpPr>
        <p:spPr/>
        <p:txBody>
          <a:bodyPr/>
          <a:lstStyle/>
          <a:p>
            <a:pPr>
              <a:defRPr/>
            </a:pPr>
            <a:fld id="{0677BCE0-E6AD-4354-9F40-F1A6B664C83B}" type="slidenum">
              <a:rPr lang="en-US"/>
              <a:pPr>
                <a:defRPr/>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Relationships</a:t>
            </a:r>
          </a:p>
        </p:txBody>
      </p:sp>
      <p:sp>
        <p:nvSpPr>
          <p:cNvPr id="118787" name="Content Placeholder 2"/>
          <p:cNvSpPr>
            <a:spLocks noGrp="1"/>
          </p:cNvSpPr>
          <p:nvPr>
            <p:ph idx="1"/>
          </p:nvPr>
        </p:nvSpPr>
        <p:spPr/>
        <p:txBody>
          <a:bodyPr/>
          <a:lstStyle/>
          <a:p>
            <a:pPr eaLnBrk="1" hangingPunct="1"/>
            <a:r>
              <a:rPr lang="en-US" smtClean="0"/>
              <a:t>Relationships can be between persons, families or corporate bodies and resources</a:t>
            </a:r>
          </a:p>
          <a:p>
            <a:pPr lvl="1" eaLnBrk="1" hangingPunct="1"/>
            <a:r>
              <a:rPr lang="en-US" smtClean="0"/>
              <a:t>Virgil </a:t>
            </a:r>
            <a:r>
              <a:rPr lang="en-US" i="1" smtClean="0"/>
              <a:t>is the author of</a:t>
            </a:r>
            <a:r>
              <a:rPr lang="en-US" smtClean="0"/>
              <a:t> The Aeneid [work]</a:t>
            </a:r>
          </a:p>
          <a:p>
            <a:pPr lvl="1" eaLnBrk="1" hangingPunct="1"/>
            <a:r>
              <a:rPr lang="en-US" smtClean="0"/>
              <a:t>Dryden </a:t>
            </a:r>
            <a:r>
              <a:rPr lang="en-US" i="1" smtClean="0"/>
              <a:t>is the translator of</a:t>
            </a:r>
            <a:r>
              <a:rPr lang="en-US" smtClean="0"/>
              <a:t> Virgil’s Aeneid [expression]</a:t>
            </a:r>
          </a:p>
          <a:p>
            <a:pPr lvl="1" eaLnBrk="1" hangingPunct="1"/>
            <a:r>
              <a:rPr lang="en-US" smtClean="0"/>
              <a:t>Heritage Press </a:t>
            </a:r>
            <a:r>
              <a:rPr lang="en-US" i="1" smtClean="0"/>
              <a:t>is the publisher of</a:t>
            </a:r>
            <a:r>
              <a:rPr lang="en-US" smtClean="0"/>
              <a:t> Dryden’s translation [manifestation]</a:t>
            </a:r>
          </a:p>
          <a:p>
            <a:pPr lvl="1" eaLnBrk="1" hangingPunct="1"/>
            <a:r>
              <a:rPr lang="en-US" smtClean="0"/>
              <a:t>The Harold B. Lee Library </a:t>
            </a:r>
            <a:r>
              <a:rPr lang="en-US" i="1" smtClean="0"/>
              <a:t>is the owner of</a:t>
            </a:r>
            <a:r>
              <a:rPr lang="en-US" smtClean="0"/>
              <a:t> a copy of the Heritage Press publication[item]</a:t>
            </a:r>
          </a:p>
        </p:txBody>
      </p:sp>
      <p:sp>
        <p:nvSpPr>
          <p:cNvPr id="4" name="Slide Number Placeholder 3"/>
          <p:cNvSpPr>
            <a:spLocks noGrp="1"/>
          </p:cNvSpPr>
          <p:nvPr>
            <p:ph type="sldNum" sz="quarter" idx="12"/>
          </p:nvPr>
        </p:nvSpPr>
        <p:spPr/>
        <p:txBody>
          <a:bodyPr/>
          <a:lstStyle/>
          <a:p>
            <a:pPr>
              <a:defRPr/>
            </a:pPr>
            <a:fld id="{7B7CD4A6-7A43-40FC-82AC-8A2E27FEBB04}" type="slidenum">
              <a:rPr lang="en-US"/>
              <a:pPr>
                <a:defRPr/>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smtClean="0"/>
              <a:t>Relationships</a:t>
            </a:r>
          </a:p>
        </p:txBody>
      </p:sp>
      <p:sp>
        <p:nvSpPr>
          <p:cNvPr id="119811" name="Content Placeholder 2"/>
          <p:cNvSpPr>
            <a:spLocks noGrp="1"/>
          </p:cNvSpPr>
          <p:nvPr>
            <p:ph idx="1"/>
          </p:nvPr>
        </p:nvSpPr>
        <p:spPr/>
        <p:txBody>
          <a:bodyPr/>
          <a:lstStyle/>
          <a:p>
            <a:pPr eaLnBrk="1" hangingPunct="1"/>
            <a:r>
              <a:rPr lang="en-US" smtClean="0"/>
              <a:t>Relationships can be between resources</a:t>
            </a:r>
          </a:p>
          <a:p>
            <a:pPr lvl="1" eaLnBrk="1" hangingPunct="1"/>
            <a:r>
              <a:rPr lang="en-US" i="1" smtClean="0"/>
              <a:t>Aspects of Greek History</a:t>
            </a:r>
            <a:r>
              <a:rPr lang="en-US" smtClean="0"/>
              <a:t> is part of the series </a:t>
            </a:r>
            <a:r>
              <a:rPr lang="en-US" i="1" smtClean="0"/>
              <a:t>Aspects of Classical Civilization</a:t>
            </a:r>
          </a:p>
          <a:p>
            <a:pPr lvl="1" eaLnBrk="1" hangingPunct="1"/>
            <a:r>
              <a:rPr lang="en-US" i="1" smtClean="0"/>
              <a:t>La stratégie Ender</a:t>
            </a:r>
            <a:r>
              <a:rPr lang="en-US" smtClean="0"/>
              <a:t> is a translation of </a:t>
            </a:r>
            <a:r>
              <a:rPr lang="en-US" i="1" smtClean="0"/>
              <a:t>Ender’s game</a:t>
            </a:r>
          </a:p>
          <a:p>
            <a:pPr lvl="1" eaLnBrk="1" hangingPunct="1"/>
            <a:r>
              <a:rPr lang="en-US" smtClean="0"/>
              <a:t>The journal </a:t>
            </a:r>
            <a:r>
              <a:rPr lang="en-US" i="1" smtClean="0"/>
              <a:t>Flute</a:t>
            </a:r>
            <a:r>
              <a:rPr lang="en-US" smtClean="0"/>
              <a:t> is a successor to </a:t>
            </a:r>
            <a:r>
              <a:rPr lang="en-US" i="1" smtClean="0"/>
              <a:t>Pan</a:t>
            </a:r>
            <a:endParaRPr lang="en-US" smtClean="0"/>
          </a:p>
        </p:txBody>
      </p:sp>
      <p:sp>
        <p:nvSpPr>
          <p:cNvPr id="4" name="Slide Number Placeholder 3"/>
          <p:cNvSpPr>
            <a:spLocks noGrp="1"/>
          </p:cNvSpPr>
          <p:nvPr>
            <p:ph type="sldNum" sz="quarter" idx="12"/>
          </p:nvPr>
        </p:nvSpPr>
        <p:spPr/>
        <p:txBody>
          <a:bodyPr/>
          <a:lstStyle/>
          <a:p>
            <a:pPr>
              <a:defRPr/>
            </a:pPr>
            <a:fld id="{114BD662-96BB-4F06-9985-8705C122EA57}" type="slidenum">
              <a:rPr lang="en-US"/>
              <a:pPr>
                <a:defRPr/>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Relationships</a:t>
            </a:r>
          </a:p>
        </p:txBody>
      </p:sp>
      <p:sp>
        <p:nvSpPr>
          <p:cNvPr id="120835" name="Content Placeholder 2"/>
          <p:cNvSpPr>
            <a:spLocks noGrp="1"/>
          </p:cNvSpPr>
          <p:nvPr>
            <p:ph idx="1"/>
          </p:nvPr>
        </p:nvSpPr>
        <p:spPr/>
        <p:txBody>
          <a:bodyPr/>
          <a:lstStyle/>
          <a:p>
            <a:pPr eaLnBrk="1" hangingPunct="1"/>
            <a:r>
              <a:rPr lang="en-US" smtClean="0"/>
              <a:t>Relationships can be between persons, families or corporate bodies and other persons, families or corporate bodies</a:t>
            </a:r>
          </a:p>
          <a:p>
            <a:pPr lvl="1" eaLnBrk="1" hangingPunct="1"/>
            <a:r>
              <a:rPr lang="en-US" smtClean="0"/>
              <a:t>Lewis Carroll </a:t>
            </a:r>
            <a:r>
              <a:rPr lang="en-US" i="1" smtClean="0"/>
              <a:t>is a pseudonym of </a:t>
            </a:r>
            <a:r>
              <a:rPr lang="en-US" smtClean="0"/>
              <a:t>Charles Dodgson</a:t>
            </a:r>
          </a:p>
          <a:p>
            <a:pPr lvl="1" eaLnBrk="1" hangingPunct="1"/>
            <a:r>
              <a:rPr lang="en-US" smtClean="0"/>
              <a:t>John Smith </a:t>
            </a:r>
            <a:r>
              <a:rPr lang="en-US" i="1" smtClean="0"/>
              <a:t>is a member of</a:t>
            </a:r>
            <a:r>
              <a:rPr lang="en-US" smtClean="0"/>
              <a:t> The Smith Family</a:t>
            </a:r>
          </a:p>
          <a:p>
            <a:pPr lvl="1" eaLnBrk="1" hangingPunct="1"/>
            <a:r>
              <a:rPr lang="en-US" smtClean="0"/>
              <a:t>Unisys Corporation </a:t>
            </a:r>
            <a:r>
              <a:rPr lang="en-US" i="1" smtClean="0"/>
              <a:t>is the successor to</a:t>
            </a:r>
            <a:r>
              <a:rPr lang="en-US" smtClean="0"/>
              <a:t> Burroughs Corporation</a:t>
            </a:r>
          </a:p>
        </p:txBody>
      </p:sp>
      <p:sp>
        <p:nvSpPr>
          <p:cNvPr id="4" name="Slide Number Placeholder 3"/>
          <p:cNvSpPr>
            <a:spLocks noGrp="1"/>
          </p:cNvSpPr>
          <p:nvPr>
            <p:ph type="sldNum" sz="quarter" idx="12"/>
          </p:nvPr>
        </p:nvSpPr>
        <p:spPr/>
        <p:txBody>
          <a:bodyPr/>
          <a:lstStyle/>
          <a:p>
            <a:pPr>
              <a:defRPr/>
            </a:pPr>
            <a:fld id="{FAA63CF9-49D1-40DF-9F30-B2C7F435C05E}" type="slidenum">
              <a:rPr lang="en-US"/>
              <a:pPr>
                <a:defRPr/>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Relationships</a:t>
            </a:r>
          </a:p>
        </p:txBody>
      </p:sp>
      <p:sp>
        <p:nvSpPr>
          <p:cNvPr id="121859" name="Content Placeholder 2"/>
          <p:cNvSpPr>
            <a:spLocks noGrp="1"/>
          </p:cNvSpPr>
          <p:nvPr>
            <p:ph idx="1"/>
          </p:nvPr>
        </p:nvSpPr>
        <p:spPr/>
        <p:txBody>
          <a:bodyPr/>
          <a:lstStyle/>
          <a:p>
            <a:pPr eaLnBrk="1" hangingPunct="1"/>
            <a:r>
              <a:rPr lang="en-US" smtClean="0"/>
              <a:t>RDA encourages making links between FRBR entities and has three conventions for doing this:</a:t>
            </a:r>
          </a:p>
          <a:p>
            <a:pPr lvl="1" eaLnBrk="1" hangingPunct="1"/>
            <a:r>
              <a:rPr lang="en-US" smtClean="0"/>
              <a:t>Identifiers linking the related entities</a:t>
            </a:r>
          </a:p>
          <a:p>
            <a:pPr lvl="1" eaLnBrk="1" hangingPunct="1"/>
            <a:r>
              <a:rPr lang="en-US" smtClean="0"/>
              <a:t>Authorized access points linking the related entities</a:t>
            </a:r>
          </a:p>
          <a:p>
            <a:pPr lvl="1" eaLnBrk="1" hangingPunct="1"/>
            <a:r>
              <a:rPr lang="en-US" smtClean="0"/>
              <a:t>Description of the relationship</a:t>
            </a:r>
          </a:p>
          <a:p>
            <a:pPr eaLnBrk="1" hangingPunct="1"/>
            <a:r>
              <a:rPr lang="en-US" smtClean="0"/>
              <a:t>See for example RDA 18.4.1</a:t>
            </a:r>
          </a:p>
        </p:txBody>
      </p:sp>
      <p:sp>
        <p:nvSpPr>
          <p:cNvPr id="4" name="Slide Number Placeholder 3"/>
          <p:cNvSpPr>
            <a:spLocks noGrp="1"/>
          </p:cNvSpPr>
          <p:nvPr>
            <p:ph type="sldNum" sz="quarter" idx="12"/>
          </p:nvPr>
        </p:nvSpPr>
        <p:spPr/>
        <p:txBody>
          <a:bodyPr/>
          <a:lstStyle/>
          <a:p>
            <a:pPr>
              <a:defRPr/>
            </a:pPr>
            <a:fld id="{F8145255-D8FE-45FB-AF2B-08AD5D5A1F73}" type="slidenum">
              <a:rPr lang="en-US"/>
              <a:pPr>
                <a:defRPr/>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Relationships</a:t>
            </a:r>
          </a:p>
        </p:txBody>
      </p:sp>
      <p:sp>
        <p:nvSpPr>
          <p:cNvPr id="122883" name="Content Placeholder 2"/>
          <p:cNvSpPr>
            <a:spLocks noGrp="1"/>
          </p:cNvSpPr>
          <p:nvPr>
            <p:ph idx="1"/>
          </p:nvPr>
        </p:nvSpPr>
        <p:spPr/>
        <p:txBody>
          <a:bodyPr/>
          <a:lstStyle/>
          <a:p>
            <a:pPr eaLnBrk="1" hangingPunct="1"/>
            <a:r>
              <a:rPr lang="en-US" smtClean="0"/>
              <a:t>RDA not only encourages linking related entities, but also encourages spelling out the nature of the relationship</a:t>
            </a:r>
          </a:p>
          <a:p>
            <a:pPr eaLnBrk="1" hangingPunct="1"/>
            <a:r>
              <a:rPr lang="en-US" smtClean="0"/>
              <a:t>RDA uses relationship designators to indicate the nature of the relationship between entities</a:t>
            </a:r>
          </a:p>
          <a:p>
            <a:pPr eaLnBrk="1" hangingPunct="1"/>
            <a:r>
              <a:rPr lang="en-US" smtClean="0"/>
              <a:t>Lists of relationship designators are found in Appendices I-K.</a:t>
            </a:r>
          </a:p>
        </p:txBody>
      </p:sp>
      <p:sp>
        <p:nvSpPr>
          <p:cNvPr id="4" name="Slide Number Placeholder 3"/>
          <p:cNvSpPr>
            <a:spLocks noGrp="1"/>
          </p:cNvSpPr>
          <p:nvPr>
            <p:ph type="sldNum" sz="quarter" idx="12"/>
          </p:nvPr>
        </p:nvSpPr>
        <p:spPr/>
        <p:txBody>
          <a:bodyPr/>
          <a:lstStyle/>
          <a:p>
            <a:pPr>
              <a:defRPr/>
            </a:pPr>
            <a:fld id="{33241E18-15F9-406E-B551-07AD61362CD1}" type="slidenum">
              <a:rPr lang="en-US"/>
              <a:pPr>
                <a:defRPr/>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274638"/>
            <a:ext cx="8229600" cy="868362"/>
          </a:xfrm>
        </p:spPr>
        <p:txBody>
          <a:bodyPr/>
          <a:lstStyle/>
          <a:p>
            <a:pPr eaLnBrk="1" hangingPunct="1"/>
            <a:r>
              <a:rPr lang="en-US" smtClean="0"/>
              <a:t>Relationships</a:t>
            </a:r>
            <a:endParaRPr lang="en-US" sz="3200" smtClean="0"/>
          </a:p>
        </p:txBody>
      </p:sp>
      <p:sp>
        <p:nvSpPr>
          <p:cNvPr id="123907" name="Content Placeholder 2"/>
          <p:cNvSpPr>
            <a:spLocks noGrp="1"/>
          </p:cNvSpPr>
          <p:nvPr>
            <p:ph idx="1"/>
          </p:nvPr>
        </p:nvSpPr>
        <p:spPr>
          <a:xfrm>
            <a:off x="457200" y="1066800"/>
            <a:ext cx="8229600" cy="5181600"/>
          </a:xfrm>
        </p:spPr>
        <p:txBody>
          <a:bodyPr/>
          <a:lstStyle/>
          <a:p>
            <a:pPr eaLnBrk="1" hangingPunct="1"/>
            <a:r>
              <a:rPr lang="en-US" sz="2400" smtClean="0"/>
              <a:t>Relationship of a person with an expression (authorized access point technique </a:t>
            </a:r>
            <a:r>
              <a:rPr lang="en-US" sz="2400" i="1" smtClean="0"/>
              <a:t>and </a:t>
            </a:r>
            <a:r>
              <a:rPr lang="en-US" sz="2400" smtClean="0"/>
              <a:t>description technique)</a:t>
            </a:r>
          </a:p>
          <a:p>
            <a:pPr lvl="1" eaLnBrk="1" hangingPunct="1">
              <a:buFont typeface="Arial" charset="0"/>
              <a:buNone/>
            </a:pPr>
            <a:r>
              <a:rPr lang="en-US" sz="2000" smtClean="0"/>
              <a:t>100 1   $a Card, Orson Scott, </a:t>
            </a:r>
            <a:r>
              <a:rPr lang="en-US" sz="2000" smtClean="0">
                <a:solidFill>
                  <a:srgbClr val="FF0000"/>
                </a:solidFill>
              </a:rPr>
              <a:t>$e author.</a:t>
            </a:r>
          </a:p>
          <a:p>
            <a:pPr lvl="1" eaLnBrk="1" hangingPunct="1">
              <a:buFont typeface="Arial" charset="0"/>
              <a:buNone/>
            </a:pPr>
            <a:r>
              <a:rPr lang="en-US" sz="2000" smtClean="0"/>
              <a:t>240 10 $a First meetings. $l French</a:t>
            </a:r>
          </a:p>
          <a:p>
            <a:pPr lvl="1" eaLnBrk="1" hangingPunct="1">
              <a:buFont typeface="Arial" charset="0"/>
              <a:buNone/>
            </a:pPr>
            <a:r>
              <a:rPr lang="en-US" sz="2000" smtClean="0"/>
              <a:t>245 10 $a Ender Wiggin : $b premières rencontres / $c Orson Scott Card ; </a:t>
            </a:r>
            <a:r>
              <a:rPr lang="en-US" sz="2000" smtClean="0">
                <a:solidFill>
                  <a:srgbClr val="FF0000"/>
                </a:solidFill>
              </a:rPr>
              <a:t>traduit de l’anglais par Florence Bury.</a:t>
            </a:r>
            <a:endParaRPr lang="en-US" sz="2000" smtClean="0"/>
          </a:p>
          <a:p>
            <a:pPr lvl="1" eaLnBrk="1" hangingPunct="1">
              <a:buFont typeface="Arial" charset="0"/>
              <a:buNone/>
            </a:pPr>
            <a:r>
              <a:rPr lang="en-US" sz="2000" smtClean="0">
                <a:solidFill>
                  <a:srgbClr val="FF0000"/>
                </a:solidFill>
              </a:rPr>
              <a:t>700 1   $a Bury, Florence, $e translator.</a:t>
            </a:r>
          </a:p>
          <a:p>
            <a:pPr eaLnBrk="1" hangingPunct="1"/>
            <a:r>
              <a:rPr lang="en-US" sz="2400" smtClean="0"/>
              <a:t>The link is made between the person Florence Bury and this expression by the access point (which links together all the expressions Bury is related to) and, less helpfully, by the inclusion of the statement of responsibility.</a:t>
            </a:r>
          </a:p>
          <a:p>
            <a:pPr eaLnBrk="1" hangingPunct="1"/>
            <a:r>
              <a:rPr lang="en-US" sz="2400" smtClean="0"/>
              <a:t>The nature of the relationship is indicated by the presence of the relationship designator. Subfield $e is a longstanding MARC convention.</a:t>
            </a:r>
          </a:p>
        </p:txBody>
      </p:sp>
      <p:sp>
        <p:nvSpPr>
          <p:cNvPr id="4" name="Slide Number Placeholder 3"/>
          <p:cNvSpPr>
            <a:spLocks noGrp="1"/>
          </p:cNvSpPr>
          <p:nvPr>
            <p:ph type="sldNum" sz="quarter" idx="12"/>
          </p:nvPr>
        </p:nvSpPr>
        <p:spPr/>
        <p:txBody>
          <a:bodyPr/>
          <a:lstStyle/>
          <a:p>
            <a:pPr>
              <a:defRPr/>
            </a:pPr>
            <a:fld id="{A4DB50E9-0EAA-4178-8A13-D46A27BD5D08}" type="slidenum">
              <a:rPr lang="en-US"/>
              <a:pPr>
                <a:defRPr/>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Relationships</a:t>
            </a:r>
            <a:endParaRPr lang="en-US" sz="3200" smtClean="0"/>
          </a:p>
        </p:txBody>
      </p:sp>
      <p:sp>
        <p:nvSpPr>
          <p:cNvPr id="124931" name="Content Placeholder 2"/>
          <p:cNvSpPr>
            <a:spLocks noGrp="1"/>
          </p:cNvSpPr>
          <p:nvPr>
            <p:ph idx="1"/>
          </p:nvPr>
        </p:nvSpPr>
        <p:spPr>
          <a:xfrm>
            <a:off x="457200" y="1295400"/>
            <a:ext cx="8229600" cy="4830763"/>
          </a:xfrm>
        </p:spPr>
        <p:txBody>
          <a:bodyPr/>
          <a:lstStyle/>
          <a:p>
            <a:pPr eaLnBrk="1" hangingPunct="1"/>
            <a:r>
              <a:rPr lang="en-US" sz="2400" smtClean="0"/>
              <a:t>Relationship between an expression and a work (authorized access point technique)</a:t>
            </a:r>
          </a:p>
          <a:p>
            <a:pPr lvl="1" eaLnBrk="1" hangingPunct="1">
              <a:buFont typeface="Arial" charset="0"/>
              <a:buNone/>
            </a:pPr>
            <a:r>
              <a:rPr lang="en-US" sz="2000" smtClean="0"/>
              <a:t>100 1   $a Card, Orson Scott, $e author.</a:t>
            </a:r>
          </a:p>
          <a:p>
            <a:pPr lvl="1" eaLnBrk="1" hangingPunct="1">
              <a:buFont typeface="Arial" charset="0"/>
              <a:buNone/>
            </a:pPr>
            <a:r>
              <a:rPr lang="en-US" sz="2000" smtClean="0"/>
              <a:t>240 10 $a First meetings. $l French</a:t>
            </a:r>
          </a:p>
          <a:p>
            <a:pPr lvl="1" eaLnBrk="1" hangingPunct="1">
              <a:buFont typeface="Arial" charset="0"/>
              <a:buNone/>
            </a:pPr>
            <a:r>
              <a:rPr lang="en-US" sz="2000" smtClean="0"/>
              <a:t>245 10 $a Ender Wiggin : $b premières rencontres / $c Orson Scott Card ; traduit de l’anglais par Florence Bury.</a:t>
            </a:r>
          </a:p>
          <a:p>
            <a:pPr lvl="1" eaLnBrk="1" hangingPunct="1">
              <a:buFont typeface="Arial" charset="0"/>
              <a:buNone/>
            </a:pPr>
            <a:r>
              <a:rPr lang="en-US" sz="2000" smtClean="0">
                <a:solidFill>
                  <a:srgbClr val="FF0000"/>
                </a:solidFill>
              </a:rPr>
              <a:t>700 1   $i Translation of $a Card, Orson Scott. $t First meetings.</a:t>
            </a:r>
          </a:p>
          <a:p>
            <a:pPr eaLnBrk="1" hangingPunct="1"/>
            <a:r>
              <a:rPr lang="en-US" sz="2400" smtClean="0"/>
              <a:t>The link is made between the expression </a:t>
            </a:r>
            <a:r>
              <a:rPr lang="en-US" sz="2400" i="1" smtClean="0"/>
              <a:t>Ender Wiggin</a:t>
            </a:r>
            <a:r>
              <a:rPr lang="en-US" sz="2400" smtClean="0"/>
              <a:t> and the work </a:t>
            </a:r>
            <a:r>
              <a:rPr lang="en-US" sz="2400" i="1" smtClean="0"/>
              <a:t>First Meetings </a:t>
            </a:r>
            <a:r>
              <a:rPr lang="en-US" sz="2400" smtClean="0"/>
              <a:t>by the access point (which links together all the expressions of </a:t>
            </a:r>
            <a:r>
              <a:rPr lang="en-US" sz="2400" i="1" smtClean="0"/>
              <a:t>First meetings</a:t>
            </a:r>
            <a:r>
              <a:rPr lang="en-US" sz="2400" smtClean="0"/>
              <a:t>)</a:t>
            </a:r>
          </a:p>
          <a:p>
            <a:pPr eaLnBrk="1" hangingPunct="1"/>
            <a:r>
              <a:rPr lang="en-US" sz="2400" smtClean="0"/>
              <a:t>The nature of the relationship is indicated by the presence of the relationship designator. Subfield $i is a new MARC subfield.</a:t>
            </a:r>
          </a:p>
        </p:txBody>
      </p:sp>
      <p:sp>
        <p:nvSpPr>
          <p:cNvPr id="4" name="Slide Number Placeholder 3"/>
          <p:cNvSpPr>
            <a:spLocks noGrp="1"/>
          </p:cNvSpPr>
          <p:nvPr>
            <p:ph type="sldNum" sz="quarter" idx="12"/>
          </p:nvPr>
        </p:nvSpPr>
        <p:spPr/>
        <p:txBody>
          <a:bodyPr/>
          <a:lstStyle/>
          <a:p>
            <a:pPr>
              <a:defRPr/>
            </a:pPr>
            <a:fld id="{4A63FB1D-6512-4B62-9714-A99D20BC6D49}" type="slidenum">
              <a:rPr lang="en-US"/>
              <a:pPr>
                <a:defRPr/>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Organization</a:t>
            </a:r>
          </a:p>
        </p:txBody>
      </p:sp>
      <p:sp>
        <p:nvSpPr>
          <p:cNvPr id="3075" name="Content Placeholder 2"/>
          <p:cNvSpPr>
            <a:spLocks noGrp="1"/>
          </p:cNvSpPr>
          <p:nvPr>
            <p:ph idx="1"/>
          </p:nvPr>
        </p:nvSpPr>
        <p:spPr/>
        <p:txBody>
          <a:bodyPr/>
          <a:lstStyle/>
          <a:p>
            <a:pPr eaLnBrk="1" hangingPunct="1"/>
            <a:endParaRPr lang="en-US" smtClean="0"/>
          </a:p>
          <a:p>
            <a:pPr eaLnBrk="1" hangingPunct="1"/>
            <a:r>
              <a:rPr lang="en-US" smtClean="0"/>
              <a:t>AACR2 part I is organized by ISBD area</a:t>
            </a:r>
          </a:p>
          <a:p>
            <a:pPr eaLnBrk="1" hangingPunct="1"/>
            <a:endParaRPr lang="en-US" smtClean="0"/>
          </a:p>
          <a:p>
            <a:pPr eaLnBrk="1" hangingPunct="1"/>
            <a:r>
              <a:rPr lang="en-US" smtClean="0"/>
              <a:t>RDA is organized by FRBR entities and relationships</a:t>
            </a:r>
          </a:p>
        </p:txBody>
      </p:sp>
      <p:sp>
        <p:nvSpPr>
          <p:cNvPr id="4" name="Slide Number Placeholder 3"/>
          <p:cNvSpPr>
            <a:spLocks noGrp="1"/>
          </p:cNvSpPr>
          <p:nvPr>
            <p:ph type="sldNum" sz="quarter" idx="12"/>
          </p:nvPr>
        </p:nvSpPr>
        <p:spPr/>
        <p:txBody>
          <a:bodyPr/>
          <a:lstStyle/>
          <a:p>
            <a:pPr>
              <a:defRPr/>
            </a:pPr>
            <a:fld id="{3DD1F42C-6510-46D7-ADB8-DCBA8CE0B291}" type="slidenum">
              <a:rPr lang="en-US"/>
              <a:pPr>
                <a:defRPr/>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Relationships</a:t>
            </a:r>
          </a:p>
        </p:txBody>
      </p:sp>
      <p:pic>
        <p:nvPicPr>
          <p:cNvPr id="39939" name="Picture 3"/>
          <p:cNvPicPr>
            <a:picLocks noGrp="1" noChangeAspect="1" noChangeArrowheads="1"/>
          </p:cNvPicPr>
          <p:nvPr>
            <p:ph sz="half" idx="1"/>
          </p:nvPr>
        </p:nvPicPr>
        <p:blipFill>
          <a:blip r:embed="rId3" cstate="print"/>
          <a:srcRect/>
          <a:stretch>
            <a:fillRect/>
          </a:stretch>
        </p:blipFill>
        <p:spPr>
          <a:xfrm>
            <a:off x="180975" y="1798638"/>
            <a:ext cx="2562225" cy="3611562"/>
          </a:xfrm>
          <a:ln>
            <a:solidFill>
              <a:schemeClr val="tx1"/>
            </a:solidFill>
          </a:ln>
        </p:spPr>
      </p:pic>
      <p:sp>
        <p:nvSpPr>
          <p:cNvPr id="39940" name="Content Placeholder 3"/>
          <p:cNvSpPr>
            <a:spLocks noGrp="1"/>
          </p:cNvSpPr>
          <p:nvPr>
            <p:ph sz="half" idx="2"/>
          </p:nvPr>
        </p:nvSpPr>
        <p:spPr>
          <a:xfrm>
            <a:off x="2819400" y="1600200"/>
            <a:ext cx="6096000" cy="4525963"/>
          </a:xfrm>
        </p:spPr>
        <p:txBody>
          <a:bodyPr/>
          <a:lstStyle/>
          <a:p>
            <a:pPr eaLnBrk="1" hangingPunct="1">
              <a:buFont typeface="Arial" pitchFamily="34" charset="0"/>
              <a:buNone/>
            </a:pPr>
            <a:r>
              <a:rPr lang="en-US" sz="1800" i="1" smtClean="0"/>
              <a:t>AACR2 catalog display (following LC practice)</a:t>
            </a:r>
          </a:p>
          <a:p>
            <a:pPr eaLnBrk="1" hangingPunct="1">
              <a:buFont typeface="Arial" pitchFamily="34" charset="0"/>
              <a:buNone/>
            </a:pPr>
            <a:r>
              <a:rPr lang="en-US" sz="1800" smtClean="0"/>
              <a:t>Author: Card, Orson Scott.</a:t>
            </a:r>
          </a:p>
          <a:p>
            <a:pPr eaLnBrk="1" hangingPunct="1">
              <a:buFont typeface="Arial" pitchFamily="34" charset="0"/>
              <a:buNone/>
            </a:pPr>
            <a:r>
              <a:rPr lang="en-US" sz="1800" smtClean="0"/>
              <a:t>Uniform title: First meetings. French</a:t>
            </a:r>
          </a:p>
          <a:p>
            <a:pPr eaLnBrk="1" hangingPunct="1">
              <a:buFont typeface="Arial" pitchFamily="34" charset="0"/>
              <a:buNone/>
            </a:pPr>
            <a:r>
              <a:rPr lang="en-US" sz="1800" smtClean="0"/>
              <a:t>Title: Ender Wiggin : premières rencontres / Orson Scott Card ; traduit de l’anglais par Florence Bury.</a:t>
            </a:r>
          </a:p>
          <a:p>
            <a:pPr eaLnBrk="1" hangingPunct="1">
              <a:buFont typeface="Arial" pitchFamily="34" charset="0"/>
              <a:buNone/>
            </a:pPr>
            <a:r>
              <a:rPr lang="en-US" sz="1800" smtClean="0"/>
              <a:t>Other author: Bury, Florence.</a:t>
            </a:r>
          </a:p>
          <a:p>
            <a:pPr eaLnBrk="1" hangingPunct="1">
              <a:buFont typeface="Arial" pitchFamily="34" charset="0"/>
              <a:buNone/>
            </a:pPr>
            <a:endParaRPr lang="en-US" sz="1800" smtClean="0"/>
          </a:p>
          <a:p>
            <a:pPr eaLnBrk="1" hangingPunct="1">
              <a:buFont typeface="Arial" pitchFamily="34" charset="0"/>
              <a:buNone/>
            </a:pPr>
            <a:r>
              <a:rPr lang="en-US" sz="1800" i="1" smtClean="0"/>
              <a:t>Possible RDA catalog display with links</a:t>
            </a:r>
          </a:p>
          <a:p>
            <a:pPr eaLnBrk="1" hangingPunct="1">
              <a:buFont typeface="Arial" pitchFamily="34" charset="0"/>
              <a:buNone/>
            </a:pPr>
            <a:r>
              <a:rPr lang="en-US" sz="1800" smtClean="0"/>
              <a:t>Creator: </a:t>
            </a:r>
            <a:r>
              <a:rPr lang="en-US" sz="1800" smtClean="0">
                <a:solidFill>
                  <a:srgbClr val="0070C0"/>
                </a:solidFill>
              </a:rPr>
              <a:t>Card, Orson Scott</a:t>
            </a:r>
            <a:r>
              <a:rPr lang="en-US" sz="1800" smtClean="0"/>
              <a:t>.</a:t>
            </a:r>
          </a:p>
          <a:p>
            <a:pPr eaLnBrk="1" hangingPunct="1">
              <a:buFont typeface="Arial" pitchFamily="34" charset="0"/>
              <a:buNone/>
            </a:pPr>
            <a:r>
              <a:rPr lang="en-US" sz="1800" smtClean="0"/>
              <a:t>Work title: First meetings. French</a:t>
            </a:r>
          </a:p>
          <a:p>
            <a:pPr eaLnBrk="1" hangingPunct="1">
              <a:buFont typeface="Arial" pitchFamily="34" charset="0"/>
              <a:buNone/>
            </a:pPr>
            <a:r>
              <a:rPr lang="en-US" sz="1800" smtClean="0"/>
              <a:t>Title: Ender Wiggin : premières rencontres / Orson Scott Card ; traduit de l’anglais par Florence Bury.</a:t>
            </a:r>
          </a:p>
          <a:p>
            <a:pPr eaLnBrk="1" hangingPunct="1">
              <a:buFont typeface="Arial" pitchFamily="34" charset="0"/>
              <a:buNone/>
            </a:pPr>
            <a:r>
              <a:rPr lang="en-US" sz="1800" smtClean="0"/>
              <a:t>Contributor: </a:t>
            </a:r>
            <a:r>
              <a:rPr lang="en-US" sz="1800" smtClean="0">
                <a:solidFill>
                  <a:srgbClr val="0070C0"/>
                </a:solidFill>
              </a:rPr>
              <a:t>Bury, Florence</a:t>
            </a:r>
            <a:r>
              <a:rPr lang="en-US" sz="1800" smtClean="0"/>
              <a:t>, translator.</a:t>
            </a:r>
          </a:p>
          <a:p>
            <a:pPr eaLnBrk="1" hangingPunct="1">
              <a:buFont typeface="Arial" pitchFamily="34" charset="0"/>
              <a:buNone/>
            </a:pPr>
            <a:r>
              <a:rPr lang="en-US" sz="1800" smtClean="0"/>
              <a:t>Related work: Translation of: </a:t>
            </a:r>
            <a:r>
              <a:rPr lang="en-US" sz="1800" smtClean="0">
                <a:solidFill>
                  <a:srgbClr val="0070C0"/>
                </a:solidFill>
              </a:rPr>
              <a:t>Card, Orson Scott. First meetings.</a:t>
            </a:r>
          </a:p>
          <a:p>
            <a:pPr eaLnBrk="1" hangingPunct="1">
              <a:buFont typeface="Arial" pitchFamily="34" charset="0"/>
              <a:buNone/>
            </a:pPr>
            <a:endParaRPr lang="en-US" sz="2000" smtClean="0"/>
          </a:p>
        </p:txBody>
      </p:sp>
      <p:cxnSp>
        <p:nvCxnSpPr>
          <p:cNvPr id="8" name="Straight Arrow Connector 7"/>
          <p:cNvCxnSpPr/>
          <p:nvPr/>
        </p:nvCxnSpPr>
        <p:spPr>
          <a:xfrm rot="10800000" flipV="1">
            <a:off x="6705600" y="5334000"/>
            <a:ext cx="6096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5638800"/>
            <a:ext cx="8382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pPr>
              <a:defRPr/>
            </a:pPr>
            <a:fld id="{0C07A5B6-D9B5-4856-A395-45F8D02C0944}" type="slidenum">
              <a:rPr lang="en-US"/>
              <a:pPr>
                <a:defRPr/>
              </a:pPr>
              <a:t>170</a:t>
            </a:fld>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Relationships</a:t>
            </a:r>
          </a:p>
        </p:txBody>
      </p:sp>
      <p:sp>
        <p:nvSpPr>
          <p:cNvPr id="40963" name="Content Placeholder 4"/>
          <p:cNvSpPr>
            <a:spLocks noGrp="1"/>
          </p:cNvSpPr>
          <p:nvPr>
            <p:ph idx="1"/>
          </p:nvPr>
        </p:nvSpPr>
        <p:spPr/>
        <p:txBody>
          <a:bodyPr/>
          <a:lstStyle/>
          <a:p>
            <a:pPr eaLnBrk="1" hangingPunct="1"/>
            <a:r>
              <a:rPr lang="en-US" smtClean="0"/>
              <a:t>In a MARC database we’re probably limited to links based on authorized forms in heading fields, as in the previous example.</a:t>
            </a:r>
          </a:p>
          <a:p>
            <a:pPr eaLnBrk="1" hangingPunct="1"/>
            <a:r>
              <a:rPr lang="en-US" smtClean="0"/>
              <a:t>In RDA implemented in an entity-relationship database these limitations disappear. The user should be able easily to link to all related entities, browsing through the database via relationship links.</a:t>
            </a:r>
          </a:p>
        </p:txBody>
      </p:sp>
      <p:sp>
        <p:nvSpPr>
          <p:cNvPr id="7" name="Slide Number Placeholder 6"/>
          <p:cNvSpPr>
            <a:spLocks noGrp="1"/>
          </p:cNvSpPr>
          <p:nvPr>
            <p:ph type="sldNum" sz="quarter" idx="12"/>
          </p:nvPr>
        </p:nvSpPr>
        <p:spPr/>
        <p:txBody>
          <a:bodyPr/>
          <a:lstStyle/>
          <a:p>
            <a:pPr>
              <a:defRPr/>
            </a:pPr>
            <a:fld id="{8B07103D-85CF-4C42-B90D-B0423ABFD9A9}" type="slidenum">
              <a:rPr lang="en-US"/>
              <a:pPr>
                <a:defRPr/>
              </a:pPr>
              <a:t>171</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3124200" y="1905000"/>
            <a:ext cx="15430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created by</a:t>
            </a:r>
            <a:endParaRPr lang="en-US"/>
          </a:p>
        </p:txBody>
      </p:sp>
      <p:sp>
        <p:nvSpPr>
          <p:cNvPr id="41987" name="AutoShape 4"/>
          <p:cNvSpPr>
            <a:spLocks noChangeArrowheads="1"/>
          </p:cNvSpPr>
          <p:nvPr/>
        </p:nvSpPr>
        <p:spPr bwMode="auto">
          <a:xfrm>
            <a:off x="3352800" y="1371600"/>
            <a:ext cx="1485900" cy="34290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Person:</a:t>
            </a:r>
            <a:r>
              <a:rPr lang="en-US" sz="1000">
                <a:latin typeface="Calibri" pitchFamily="34" charset="0"/>
              </a:rPr>
              <a:t> Orson Scott Card </a:t>
            </a:r>
            <a:endParaRPr lang="en-US"/>
          </a:p>
        </p:txBody>
      </p:sp>
      <p:cxnSp>
        <p:nvCxnSpPr>
          <p:cNvPr id="8" name="Straight Connector 7"/>
          <p:cNvCxnSpPr>
            <a:stCxn id="41987" idx="2"/>
            <a:endCxn id="41986" idx="0"/>
          </p:cNvCxnSpPr>
          <p:nvPr/>
        </p:nvCxnSpPr>
        <p:spPr>
          <a:xfrm rot="5400000">
            <a:off x="3900488" y="1709737"/>
            <a:ext cx="190500"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41989" name="AutoShape 6"/>
          <p:cNvSpPr>
            <a:spLocks noChangeArrowheads="1"/>
          </p:cNvSpPr>
          <p:nvPr/>
        </p:nvSpPr>
        <p:spPr bwMode="auto">
          <a:xfrm>
            <a:off x="2743200" y="34290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Work:</a:t>
            </a:r>
            <a:r>
              <a:rPr lang="en-US" sz="1000">
                <a:latin typeface="Calibri" pitchFamily="34" charset="0"/>
              </a:rPr>
              <a:t> Ender’s game (Novel)</a:t>
            </a:r>
            <a:endParaRPr lang="en-US"/>
          </a:p>
        </p:txBody>
      </p:sp>
      <p:cxnSp>
        <p:nvCxnSpPr>
          <p:cNvPr id="13" name="Straight Connector 12"/>
          <p:cNvCxnSpPr>
            <a:stCxn id="41986" idx="2"/>
            <a:endCxn id="41989" idx="0"/>
          </p:cNvCxnSpPr>
          <p:nvPr/>
        </p:nvCxnSpPr>
        <p:spPr>
          <a:xfrm rot="5400000">
            <a:off x="3136900" y="2670175"/>
            <a:ext cx="1108075" cy="409575"/>
          </a:xfrm>
          <a:prstGeom prst="line">
            <a:avLst/>
          </a:prstGeom>
        </p:spPr>
        <p:style>
          <a:lnRef idx="1">
            <a:schemeClr val="accent1"/>
          </a:lnRef>
          <a:fillRef idx="0">
            <a:schemeClr val="accent1"/>
          </a:fillRef>
          <a:effectRef idx="0">
            <a:schemeClr val="accent1"/>
          </a:effectRef>
          <a:fontRef idx="minor">
            <a:schemeClr val="tx1"/>
          </a:fontRef>
        </p:style>
      </p:cxnSp>
      <p:sp>
        <p:nvSpPr>
          <p:cNvPr id="41991" name="AutoShape 6"/>
          <p:cNvSpPr>
            <a:spLocks noChangeArrowheads="1"/>
          </p:cNvSpPr>
          <p:nvPr/>
        </p:nvSpPr>
        <p:spPr bwMode="auto">
          <a:xfrm>
            <a:off x="609600" y="22860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Work:</a:t>
            </a:r>
            <a:r>
              <a:rPr lang="en-US" sz="1000">
                <a:latin typeface="Calibri" pitchFamily="34" charset="0"/>
              </a:rPr>
              <a:t> Ender’s game (Short story) </a:t>
            </a:r>
            <a:endParaRPr lang="en-US"/>
          </a:p>
        </p:txBody>
      </p:sp>
      <p:cxnSp>
        <p:nvCxnSpPr>
          <p:cNvPr id="21" name="Straight Connector 20"/>
          <p:cNvCxnSpPr>
            <a:stCxn id="41991" idx="0"/>
            <a:endCxn id="41986" idx="2"/>
          </p:cNvCxnSpPr>
          <p:nvPr/>
        </p:nvCxnSpPr>
        <p:spPr>
          <a:xfrm rot="16200000" flipH="1">
            <a:off x="2606675" y="1031875"/>
            <a:ext cx="34925" cy="2543175"/>
          </a:xfrm>
          <a:prstGeom prst="line">
            <a:avLst/>
          </a:prstGeom>
        </p:spPr>
        <p:style>
          <a:lnRef idx="1">
            <a:schemeClr val="accent1"/>
          </a:lnRef>
          <a:fillRef idx="0">
            <a:schemeClr val="accent1"/>
          </a:fillRef>
          <a:effectRef idx="0">
            <a:schemeClr val="accent1"/>
          </a:effectRef>
          <a:fontRef idx="minor">
            <a:schemeClr val="tx1"/>
          </a:fontRef>
        </p:style>
      </p:cxnSp>
      <p:sp>
        <p:nvSpPr>
          <p:cNvPr id="41993" name="AutoShape 2"/>
          <p:cNvSpPr>
            <a:spLocks noChangeArrowheads="1"/>
          </p:cNvSpPr>
          <p:nvPr/>
        </p:nvSpPr>
        <p:spPr bwMode="auto">
          <a:xfrm>
            <a:off x="533400" y="3200400"/>
            <a:ext cx="19748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derived from</a:t>
            </a:r>
            <a:endParaRPr lang="en-US"/>
          </a:p>
        </p:txBody>
      </p:sp>
      <p:cxnSp>
        <p:nvCxnSpPr>
          <p:cNvPr id="29" name="Straight Connector 28"/>
          <p:cNvCxnSpPr>
            <a:stCxn id="41991" idx="2"/>
            <a:endCxn id="41993" idx="0"/>
          </p:cNvCxnSpPr>
          <p:nvPr/>
        </p:nvCxnSpPr>
        <p:spPr>
          <a:xfrm rot="16200000" flipH="1">
            <a:off x="1185863" y="2865437"/>
            <a:ext cx="501650" cy="168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1993" idx="3"/>
            <a:endCxn id="41989" idx="1"/>
          </p:cNvCxnSpPr>
          <p:nvPr/>
        </p:nvCxnSpPr>
        <p:spPr>
          <a:xfrm>
            <a:off x="2508250" y="3408363"/>
            <a:ext cx="234950"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41996" name="AutoShape 6"/>
          <p:cNvSpPr>
            <a:spLocks noChangeArrowheads="1"/>
          </p:cNvSpPr>
          <p:nvPr/>
        </p:nvSpPr>
        <p:spPr bwMode="auto">
          <a:xfrm>
            <a:off x="6248400" y="38862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Work:</a:t>
            </a:r>
            <a:r>
              <a:rPr lang="en-US" sz="1000">
                <a:latin typeface="Calibri" pitchFamily="34" charset="0"/>
              </a:rPr>
              <a:t> Ender’s game (Graphic novel) </a:t>
            </a:r>
            <a:endParaRPr lang="en-US"/>
          </a:p>
        </p:txBody>
      </p:sp>
      <p:sp>
        <p:nvSpPr>
          <p:cNvPr id="41997" name="AutoShape 2"/>
          <p:cNvSpPr>
            <a:spLocks noChangeArrowheads="1"/>
          </p:cNvSpPr>
          <p:nvPr/>
        </p:nvSpPr>
        <p:spPr bwMode="auto">
          <a:xfrm>
            <a:off x="5029200" y="2667000"/>
            <a:ext cx="19748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has a sequel</a:t>
            </a:r>
            <a:endParaRPr lang="en-US"/>
          </a:p>
        </p:txBody>
      </p:sp>
      <p:cxnSp>
        <p:nvCxnSpPr>
          <p:cNvPr id="37" name="Straight Connector 36"/>
          <p:cNvCxnSpPr>
            <a:stCxn id="41997" idx="1"/>
            <a:endCxn id="41989" idx="3"/>
          </p:cNvCxnSpPr>
          <p:nvPr/>
        </p:nvCxnSpPr>
        <p:spPr>
          <a:xfrm rot="10800000" flipV="1">
            <a:off x="4229100" y="2874963"/>
            <a:ext cx="800100" cy="760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997" idx="0"/>
            <a:endCxn id="42000" idx="1"/>
          </p:cNvCxnSpPr>
          <p:nvPr/>
        </p:nvCxnSpPr>
        <p:spPr>
          <a:xfrm rot="5400000" flipH="1" flipV="1">
            <a:off x="6083300" y="2273300"/>
            <a:ext cx="327025" cy="460375"/>
          </a:xfrm>
          <a:prstGeom prst="line">
            <a:avLst/>
          </a:prstGeom>
        </p:spPr>
        <p:style>
          <a:lnRef idx="1">
            <a:schemeClr val="accent1"/>
          </a:lnRef>
          <a:fillRef idx="0">
            <a:schemeClr val="accent1"/>
          </a:fillRef>
          <a:effectRef idx="0">
            <a:schemeClr val="accent1"/>
          </a:effectRef>
          <a:fontRef idx="minor">
            <a:schemeClr val="tx1"/>
          </a:fontRef>
        </p:style>
      </p:cxnSp>
      <p:sp>
        <p:nvSpPr>
          <p:cNvPr id="42000" name="AutoShape 6"/>
          <p:cNvSpPr>
            <a:spLocks noChangeArrowheads="1"/>
          </p:cNvSpPr>
          <p:nvPr/>
        </p:nvSpPr>
        <p:spPr bwMode="auto">
          <a:xfrm>
            <a:off x="6477000" y="21336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Work:</a:t>
            </a:r>
            <a:r>
              <a:rPr lang="en-US" sz="1000">
                <a:latin typeface="Calibri" pitchFamily="34" charset="0"/>
              </a:rPr>
              <a:t> Speaker for the dead</a:t>
            </a:r>
            <a:endParaRPr lang="en-US"/>
          </a:p>
        </p:txBody>
      </p:sp>
      <p:cxnSp>
        <p:nvCxnSpPr>
          <p:cNvPr id="44" name="Straight Connector 43"/>
          <p:cNvCxnSpPr>
            <a:stCxn id="41986" idx="3"/>
            <a:endCxn id="42000" idx="1"/>
          </p:cNvCxnSpPr>
          <p:nvPr/>
        </p:nvCxnSpPr>
        <p:spPr>
          <a:xfrm>
            <a:off x="4667250" y="2112963"/>
            <a:ext cx="1809750"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42002" name="AutoShape 2"/>
          <p:cNvSpPr>
            <a:spLocks noChangeArrowheads="1"/>
          </p:cNvSpPr>
          <p:nvPr/>
        </p:nvSpPr>
        <p:spPr bwMode="auto">
          <a:xfrm>
            <a:off x="3429000" y="4419600"/>
            <a:ext cx="19748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derived from</a:t>
            </a:r>
            <a:endParaRPr lang="en-US"/>
          </a:p>
        </p:txBody>
      </p:sp>
      <p:cxnSp>
        <p:nvCxnSpPr>
          <p:cNvPr id="72" name="Straight Connector 71"/>
          <p:cNvCxnSpPr>
            <a:stCxn id="41989" idx="2"/>
            <a:endCxn id="42002" idx="0"/>
          </p:cNvCxnSpPr>
          <p:nvPr/>
        </p:nvCxnSpPr>
        <p:spPr>
          <a:xfrm rot="16200000" flipH="1">
            <a:off x="3662363" y="3665537"/>
            <a:ext cx="577850" cy="930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2002" idx="3"/>
            <a:endCxn id="41996" idx="1"/>
          </p:cNvCxnSpPr>
          <p:nvPr/>
        </p:nvCxnSpPr>
        <p:spPr>
          <a:xfrm flipV="1">
            <a:off x="5403850" y="4092575"/>
            <a:ext cx="844550" cy="53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41986" idx="2"/>
            <a:endCxn id="41996" idx="1"/>
          </p:cNvCxnSpPr>
          <p:nvPr/>
        </p:nvCxnSpPr>
        <p:spPr>
          <a:xfrm rot="16200000" flipH="1">
            <a:off x="4186238" y="2030412"/>
            <a:ext cx="1771650" cy="2352675"/>
          </a:xfrm>
          <a:prstGeom prst="line">
            <a:avLst/>
          </a:prstGeom>
        </p:spPr>
        <p:style>
          <a:lnRef idx="1">
            <a:schemeClr val="accent1"/>
          </a:lnRef>
          <a:fillRef idx="0">
            <a:schemeClr val="accent1"/>
          </a:fillRef>
          <a:effectRef idx="0">
            <a:schemeClr val="accent1"/>
          </a:effectRef>
          <a:fontRef idx="minor">
            <a:schemeClr val="tx1"/>
          </a:fontRef>
        </p:style>
      </p:cxnSp>
      <p:sp>
        <p:nvSpPr>
          <p:cNvPr id="42006" name="AutoShape 6"/>
          <p:cNvSpPr>
            <a:spLocks noChangeArrowheads="1"/>
          </p:cNvSpPr>
          <p:nvPr/>
        </p:nvSpPr>
        <p:spPr bwMode="auto">
          <a:xfrm>
            <a:off x="609600" y="57912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Concept:</a:t>
            </a:r>
            <a:r>
              <a:rPr lang="en-US" sz="1000">
                <a:latin typeface="Calibri" pitchFamily="34" charset="0"/>
              </a:rPr>
              <a:t> Space warfare—Fiction</a:t>
            </a:r>
            <a:endParaRPr lang="en-US"/>
          </a:p>
        </p:txBody>
      </p:sp>
      <p:sp>
        <p:nvSpPr>
          <p:cNvPr id="42007" name="AutoShape 2"/>
          <p:cNvSpPr>
            <a:spLocks noChangeArrowheads="1"/>
          </p:cNvSpPr>
          <p:nvPr/>
        </p:nvSpPr>
        <p:spPr bwMode="auto">
          <a:xfrm>
            <a:off x="381000" y="5105400"/>
            <a:ext cx="19748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has a subject</a:t>
            </a:r>
            <a:endParaRPr lang="en-US"/>
          </a:p>
        </p:txBody>
      </p:sp>
      <p:cxnSp>
        <p:nvCxnSpPr>
          <p:cNvPr id="94" name="Straight Connector 93"/>
          <p:cNvCxnSpPr>
            <a:stCxn id="42007" idx="2"/>
            <a:endCxn id="42006" idx="0"/>
          </p:cNvCxnSpPr>
          <p:nvPr/>
        </p:nvCxnSpPr>
        <p:spPr>
          <a:xfrm rot="5400000">
            <a:off x="1225550" y="5648325"/>
            <a:ext cx="2698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42007" idx="1"/>
            <a:endCxn id="41991" idx="1"/>
          </p:cNvCxnSpPr>
          <p:nvPr/>
        </p:nvCxnSpPr>
        <p:spPr>
          <a:xfrm rot="10800000" flipH="1">
            <a:off x="381000" y="2492375"/>
            <a:ext cx="228600" cy="2820988"/>
          </a:xfrm>
          <a:prstGeom prst="bentConnector3">
            <a:avLst>
              <a:gd name="adj1" fmla="val -100000"/>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2007" idx="0"/>
            <a:endCxn id="41989" idx="1"/>
          </p:cNvCxnSpPr>
          <p:nvPr/>
        </p:nvCxnSpPr>
        <p:spPr>
          <a:xfrm rot="5400000" flipH="1" flipV="1">
            <a:off x="1320800" y="3683000"/>
            <a:ext cx="1470025" cy="137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42007" idx="3"/>
            <a:endCxn id="41996" idx="2"/>
          </p:cNvCxnSpPr>
          <p:nvPr/>
        </p:nvCxnSpPr>
        <p:spPr>
          <a:xfrm flipV="1">
            <a:off x="2355850" y="4298950"/>
            <a:ext cx="4635500" cy="10144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42007" idx="3"/>
            <a:endCxn id="42000" idx="3"/>
          </p:cNvCxnSpPr>
          <p:nvPr/>
        </p:nvCxnSpPr>
        <p:spPr>
          <a:xfrm flipV="1">
            <a:off x="2355850" y="2339975"/>
            <a:ext cx="5607050" cy="2973388"/>
          </a:xfrm>
          <a:prstGeom prst="bentConnector3">
            <a:avLst>
              <a:gd name="adj1" fmla="val 104077"/>
            </a:avLst>
          </a:prstGeom>
        </p:spPr>
        <p:style>
          <a:lnRef idx="1">
            <a:schemeClr val="accent1"/>
          </a:lnRef>
          <a:fillRef idx="0">
            <a:schemeClr val="accent1"/>
          </a:fillRef>
          <a:effectRef idx="0">
            <a:schemeClr val="accent1"/>
          </a:effectRef>
          <a:fontRef idx="minor">
            <a:schemeClr val="tx1"/>
          </a:fontRef>
        </p:style>
      </p:cxnSp>
      <p:sp>
        <p:nvSpPr>
          <p:cNvPr id="42013" name="AutoShape 6"/>
          <p:cNvSpPr>
            <a:spLocks noChangeArrowheads="1"/>
          </p:cNvSpPr>
          <p:nvPr/>
        </p:nvSpPr>
        <p:spPr bwMode="auto">
          <a:xfrm>
            <a:off x="609600" y="381000"/>
            <a:ext cx="1485900" cy="412750"/>
          </a:xfrm>
          <a:prstGeom prst="flowChartProcess">
            <a:avLst/>
          </a:prstGeom>
          <a:solidFill>
            <a:srgbClr val="CCFFFF"/>
          </a:solidFill>
          <a:ln w="9525">
            <a:solidFill>
              <a:srgbClr val="000000"/>
            </a:solidFill>
            <a:miter lim="800000"/>
            <a:headEnd/>
            <a:tailEnd/>
          </a:ln>
        </p:spPr>
        <p:txBody>
          <a:bodyPr/>
          <a:lstStyle/>
          <a:p>
            <a:pPr algn="ctr">
              <a:spcAft>
                <a:spcPts val="1000"/>
              </a:spcAft>
            </a:pPr>
            <a:r>
              <a:rPr lang="en-US" sz="1000" i="1">
                <a:latin typeface="Calibri" pitchFamily="34" charset="0"/>
              </a:rPr>
              <a:t>Concept:</a:t>
            </a:r>
            <a:r>
              <a:rPr lang="en-US" sz="1000">
                <a:latin typeface="Calibri" pitchFamily="34" charset="0"/>
              </a:rPr>
              <a:t> Science fiction, American </a:t>
            </a:r>
            <a:endParaRPr lang="en-US"/>
          </a:p>
        </p:txBody>
      </p:sp>
      <p:sp>
        <p:nvSpPr>
          <p:cNvPr id="42014" name="AutoShape 2"/>
          <p:cNvSpPr>
            <a:spLocks noChangeArrowheads="1"/>
          </p:cNvSpPr>
          <p:nvPr/>
        </p:nvSpPr>
        <p:spPr bwMode="auto">
          <a:xfrm>
            <a:off x="457200" y="1066800"/>
            <a:ext cx="2355850" cy="415925"/>
          </a:xfrm>
          <a:prstGeom prst="flowChartDecision">
            <a:avLst/>
          </a:prstGeom>
          <a:solidFill>
            <a:srgbClr val="FF99CC"/>
          </a:solidFill>
          <a:ln w="9525">
            <a:solidFill>
              <a:srgbClr val="000000"/>
            </a:solidFill>
            <a:miter lim="800000"/>
            <a:headEnd/>
            <a:tailEnd/>
          </a:ln>
        </p:spPr>
        <p:txBody>
          <a:bodyPr/>
          <a:lstStyle/>
          <a:p>
            <a:pPr algn="ctr">
              <a:spcAft>
                <a:spcPts val="1000"/>
              </a:spcAft>
            </a:pPr>
            <a:r>
              <a:rPr lang="en-US" sz="1000">
                <a:latin typeface="Calibri" pitchFamily="34" charset="0"/>
              </a:rPr>
              <a:t>has a literary form</a:t>
            </a:r>
            <a:endParaRPr lang="en-US"/>
          </a:p>
        </p:txBody>
      </p:sp>
      <p:cxnSp>
        <p:nvCxnSpPr>
          <p:cNvPr id="132" name="Straight Connector 131"/>
          <p:cNvCxnSpPr>
            <a:stCxn id="42014" idx="2"/>
            <a:endCxn id="41991" idx="0"/>
          </p:cNvCxnSpPr>
          <p:nvPr/>
        </p:nvCxnSpPr>
        <p:spPr>
          <a:xfrm rot="5400000">
            <a:off x="1092200" y="1743075"/>
            <a:ext cx="803275" cy="28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42014" idx="0"/>
            <a:endCxn id="42013" idx="2"/>
          </p:cNvCxnSpPr>
          <p:nvPr/>
        </p:nvCxnSpPr>
        <p:spPr>
          <a:xfrm rot="16200000" flipV="1">
            <a:off x="1357313" y="788987"/>
            <a:ext cx="273050" cy="28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42014" idx="2"/>
            <a:endCxn id="41989" idx="0"/>
          </p:cNvCxnSpPr>
          <p:nvPr/>
        </p:nvCxnSpPr>
        <p:spPr>
          <a:xfrm rot="16200000" flipH="1">
            <a:off x="1587500" y="1530350"/>
            <a:ext cx="1946275" cy="185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42014" idx="3"/>
            <a:endCxn id="42000" idx="0"/>
          </p:cNvCxnSpPr>
          <p:nvPr/>
        </p:nvCxnSpPr>
        <p:spPr>
          <a:xfrm>
            <a:off x="2813050" y="1274763"/>
            <a:ext cx="4406900" cy="8588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42014" idx="2"/>
            <a:endCxn id="41996" idx="1"/>
          </p:cNvCxnSpPr>
          <p:nvPr/>
        </p:nvCxnSpPr>
        <p:spPr>
          <a:xfrm rot="16200000" flipH="1">
            <a:off x="2636838" y="481012"/>
            <a:ext cx="2609850" cy="4613275"/>
          </a:xfrm>
          <a:prstGeom prst="line">
            <a:avLst/>
          </a:prstGeom>
        </p:spPr>
        <p:style>
          <a:lnRef idx="1">
            <a:schemeClr val="accent1"/>
          </a:lnRef>
          <a:fillRef idx="0">
            <a:schemeClr val="accent1"/>
          </a:fillRef>
          <a:effectRef idx="0">
            <a:schemeClr val="accent1"/>
          </a:effectRef>
          <a:fontRef idx="minor">
            <a:schemeClr val="tx1"/>
          </a:fontRef>
        </p:style>
      </p:cxnSp>
      <p:sp>
        <p:nvSpPr>
          <p:cNvPr id="42020" name="TextBox 166"/>
          <p:cNvSpPr txBox="1">
            <a:spLocks noChangeArrowheads="1"/>
          </p:cNvSpPr>
          <p:nvPr/>
        </p:nvSpPr>
        <p:spPr bwMode="auto">
          <a:xfrm>
            <a:off x="5029200" y="5943600"/>
            <a:ext cx="3733800" cy="381000"/>
          </a:xfrm>
          <a:prstGeom prst="rect">
            <a:avLst/>
          </a:prstGeom>
          <a:noFill/>
          <a:ln w="9525">
            <a:noFill/>
            <a:miter lim="800000"/>
            <a:headEnd/>
            <a:tailEnd/>
          </a:ln>
        </p:spPr>
        <p:txBody>
          <a:bodyPr>
            <a:spAutoFit/>
          </a:bodyPr>
          <a:lstStyle/>
          <a:p>
            <a:r>
              <a:rPr lang="en-US">
                <a:latin typeface="Calibri" pitchFamily="34" charset="0"/>
              </a:rPr>
              <a:t>Related works, persons, and concepts</a:t>
            </a:r>
          </a:p>
        </p:txBody>
      </p:sp>
      <p:sp>
        <p:nvSpPr>
          <p:cNvPr id="39" name="Slide Number Placeholder 38"/>
          <p:cNvSpPr>
            <a:spLocks noGrp="1"/>
          </p:cNvSpPr>
          <p:nvPr>
            <p:ph type="sldNum" sz="quarter" idx="12"/>
          </p:nvPr>
        </p:nvSpPr>
        <p:spPr/>
        <p:txBody>
          <a:bodyPr/>
          <a:lstStyle/>
          <a:p>
            <a:pPr>
              <a:defRPr/>
            </a:pPr>
            <a:fld id="{5A4BF863-AFF5-4A46-AF90-D6714FDB29B2}" type="slidenum">
              <a:rPr lang="en-US"/>
              <a:pPr>
                <a:defRPr/>
              </a:pPr>
              <a:t>172</a:t>
            </a:fld>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How do I recognize an RDA record?</a:t>
            </a:r>
            <a:endParaRPr lang="en-US"/>
          </a:p>
        </p:txBody>
      </p:sp>
      <p:sp>
        <p:nvSpPr>
          <p:cNvPr id="4" name="Content Placeholder 3"/>
          <p:cNvSpPr>
            <a:spLocks noGrp="1"/>
          </p:cNvSpPr>
          <p:nvPr>
            <p:ph idx="1"/>
          </p:nvPr>
        </p:nvSpPr>
        <p:spPr/>
        <p:txBody>
          <a:bodyPr/>
          <a:lstStyle/>
          <a:p>
            <a:r>
              <a:rPr lang="en-US" smtClean="0"/>
              <a:t>040 of both bibliographic and authority records will include $e rda</a:t>
            </a:r>
          </a:p>
          <a:p>
            <a:r>
              <a:rPr lang="en-US" smtClean="0"/>
              <a:t>Fixed field coding</a:t>
            </a:r>
          </a:p>
          <a:p>
            <a:pPr lvl="1"/>
            <a:r>
              <a:rPr lang="en-US" smtClean="0"/>
              <a:t>Bibliographic records: “Desc”= “i” (in AACR2 it was “a”)</a:t>
            </a:r>
          </a:p>
          <a:p>
            <a:pPr lvl="1"/>
            <a:r>
              <a:rPr lang="en-US" smtClean="0"/>
              <a:t>Authority records: “Rules” = “z” (in AACR2 it was “c”)</a:t>
            </a:r>
          </a:p>
          <a:p>
            <a:r>
              <a:rPr lang="en-US" smtClean="0"/>
              <a:t>To find RDA bib records in OCLC do a command line search “dx:rda”</a:t>
            </a:r>
            <a:endParaRPr lang="en-US"/>
          </a:p>
        </p:txBody>
      </p:sp>
      <p:sp>
        <p:nvSpPr>
          <p:cNvPr id="2" name="Slide Number Placeholder 1"/>
          <p:cNvSpPr>
            <a:spLocks noGrp="1"/>
          </p:cNvSpPr>
          <p:nvPr>
            <p:ph type="sldNum" sz="quarter" idx="12"/>
          </p:nvPr>
        </p:nvSpPr>
        <p:spPr/>
        <p:txBody>
          <a:bodyPr/>
          <a:lstStyle/>
          <a:p>
            <a:pPr>
              <a:defRPr/>
            </a:pPr>
            <a:fld id="{889628DC-5EE7-4792-AEF4-EEF4F54DC447}" type="slidenum">
              <a:rPr lang="en-US" smtClean="0"/>
              <a:pPr>
                <a:defRPr/>
              </a:pPr>
              <a:t>173</a:t>
            </a:fld>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OCLC and PCC policies</a:t>
            </a:r>
            <a:br>
              <a:rPr lang="en-US" smtClean="0"/>
            </a:br>
            <a:r>
              <a:rPr lang="en-US" smtClean="0"/>
              <a:t>Bibliographic Records</a:t>
            </a:r>
            <a:endParaRPr lang="en-US"/>
          </a:p>
        </p:txBody>
      </p:sp>
      <p:sp>
        <p:nvSpPr>
          <p:cNvPr id="3" name="Content Placeholder 2"/>
          <p:cNvSpPr>
            <a:spLocks noGrp="1"/>
          </p:cNvSpPr>
          <p:nvPr>
            <p:ph idx="1"/>
          </p:nvPr>
        </p:nvSpPr>
        <p:spPr/>
        <p:txBody>
          <a:bodyPr/>
          <a:lstStyle/>
          <a:p>
            <a:r>
              <a:rPr lang="en-US" smtClean="0"/>
              <a:t>Existing full-level and core (level “4”) bibliographic master records are to be left AACR2</a:t>
            </a:r>
          </a:p>
          <a:p>
            <a:r>
              <a:rPr lang="en-US" smtClean="0"/>
              <a:t>Any other level of master record, or master records created according to any other standard, may be upgraded to RDA</a:t>
            </a:r>
          </a:p>
          <a:p>
            <a:r>
              <a:rPr lang="en-US" smtClean="0"/>
              <a:t>Original records may be created using RDA or AACR2. Either may be coded “pcc” if appropriate.</a:t>
            </a:r>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174</a:t>
            </a:fld>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PCC policies</a:t>
            </a:r>
            <a:br>
              <a:rPr lang="en-US" smtClean="0"/>
            </a:br>
            <a:r>
              <a:rPr lang="en-US" smtClean="0"/>
              <a:t>Authority Records</a:t>
            </a:r>
            <a:endParaRPr lang="en-US"/>
          </a:p>
        </p:txBody>
      </p:sp>
      <p:sp>
        <p:nvSpPr>
          <p:cNvPr id="3" name="Content Placeholder 2"/>
          <p:cNvSpPr>
            <a:spLocks noGrp="1"/>
          </p:cNvSpPr>
          <p:nvPr>
            <p:ph idx="1"/>
          </p:nvPr>
        </p:nvSpPr>
        <p:spPr/>
        <p:txBody>
          <a:bodyPr/>
          <a:lstStyle/>
          <a:p>
            <a:r>
              <a:rPr lang="en-US" sz="2800" smtClean="0"/>
              <a:t>Original authority records may be created by the National Testing Partners in RDA</a:t>
            </a:r>
          </a:p>
          <a:p>
            <a:r>
              <a:rPr lang="en-US" sz="2800" smtClean="0"/>
              <a:t>Existing AACR2 authority records are not to be upgraded to RDA (i.e. the 1XX is not to be changed)</a:t>
            </a:r>
          </a:p>
          <a:p>
            <a:r>
              <a:rPr lang="en-US" sz="2800" smtClean="0"/>
              <a:t>However, RDA elements may be added to AACR2 records</a:t>
            </a:r>
          </a:p>
          <a:p>
            <a:pPr lvl="1"/>
            <a:r>
              <a:rPr lang="en-US" smtClean="0"/>
              <a:t>The RDA form of the heading will be recorded in 7XX</a:t>
            </a:r>
          </a:p>
          <a:p>
            <a:pPr lvl="1"/>
            <a:r>
              <a:rPr lang="en-US" smtClean="0"/>
              <a:t>Other RDA fields (046, 3XX, etc.) may be added</a:t>
            </a:r>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175</a:t>
            </a:fld>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Records</a:t>
            </a:r>
            <a:endParaRPr lang="en-US"/>
          </a:p>
        </p:txBody>
      </p:sp>
      <p:sp>
        <p:nvSpPr>
          <p:cNvPr id="3" name="Content Placeholder 2"/>
          <p:cNvSpPr>
            <a:spLocks noGrp="1"/>
          </p:cNvSpPr>
          <p:nvPr>
            <p:ph idx="1"/>
          </p:nvPr>
        </p:nvSpPr>
        <p:spPr/>
        <p:txBody>
          <a:bodyPr/>
          <a:lstStyle/>
          <a:p>
            <a:endParaRPr lang="en-US" smtClean="0"/>
          </a:p>
          <a:p>
            <a:r>
              <a:rPr lang="en-US" smtClean="0"/>
              <a:t>RDA bibliographic and authority records already exist in the OCLC database and in the LC/NACO Authority File</a:t>
            </a:r>
          </a:p>
          <a:p>
            <a:endParaRPr lang="en-US" smtClean="0"/>
          </a:p>
          <a:p>
            <a:r>
              <a:rPr lang="en-US" smtClean="0">
                <a:solidFill>
                  <a:srgbClr val="FF0000"/>
                </a:solidFill>
              </a:rPr>
              <a:t>Is your system ready to accept them??</a:t>
            </a:r>
            <a:endParaRPr lang="en-US">
              <a:solidFill>
                <a:srgbClr val="FF0000"/>
              </a:solidFill>
            </a:endParaRPr>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176</a:t>
            </a:fld>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U.S. National Libraries </a:t>
            </a:r>
            <a:br>
              <a:rPr lang="en-US" smtClean="0"/>
            </a:br>
            <a:r>
              <a:rPr lang="en-US" smtClean="0"/>
              <a:t>Test of RDA</a:t>
            </a:r>
            <a:endParaRPr lang="en-US"/>
          </a:p>
        </p:txBody>
      </p:sp>
      <p:sp>
        <p:nvSpPr>
          <p:cNvPr id="4" name="Content Placeholder 3"/>
          <p:cNvSpPr>
            <a:spLocks noGrp="1"/>
          </p:cNvSpPr>
          <p:nvPr>
            <p:ph idx="1"/>
          </p:nvPr>
        </p:nvSpPr>
        <p:spPr/>
        <p:txBody>
          <a:bodyPr/>
          <a:lstStyle/>
          <a:p>
            <a:r>
              <a:rPr lang="en-US" smtClean="0"/>
              <a:t>Organized by the Library of Congress, the National Library of Medicine, and the National Agricultural Library</a:t>
            </a:r>
          </a:p>
          <a:p>
            <a:r>
              <a:rPr lang="en-US" smtClean="0"/>
              <a:t>Includes approximately 20 other test partners, including all types of libraries, library schools, and vendors</a:t>
            </a:r>
          </a:p>
          <a:p>
            <a:r>
              <a:rPr lang="en-US" smtClean="0"/>
              <a:t>In Utah, BYU and Backstage are participating in the test</a:t>
            </a:r>
            <a:endParaRPr lang="en-US"/>
          </a:p>
        </p:txBody>
      </p:sp>
      <p:sp>
        <p:nvSpPr>
          <p:cNvPr id="2" name="Slide Number Placeholder 1"/>
          <p:cNvSpPr>
            <a:spLocks noGrp="1"/>
          </p:cNvSpPr>
          <p:nvPr>
            <p:ph type="sldNum" sz="quarter" idx="12"/>
          </p:nvPr>
        </p:nvSpPr>
        <p:spPr/>
        <p:txBody>
          <a:bodyPr/>
          <a:lstStyle/>
          <a:p>
            <a:pPr>
              <a:defRPr/>
            </a:pPr>
            <a:fld id="{889628DC-5EE7-4792-AEF4-EEF4F54DC447}" type="slidenum">
              <a:rPr lang="en-US" smtClean="0"/>
              <a:pPr>
                <a:defRPr/>
              </a:pPr>
              <a:t>177</a:t>
            </a:fld>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Test Timeline</a:t>
            </a:r>
            <a:endParaRPr lang="en-US"/>
          </a:p>
        </p:txBody>
      </p:sp>
      <p:sp>
        <p:nvSpPr>
          <p:cNvPr id="3" name="Content Placeholder 2"/>
          <p:cNvSpPr>
            <a:spLocks noGrp="1"/>
          </p:cNvSpPr>
          <p:nvPr>
            <p:ph idx="1"/>
          </p:nvPr>
        </p:nvSpPr>
        <p:spPr/>
        <p:txBody>
          <a:bodyPr/>
          <a:lstStyle/>
          <a:p>
            <a:r>
              <a:rPr lang="en-US" sz="2800" smtClean="0"/>
              <a:t>July-September 2010. Testing partners train, practice creating RDA records.</a:t>
            </a:r>
          </a:p>
          <a:p>
            <a:r>
              <a:rPr lang="en-US" sz="2800" smtClean="0"/>
              <a:t>October-December 2010. Testing partners create RDA records and contribute them to the test for evaluation, as well as complete a survey instrument about record creation</a:t>
            </a:r>
          </a:p>
          <a:p>
            <a:pPr lvl="2"/>
            <a:r>
              <a:rPr lang="en-US" sz="2800" smtClean="0"/>
              <a:t>Common set</a:t>
            </a:r>
          </a:p>
          <a:p>
            <a:pPr lvl="2"/>
            <a:r>
              <a:rPr lang="en-US" sz="2800" smtClean="0"/>
              <a:t>Extra set</a:t>
            </a:r>
          </a:p>
          <a:p>
            <a:pPr lvl="2"/>
            <a:r>
              <a:rPr lang="en-US" sz="2800" smtClean="0"/>
              <a:t>Copy set</a:t>
            </a:r>
            <a:endParaRPr lang="en-US" sz="2800"/>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178</a:t>
            </a:fld>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Test Timeline</a:t>
            </a:r>
            <a:endParaRPr lang="en-US"/>
          </a:p>
        </p:txBody>
      </p:sp>
      <p:sp>
        <p:nvSpPr>
          <p:cNvPr id="3" name="Content Placeholder 2"/>
          <p:cNvSpPr>
            <a:spLocks noGrp="1"/>
          </p:cNvSpPr>
          <p:nvPr>
            <p:ph idx="1"/>
          </p:nvPr>
        </p:nvSpPr>
        <p:spPr/>
        <p:txBody>
          <a:bodyPr/>
          <a:lstStyle/>
          <a:p>
            <a:r>
              <a:rPr lang="en-US" smtClean="0"/>
              <a:t>January-March 2011. The three national libraries evaluate the records produced and the survey instrument</a:t>
            </a:r>
          </a:p>
          <a:p>
            <a:r>
              <a:rPr lang="en-US" smtClean="0"/>
              <a:t>April 2011 or later. A decision will be made about national implementation of RDA; also suggestions might be made for revision or RDA based on the test results.</a:t>
            </a:r>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179</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19175" y="304800"/>
            <a:ext cx="3552825" cy="5298208"/>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85456" y="762000"/>
            <a:ext cx="3867944" cy="5867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Helps for RDA</a:t>
            </a:r>
            <a:endParaRPr lang="en-US"/>
          </a:p>
        </p:txBody>
      </p:sp>
      <p:sp>
        <p:nvSpPr>
          <p:cNvPr id="3" name="Content Placeholder 2"/>
          <p:cNvSpPr>
            <a:spLocks noGrp="1"/>
          </p:cNvSpPr>
          <p:nvPr>
            <p:ph idx="1"/>
          </p:nvPr>
        </p:nvSpPr>
        <p:spPr/>
        <p:txBody>
          <a:bodyPr/>
          <a:lstStyle/>
          <a:p>
            <a:endParaRPr lang="en-US" smtClean="0"/>
          </a:p>
          <a:p>
            <a:r>
              <a:rPr lang="en-US" smtClean="0"/>
              <a:t>General background on RDA: http://www.rda-jsc.org/rda.html</a:t>
            </a:r>
          </a:p>
          <a:p>
            <a:r>
              <a:rPr lang="en-US" smtClean="0"/>
              <a:t>Presentations on RDA: http://www.rda-jsc.org/rdapresentations.html </a:t>
            </a:r>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180</a:t>
            </a:fld>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Helps for RDA</a:t>
            </a:r>
            <a:endParaRPr lang="en-US"/>
          </a:p>
        </p:txBody>
      </p:sp>
      <p:sp>
        <p:nvSpPr>
          <p:cNvPr id="3" name="Content Placeholder 2"/>
          <p:cNvSpPr>
            <a:spLocks noGrp="1"/>
          </p:cNvSpPr>
          <p:nvPr>
            <p:ph idx="1"/>
          </p:nvPr>
        </p:nvSpPr>
        <p:spPr/>
        <p:txBody>
          <a:bodyPr/>
          <a:lstStyle/>
          <a:p>
            <a:endParaRPr lang="en-US" smtClean="0"/>
          </a:p>
          <a:p>
            <a:r>
              <a:rPr lang="en-US" smtClean="0"/>
              <a:t>LC Documentation for the RDA Test: http://www.loc.gov/catdir/cpso/RDAtest/rdatest.html</a:t>
            </a:r>
          </a:p>
          <a:p>
            <a:r>
              <a:rPr lang="en-US" smtClean="0"/>
              <a:t>Library of Congress Policy Statements (LCPS’s): http://www.loc.gov/catdir/cpso/RDAtest/rda_lcps.html</a:t>
            </a:r>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181</a:t>
            </a:fld>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Helps for RDA</a:t>
            </a:r>
            <a:endParaRPr lang="en-US"/>
          </a:p>
        </p:txBody>
      </p:sp>
      <p:sp>
        <p:nvSpPr>
          <p:cNvPr id="3" name="Content Placeholder 2"/>
          <p:cNvSpPr>
            <a:spLocks noGrp="1"/>
          </p:cNvSpPr>
          <p:nvPr>
            <p:ph idx="1"/>
          </p:nvPr>
        </p:nvSpPr>
        <p:spPr/>
        <p:txBody>
          <a:bodyPr/>
          <a:lstStyle/>
          <a:p>
            <a:r>
              <a:rPr lang="en-US" sz="2800" smtClean="0"/>
              <a:t>Examples of RDA record data provided by the Joint Steering Committee:</a:t>
            </a:r>
          </a:p>
          <a:p>
            <a:pPr lvl="1"/>
            <a:r>
              <a:rPr lang="en-US" sz="2400" smtClean="0"/>
              <a:t>Bibliographic records: </a:t>
            </a:r>
            <a:br>
              <a:rPr lang="en-US" sz="2400" smtClean="0"/>
            </a:br>
            <a:r>
              <a:rPr lang="en-US" sz="2400" u="sng" smtClean="0">
                <a:hlinkClick r:id="rId3"/>
              </a:rPr>
              <a:t>http://www.rda-jsc.org/docs/6JSC_RDA_Complete_Examples_%28Bibliographic%29_revised.pdf</a:t>
            </a:r>
            <a:endParaRPr lang="en-US" sz="2400" smtClean="0"/>
          </a:p>
          <a:p>
            <a:pPr lvl="1"/>
            <a:r>
              <a:rPr lang="en-US" sz="2400" smtClean="0"/>
              <a:t>Authority records:</a:t>
            </a:r>
            <a:br>
              <a:rPr lang="en-US" sz="2400" smtClean="0"/>
            </a:br>
            <a:r>
              <a:rPr lang="en-US" sz="2400" u="sng" smtClean="0">
                <a:hlinkClick r:id="rId4"/>
              </a:rPr>
              <a:t>http://www.rda-jsc.org/docs/6JSC_RDA_Complete_Examples_%28Authority%29.pdf</a:t>
            </a:r>
            <a:endParaRPr lang="en-US" sz="2400" smtClean="0"/>
          </a:p>
          <a:p>
            <a:endParaRPr lang="en-US" smtClean="0"/>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182</a:t>
            </a:fld>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Helps for RDA</a:t>
            </a:r>
            <a:endParaRPr lang="en-US"/>
          </a:p>
        </p:txBody>
      </p:sp>
      <p:sp>
        <p:nvSpPr>
          <p:cNvPr id="3" name="Content Placeholder 2"/>
          <p:cNvSpPr>
            <a:spLocks noGrp="1"/>
          </p:cNvSpPr>
          <p:nvPr>
            <p:ph idx="1"/>
          </p:nvPr>
        </p:nvSpPr>
        <p:spPr/>
        <p:txBody>
          <a:bodyPr/>
          <a:lstStyle/>
          <a:p>
            <a:r>
              <a:rPr lang="en-US" sz="2800" smtClean="0"/>
              <a:t>Examples of RDA records in OCLC: </a:t>
            </a:r>
            <a:br>
              <a:rPr lang="en-US" sz="2800" smtClean="0"/>
            </a:br>
            <a:r>
              <a:rPr lang="en-US" sz="2400" smtClean="0"/>
              <a:t>Do the command line search “dx:rda”. As of September 21, 2010 there were about 800 RDA records in OCLC. </a:t>
            </a:r>
          </a:p>
          <a:p>
            <a:pPr>
              <a:buNone/>
            </a:pPr>
            <a:r>
              <a:rPr lang="en-US" sz="2400" smtClean="0"/>
              <a:t/>
            </a:r>
            <a:br>
              <a:rPr lang="en-US" sz="2400" smtClean="0"/>
            </a:br>
            <a:r>
              <a:rPr lang="en-US" sz="2400" smtClean="0"/>
              <a:t>To see all the records, you must set your “settings” in the “search WorldCat” window” to “Display institution record(s) for single record” </a:t>
            </a:r>
            <a:r>
              <a:rPr lang="en-US" sz="2400" i="1" smtClean="0"/>
              <a:t>and</a:t>
            </a:r>
            <a:r>
              <a:rPr lang="en-US" sz="2400" smtClean="0"/>
              <a:t> “Include institution record indexes when searching WorldCat.” Most of the RDA records currently in OCLC come from BYU, and the majority of these are institution records, so if you do not set your search settings this way you will not find them.</a:t>
            </a:r>
          </a:p>
          <a:p>
            <a:endParaRPr lang="en-US" smtClean="0"/>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183</a:t>
            </a:fld>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pPr algn="ctr" eaLnBrk="1" hangingPunct="1">
              <a:buFont typeface="Arial" pitchFamily="34" charset="0"/>
              <a:buNone/>
            </a:pPr>
            <a:r>
              <a:rPr lang="en-US" sz="6600" smtClean="0"/>
              <a:t>QUESTIONS?</a:t>
            </a:r>
          </a:p>
          <a:p>
            <a:pPr algn="ctr" eaLnBrk="1" hangingPunct="1">
              <a:buFont typeface="Arial" pitchFamily="34" charset="0"/>
              <a:buNone/>
            </a:pPr>
            <a:endParaRPr lang="en-US" smtClean="0"/>
          </a:p>
          <a:p>
            <a:pPr algn="ctr" eaLnBrk="1" hangingPunct="1">
              <a:buFont typeface="Arial" pitchFamily="34" charset="0"/>
              <a:buNone/>
            </a:pPr>
            <a:endParaRPr lang="en-US" smtClean="0"/>
          </a:p>
          <a:p>
            <a:pPr algn="ctr" eaLnBrk="1" hangingPunct="1">
              <a:buFont typeface="Arial" pitchFamily="34" charset="0"/>
              <a:buNone/>
            </a:pPr>
            <a:endParaRPr lang="en-US" smtClean="0"/>
          </a:p>
          <a:p>
            <a:pPr algn="ctr" eaLnBrk="1" hangingPunct="1">
              <a:buFont typeface="Arial" pitchFamily="34" charset="0"/>
              <a:buNone/>
            </a:pPr>
            <a:r>
              <a:rPr lang="en-US" smtClean="0"/>
              <a:t>robert_maxwell@byu.edu</a:t>
            </a:r>
          </a:p>
        </p:txBody>
      </p:sp>
      <p:sp>
        <p:nvSpPr>
          <p:cNvPr id="5" name="Slide Number Placeholder 4"/>
          <p:cNvSpPr>
            <a:spLocks noGrp="1"/>
          </p:cNvSpPr>
          <p:nvPr>
            <p:ph type="sldNum" sz="quarter" idx="12"/>
          </p:nvPr>
        </p:nvSpPr>
        <p:spPr/>
        <p:txBody>
          <a:bodyPr/>
          <a:lstStyle/>
          <a:p>
            <a:pPr>
              <a:defRPr/>
            </a:pPr>
            <a:fld id="{FE90513D-CDF8-4E81-9EE9-45584DFB7C94}" type="slidenum">
              <a:rPr lang="en-US"/>
              <a:pPr>
                <a:defRPr/>
              </a:pPr>
              <a:t>184</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RDA and FRBR</a:t>
            </a:r>
          </a:p>
        </p:txBody>
      </p:sp>
      <p:sp>
        <p:nvSpPr>
          <p:cNvPr id="17411" name="Content Placeholder 2"/>
          <p:cNvSpPr>
            <a:spLocks noGrp="1"/>
          </p:cNvSpPr>
          <p:nvPr>
            <p:ph idx="1"/>
          </p:nvPr>
        </p:nvSpPr>
        <p:spPr/>
        <p:txBody>
          <a:bodyPr/>
          <a:lstStyle/>
          <a:p>
            <a:pPr eaLnBrk="1" hangingPunct="1"/>
            <a:r>
              <a:rPr lang="en-US" smtClean="0"/>
              <a:t>The first part of RDA is organized by FRBR entities and their attributes</a:t>
            </a:r>
          </a:p>
          <a:p>
            <a:pPr lvl="1" eaLnBrk="1" hangingPunct="1"/>
            <a:endParaRPr lang="en-US" sz="2400" smtClean="0"/>
          </a:p>
          <a:p>
            <a:pPr lvl="1" eaLnBrk="1" hangingPunct="1"/>
            <a:r>
              <a:rPr lang="en-US" sz="2400" smtClean="0"/>
              <a:t>Section 1: Recording attributes of manifestations &amp; items</a:t>
            </a:r>
          </a:p>
          <a:p>
            <a:pPr lvl="1" eaLnBrk="1" hangingPunct="1"/>
            <a:r>
              <a:rPr lang="en-US" sz="2400" smtClean="0"/>
              <a:t>Section 2: Recording attributes of work &amp; expression</a:t>
            </a:r>
          </a:p>
          <a:p>
            <a:pPr lvl="1" eaLnBrk="1" hangingPunct="1"/>
            <a:r>
              <a:rPr lang="en-US" sz="2400" smtClean="0"/>
              <a:t>Section 3: Recording attributes of person, family &amp; corporate body</a:t>
            </a:r>
          </a:p>
          <a:p>
            <a:pPr lvl="1" eaLnBrk="1" hangingPunct="1"/>
            <a:r>
              <a:rPr lang="en-US" sz="2400" smtClean="0"/>
              <a:t>Section 4: Recording attributes of concept, object, event &amp; place</a:t>
            </a:r>
          </a:p>
        </p:txBody>
      </p:sp>
      <p:sp>
        <p:nvSpPr>
          <p:cNvPr id="5" name="Slide Number Placeholder 4"/>
          <p:cNvSpPr>
            <a:spLocks noGrp="1"/>
          </p:cNvSpPr>
          <p:nvPr>
            <p:ph type="sldNum" sz="quarter" idx="12"/>
          </p:nvPr>
        </p:nvSpPr>
        <p:spPr/>
        <p:txBody>
          <a:bodyPr/>
          <a:lstStyle/>
          <a:p>
            <a:pPr>
              <a:defRPr/>
            </a:pPr>
            <a:fld id="{7773D5FF-F6DA-4515-8811-98A2C51B2D3A}"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What is RDA?</a:t>
            </a:r>
          </a:p>
        </p:txBody>
      </p:sp>
      <p:sp>
        <p:nvSpPr>
          <p:cNvPr id="3075" name="Content Placeholder 2"/>
          <p:cNvSpPr>
            <a:spLocks noGrp="1"/>
          </p:cNvSpPr>
          <p:nvPr>
            <p:ph idx="1"/>
          </p:nvPr>
        </p:nvSpPr>
        <p:spPr>
          <a:xfrm>
            <a:off x="457200" y="1600200"/>
            <a:ext cx="8382000" cy="4572000"/>
          </a:xfrm>
        </p:spPr>
        <p:txBody>
          <a:bodyPr/>
          <a:lstStyle/>
          <a:p>
            <a:pPr eaLnBrk="1" hangingPunct="1">
              <a:buFont typeface="Arial" pitchFamily="34" charset="0"/>
              <a:buNone/>
            </a:pPr>
            <a:r>
              <a:rPr lang="en-US" smtClean="0"/>
              <a:t>	</a:t>
            </a:r>
            <a:r>
              <a:rPr lang="en-US" sz="2800" smtClean="0"/>
              <a:t>A new standard for information organization (a.k.a. cataloging), meant to replace AACR2</a:t>
            </a:r>
          </a:p>
          <a:p>
            <a:pPr eaLnBrk="1" hangingPunct="1">
              <a:buFont typeface="Arial" pitchFamily="34" charset="0"/>
              <a:buNone/>
            </a:pPr>
            <a:endParaRPr lang="en-US" sz="2800" i="1" smtClean="0"/>
          </a:p>
          <a:p>
            <a:pPr eaLnBrk="1" hangingPunct="1">
              <a:buFont typeface="Arial" pitchFamily="34" charset="0"/>
              <a:buNone/>
            </a:pPr>
            <a:r>
              <a:rPr lang="en-US" sz="2800" smtClean="0"/>
              <a:t>	Its title: </a:t>
            </a:r>
            <a:r>
              <a:rPr lang="en-US" sz="2800" i="1" smtClean="0"/>
              <a:t>Resource Description and Access</a:t>
            </a:r>
          </a:p>
          <a:p>
            <a:pPr eaLnBrk="1" hangingPunct="1">
              <a:buFont typeface="Arial" pitchFamily="34" charset="0"/>
              <a:buNone/>
            </a:pPr>
            <a:endParaRPr lang="en-US" sz="2800" i="1" smtClean="0"/>
          </a:p>
          <a:p>
            <a:pPr eaLnBrk="1" hangingPunct="1">
              <a:buNone/>
            </a:pPr>
            <a:r>
              <a:rPr lang="en-US" sz="2800" smtClean="0"/>
              <a:t>	Its publication date: June 2010</a:t>
            </a:r>
            <a:br>
              <a:rPr lang="en-US" sz="2800" smtClean="0"/>
            </a:br>
            <a:r>
              <a:rPr lang="en-US" sz="2800" smtClean="0"/>
              <a:t/>
            </a:r>
            <a:br>
              <a:rPr lang="en-US" sz="2800" smtClean="0"/>
            </a:br>
            <a:r>
              <a:rPr lang="en-US" sz="2800" smtClean="0"/>
              <a:t>Available in print and online 	</a:t>
            </a:r>
            <a:r>
              <a:rPr lang="en-US" sz="2800" smtClean="0">
                <a:hlinkClick r:id="rId3"/>
              </a:rPr>
              <a:t>http://www.rdatoolkit.org </a:t>
            </a:r>
            <a:endParaRPr lang="en-US" sz="2800" smtClean="0"/>
          </a:p>
        </p:txBody>
      </p:sp>
      <p:sp>
        <p:nvSpPr>
          <p:cNvPr id="5" name="Slide Number Placeholder 4"/>
          <p:cNvSpPr>
            <a:spLocks noGrp="1"/>
          </p:cNvSpPr>
          <p:nvPr>
            <p:ph type="sldNum" sz="quarter" idx="12"/>
          </p:nvPr>
        </p:nvSpPr>
        <p:spPr/>
        <p:txBody>
          <a:bodyPr/>
          <a:lstStyle/>
          <a:p>
            <a:pPr>
              <a:defRPr/>
            </a:pPr>
            <a:fld id="{C025EA14-3520-4E72-A9DF-149A696158DA}"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RDA and FRBR</a:t>
            </a:r>
          </a:p>
        </p:txBody>
      </p:sp>
      <p:sp>
        <p:nvSpPr>
          <p:cNvPr id="18435" name="Content Placeholder 2"/>
          <p:cNvSpPr>
            <a:spLocks noGrp="1"/>
          </p:cNvSpPr>
          <p:nvPr>
            <p:ph idx="1"/>
          </p:nvPr>
        </p:nvSpPr>
        <p:spPr/>
        <p:txBody>
          <a:bodyPr/>
          <a:lstStyle/>
          <a:p>
            <a:pPr eaLnBrk="1" hangingPunct="1"/>
            <a:r>
              <a:rPr lang="en-US" sz="2800" smtClean="0"/>
              <a:t>The second part of RDA is organized by the FRBR entities and their relationships to each other</a:t>
            </a:r>
          </a:p>
          <a:p>
            <a:pPr lvl="1" eaLnBrk="1" hangingPunct="1"/>
            <a:r>
              <a:rPr lang="en-US" sz="2400" smtClean="0"/>
              <a:t>Section 5: Recording primary relationships between work, expression, manifestation &amp; item</a:t>
            </a:r>
          </a:p>
          <a:p>
            <a:pPr lvl="1" eaLnBrk="1" hangingPunct="1"/>
            <a:r>
              <a:rPr lang="en-US" sz="2400" smtClean="0"/>
              <a:t>Section 6: Recording relationships to persons, families &amp; corporate bodies</a:t>
            </a:r>
          </a:p>
          <a:p>
            <a:pPr lvl="1" eaLnBrk="1" hangingPunct="1"/>
            <a:r>
              <a:rPr lang="en-US" sz="2400" smtClean="0"/>
              <a:t>Section 7: Recording relationships to concepts, objects, events &amp; places</a:t>
            </a:r>
          </a:p>
          <a:p>
            <a:pPr lvl="1" eaLnBrk="1" hangingPunct="1"/>
            <a:r>
              <a:rPr lang="en-US" sz="2400" smtClean="0"/>
              <a:t>Sections 8-10 deal with recording relationships between various FRBR entities</a:t>
            </a:r>
          </a:p>
        </p:txBody>
      </p:sp>
      <p:sp>
        <p:nvSpPr>
          <p:cNvPr id="5" name="Slide Number Placeholder 4"/>
          <p:cNvSpPr>
            <a:spLocks noGrp="1"/>
          </p:cNvSpPr>
          <p:nvPr>
            <p:ph type="sldNum" sz="quarter" idx="12"/>
          </p:nvPr>
        </p:nvSpPr>
        <p:spPr/>
        <p:txBody>
          <a:bodyPr/>
          <a:lstStyle/>
          <a:p>
            <a:pPr>
              <a:defRPr/>
            </a:pPr>
            <a:fld id="{FA50D20F-CADE-4E38-9B41-1828301AA4CF}"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85813" y="0"/>
            <a:ext cx="7572375" cy="68865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22</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85813" y="0"/>
            <a:ext cx="7572375" cy="6886575"/>
          </a:xfrm>
          <a:prstGeom prst="rect">
            <a:avLst/>
          </a:prstGeom>
          <a:noFill/>
          <a:ln w="9525">
            <a:noFill/>
            <a:miter lim="800000"/>
            <a:headEnd/>
            <a:tailEnd/>
          </a:ln>
        </p:spPr>
      </p:pic>
      <p:sp>
        <p:nvSpPr>
          <p:cNvPr id="6" name="Oval 5"/>
          <p:cNvSpPr/>
          <p:nvPr/>
        </p:nvSpPr>
        <p:spPr>
          <a:xfrm>
            <a:off x="990600" y="3276600"/>
            <a:ext cx="1981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23</a:t>
            </a:fld>
            <a:endParaRPr lang="en-US" dirty="0"/>
          </a:p>
        </p:txBody>
      </p:sp>
      <p:sp>
        <p:nvSpPr>
          <p:cNvPr id="8" name="Oval 7"/>
          <p:cNvSpPr/>
          <p:nvPr/>
        </p:nvSpPr>
        <p:spPr>
          <a:xfrm>
            <a:off x="1295400" y="4419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a:stretch>
            <a:fillRect/>
          </a:stretch>
        </p:blipFill>
        <p:spPr bwMode="auto">
          <a:xfrm>
            <a:off x="838200" y="0"/>
            <a:ext cx="7417238" cy="6874721"/>
          </a:xfrm>
          <a:prstGeom prst="rect">
            <a:avLst/>
          </a:prstGeom>
          <a:noFill/>
          <a:ln w="9525">
            <a:noFill/>
            <a:miter lim="800000"/>
            <a:headEnd/>
            <a:tailEnd/>
          </a:ln>
        </p:spPr>
      </p:pic>
      <p:sp>
        <p:nvSpPr>
          <p:cNvPr id="10" name="Oval 9"/>
          <p:cNvSpPr/>
          <p:nvPr/>
        </p:nvSpPr>
        <p:spPr>
          <a:xfrm>
            <a:off x="1295400" y="4419600"/>
            <a:ext cx="762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24</a:t>
            </a:fld>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838200" y="0"/>
            <a:ext cx="7469112" cy="6856610"/>
          </a:xfrm>
          <a:prstGeom prst="rect">
            <a:avLst/>
          </a:prstGeom>
          <a:noFill/>
          <a:ln w="9525">
            <a:noFill/>
            <a:miter lim="800000"/>
            <a:headEnd/>
            <a:tailEnd/>
          </a:ln>
        </p:spPr>
      </p:pic>
      <p:sp>
        <p:nvSpPr>
          <p:cNvPr id="7" name="Oval 6"/>
          <p:cNvSpPr/>
          <p:nvPr/>
        </p:nvSpPr>
        <p:spPr>
          <a:xfrm>
            <a:off x="1371600" y="4953000"/>
            <a:ext cx="1295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25</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95325" y="1"/>
            <a:ext cx="7458075" cy="692292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26</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85813" y="0"/>
            <a:ext cx="7572375" cy="6886575"/>
          </a:xfrm>
          <a:prstGeom prst="rect">
            <a:avLst/>
          </a:prstGeom>
          <a:noFill/>
          <a:ln w="9525">
            <a:noFill/>
            <a:miter lim="800000"/>
            <a:headEnd/>
            <a:tailEnd/>
          </a:ln>
        </p:spPr>
      </p:pic>
      <p:sp>
        <p:nvSpPr>
          <p:cNvPr id="6" name="Oval 5"/>
          <p:cNvSpPr/>
          <p:nvPr/>
        </p:nvSpPr>
        <p:spPr>
          <a:xfrm>
            <a:off x="990600" y="3657600"/>
            <a:ext cx="2286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27</a:t>
            </a:fld>
            <a:endParaRPr lang="en-US" dirty="0"/>
          </a:p>
        </p:txBody>
      </p:sp>
      <p:pic>
        <p:nvPicPr>
          <p:cNvPr id="6147" name="Picture 3"/>
          <p:cNvPicPr>
            <a:picLocks noGrp="1" noChangeAspect="1" noChangeArrowheads="1"/>
          </p:cNvPicPr>
          <p:nvPr>
            <p:ph idx="1"/>
          </p:nvPr>
        </p:nvPicPr>
        <p:blipFill>
          <a:blip r:embed="rId3" cstate="print"/>
          <a:srcRect/>
          <a:stretch>
            <a:fillRect/>
          </a:stretch>
        </p:blipFill>
        <p:spPr bwMode="auto">
          <a:xfrm>
            <a:off x="766201" y="0"/>
            <a:ext cx="7382998" cy="6853238"/>
          </a:xfrm>
          <a:prstGeom prst="rect">
            <a:avLst/>
          </a:prstGeom>
          <a:noFill/>
          <a:ln w="9525">
            <a:noFill/>
            <a:miter lim="800000"/>
            <a:headEnd/>
            <a:tailEnd/>
          </a:ln>
        </p:spPr>
      </p:pic>
      <p:sp>
        <p:nvSpPr>
          <p:cNvPr id="7" name="Oval 6"/>
          <p:cNvSpPr/>
          <p:nvPr/>
        </p:nvSpPr>
        <p:spPr>
          <a:xfrm>
            <a:off x="1066800" y="3962400"/>
            <a:ext cx="1371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28</a:t>
            </a:fld>
            <a:endParaRPr lang="en-US" dirty="0"/>
          </a:p>
        </p:txBody>
      </p:sp>
      <p:sp>
        <p:nvSpPr>
          <p:cNvPr id="7" name="Oval 6"/>
          <p:cNvSpPr/>
          <p:nvPr/>
        </p:nvSpPr>
        <p:spPr>
          <a:xfrm>
            <a:off x="1066800" y="3962400"/>
            <a:ext cx="1371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Grp="1" noChangeAspect="1" noChangeArrowheads="1"/>
          </p:cNvPicPr>
          <p:nvPr>
            <p:ph idx="1"/>
          </p:nvPr>
        </p:nvPicPr>
        <p:blipFill>
          <a:blip r:embed="rId3" cstate="print"/>
          <a:srcRect/>
          <a:stretch>
            <a:fillRect/>
          </a:stretch>
        </p:blipFill>
        <p:spPr bwMode="auto">
          <a:xfrm>
            <a:off x="762000" y="26550"/>
            <a:ext cx="7383463" cy="68096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29</a:t>
            </a:fld>
            <a:endParaRPr lang="en-US" dirty="0"/>
          </a:p>
        </p:txBody>
      </p:sp>
      <p:sp>
        <p:nvSpPr>
          <p:cNvPr id="7" name="Oval 6"/>
          <p:cNvSpPr/>
          <p:nvPr/>
        </p:nvSpPr>
        <p:spPr>
          <a:xfrm>
            <a:off x="1066800" y="3962400"/>
            <a:ext cx="1371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Grp="1" noChangeAspect="1" noChangeArrowheads="1"/>
          </p:cNvPicPr>
          <p:nvPr>
            <p:ph idx="1"/>
          </p:nvPr>
        </p:nvPicPr>
        <p:blipFill>
          <a:blip r:embed="rId3" cstate="print"/>
          <a:srcRect/>
          <a:stretch>
            <a:fillRect/>
          </a:stretch>
        </p:blipFill>
        <p:spPr bwMode="auto">
          <a:xfrm>
            <a:off x="767740" y="26988"/>
            <a:ext cx="7371983" cy="68087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3</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93410" y="1"/>
            <a:ext cx="809338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30</a:t>
            </a:fld>
            <a:endParaRPr lang="en-US" dirty="0"/>
          </a:p>
        </p:txBody>
      </p:sp>
      <p:sp>
        <p:nvSpPr>
          <p:cNvPr id="7" name="Oval 6"/>
          <p:cNvSpPr/>
          <p:nvPr/>
        </p:nvSpPr>
        <p:spPr>
          <a:xfrm>
            <a:off x="1066800" y="3962400"/>
            <a:ext cx="1371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Grp="1" noChangeAspect="1" noChangeArrowheads="1"/>
          </p:cNvPicPr>
          <p:nvPr>
            <p:ph idx="1"/>
          </p:nvPr>
        </p:nvPicPr>
        <p:blipFill>
          <a:blip r:embed="rId3" cstate="print"/>
          <a:srcRect/>
          <a:stretch>
            <a:fillRect/>
          </a:stretch>
        </p:blipFill>
        <p:spPr bwMode="auto">
          <a:xfrm>
            <a:off x="776819" y="26988"/>
            <a:ext cx="7353825" cy="68087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31</a:t>
            </a:fld>
            <a:endParaRPr lang="en-US" dirty="0"/>
          </a:p>
        </p:txBody>
      </p:sp>
      <p:sp>
        <p:nvSpPr>
          <p:cNvPr id="7" name="Oval 6"/>
          <p:cNvSpPr/>
          <p:nvPr/>
        </p:nvSpPr>
        <p:spPr>
          <a:xfrm>
            <a:off x="1066800" y="3962400"/>
            <a:ext cx="1371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Grp="1" noChangeAspect="1" noChangeArrowheads="1"/>
          </p:cNvPicPr>
          <p:nvPr>
            <p:ph idx="1"/>
          </p:nvPr>
        </p:nvPicPr>
        <p:blipFill>
          <a:blip r:embed="rId3" cstate="print"/>
          <a:srcRect/>
          <a:stretch>
            <a:fillRect/>
          </a:stretch>
        </p:blipFill>
        <p:spPr bwMode="auto">
          <a:xfrm>
            <a:off x="609600" y="0"/>
            <a:ext cx="8074074" cy="6858000"/>
          </a:xfrm>
          <a:prstGeom prst="rect">
            <a:avLst/>
          </a:prstGeom>
          <a:noFill/>
          <a:ln w="9525">
            <a:noFill/>
            <a:miter lim="800000"/>
            <a:headEnd/>
            <a:tailEnd/>
          </a:ln>
        </p:spPr>
      </p:pic>
      <p:sp>
        <p:nvSpPr>
          <p:cNvPr id="9" name="Oval 8"/>
          <p:cNvSpPr/>
          <p:nvPr/>
        </p:nvSpPr>
        <p:spPr>
          <a:xfrm>
            <a:off x="3505200" y="4419600"/>
            <a:ext cx="52578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C349B4D-DA46-4E67-9BC9-FC15FB90BB59}" type="slidenum">
              <a:rPr lang="en-US" smtClean="0"/>
              <a:pPr>
                <a:defRPr/>
              </a:pPr>
              <a:t>32</a:t>
            </a:fld>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533400" y="0"/>
            <a:ext cx="8199607" cy="6991067"/>
          </a:xfrm>
          <a:prstGeom prst="rect">
            <a:avLst/>
          </a:prstGeom>
          <a:noFill/>
          <a:ln w="9525">
            <a:noFill/>
            <a:miter lim="800000"/>
            <a:headEnd/>
            <a:tailEnd/>
          </a:ln>
        </p:spPr>
      </p:pic>
      <p:sp>
        <p:nvSpPr>
          <p:cNvPr id="10" name="Oval 9"/>
          <p:cNvSpPr/>
          <p:nvPr/>
        </p:nvSpPr>
        <p:spPr>
          <a:xfrm>
            <a:off x="4038600" y="5410200"/>
            <a:ext cx="47244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RDA and MARC</a:t>
            </a:r>
          </a:p>
        </p:txBody>
      </p:sp>
      <p:sp>
        <p:nvSpPr>
          <p:cNvPr id="19459" name="Content Placeholder 2"/>
          <p:cNvSpPr>
            <a:spLocks noGrp="1"/>
          </p:cNvSpPr>
          <p:nvPr>
            <p:ph idx="1"/>
          </p:nvPr>
        </p:nvSpPr>
        <p:spPr/>
        <p:txBody>
          <a:bodyPr/>
          <a:lstStyle/>
          <a:p>
            <a:pPr eaLnBrk="1" hangingPunct="1"/>
            <a:r>
              <a:rPr lang="en-US" smtClean="0"/>
              <a:t>RDA was primarily designed to be implemented in a FRBR-based database</a:t>
            </a:r>
          </a:p>
          <a:p>
            <a:pPr eaLnBrk="1" hangingPunct="1"/>
            <a:r>
              <a:rPr lang="en-US" smtClean="0"/>
              <a:t>Because we do not yet have a FRBR-based database design, however, RDA is compatible with a MARC environment</a:t>
            </a:r>
          </a:p>
          <a:p>
            <a:pPr eaLnBrk="1" hangingPunct="1"/>
            <a:r>
              <a:rPr lang="en-US" smtClean="0"/>
              <a:t>Within the MARC environment RDA records will coexist with AACR2 records</a:t>
            </a:r>
          </a:p>
        </p:txBody>
      </p:sp>
      <p:sp>
        <p:nvSpPr>
          <p:cNvPr id="5" name="Slide Number Placeholder 4"/>
          <p:cNvSpPr>
            <a:spLocks noGrp="1"/>
          </p:cNvSpPr>
          <p:nvPr>
            <p:ph type="sldNum" sz="quarter" idx="12"/>
          </p:nvPr>
        </p:nvSpPr>
        <p:spPr/>
        <p:txBody>
          <a:bodyPr/>
          <a:lstStyle/>
          <a:p>
            <a:pPr>
              <a:defRPr/>
            </a:pPr>
            <a:fld id="{9896AB7A-D860-41DC-AA3C-62E8CA06929D}" type="slidenum">
              <a:rPr lang="en-US"/>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RDA and MARC</a:t>
            </a:r>
          </a:p>
        </p:txBody>
      </p:sp>
      <p:sp>
        <p:nvSpPr>
          <p:cNvPr id="19459" name="Content Placeholder 2"/>
          <p:cNvSpPr>
            <a:spLocks noGrp="1"/>
          </p:cNvSpPr>
          <p:nvPr>
            <p:ph idx="1"/>
          </p:nvPr>
        </p:nvSpPr>
        <p:spPr/>
        <p:txBody>
          <a:bodyPr/>
          <a:lstStyle/>
          <a:p>
            <a:pPr eaLnBrk="1" hangingPunct="1"/>
            <a:r>
              <a:rPr lang="en-US" smtClean="0"/>
              <a:t>There are a number of new MARC fields, developed to accomodate the RDA elements</a:t>
            </a:r>
          </a:p>
          <a:p>
            <a:pPr eaLnBrk="1" hangingPunct="1"/>
            <a:r>
              <a:rPr lang="en-US" smtClean="0"/>
              <a:t>Documentation in Cataloger’s Desktop, or at www.loc.gov/marc</a:t>
            </a:r>
          </a:p>
          <a:p>
            <a:pPr eaLnBrk="1" hangingPunct="1"/>
            <a:endParaRPr lang="en-US" smtClean="0"/>
          </a:p>
          <a:p>
            <a:pPr lvl="1" eaLnBrk="1" hangingPunct="1"/>
            <a:r>
              <a:rPr lang="en-US" smtClean="0"/>
              <a:t>Bibliographic format: new 3XX fields</a:t>
            </a:r>
          </a:p>
          <a:p>
            <a:pPr lvl="1" eaLnBrk="1" hangingPunct="1"/>
            <a:r>
              <a:rPr lang="en-US" smtClean="0"/>
              <a:t>Authority format: 046, new 3XX fields</a:t>
            </a:r>
          </a:p>
        </p:txBody>
      </p:sp>
      <p:sp>
        <p:nvSpPr>
          <p:cNvPr id="5" name="Slide Number Placeholder 4"/>
          <p:cNvSpPr>
            <a:spLocks noGrp="1"/>
          </p:cNvSpPr>
          <p:nvPr>
            <p:ph type="sldNum" sz="quarter" idx="12"/>
          </p:nvPr>
        </p:nvSpPr>
        <p:spPr/>
        <p:txBody>
          <a:bodyPr/>
          <a:lstStyle/>
          <a:p>
            <a:pPr>
              <a:defRPr/>
            </a:pPr>
            <a:fld id="{9896AB7A-D860-41DC-AA3C-62E8CA06929D}"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Punctuation</a:t>
            </a:r>
          </a:p>
        </p:txBody>
      </p:sp>
      <p:sp>
        <p:nvSpPr>
          <p:cNvPr id="6147"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p:txBody>
      </p:sp>
      <p:sp>
        <p:nvSpPr>
          <p:cNvPr id="4" name="Slide Number Placeholder 3"/>
          <p:cNvSpPr>
            <a:spLocks noGrp="1"/>
          </p:cNvSpPr>
          <p:nvPr>
            <p:ph type="sldNum" sz="quarter" idx="12"/>
          </p:nvPr>
        </p:nvSpPr>
        <p:spPr/>
        <p:txBody>
          <a:bodyPr/>
          <a:lstStyle/>
          <a:p>
            <a:pPr>
              <a:defRPr/>
            </a:pPr>
            <a:fld id="{51CC59C0-2088-48F2-8F2F-3C686E847054}"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B4E07C3F-FE86-4184-93CC-ABEF373F4BB8}"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104D89EC-BA9B-4D87-8EB2-17D071A695EA}"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Representation of errors</a:t>
            </a:r>
          </a:p>
        </p:txBody>
      </p:sp>
      <p:sp>
        <p:nvSpPr>
          <p:cNvPr id="20483" name="Content Placeholder 2"/>
          <p:cNvSpPr>
            <a:spLocks noGrp="1"/>
          </p:cNvSpPr>
          <p:nvPr>
            <p:ph idx="1"/>
          </p:nvPr>
        </p:nvSpPr>
        <p:spPr/>
        <p:txBody>
          <a:bodyPr/>
          <a:lstStyle/>
          <a:p>
            <a:pPr eaLnBrk="1" hangingPunct="1"/>
            <a:r>
              <a:rPr lang="en-US" smtClean="0"/>
              <a:t>In AACR2 the cataloger draws attention to errors found on the piece being transcribed with “[sic]” or “[i.e.]”</a:t>
            </a:r>
          </a:p>
          <a:p>
            <a:pPr eaLnBrk="1" hangingPunct="1"/>
            <a:r>
              <a:rPr lang="en-US" smtClean="0"/>
              <a:t>Under RDA we transcribe exactly what we see without interposing anything</a:t>
            </a:r>
          </a:p>
          <a:p>
            <a:pPr eaLnBrk="1" hangingPunct="1"/>
            <a:r>
              <a:rPr lang="en-US" smtClean="0"/>
              <a:t>This means that we will all have to learn to trust each other and assume that the transcription is correct</a:t>
            </a:r>
          </a:p>
        </p:txBody>
      </p:sp>
      <p:sp>
        <p:nvSpPr>
          <p:cNvPr id="5" name="Slide Number Placeholder 4"/>
          <p:cNvSpPr>
            <a:spLocks noGrp="1"/>
          </p:cNvSpPr>
          <p:nvPr>
            <p:ph type="sldNum" sz="quarter" idx="12"/>
          </p:nvPr>
        </p:nvSpPr>
        <p:spPr/>
        <p:txBody>
          <a:bodyPr/>
          <a:lstStyle/>
          <a:p>
            <a:pPr>
              <a:defRPr/>
            </a:pPr>
            <a:fld id="{DEE2CA87-4DD8-466C-A32E-34F5370EAE42}"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Representation of errors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smtClean="0"/>
              <a:t>AACR2 1.0F1: In an area where transcription from the item is required, transcribe an inaccuracy or a misspelled word as it appears in the item. Follow such an inaccuracy either by </a:t>
            </a:r>
            <a:r>
              <a:rPr lang="en-US" i="1" smtClean="0"/>
              <a:t>[sic]</a:t>
            </a:r>
            <a:r>
              <a:rPr lang="en-US" smtClean="0"/>
              <a:t> or by </a:t>
            </a:r>
            <a:r>
              <a:rPr lang="en-US" i="1" smtClean="0"/>
              <a:t>i.e.</a:t>
            </a:r>
            <a:r>
              <a:rPr lang="en-US" smtClean="0"/>
              <a:t> and the correction within square brackets. Supply a missing letter or letters in square brackets.</a:t>
            </a:r>
          </a:p>
          <a:p>
            <a:pPr eaLnBrk="1" fontAlgn="auto" hangingPunct="1">
              <a:spcAft>
                <a:spcPts val="0"/>
              </a:spcAft>
              <a:buFont typeface="Arial" pitchFamily="34" charset="0"/>
              <a:buChar char="•"/>
              <a:defRPr/>
            </a:pPr>
            <a:r>
              <a:rPr lang="en-US" smtClean="0"/>
              <a:t>RDA 1.7.9: When instructed to transcribe an element as it appears on the source of information, transcribe an inaccuracy or a misspelled word as it appears on the source, except where instructed otherwise. Make a note correcting the inaccuracy if it is considered to be important for identification or access (see 2.20). If the inaccuracy appears in a title, record a corrected form of the title as a variant title (see 2.3.6) if it is considered to be important for identification or access.  </a:t>
            </a:r>
            <a:endParaRPr lang="en-US"/>
          </a:p>
        </p:txBody>
      </p:sp>
      <p:sp>
        <p:nvSpPr>
          <p:cNvPr id="4" name="Slide Number Placeholder 3"/>
          <p:cNvSpPr>
            <a:spLocks noGrp="1"/>
          </p:cNvSpPr>
          <p:nvPr>
            <p:ph type="sldNum" sz="quarter" idx="12"/>
          </p:nvPr>
        </p:nvSpPr>
        <p:spPr/>
        <p:txBody>
          <a:bodyPr/>
          <a:lstStyle/>
          <a:p>
            <a:pPr>
              <a:defRPr/>
            </a:pPr>
            <a:fld id="{23607EBA-C934-41DD-939F-27573AB73207}"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Who’s in charge here, anyway?</a:t>
            </a:r>
          </a:p>
        </p:txBody>
      </p:sp>
      <p:sp>
        <p:nvSpPr>
          <p:cNvPr id="4099" name="Content Placeholder 2"/>
          <p:cNvSpPr>
            <a:spLocks noGrp="1"/>
          </p:cNvSpPr>
          <p:nvPr>
            <p:ph idx="1"/>
          </p:nvPr>
        </p:nvSpPr>
        <p:spPr/>
        <p:txBody>
          <a:bodyPr/>
          <a:lstStyle/>
          <a:p>
            <a:pPr eaLnBrk="1" hangingPunct="1"/>
            <a:r>
              <a:rPr lang="en-US" smtClean="0"/>
              <a:t>AACR2 was developed and maintained by an international body called the Joint Steering Committee for Revision of AACR.</a:t>
            </a:r>
          </a:p>
          <a:p>
            <a:pPr eaLnBrk="1" hangingPunct="1"/>
            <a:endParaRPr lang="en-US" smtClean="0"/>
          </a:p>
          <a:p>
            <a:pPr eaLnBrk="1" hangingPunct="1"/>
            <a:r>
              <a:rPr lang="en-US" smtClean="0"/>
              <a:t>RDA has been developed and will be maintained by the Joint Steering Committee for Development of RDA (“the JSC”)</a:t>
            </a:r>
          </a:p>
        </p:txBody>
      </p:sp>
      <p:sp>
        <p:nvSpPr>
          <p:cNvPr id="5" name="Slide Number Placeholder 4"/>
          <p:cNvSpPr>
            <a:spLocks noGrp="1"/>
          </p:cNvSpPr>
          <p:nvPr>
            <p:ph type="sldNum" sz="quarter" idx="12"/>
          </p:nvPr>
        </p:nvSpPr>
        <p:spPr/>
        <p:txBody>
          <a:bodyPr/>
          <a:lstStyle/>
          <a:p>
            <a:pPr>
              <a:defRPr/>
            </a:pPr>
            <a:fld id="{6C46CFDE-B250-47A6-AFBE-9FB3250350C3}"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Representation of errors</a:t>
            </a:r>
          </a:p>
        </p:txBody>
      </p:sp>
      <p:sp>
        <p:nvSpPr>
          <p:cNvPr id="21507" name="Content Placeholder 2"/>
          <p:cNvSpPr>
            <a:spLocks noGrp="1"/>
          </p:cNvSpPr>
          <p:nvPr>
            <p:ph idx="1"/>
          </p:nvPr>
        </p:nvSpPr>
        <p:spPr/>
        <p:txBody>
          <a:bodyPr/>
          <a:lstStyle/>
          <a:p>
            <a:pPr eaLnBrk="1" hangingPunct="1">
              <a:buFont typeface="Arial" pitchFamily="34" charset="0"/>
              <a:buNone/>
            </a:pPr>
            <a:r>
              <a:rPr lang="en-US" sz="2800" i="1" smtClean="0"/>
              <a:t>AACR2 catalog display*</a:t>
            </a:r>
          </a:p>
          <a:p>
            <a:pPr eaLnBrk="1" hangingPunct="1">
              <a:buFont typeface="Arial" pitchFamily="34" charset="0"/>
              <a:buNone/>
            </a:pPr>
            <a:r>
              <a:rPr lang="en-US" sz="2800" smtClean="0"/>
              <a:t>Title: Distinguishing characristics [sic] of Mormonism / by A.P. Kesler.</a:t>
            </a:r>
          </a:p>
          <a:p>
            <a:pPr eaLnBrk="1" hangingPunct="1">
              <a:buFont typeface="Arial" pitchFamily="34" charset="0"/>
              <a:buNone/>
            </a:pPr>
            <a:r>
              <a:rPr lang="en-US" sz="2800" i="1" smtClean="0"/>
              <a:t>RDA catalog display*</a:t>
            </a:r>
          </a:p>
          <a:p>
            <a:pPr eaLnBrk="1" hangingPunct="1">
              <a:buFont typeface="Arial" pitchFamily="34" charset="0"/>
              <a:buNone/>
            </a:pPr>
            <a:r>
              <a:rPr lang="en-US" sz="2800" smtClean="0"/>
              <a:t>Title: Distinguishing characristics of Mormonism / by A.P. Kesler.</a:t>
            </a:r>
          </a:p>
          <a:p>
            <a:pPr eaLnBrk="1" hangingPunct="1">
              <a:buFont typeface="Arial" pitchFamily="34" charset="0"/>
              <a:buNone/>
            </a:pPr>
            <a:r>
              <a:rPr lang="en-US" sz="2800" smtClean="0"/>
              <a:t>Corrected title: Distinguishing characteristics of Mormonism.</a:t>
            </a:r>
          </a:p>
          <a:p>
            <a:pPr eaLnBrk="1" hangingPunct="1">
              <a:buFont typeface="Arial" pitchFamily="34" charset="0"/>
              <a:buNone/>
            </a:pPr>
            <a:r>
              <a:rPr lang="en-US" sz="2400" smtClean="0"/>
              <a:t>*Note: displays are hypothetical throughout this presentation. RDA does not prescribe labels or ISBD display.</a:t>
            </a:r>
          </a:p>
          <a:p>
            <a:pPr eaLnBrk="1" hangingPunct="1">
              <a:buFont typeface="Arial" pitchFamily="34" charset="0"/>
              <a:buNone/>
            </a:pPr>
            <a:endParaRPr lang="en-US" smtClean="0"/>
          </a:p>
        </p:txBody>
      </p:sp>
      <p:sp>
        <p:nvSpPr>
          <p:cNvPr id="5" name="Slide Number Placeholder 4"/>
          <p:cNvSpPr>
            <a:spLocks noGrp="1"/>
          </p:cNvSpPr>
          <p:nvPr>
            <p:ph type="sldNum" sz="quarter" idx="12"/>
          </p:nvPr>
        </p:nvSpPr>
        <p:spPr/>
        <p:txBody>
          <a:bodyPr/>
          <a:lstStyle/>
          <a:p>
            <a:pPr>
              <a:defRPr/>
            </a:pPr>
            <a:fld id="{4AC44888-9BA6-4C41-BFED-6F2D3BA97F20}"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Representation of errors</a:t>
            </a:r>
          </a:p>
        </p:txBody>
      </p:sp>
      <p:sp>
        <p:nvSpPr>
          <p:cNvPr id="7" name="Content Placeholder 6"/>
          <p:cNvSpPr>
            <a:spLocks noGrp="1"/>
          </p:cNvSpPr>
          <p:nvPr>
            <p:ph sz="quarter" idx="4"/>
          </p:nvPr>
        </p:nvSpPr>
        <p:spPr>
          <a:xfrm>
            <a:off x="4343400" y="1447800"/>
            <a:ext cx="4343400" cy="4678363"/>
          </a:xfrm>
        </p:spPr>
        <p:txBody>
          <a:bodyPr rtlCol="0">
            <a:normAutofit fontScale="92500"/>
          </a:bodyPr>
          <a:lstStyle/>
          <a:p>
            <a:pPr eaLnBrk="1" fontAlgn="auto" hangingPunct="1">
              <a:spcAft>
                <a:spcPts val="0"/>
              </a:spcAft>
              <a:buFont typeface="Arial" pitchFamily="34" charset="0"/>
              <a:buNone/>
              <a:defRPr/>
            </a:pPr>
            <a:r>
              <a:rPr lang="en-US" smtClean="0"/>
              <a:t>AACR2</a:t>
            </a:r>
            <a:br>
              <a:rPr lang="en-US" smtClean="0"/>
            </a:br>
            <a:r>
              <a:rPr lang="en-US" smtClean="0"/>
              <a:t>245 10 </a:t>
            </a:r>
            <a:r>
              <a:rPr lang="en-US" err="1" smtClean="0"/>
              <a:t>Habeus</a:t>
            </a:r>
            <a:r>
              <a:rPr lang="en-US" smtClean="0"/>
              <a:t> [sic] corpus and detentions at Guantanamo Bay …</a:t>
            </a:r>
            <a:r>
              <a:rPr lang="en-US"/>
              <a:t/>
            </a:r>
            <a:br>
              <a:rPr lang="en-US"/>
            </a:br>
            <a:r>
              <a:rPr lang="en-US" smtClean="0"/>
              <a:t>246 3   Habeas corpus and detentions at Guantanamo Bay</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RDA</a:t>
            </a:r>
            <a:br>
              <a:rPr lang="en-US" smtClean="0"/>
            </a:br>
            <a:r>
              <a:rPr lang="en-US" smtClean="0"/>
              <a:t>245 10 </a:t>
            </a:r>
            <a:r>
              <a:rPr lang="en-US" err="1" smtClean="0"/>
              <a:t>Habeus</a:t>
            </a:r>
            <a:r>
              <a:rPr lang="en-US" smtClean="0"/>
              <a:t> corpus and detentions at Guantanamo Bay …</a:t>
            </a:r>
            <a:br>
              <a:rPr lang="en-US" smtClean="0"/>
            </a:br>
            <a:r>
              <a:rPr lang="en-US" smtClean="0"/>
              <a:t>246 3   Habeas corpus and detentions at Guantanamo Bay</a:t>
            </a:r>
          </a:p>
        </p:txBody>
      </p:sp>
      <p:pic>
        <p:nvPicPr>
          <p:cNvPr id="13316" name="Picture 2"/>
          <p:cNvPicPr>
            <a:picLocks noGrp="1" noChangeAspect="1" noChangeArrowheads="1"/>
          </p:cNvPicPr>
          <p:nvPr>
            <p:ph sz="half" idx="2"/>
          </p:nvPr>
        </p:nvPicPr>
        <p:blipFill>
          <a:blip r:embed="rId3" cstate="print"/>
          <a:srcRect/>
          <a:stretch>
            <a:fillRect/>
          </a:stretch>
        </p:blipFill>
        <p:spPr>
          <a:xfrm>
            <a:off x="568325" y="1524000"/>
            <a:ext cx="3817938" cy="3951288"/>
          </a:xfrm>
        </p:spPr>
      </p:pic>
      <p:sp>
        <p:nvSpPr>
          <p:cNvPr id="5" name="Slide Number Placeholder 4"/>
          <p:cNvSpPr>
            <a:spLocks noGrp="1"/>
          </p:cNvSpPr>
          <p:nvPr>
            <p:ph type="sldNum" sz="quarter" idx="12"/>
          </p:nvPr>
        </p:nvSpPr>
        <p:spPr/>
        <p:txBody>
          <a:bodyPr/>
          <a:lstStyle/>
          <a:p>
            <a:pPr>
              <a:defRPr/>
            </a:pPr>
            <a:fld id="{075C9C66-602C-41F5-82BD-14FEF8BD534F}"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eaLnBrk="1" hangingPunct="1"/>
            <a:r>
              <a:rPr lang="en-US" smtClean="0">
                <a:solidFill>
                  <a:srgbClr val="C00000"/>
                </a:solidFill>
              </a:rPr>
              <a:t>What might users notice?</a:t>
            </a:r>
            <a:r>
              <a:rPr lang="en-US" smtClean="0"/>
              <a:t/>
            </a:r>
            <a:br>
              <a:rPr lang="en-US" smtClean="0"/>
            </a:br>
            <a:r>
              <a:rPr lang="en-US" smtClean="0"/>
              <a:t>Words in, abbreviations out</a:t>
            </a:r>
          </a:p>
        </p:txBody>
      </p:sp>
      <p:sp>
        <p:nvSpPr>
          <p:cNvPr id="28675" name="Content Placeholder 5"/>
          <p:cNvSpPr>
            <a:spLocks noGrp="1"/>
          </p:cNvSpPr>
          <p:nvPr>
            <p:ph idx="1"/>
          </p:nvPr>
        </p:nvSpPr>
        <p:spPr/>
        <p:txBody>
          <a:bodyPr/>
          <a:lstStyle/>
          <a:p>
            <a:pPr eaLnBrk="1" hangingPunct="1"/>
            <a:endParaRPr lang="en-US" smtClean="0"/>
          </a:p>
          <a:p>
            <a:pPr eaLnBrk="1" hangingPunct="1"/>
            <a:r>
              <a:rPr lang="en-US" smtClean="0"/>
              <a:t>AACR2 abbreviates frequently in many areas, including the use of the Latin abbreviations “s.l.”, “s.n.”, “et al.” and others.</a:t>
            </a:r>
          </a:p>
          <a:p>
            <a:pPr eaLnBrk="1" hangingPunct="1"/>
            <a:endParaRPr lang="en-US" smtClean="0"/>
          </a:p>
          <a:p>
            <a:pPr eaLnBrk="1" hangingPunct="1"/>
            <a:r>
              <a:rPr lang="en-US" smtClean="0"/>
              <a:t>RDA abbreviates only very rarely</a:t>
            </a:r>
          </a:p>
        </p:txBody>
      </p:sp>
      <p:sp>
        <p:nvSpPr>
          <p:cNvPr id="7" name="Slide Number Placeholder 6"/>
          <p:cNvSpPr>
            <a:spLocks noGrp="1"/>
          </p:cNvSpPr>
          <p:nvPr>
            <p:ph type="sldNum" sz="quarter" idx="12"/>
          </p:nvPr>
        </p:nvSpPr>
        <p:spPr/>
        <p:txBody>
          <a:bodyPr/>
          <a:lstStyle/>
          <a:p>
            <a:pPr>
              <a:defRPr/>
            </a:pPr>
            <a:fld id="{041FB9BD-79E6-4D21-AC36-55A4E6F8E777}"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smtClean="0"/>
              <a:t>Words in, abbreviations out</a:t>
            </a:r>
          </a:p>
        </p:txBody>
      </p:sp>
      <p:sp>
        <p:nvSpPr>
          <p:cNvPr id="29699" name="Content Placeholder 5"/>
          <p:cNvSpPr>
            <a:spLocks noGrp="1"/>
          </p:cNvSpPr>
          <p:nvPr>
            <p:ph sz="half" idx="1"/>
          </p:nvPr>
        </p:nvSpPr>
        <p:spPr>
          <a:xfrm>
            <a:off x="457200" y="1600200"/>
            <a:ext cx="3276600" cy="4525963"/>
          </a:xfrm>
          <a:ln>
            <a:solidFill>
              <a:schemeClr val="tx1"/>
            </a:solidFill>
          </a:ln>
        </p:spPr>
        <p:txBody>
          <a:bodyPr/>
          <a:lstStyle/>
          <a:p>
            <a:pPr algn="ctr" eaLnBrk="1" hangingPunct="1">
              <a:buFont typeface="Arial" pitchFamily="34" charset="0"/>
              <a:buNone/>
            </a:pPr>
            <a:r>
              <a:rPr lang="en-US" sz="2400" smtClean="0"/>
              <a:t>CASES</a:t>
            </a:r>
          </a:p>
          <a:p>
            <a:pPr algn="ctr" eaLnBrk="1" hangingPunct="1">
              <a:buFont typeface="Arial" pitchFamily="34" charset="0"/>
              <a:buNone/>
            </a:pPr>
            <a:r>
              <a:rPr lang="en-US" sz="2400" smtClean="0"/>
              <a:t>on the</a:t>
            </a:r>
          </a:p>
          <a:p>
            <a:pPr algn="ctr" eaLnBrk="1" hangingPunct="1">
              <a:buFont typeface="Arial" pitchFamily="34" charset="0"/>
              <a:buNone/>
            </a:pPr>
            <a:r>
              <a:rPr lang="en-US" sz="2400" smtClean="0"/>
              <a:t>LAW OF BILLS</a:t>
            </a:r>
          </a:p>
          <a:p>
            <a:pPr algn="ctr" eaLnBrk="1" hangingPunct="1">
              <a:buFont typeface="Arial" pitchFamily="34" charset="0"/>
              <a:buNone/>
            </a:pPr>
            <a:r>
              <a:rPr lang="en-US" sz="2400" smtClean="0"/>
              <a:t>AND NOTES</a:t>
            </a:r>
          </a:p>
          <a:p>
            <a:pPr algn="ctr" eaLnBrk="1" hangingPunct="1">
              <a:buFont typeface="Arial" pitchFamily="34" charset="0"/>
              <a:buNone/>
            </a:pPr>
            <a:endParaRPr lang="en-US" sz="2400" smtClean="0"/>
          </a:p>
          <a:p>
            <a:pPr algn="ctr" eaLnBrk="1" hangingPunct="1">
              <a:buFont typeface="Arial" pitchFamily="34" charset="0"/>
              <a:buNone/>
            </a:pPr>
            <a:r>
              <a:rPr lang="en-US" sz="2400" smtClean="0"/>
              <a:t>by</a:t>
            </a:r>
          </a:p>
          <a:p>
            <a:pPr algn="ctr" eaLnBrk="1" hangingPunct="1">
              <a:buFont typeface="Arial" pitchFamily="34" charset="0"/>
              <a:buNone/>
            </a:pPr>
            <a:r>
              <a:rPr lang="en-US" sz="2400" smtClean="0"/>
              <a:t>Henry W. Humble</a:t>
            </a:r>
          </a:p>
          <a:p>
            <a:pPr algn="ctr" eaLnBrk="1" hangingPunct="1">
              <a:buFont typeface="Arial" pitchFamily="34" charset="0"/>
              <a:buNone/>
            </a:pPr>
            <a:endParaRPr lang="en-US" sz="2400" smtClean="0"/>
          </a:p>
          <a:p>
            <a:pPr algn="ctr" eaLnBrk="1" hangingPunct="1">
              <a:buFont typeface="Arial" pitchFamily="34" charset="0"/>
              <a:buNone/>
            </a:pPr>
            <a:r>
              <a:rPr lang="en-US" sz="2400" smtClean="0"/>
              <a:t>Brooklyn - New York</a:t>
            </a:r>
          </a:p>
          <a:p>
            <a:pPr algn="ctr" eaLnBrk="1" hangingPunct="1">
              <a:buFont typeface="Arial" pitchFamily="34" charset="0"/>
              <a:buNone/>
            </a:pPr>
            <a:r>
              <a:rPr lang="en-US" sz="2400" smtClean="0"/>
              <a:t>1924</a:t>
            </a:r>
          </a:p>
        </p:txBody>
      </p:sp>
      <p:sp>
        <p:nvSpPr>
          <p:cNvPr id="29700" name="Content Placeholder 3"/>
          <p:cNvSpPr>
            <a:spLocks noGrp="1"/>
          </p:cNvSpPr>
          <p:nvPr>
            <p:ph sz="half" idx="2"/>
          </p:nvPr>
        </p:nvSpPr>
        <p:spPr>
          <a:xfrm>
            <a:off x="3962400" y="1600200"/>
            <a:ext cx="4724400" cy="4525963"/>
          </a:xfrm>
        </p:spPr>
        <p:txBody>
          <a:bodyPr/>
          <a:lstStyle/>
          <a:p>
            <a:pPr eaLnBrk="1" hangingPunct="1">
              <a:buFont typeface="Arial" pitchFamily="34" charset="0"/>
              <a:buNone/>
            </a:pPr>
            <a:r>
              <a:rPr lang="en-US" i="1" smtClean="0"/>
              <a:t>AACR2 catalog display</a:t>
            </a:r>
            <a:endParaRPr lang="en-US" smtClean="0"/>
          </a:p>
          <a:p>
            <a:pPr eaLnBrk="1" hangingPunct="1">
              <a:buFont typeface="Arial" pitchFamily="34" charset="0"/>
              <a:buNone/>
            </a:pPr>
            <a:r>
              <a:rPr lang="en-US" smtClean="0"/>
              <a:t>Publication info: Brooklyn, N.Y. : [s.n.], 1924.</a:t>
            </a:r>
          </a:p>
          <a:p>
            <a:pPr eaLnBrk="1" hangingPunct="1">
              <a:buFont typeface="Arial" pitchFamily="34" charset="0"/>
              <a:buNone/>
            </a:pPr>
            <a:endParaRPr lang="en-US" smtClean="0"/>
          </a:p>
          <a:p>
            <a:pPr eaLnBrk="1" hangingPunct="1">
              <a:buFont typeface="Arial" pitchFamily="34" charset="0"/>
              <a:buNone/>
            </a:pPr>
            <a:r>
              <a:rPr lang="en-US" i="1" smtClean="0"/>
              <a:t>RDA catalog display</a:t>
            </a:r>
          </a:p>
          <a:p>
            <a:pPr eaLnBrk="1" hangingPunct="1">
              <a:buFont typeface="Arial" pitchFamily="34" charset="0"/>
              <a:buNone/>
            </a:pPr>
            <a:r>
              <a:rPr lang="en-US" smtClean="0"/>
              <a:t>Publication info: Brooklyn, New York : [publisher not identified], 1924.</a:t>
            </a:r>
          </a:p>
          <a:p>
            <a:pPr eaLnBrk="1" hangingPunct="1">
              <a:buFont typeface="Arial" pitchFamily="34" charset="0"/>
              <a:buNone/>
            </a:pPr>
            <a:endParaRPr lang="en-US" smtClean="0"/>
          </a:p>
        </p:txBody>
      </p:sp>
      <p:cxnSp>
        <p:nvCxnSpPr>
          <p:cNvPr id="8" name="Straight Arrow Connector 7"/>
          <p:cNvCxnSpPr/>
          <p:nvPr/>
        </p:nvCxnSpPr>
        <p:spPr>
          <a:xfrm rot="16200000" flipH="1">
            <a:off x="7886700" y="3848100"/>
            <a:ext cx="5334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7391400" y="4800600"/>
            <a:ext cx="8382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120A1FDB-55D8-414D-BAD1-DD92140207CA}"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solidFill>
                  <a:srgbClr val="C00000"/>
                </a:solidFill>
              </a:rPr>
              <a:t>A change users probably won’t notice:</a:t>
            </a:r>
            <a:r>
              <a:rPr lang="en-US" smtClean="0"/>
              <a:t/>
            </a:r>
            <a:br>
              <a:rPr lang="en-US" smtClean="0"/>
            </a:br>
            <a:r>
              <a:rPr lang="en-US" smtClean="0"/>
              <a:t>Transcription of certain punctuation</a:t>
            </a:r>
            <a:endParaRPr lang="en-US"/>
          </a:p>
        </p:txBody>
      </p:sp>
      <p:sp>
        <p:nvSpPr>
          <p:cNvPr id="4" name="Content Placeholder 3"/>
          <p:cNvSpPr>
            <a:spLocks noGrp="1"/>
          </p:cNvSpPr>
          <p:nvPr>
            <p:ph sz="half" idx="2"/>
          </p:nvPr>
        </p:nvSpPr>
        <p:spPr>
          <a:xfrm>
            <a:off x="457200" y="2174875"/>
            <a:ext cx="3429000" cy="3997325"/>
          </a:xfrm>
          <a:ln>
            <a:solidFill>
              <a:schemeClr val="tx1"/>
            </a:solidFill>
          </a:ln>
        </p:spPr>
        <p:style>
          <a:lnRef idx="2">
            <a:schemeClr val="accent2"/>
          </a:lnRef>
          <a:fillRef idx="1">
            <a:schemeClr val="lt1"/>
          </a:fillRef>
          <a:effectRef idx="0">
            <a:schemeClr val="accent2"/>
          </a:effectRef>
          <a:fontRef idx="minor">
            <a:schemeClr val="dk1"/>
          </a:fontRef>
        </p:style>
        <p:txBody>
          <a:bodyPr rtlCol="0">
            <a:normAutofit/>
          </a:bodyPr>
          <a:lstStyle/>
          <a:p>
            <a:pPr algn="ctr" eaLnBrk="1" fontAlgn="auto" hangingPunct="1">
              <a:spcAft>
                <a:spcPts val="0"/>
              </a:spcAft>
              <a:buFont typeface="Arial" pitchFamily="34" charset="0"/>
              <a:buNone/>
              <a:defRPr/>
            </a:pPr>
            <a:endParaRPr lang="en-US" smtClean="0"/>
          </a:p>
          <a:p>
            <a:pPr algn="ctr" eaLnBrk="1" fontAlgn="auto" hangingPunct="1">
              <a:spcAft>
                <a:spcPts val="0"/>
              </a:spcAft>
              <a:buFont typeface="Arial" pitchFamily="34" charset="0"/>
              <a:buNone/>
              <a:defRPr/>
            </a:pPr>
            <a:r>
              <a:rPr lang="en-US" smtClean="0">
                <a:latin typeface="Bookman Old Style" pitchFamily="18" charset="0"/>
              </a:rPr>
              <a:t>Jeanette Lander</a:t>
            </a:r>
          </a:p>
          <a:p>
            <a:pPr algn="ctr" eaLnBrk="1" fontAlgn="auto" hangingPunct="1">
              <a:spcAft>
                <a:spcPts val="0"/>
              </a:spcAft>
              <a:buFont typeface="Arial" pitchFamily="34" charset="0"/>
              <a:buNone/>
              <a:defRPr/>
            </a:pPr>
            <a:r>
              <a:rPr lang="en-US" err="1" smtClean="0">
                <a:latin typeface="Bookman Old Style" pitchFamily="18" charset="0"/>
              </a:rPr>
              <a:t>Ein</a:t>
            </a:r>
            <a:r>
              <a:rPr lang="en-US" smtClean="0">
                <a:latin typeface="Bookman Old Style" pitchFamily="18" charset="0"/>
              </a:rPr>
              <a:t> </a:t>
            </a:r>
            <a:r>
              <a:rPr lang="en-US" err="1" smtClean="0">
                <a:latin typeface="Bookman Old Style" pitchFamily="18" charset="0"/>
              </a:rPr>
              <a:t>Spatz</a:t>
            </a:r>
            <a:r>
              <a:rPr lang="en-US" smtClean="0">
                <a:latin typeface="Bookman Old Style" pitchFamily="18" charset="0"/>
              </a:rPr>
              <a:t> in </a:t>
            </a:r>
            <a:r>
              <a:rPr lang="en-US" err="1" smtClean="0">
                <a:latin typeface="Bookman Old Style" pitchFamily="18" charset="0"/>
              </a:rPr>
              <a:t>der</a:t>
            </a:r>
            <a:r>
              <a:rPr lang="en-US" smtClean="0">
                <a:latin typeface="Bookman Old Style" pitchFamily="18" charset="0"/>
              </a:rPr>
              <a:t> Hand…</a:t>
            </a:r>
          </a:p>
          <a:p>
            <a:pPr algn="ctr" eaLnBrk="1" fontAlgn="auto" hangingPunct="1">
              <a:spcAft>
                <a:spcPts val="0"/>
              </a:spcAft>
              <a:buFont typeface="Arial" pitchFamily="34" charset="0"/>
              <a:buNone/>
              <a:defRPr/>
            </a:pPr>
            <a:r>
              <a:rPr lang="en-US" err="1" smtClean="0">
                <a:latin typeface="Bookman Old Style" pitchFamily="18" charset="0"/>
              </a:rPr>
              <a:t>Sachgeschichten</a:t>
            </a:r>
            <a:endParaRPr lang="en-US" smtClean="0">
              <a:latin typeface="Bookman Old Style" pitchFamily="18" charset="0"/>
            </a:endParaRPr>
          </a:p>
          <a:p>
            <a:pPr algn="ctr" eaLnBrk="1" fontAlgn="auto" hangingPunct="1">
              <a:spcAft>
                <a:spcPts val="0"/>
              </a:spcAft>
              <a:buFont typeface="Arial" pitchFamily="34" charset="0"/>
              <a:buNone/>
              <a:defRPr/>
            </a:pPr>
            <a:endParaRPr lang="en-US" smtClean="0">
              <a:latin typeface="Bookman Old Style" pitchFamily="18" charset="0"/>
            </a:endParaRPr>
          </a:p>
          <a:p>
            <a:pPr algn="ctr" eaLnBrk="1" fontAlgn="auto" hangingPunct="1">
              <a:spcAft>
                <a:spcPts val="0"/>
              </a:spcAft>
              <a:buFont typeface="Arial" pitchFamily="34" charset="0"/>
              <a:buNone/>
              <a:defRPr/>
            </a:pPr>
            <a:endParaRPr lang="en-US">
              <a:latin typeface="Bookman Old Style" pitchFamily="18" charset="0"/>
            </a:endParaRPr>
          </a:p>
          <a:p>
            <a:pPr algn="ctr" eaLnBrk="1" fontAlgn="auto" hangingPunct="1">
              <a:spcAft>
                <a:spcPts val="0"/>
              </a:spcAft>
              <a:buFont typeface="Arial" pitchFamily="34" charset="0"/>
              <a:buNone/>
              <a:defRPr/>
            </a:pPr>
            <a:r>
              <a:rPr lang="en-US" err="1" smtClean="0">
                <a:latin typeface="Bookman Old Style" pitchFamily="18" charset="0"/>
              </a:rPr>
              <a:t>Insel</a:t>
            </a:r>
            <a:endParaRPr lang="en-US" smtClean="0">
              <a:latin typeface="Bookman Old Style" pitchFamily="18" charset="0"/>
            </a:endParaRPr>
          </a:p>
          <a:p>
            <a:pPr algn="ctr" eaLnBrk="1" fontAlgn="auto" hangingPunct="1">
              <a:spcAft>
                <a:spcPts val="0"/>
              </a:spcAft>
              <a:buFont typeface="Arial" pitchFamily="34" charset="0"/>
              <a:buNone/>
              <a:defRPr/>
            </a:pPr>
            <a:r>
              <a:rPr lang="en-US" smtClean="0">
                <a:latin typeface="Bookman Old Style" pitchFamily="18" charset="0"/>
              </a:rPr>
              <a:t>2007</a:t>
            </a:r>
            <a:endParaRPr lang="en-US">
              <a:latin typeface="Bookman Old Style" pitchFamily="18" charset="0"/>
            </a:endParaRPr>
          </a:p>
        </p:txBody>
      </p:sp>
      <p:sp>
        <p:nvSpPr>
          <p:cNvPr id="5" name="Text Placeholder 4"/>
          <p:cNvSpPr>
            <a:spLocks noGrp="1"/>
          </p:cNvSpPr>
          <p:nvPr>
            <p:ph type="body" sz="quarter" idx="3"/>
          </p:nvPr>
        </p:nvSpPr>
        <p:spPr>
          <a:xfrm>
            <a:off x="685800" y="1447800"/>
            <a:ext cx="8229600" cy="685800"/>
          </a:xfrm>
        </p:spPr>
        <p:txBody>
          <a:bodyPr rtlCol="0">
            <a:normAutofit fontScale="85000" lnSpcReduction="20000"/>
          </a:bodyPr>
          <a:lstStyle/>
          <a:p>
            <a:pPr eaLnBrk="1" fontAlgn="auto" hangingPunct="1">
              <a:spcAft>
                <a:spcPts val="0"/>
              </a:spcAft>
              <a:buFont typeface="Arial" pitchFamily="34" charset="0"/>
              <a:buNone/>
              <a:defRPr/>
            </a:pPr>
            <a:r>
              <a:rPr lang="en-US" b="0" smtClean="0"/>
              <a:t>AACR2 calls for replacing “…” and “[ ]” with “—” and “( )”</a:t>
            </a:r>
          </a:p>
          <a:p>
            <a:pPr eaLnBrk="1" fontAlgn="auto" hangingPunct="1">
              <a:spcAft>
                <a:spcPts val="0"/>
              </a:spcAft>
              <a:buFont typeface="Arial" pitchFamily="34" charset="0"/>
              <a:buNone/>
              <a:defRPr/>
            </a:pPr>
            <a:r>
              <a:rPr lang="en-US" b="0" smtClean="0"/>
              <a:t>RDA transcribes this punctuation as it appears in the manifestation.</a:t>
            </a:r>
            <a:endParaRPr lang="en-US" b="0"/>
          </a:p>
        </p:txBody>
      </p:sp>
      <p:sp>
        <p:nvSpPr>
          <p:cNvPr id="14341" name="Content Placeholder 5"/>
          <p:cNvSpPr>
            <a:spLocks noGrp="1"/>
          </p:cNvSpPr>
          <p:nvPr>
            <p:ph sz="quarter" idx="4"/>
          </p:nvPr>
        </p:nvSpPr>
        <p:spPr>
          <a:xfrm>
            <a:off x="4267200" y="2174875"/>
            <a:ext cx="4419600" cy="3951288"/>
          </a:xfrm>
        </p:spPr>
        <p:txBody>
          <a:bodyPr/>
          <a:lstStyle/>
          <a:p>
            <a:pPr eaLnBrk="1" hangingPunct="1">
              <a:buFont typeface="Arial" charset="0"/>
              <a:buNone/>
            </a:pPr>
            <a:r>
              <a:rPr lang="en-US" smtClean="0"/>
              <a:t>AACR2</a:t>
            </a:r>
            <a:br>
              <a:rPr lang="en-US" smtClean="0"/>
            </a:br>
            <a:r>
              <a:rPr lang="en-US" smtClean="0"/>
              <a:t>245 14 Ein Spatz in der Hand— : $b Sachgeschichten / $c Jeanette Lander.</a:t>
            </a:r>
          </a:p>
          <a:p>
            <a:pPr eaLnBrk="1" hangingPunct="1">
              <a:buFont typeface="Arial" charset="0"/>
              <a:buNone/>
            </a:pPr>
            <a:endParaRPr lang="en-US" smtClean="0"/>
          </a:p>
          <a:p>
            <a:pPr eaLnBrk="1" hangingPunct="1">
              <a:buFont typeface="Arial" charset="0"/>
              <a:buNone/>
            </a:pPr>
            <a:r>
              <a:rPr lang="en-US" smtClean="0"/>
              <a:t>RDA (core elements)</a:t>
            </a:r>
          </a:p>
          <a:p>
            <a:pPr eaLnBrk="1" hangingPunct="1">
              <a:buFont typeface="Arial" charset="0"/>
              <a:buNone/>
            </a:pPr>
            <a:r>
              <a:rPr lang="en-US" smtClean="0"/>
              <a:t>	245 14 Ein Spatz in der Hand … / $c Jeanette Lander.</a:t>
            </a:r>
          </a:p>
        </p:txBody>
      </p:sp>
      <p:cxnSp>
        <p:nvCxnSpPr>
          <p:cNvPr id="9" name="Straight Arrow Connector 8"/>
          <p:cNvCxnSpPr/>
          <p:nvPr/>
        </p:nvCxnSpPr>
        <p:spPr>
          <a:xfrm rot="5400000">
            <a:off x="8191500" y="2247900"/>
            <a:ext cx="609600" cy="228600"/>
          </a:xfrm>
          <a:prstGeom prst="straightConnector1">
            <a:avLst/>
          </a:prstGeom>
          <a:ln w="57150">
            <a:solidFill>
              <a:srgbClr val="C00000"/>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341" idx="3"/>
          </p:cNvCxnSpPr>
          <p:nvPr/>
        </p:nvCxnSpPr>
        <p:spPr>
          <a:xfrm flipH="1">
            <a:off x="8382000" y="4151313"/>
            <a:ext cx="304800" cy="573087"/>
          </a:xfrm>
          <a:prstGeom prst="straightConnector1">
            <a:avLst/>
          </a:prstGeom>
          <a:ln w="57150">
            <a:solidFill>
              <a:srgbClr val="C00000"/>
            </a:solidFill>
            <a:headEnd w="med" len="sm"/>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3048000" y="3581400"/>
            <a:ext cx="533400" cy="76200"/>
          </a:xfrm>
          <a:prstGeom prst="straightConnector1">
            <a:avLst/>
          </a:prstGeom>
          <a:ln w="57150">
            <a:solidFill>
              <a:srgbClr val="C00000"/>
            </a:solidFill>
            <a:headEnd w="med" len="sm"/>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6938B7BE-D94B-4051-A625-E8FA36FAF680}" type="slidenum">
              <a:rPr lang="en-US"/>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smtClean="0">
                <a:solidFill>
                  <a:srgbClr val="C00000"/>
                </a:solidFill>
              </a:rPr>
              <a:t>What might users notice?</a:t>
            </a:r>
            <a:r>
              <a:rPr lang="en-US" smtClean="0"/>
              <a:t> </a:t>
            </a:r>
            <a:br>
              <a:rPr lang="en-US" smtClean="0"/>
            </a:br>
            <a:r>
              <a:rPr lang="en-US" smtClean="0"/>
              <a:t>Levels of Description</a:t>
            </a:r>
          </a:p>
        </p:txBody>
      </p:sp>
      <p:sp>
        <p:nvSpPr>
          <p:cNvPr id="9219" name="Content Placeholder 5"/>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F03EF3CD-EB76-413D-AC57-8E32CAFEC7C2}"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0244" name="Picture 2"/>
          <p:cNvPicPr>
            <a:picLocks noGrp="1" noChangeAspect="1" noChangeArrowheads="1"/>
          </p:cNvPicPr>
          <p:nvPr>
            <p:ph sz="half" idx="2"/>
          </p:nvPr>
        </p:nvPicPr>
        <p:blipFill>
          <a:blip r:embed="rId3" cstate="print"/>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BD27FE4A-64CF-4361-828E-0E833C0BA25C}" type="slidenum">
              <a:rPr lang="en-US"/>
              <a:pPr>
                <a:defRPr/>
              </a:pPr>
              <a:t>46</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11267" name="Content Placeholder 4"/>
          <p:cNvSpPr>
            <a:spLocks noGrp="1"/>
          </p:cNvSpPr>
          <p:nvPr>
            <p:ph idx="1"/>
          </p:nvPr>
        </p:nvSpPr>
        <p:spPr/>
        <p:txBody>
          <a:bodyPr/>
          <a:lstStyle/>
          <a:p>
            <a:pPr eaLnBrk="1" hangingPunct="1"/>
            <a:r>
              <a:rPr lang="en-US" smtClean="0"/>
              <a:t>Catalogers are advised to “include any additional elements that are required in a particular case to differentiate the resource from one or more other resources bearing similar identifying information.”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F8DDDBEA-4E90-4567-8F1A-EA1ED0A395D7}" type="slidenum">
              <a:rPr lang="en-US"/>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Core Title Elements</a:t>
            </a:r>
          </a:p>
        </p:txBody>
      </p:sp>
      <p:sp>
        <p:nvSpPr>
          <p:cNvPr id="8" name="Content Placeholder 7"/>
          <p:cNvSpPr>
            <a:spLocks noGrp="1"/>
          </p:cNvSpPr>
          <p:nvPr>
            <p:ph idx="1"/>
          </p:nvPr>
        </p:nvSpPr>
        <p:spPr>
          <a:xfrm>
            <a:off x="457200" y="1951037"/>
            <a:ext cx="8229600" cy="4525963"/>
          </a:xfrm>
        </p:spPr>
        <p:txBody>
          <a:bodyPr rtlCol="0">
            <a:normAutofit/>
          </a:bodyPr>
          <a:lstStyle/>
          <a:p>
            <a:pPr eaLnBrk="1" fontAlgn="auto" hangingPunct="1">
              <a:spcAft>
                <a:spcPts val="0"/>
              </a:spcAft>
              <a:buFont typeface="Arial" pitchFamily="34" charset="0"/>
              <a:buChar char="•"/>
              <a:defRPr/>
            </a:pPr>
            <a:r>
              <a:rPr lang="en-US" smtClean="0"/>
              <a:t>In AACR2 second level description (1.0D2) the following elements are required:</a:t>
            </a:r>
          </a:p>
          <a:p>
            <a:pPr marL="914400" lvl="1" indent="-514350" eaLnBrk="1" fontAlgn="auto" hangingPunct="1">
              <a:spcAft>
                <a:spcPts val="0"/>
              </a:spcAft>
              <a:buFont typeface="Arial" pitchFamily="34" charset="0"/>
              <a:buChar char="–"/>
              <a:defRPr/>
            </a:pPr>
            <a:r>
              <a:rPr lang="en-US" smtClean="0"/>
              <a:t>Title proper</a:t>
            </a:r>
          </a:p>
          <a:p>
            <a:pPr marL="914400" lvl="1" indent="-514350" eaLnBrk="1" fontAlgn="auto" hangingPunct="1">
              <a:spcAft>
                <a:spcPts val="0"/>
              </a:spcAft>
              <a:buFont typeface="Arial" pitchFamily="34" charset="0"/>
              <a:buChar char="–"/>
              <a:defRPr/>
            </a:pPr>
            <a:r>
              <a:rPr lang="en-US" smtClean="0"/>
              <a:t>Parallel title</a:t>
            </a:r>
          </a:p>
          <a:p>
            <a:pPr marL="914400" lvl="1" indent="-514350" eaLnBrk="1" fontAlgn="auto" hangingPunct="1">
              <a:spcAft>
                <a:spcPts val="0"/>
              </a:spcAft>
              <a:buFont typeface="Arial" pitchFamily="34" charset="0"/>
              <a:buChar char="–"/>
              <a:defRPr/>
            </a:pPr>
            <a:r>
              <a:rPr lang="en-US" smtClean="0"/>
              <a:t>Other title information</a:t>
            </a:r>
          </a:p>
          <a:p>
            <a:pPr marL="514350" indent="-514350" eaLnBrk="1" fontAlgn="auto" hangingPunct="1">
              <a:spcAft>
                <a:spcPts val="0"/>
              </a:spcAft>
              <a:buFont typeface="Arial" pitchFamily="34" charset="0"/>
              <a:buChar char="•"/>
              <a:defRPr/>
            </a:pPr>
            <a:r>
              <a:rPr lang="en-US" smtClean="0"/>
              <a:t>In RDA, only title proper is a core element (RDA 1.3)</a:t>
            </a:r>
            <a:endParaRPr lang="en-US"/>
          </a:p>
        </p:txBody>
      </p:sp>
      <p:sp>
        <p:nvSpPr>
          <p:cNvPr id="4" name="Slide Number Placeholder 3"/>
          <p:cNvSpPr>
            <a:spLocks noGrp="1"/>
          </p:cNvSpPr>
          <p:nvPr>
            <p:ph type="sldNum" sz="quarter" idx="12"/>
          </p:nvPr>
        </p:nvSpPr>
        <p:spPr/>
        <p:txBody>
          <a:bodyPr/>
          <a:lstStyle/>
          <a:p>
            <a:pPr>
              <a:defRPr/>
            </a:pPr>
            <a:fld id="{4FD7245A-D9AD-47E2-A152-D199071C3982}"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n-US" smtClean="0"/>
              <a:t>Core Title Elements</a:t>
            </a:r>
          </a:p>
        </p:txBody>
      </p:sp>
      <p:sp>
        <p:nvSpPr>
          <p:cNvPr id="16387" name="Content Placeholder 4"/>
          <p:cNvSpPr>
            <a:spLocks noGrp="1"/>
          </p:cNvSpPr>
          <p:nvPr>
            <p:ph sz="half" idx="1"/>
          </p:nvPr>
        </p:nvSpPr>
        <p:spPr/>
        <p:txBody>
          <a:bodyPr/>
          <a:lstStyle/>
          <a:p>
            <a:pPr eaLnBrk="1" hangingPunct="1">
              <a:buFont typeface="Arial" charset="0"/>
              <a:buNone/>
            </a:pPr>
            <a:r>
              <a:rPr lang="en-US" smtClean="0"/>
              <a:t>AACR2 level 2</a:t>
            </a:r>
            <a:br>
              <a:rPr lang="en-US" smtClean="0"/>
            </a:br>
            <a:r>
              <a:rPr lang="en-US" smtClean="0"/>
              <a:t>245 12 A Chinese bestiary : $b strange creatures from the guideways through mountains and seas = Shan hai jing / $c edited and translated with commentary by Richard E. Strassberg.</a:t>
            </a:r>
          </a:p>
        </p:txBody>
      </p:sp>
      <p:sp>
        <p:nvSpPr>
          <p:cNvPr id="16388" name="Content Placeholder 5"/>
          <p:cNvSpPr>
            <a:spLocks noGrp="1"/>
          </p:cNvSpPr>
          <p:nvPr>
            <p:ph sz="half" idx="2"/>
          </p:nvPr>
        </p:nvSpPr>
        <p:spPr/>
        <p:txBody>
          <a:bodyPr/>
          <a:lstStyle/>
          <a:p>
            <a:pPr eaLnBrk="1" hangingPunct="1">
              <a:buFont typeface="Arial" charset="0"/>
              <a:buNone/>
            </a:pPr>
            <a:r>
              <a:rPr lang="en-US" smtClean="0"/>
              <a:t>RDA core</a:t>
            </a:r>
            <a:br>
              <a:rPr lang="en-US" smtClean="0"/>
            </a:br>
            <a:r>
              <a:rPr lang="en-US" smtClean="0"/>
              <a:t> 245 12 A Chinese bestiary / $c edited and translated with commentary by Richard E. Strassberg.</a:t>
            </a:r>
          </a:p>
        </p:txBody>
      </p:sp>
      <p:sp>
        <p:nvSpPr>
          <p:cNvPr id="7" name="Slide Number Placeholder 6"/>
          <p:cNvSpPr>
            <a:spLocks noGrp="1"/>
          </p:cNvSpPr>
          <p:nvPr>
            <p:ph type="sldNum" sz="quarter" idx="12"/>
          </p:nvPr>
        </p:nvSpPr>
        <p:spPr/>
        <p:txBody>
          <a:bodyPr/>
          <a:lstStyle/>
          <a:p>
            <a:pPr>
              <a:defRPr/>
            </a:pPr>
            <a:fld id="{09604A67-8DF0-489C-AC60-903CF3C4A63A}" type="slidenum">
              <a:rPr lang="en-US"/>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JSC Members</a:t>
            </a:r>
          </a:p>
        </p:txBody>
      </p:sp>
      <p:sp>
        <p:nvSpPr>
          <p:cNvPr id="5123" name="Content Placeholder 2"/>
          <p:cNvSpPr>
            <a:spLocks noGrp="1"/>
          </p:cNvSpPr>
          <p:nvPr>
            <p:ph idx="1"/>
          </p:nvPr>
        </p:nvSpPr>
        <p:spPr/>
        <p:txBody>
          <a:bodyPr/>
          <a:lstStyle/>
          <a:p>
            <a:pPr eaLnBrk="1" hangingPunct="1"/>
            <a:r>
              <a:rPr lang="en-US" smtClean="0"/>
              <a:t>The American Library Association</a:t>
            </a:r>
          </a:p>
          <a:p>
            <a:pPr eaLnBrk="1" hangingPunct="1"/>
            <a:r>
              <a:rPr lang="en-US" smtClean="0"/>
              <a:t>The Australian Committee on Cataloguing </a:t>
            </a:r>
          </a:p>
          <a:p>
            <a:pPr eaLnBrk="1" hangingPunct="1"/>
            <a:r>
              <a:rPr lang="en-US" smtClean="0"/>
              <a:t>The British Library</a:t>
            </a:r>
          </a:p>
          <a:p>
            <a:pPr eaLnBrk="1" hangingPunct="1"/>
            <a:r>
              <a:rPr lang="en-US" smtClean="0"/>
              <a:t>The Canadian Committee on Cataloguing </a:t>
            </a:r>
          </a:p>
          <a:p>
            <a:pPr eaLnBrk="1" hangingPunct="1"/>
            <a:r>
              <a:rPr lang="en-US" smtClean="0"/>
              <a:t>The Chartered Institute of Library and Information Professionals</a:t>
            </a:r>
          </a:p>
          <a:p>
            <a:pPr eaLnBrk="1" hangingPunct="1"/>
            <a:r>
              <a:rPr lang="en-US" smtClean="0"/>
              <a:t>The Library of Congress</a:t>
            </a:r>
          </a:p>
        </p:txBody>
      </p:sp>
      <p:sp>
        <p:nvSpPr>
          <p:cNvPr id="5" name="Slide Number Placeholder 4"/>
          <p:cNvSpPr>
            <a:spLocks noGrp="1"/>
          </p:cNvSpPr>
          <p:nvPr>
            <p:ph type="sldNum" sz="quarter" idx="12"/>
          </p:nvPr>
        </p:nvSpPr>
        <p:spPr/>
        <p:txBody>
          <a:bodyPr/>
          <a:lstStyle/>
          <a:p>
            <a:pPr>
              <a:defRPr/>
            </a:pPr>
            <a:fld id="{1E851A29-F736-4CE3-9BC6-D098EACC03AA}"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09600"/>
            <a:ext cx="8229600" cy="1143000"/>
          </a:xfrm>
        </p:spPr>
        <p:txBody>
          <a:bodyPr/>
          <a:lstStyle/>
          <a:p>
            <a:pPr eaLnBrk="1" hangingPunct="1"/>
            <a:r>
              <a:rPr lang="en-US" smtClean="0"/>
              <a:t>Core Title Elements</a:t>
            </a:r>
            <a:br>
              <a:rPr lang="en-US" smtClean="0"/>
            </a:br>
            <a:r>
              <a:rPr lang="en-US" smtClean="0"/>
              <a:t>Parallel Titles</a:t>
            </a:r>
          </a:p>
        </p:txBody>
      </p:sp>
      <p:sp>
        <p:nvSpPr>
          <p:cNvPr id="25603" name="Content Placeholder 2"/>
          <p:cNvSpPr>
            <a:spLocks noGrp="1"/>
          </p:cNvSpPr>
          <p:nvPr>
            <p:ph idx="1"/>
          </p:nvPr>
        </p:nvSpPr>
        <p:spPr>
          <a:xfrm>
            <a:off x="457200" y="2332037"/>
            <a:ext cx="8229600" cy="4525963"/>
          </a:xfrm>
        </p:spPr>
        <p:txBody>
          <a:bodyPr/>
          <a:lstStyle/>
          <a:p>
            <a:pPr eaLnBrk="1" hangingPunct="1"/>
            <a:r>
              <a:rPr lang="en-US" smtClean="0"/>
              <a:t>In AACR2 second level descriptions, we give the first parallel title and any subsequent one in English (1.1D2).</a:t>
            </a:r>
          </a:p>
          <a:p>
            <a:pPr eaLnBrk="1" hangingPunct="1"/>
            <a:endParaRPr lang="en-US" smtClean="0"/>
          </a:p>
          <a:p>
            <a:pPr eaLnBrk="1" hangingPunct="1"/>
            <a:r>
              <a:rPr lang="en-US" smtClean="0"/>
              <a:t>In RDA, parallel titles are not core. They may be recorded but they are not required.</a:t>
            </a:r>
          </a:p>
        </p:txBody>
      </p:sp>
      <p:sp>
        <p:nvSpPr>
          <p:cNvPr id="4" name="Slide Number Placeholder 3"/>
          <p:cNvSpPr>
            <a:spLocks noGrp="1"/>
          </p:cNvSpPr>
          <p:nvPr>
            <p:ph type="sldNum" sz="quarter" idx="12"/>
          </p:nvPr>
        </p:nvSpPr>
        <p:spPr/>
        <p:txBody>
          <a:bodyPr/>
          <a:lstStyle/>
          <a:p>
            <a:pPr>
              <a:defRPr/>
            </a:pPr>
            <a:fld id="{746DC9BF-E7B9-48E7-B07B-B4E49EC1D934}"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smtClean="0"/>
              <a:t>Parallel titles</a:t>
            </a:r>
          </a:p>
        </p:txBody>
      </p:sp>
      <p:sp>
        <p:nvSpPr>
          <p:cNvPr id="26627" name="Content Placeholder 5"/>
          <p:cNvSpPr>
            <a:spLocks noGrp="1"/>
          </p:cNvSpPr>
          <p:nvPr>
            <p:ph sz="half" idx="2"/>
          </p:nvPr>
        </p:nvSpPr>
        <p:spPr>
          <a:xfrm>
            <a:off x="3810000" y="1828800"/>
            <a:ext cx="4953000" cy="3733800"/>
          </a:xfrm>
        </p:spPr>
        <p:txBody>
          <a:bodyPr/>
          <a:lstStyle/>
          <a:p>
            <a:pPr eaLnBrk="1" hangingPunct="1">
              <a:buFont typeface="Arial" charset="0"/>
              <a:buNone/>
            </a:pPr>
            <a:r>
              <a:rPr lang="en-US" smtClean="0"/>
              <a:t>AACR2 level 2</a:t>
            </a:r>
            <a:br>
              <a:rPr lang="en-US" smtClean="0"/>
            </a:br>
            <a:r>
              <a:rPr lang="en-US" smtClean="0"/>
              <a:t>245 04 $a The orphan tsunami of 1700 : $b Japanese clues to a parent earthquake in North America = Minashigo Genroku tsunami : oya-jishin wa Hokubei nishi kaigan ni ita / $c Brian F. Atwater ... [et al.]</a:t>
            </a:r>
          </a:p>
        </p:txBody>
      </p:sp>
      <p:pic>
        <p:nvPicPr>
          <p:cNvPr id="26628" name="Picture 2"/>
          <p:cNvPicPr>
            <a:picLocks noGrp="1" noChangeAspect="1" noChangeArrowheads="1"/>
          </p:cNvPicPr>
          <p:nvPr>
            <p:ph sz="half" idx="1"/>
          </p:nvPr>
        </p:nvPicPr>
        <p:blipFill>
          <a:blip r:embed="rId3" cstate="print"/>
          <a:srcRect/>
          <a:stretch>
            <a:fillRect/>
          </a:stretch>
        </p:blipFill>
        <p:spPr>
          <a:xfrm>
            <a:off x="381000" y="1143000"/>
            <a:ext cx="3259138" cy="5022850"/>
          </a:xfrm>
          <a:ln>
            <a:solidFill>
              <a:schemeClr val="tx1"/>
            </a:solidFill>
          </a:ln>
        </p:spPr>
      </p:pic>
      <p:sp>
        <p:nvSpPr>
          <p:cNvPr id="5" name="Slide Number Placeholder 4"/>
          <p:cNvSpPr>
            <a:spLocks noGrp="1"/>
          </p:cNvSpPr>
          <p:nvPr>
            <p:ph type="sldNum" sz="quarter" idx="12"/>
          </p:nvPr>
        </p:nvSpPr>
        <p:spPr/>
        <p:txBody>
          <a:bodyPr/>
          <a:lstStyle/>
          <a:p>
            <a:pPr>
              <a:defRPr/>
            </a:pPr>
            <a:fld id="{C5BB4D4A-7258-4D94-9251-D7DDF97F450D}"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smtClean="0"/>
              <a:t>Parallel titles</a:t>
            </a:r>
          </a:p>
        </p:txBody>
      </p:sp>
      <p:sp>
        <p:nvSpPr>
          <p:cNvPr id="27651" name="Content Placeholder 5"/>
          <p:cNvSpPr>
            <a:spLocks noGrp="1"/>
          </p:cNvSpPr>
          <p:nvPr>
            <p:ph sz="half" idx="2"/>
          </p:nvPr>
        </p:nvSpPr>
        <p:spPr>
          <a:xfrm>
            <a:off x="3810000" y="1295400"/>
            <a:ext cx="4800600" cy="4953000"/>
          </a:xfrm>
        </p:spPr>
        <p:txBody>
          <a:bodyPr/>
          <a:lstStyle/>
          <a:p>
            <a:pPr eaLnBrk="1" hangingPunct="1">
              <a:buFont typeface="Arial" charset="0"/>
              <a:buNone/>
            </a:pPr>
            <a:r>
              <a:rPr lang="en-US" sz="2400" smtClean="0"/>
              <a:t>RDA core (omitting parallel title)</a:t>
            </a:r>
          </a:p>
          <a:p>
            <a:pPr eaLnBrk="1" hangingPunct="1">
              <a:buFont typeface="Arial" charset="0"/>
              <a:buNone/>
            </a:pPr>
            <a:r>
              <a:rPr lang="en-US" sz="2400" smtClean="0"/>
              <a:t/>
            </a:r>
            <a:br>
              <a:rPr lang="en-US" sz="2400" smtClean="0"/>
            </a:br>
            <a:r>
              <a:rPr lang="en-US" sz="2400" smtClean="0"/>
              <a:t>245 14 $a The orphan tsunami of 1700 / $c Brian F. Atwater, Musumi-Rokkaku Satoko, Satake Kenji, Tsuji Yoshinobu, Ueda Kazue, David K. Yamaguchi.</a:t>
            </a:r>
          </a:p>
          <a:p>
            <a:pPr eaLnBrk="1" hangingPunct="1">
              <a:buFont typeface="Arial" charset="0"/>
              <a:buNone/>
            </a:pPr>
            <a:r>
              <a:rPr lang="en-US" sz="2400" smtClean="0"/>
              <a:t>or</a:t>
            </a:r>
          </a:p>
          <a:p>
            <a:pPr eaLnBrk="1" hangingPunct="1">
              <a:buFont typeface="Arial" charset="0"/>
              <a:buNone/>
            </a:pPr>
            <a:r>
              <a:rPr lang="en-US" sz="2400" smtClean="0"/>
              <a:t>	 245 14 $a The orphan tsunami of 1700 / $c Brian F. Atwater [and five others]</a:t>
            </a:r>
            <a:r>
              <a:rPr lang="en-US" smtClean="0"/>
              <a:t>.</a:t>
            </a:r>
          </a:p>
        </p:txBody>
      </p:sp>
      <p:pic>
        <p:nvPicPr>
          <p:cNvPr id="27652" name="Picture 2"/>
          <p:cNvPicPr>
            <a:picLocks noGrp="1" noChangeAspect="1" noChangeArrowheads="1"/>
          </p:cNvPicPr>
          <p:nvPr>
            <p:ph sz="half" idx="1"/>
          </p:nvPr>
        </p:nvPicPr>
        <p:blipFill>
          <a:blip r:embed="rId3" cstate="print"/>
          <a:srcRect/>
          <a:stretch>
            <a:fillRect/>
          </a:stretch>
        </p:blipFill>
        <p:spPr>
          <a:xfrm>
            <a:off x="457200" y="1301750"/>
            <a:ext cx="3259138" cy="5022850"/>
          </a:xfrm>
          <a:ln>
            <a:solidFill>
              <a:schemeClr val="tx1"/>
            </a:solidFill>
          </a:ln>
        </p:spPr>
      </p:pic>
      <p:sp>
        <p:nvSpPr>
          <p:cNvPr id="5" name="Slide Number Placeholder 4"/>
          <p:cNvSpPr>
            <a:spLocks noGrp="1"/>
          </p:cNvSpPr>
          <p:nvPr>
            <p:ph type="sldNum" sz="quarter" idx="12"/>
          </p:nvPr>
        </p:nvSpPr>
        <p:spPr/>
        <p:txBody>
          <a:bodyPr/>
          <a:lstStyle/>
          <a:p>
            <a:pPr>
              <a:defRPr/>
            </a:pPr>
            <a:fld id="{2B13026A-67A5-433D-9CCA-C7B86075982D}"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US" smtClean="0"/>
              <a:t>Allowed Sources for Parallel Titles</a:t>
            </a:r>
          </a:p>
        </p:txBody>
      </p:sp>
      <p:sp>
        <p:nvSpPr>
          <p:cNvPr id="28675" name="Content Placeholder 7"/>
          <p:cNvSpPr>
            <a:spLocks noGrp="1"/>
          </p:cNvSpPr>
          <p:nvPr>
            <p:ph idx="1"/>
          </p:nvPr>
        </p:nvSpPr>
        <p:spPr/>
        <p:txBody>
          <a:bodyPr/>
          <a:lstStyle/>
          <a:p>
            <a:pPr eaLnBrk="1" hangingPunct="1">
              <a:buFont typeface="Arial" charset="0"/>
              <a:buNone/>
            </a:pPr>
            <a:r>
              <a:rPr lang="en-US" smtClean="0"/>
              <a:t>AACR2 1.1D1. Transcribe parallel titles in the order indicated by their sequence on, or by the layout of, the chief source of information.</a:t>
            </a:r>
          </a:p>
          <a:p>
            <a:pPr eaLnBrk="1" hangingPunct="1">
              <a:buFont typeface="Arial" charset="0"/>
              <a:buNone/>
            </a:pPr>
            <a:r>
              <a:rPr lang="en-US" smtClean="0"/>
              <a:t>RDA 2.3.3.2. Take parallel titles proper from any source within the resource.</a:t>
            </a:r>
          </a:p>
          <a:p>
            <a:pPr eaLnBrk="1" hangingPunct="1">
              <a:buFont typeface="Arial" charset="0"/>
              <a:buNone/>
            </a:pPr>
            <a:endParaRPr lang="en-US" smtClean="0"/>
          </a:p>
          <a:p>
            <a:pPr eaLnBrk="1" hangingPunct="1">
              <a:buFont typeface="Arial" charset="0"/>
              <a:buNone/>
            </a:pPr>
            <a:r>
              <a:rPr lang="en-US" smtClean="0"/>
              <a:t>Under RDA parallel titles do not need to come from the AACR2 chief source.</a:t>
            </a:r>
          </a:p>
        </p:txBody>
      </p:sp>
      <p:sp>
        <p:nvSpPr>
          <p:cNvPr id="4" name="Slide Number Placeholder 3"/>
          <p:cNvSpPr>
            <a:spLocks noGrp="1"/>
          </p:cNvSpPr>
          <p:nvPr>
            <p:ph type="sldNum" sz="quarter" idx="12"/>
          </p:nvPr>
        </p:nvSpPr>
        <p:spPr/>
        <p:txBody>
          <a:bodyPr/>
          <a:lstStyle/>
          <a:p>
            <a:pPr>
              <a:defRPr/>
            </a:pPr>
            <a:fld id="{4B2DCC65-A739-4032-9688-E6EBF80138A2}" type="slidenum">
              <a:rPr lang="en-US"/>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smtClean="0"/>
              <a:t>Parallel Titles</a:t>
            </a:r>
          </a:p>
        </p:txBody>
      </p:sp>
      <p:sp>
        <p:nvSpPr>
          <p:cNvPr id="29699" name="Content Placeholder 4"/>
          <p:cNvSpPr>
            <a:spLocks noGrp="1"/>
          </p:cNvSpPr>
          <p:nvPr>
            <p:ph sz="half" idx="1"/>
          </p:nvPr>
        </p:nvSpPr>
        <p:spPr/>
        <p:txBody>
          <a:bodyPr/>
          <a:lstStyle/>
          <a:p>
            <a:pPr eaLnBrk="1" hangingPunct="1">
              <a:buFont typeface="Arial" charset="0"/>
              <a:buNone/>
            </a:pPr>
            <a:r>
              <a:rPr lang="en-US" smtClean="0"/>
              <a:t>AACR2</a:t>
            </a:r>
          </a:p>
          <a:p>
            <a:pPr eaLnBrk="1" hangingPunct="1">
              <a:buFont typeface="Arial" charset="0"/>
              <a:buNone/>
            </a:pPr>
            <a:r>
              <a:rPr lang="en-US" smtClean="0"/>
              <a:t>245 10 $a </a:t>
            </a:r>
            <a:r>
              <a:rPr lang="it-IT" smtClean="0"/>
              <a:t>3 Preludi-corali : $b dall'op. 122 / $c Johannes Brahms.</a:t>
            </a:r>
          </a:p>
          <a:p>
            <a:pPr eaLnBrk="1" hangingPunct="1">
              <a:buFont typeface="Arial" charset="0"/>
              <a:buNone/>
            </a:pPr>
            <a:r>
              <a:rPr lang="it-IT" smtClean="0"/>
              <a:t>246 1   $</a:t>
            </a:r>
            <a:r>
              <a:rPr lang="en-US" smtClean="0"/>
              <a:t>i Parallel title on cover: $a 3 chorale preludes from op. 122</a:t>
            </a:r>
          </a:p>
        </p:txBody>
      </p:sp>
      <p:sp>
        <p:nvSpPr>
          <p:cNvPr id="29700" name="Content Placeholder 5"/>
          <p:cNvSpPr>
            <a:spLocks noGrp="1"/>
          </p:cNvSpPr>
          <p:nvPr>
            <p:ph sz="half" idx="2"/>
          </p:nvPr>
        </p:nvSpPr>
        <p:spPr/>
        <p:txBody>
          <a:bodyPr/>
          <a:lstStyle/>
          <a:p>
            <a:pPr eaLnBrk="1" hangingPunct="1">
              <a:buFont typeface="Arial" charset="0"/>
              <a:buNone/>
            </a:pPr>
            <a:r>
              <a:rPr lang="en-US" smtClean="0"/>
              <a:t>RDA</a:t>
            </a:r>
          </a:p>
          <a:p>
            <a:pPr eaLnBrk="1" hangingPunct="1">
              <a:buFont typeface="Arial" charset="0"/>
              <a:buNone/>
            </a:pPr>
            <a:r>
              <a:rPr lang="en-US" smtClean="0"/>
              <a:t>245 10 $a </a:t>
            </a:r>
            <a:r>
              <a:rPr lang="it-IT" smtClean="0"/>
              <a:t>3 Preludi-corali = $b </a:t>
            </a:r>
            <a:r>
              <a:rPr lang="en-US" smtClean="0"/>
              <a:t>3 chorale preludes from op. 122 </a:t>
            </a:r>
            <a:r>
              <a:rPr lang="it-IT" smtClean="0"/>
              <a:t>/ $c Johannes Brahms.</a:t>
            </a:r>
          </a:p>
          <a:p>
            <a:pPr eaLnBrk="1" hangingPunct="1">
              <a:buFont typeface="Arial" charset="0"/>
              <a:buNone/>
            </a:pPr>
            <a:r>
              <a:rPr lang="it-IT" smtClean="0"/>
              <a:t>246 31 </a:t>
            </a:r>
            <a:r>
              <a:rPr lang="en-US" smtClean="0"/>
              <a:t>$a 3 chorale preludes from op. 122</a:t>
            </a:r>
          </a:p>
          <a:p>
            <a:pPr eaLnBrk="1" hangingPunct="1">
              <a:buFont typeface="Arial" charset="0"/>
              <a:buNone/>
            </a:pPr>
            <a:endParaRPr lang="en-US" smtClean="0"/>
          </a:p>
        </p:txBody>
      </p:sp>
      <p:sp>
        <p:nvSpPr>
          <p:cNvPr id="7" name="Slide Number Placeholder 6"/>
          <p:cNvSpPr>
            <a:spLocks noGrp="1"/>
          </p:cNvSpPr>
          <p:nvPr>
            <p:ph type="sldNum" sz="quarter" idx="12"/>
          </p:nvPr>
        </p:nvSpPr>
        <p:spPr/>
        <p:txBody>
          <a:bodyPr/>
          <a:lstStyle/>
          <a:p>
            <a:pPr>
              <a:defRPr/>
            </a:pPr>
            <a:fld id="{6C72149C-F8F8-4E35-A7E5-A90E4084B2D5}"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0"/>
            <a:ext cx="8229600" cy="1143000"/>
          </a:xfrm>
        </p:spPr>
        <p:txBody>
          <a:bodyPr/>
          <a:lstStyle/>
          <a:p>
            <a:pPr eaLnBrk="1" hangingPunct="1"/>
            <a:r>
              <a:rPr lang="en-US" smtClean="0">
                <a:solidFill>
                  <a:srgbClr val="C00000"/>
                </a:solidFill>
              </a:rPr>
              <a:t>What might users notice? </a:t>
            </a:r>
            <a:r>
              <a:rPr lang="en-US" smtClean="0"/>
              <a:t/>
            </a:r>
            <a:br>
              <a:rPr lang="en-US" smtClean="0"/>
            </a:br>
            <a:r>
              <a:rPr lang="en-US" smtClean="0"/>
              <a:t>Core Title Elements</a:t>
            </a:r>
            <a:br>
              <a:rPr lang="en-US" smtClean="0"/>
            </a:br>
            <a:r>
              <a:rPr lang="en-US" smtClean="0"/>
              <a:t>Other Title Information</a:t>
            </a:r>
          </a:p>
        </p:txBody>
      </p:sp>
      <p:sp>
        <p:nvSpPr>
          <p:cNvPr id="30723" name="Content Placeholder 2"/>
          <p:cNvSpPr>
            <a:spLocks noGrp="1"/>
          </p:cNvSpPr>
          <p:nvPr>
            <p:ph idx="1"/>
          </p:nvPr>
        </p:nvSpPr>
        <p:spPr>
          <a:xfrm>
            <a:off x="457200" y="2713037"/>
            <a:ext cx="8229600" cy="4525963"/>
          </a:xfrm>
        </p:spPr>
        <p:txBody>
          <a:bodyPr/>
          <a:lstStyle/>
          <a:p>
            <a:pPr eaLnBrk="1" hangingPunct="1"/>
            <a:r>
              <a:rPr lang="en-US" smtClean="0"/>
              <a:t>In AACR2 second level descriptions, we give all other title information (1.0D2).</a:t>
            </a:r>
          </a:p>
          <a:p>
            <a:pPr eaLnBrk="1" hangingPunct="1"/>
            <a:endParaRPr lang="en-US" smtClean="0"/>
          </a:p>
          <a:p>
            <a:pPr eaLnBrk="1" hangingPunct="1"/>
            <a:r>
              <a:rPr lang="en-US" smtClean="0"/>
              <a:t>In RDA, other title information is not core. It may be recorded, but it is not required.</a:t>
            </a:r>
          </a:p>
        </p:txBody>
      </p:sp>
      <p:sp>
        <p:nvSpPr>
          <p:cNvPr id="4" name="Slide Number Placeholder 3"/>
          <p:cNvSpPr>
            <a:spLocks noGrp="1"/>
          </p:cNvSpPr>
          <p:nvPr>
            <p:ph type="sldNum" sz="quarter" idx="12"/>
          </p:nvPr>
        </p:nvSpPr>
        <p:spPr/>
        <p:txBody>
          <a:bodyPr/>
          <a:lstStyle/>
          <a:p>
            <a:pPr>
              <a:defRPr/>
            </a:pPr>
            <a:fld id="{A0E847E8-793C-46AA-B8FC-C577E755ABF0}"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smtClean="0"/>
              <a:t>Other Title Information</a:t>
            </a:r>
          </a:p>
        </p:txBody>
      </p:sp>
      <p:sp>
        <p:nvSpPr>
          <p:cNvPr id="31747" name="Content Placeholder 5"/>
          <p:cNvSpPr>
            <a:spLocks noGrp="1"/>
          </p:cNvSpPr>
          <p:nvPr>
            <p:ph sz="half" idx="2"/>
          </p:nvPr>
        </p:nvSpPr>
        <p:spPr>
          <a:xfrm>
            <a:off x="3429000" y="1447800"/>
            <a:ext cx="5257800" cy="4678363"/>
          </a:xfrm>
        </p:spPr>
        <p:txBody>
          <a:bodyPr/>
          <a:lstStyle/>
          <a:p>
            <a:pPr eaLnBrk="1" hangingPunct="1">
              <a:buFont typeface="Arial" charset="0"/>
              <a:buNone/>
            </a:pPr>
            <a:r>
              <a:rPr lang="en-US" smtClean="0"/>
              <a:t>AACR2 level two</a:t>
            </a:r>
            <a:br>
              <a:rPr lang="en-US" smtClean="0"/>
            </a:br>
            <a:r>
              <a:rPr lang="en-US" smtClean="0"/>
              <a:t>245 10 $a Uncommon sense : $b the heretical nature of science / $c Alan Cromer.</a:t>
            </a:r>
          </a:p>
          <a:p>
            <a:pPr eaLnBrk="1" hangingPunct="1">
              <a:buFont typeface="Arial" charset="0"/>
              <a:buNone/>
            </a:pPr>
            <a:endParaRPr lang="en-US" smtClean="0"/>
          </a:p>
          <a:p>
            <a:pPr eaLnBrk="1" hangingPunct="1">
              <a:buFont typeface="Arial" charset="0"/>
              <a:buNone/>
            </a:pPr>
            <a:r>
              <a:rPr lang="en-US" smtClean="0"/>
              <a:t>RDA core</a:t>
            </a:r>
            <a:br>
              <a:rPr lang="en-US" smtClean="0"/>
            </a:br>
            <a:r>
              <a:rPr lang="en-US" smtClean="0"/>
              <a:t> 245 10 $a Uncommon sense / $c Alan Cromer.</a:t>
            </a:r>
          </a:p>
        </p:txBody>
      </p:sp>
      <p:pic>
        <p:nvPicPr>
          <p:cNvPr id="31748" name="Picture 2"/>
          <p:cNvPicPr>
            <a:picLocks noGrp="1" noChangeAspect="1" noChangeArrowheads="1"/>
          </p:cNvPicPr>
          <p:nvPr>
            <p:ph sz="half" idx="1"/>
          </p:nvPr>
        </p:nvPicPr>
        <p:blipFill>
          <a:blip r:embed="rId3" cstate="print"/>
          <a:srcRect/>
          <a:stretch>
            <a:fillRect/>
          </a:stretch>
        </p:blipFill>
        <p:spPr>
          <a:xfrm>
            <a:off x="762000" y="1447800"/>
            <a:ext cx="2408238" cy="4525963"/>
          </a:xfrm>
          <a:ln>
            <a:solidFill>
              <a:schemeClr val="tx1"/>
            </a:solidFill>
          </a:ln>
        </p:spPr>
      </p:pic>
      <p:sp>
        <p:nvSpPr>
          <p:cNvPr id="5" name="Slide Number Placeholder 4"/>
          <p:cNvSpPr>
            <a:spLocks noGrp="1"/>
          </p:cNvSpPr>
          <p:nvPr>
            <p:ph type="sldNum" sz="quarter" idx="12"/>
          </p:nvPr>
        </p:nvSpPr>
        <p:spPr/>
        <p:txBody>
          <a:bodyPr/>
          <a:lstStyle/>
          <a:p>
            <a:pPr>
              <a:defRPr/>
            </a:pPr>
            <a:fld id="{E4C295F7-052E-4C58-93DF-8A01B117B168}"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457200" y="152400"/>
            <a:ext cx="8229600" cy="1143000"/>
          </a:xfrm>
        </p:spPr>
        <p:txBody>
          <a:bodyPr/>
          <a:lstStyle/>
          <a:p>
            <a:pPr eaLnBrk="1" hangingPunct="1"/>
            <a:r>
              <a:rPr lang="en-US" smtClean="0"/>
              <a:t>Other Title Information</a:t>
            </a:r>
          </a:p>
        </p:txBody>
      </p:sp>
      <p:sp>
        <p:nvSpPr>
          <p:cNvPr id="32771" name="Content Placeholder 5"/>
          <p:cNvSpPr>
            <a:spLocks noGrp="1"/>
          </p:cNvSpPr>
          <p:nvPr>
            <p:ph idx="1"/>
          </p:nvPr>
        </p:nvSpPr>
        <p:spPr>
          <a:xfrm>
            <a:off x="457200" y="1143000"/>
            <a:ext cx="8229600" cy="5105400"/>
          </a:xfrm>
        </p:spPr>
        <p:txBody>
          <a:bodyPr/>
          <a:lstStyle/>
          <a:p>
            <a:pPr eaLnBrk="1" hangingPunct="1">
              <a:buFont typeface="Arial" charset="0"/>
              <a:buNone/>
            </a:pPr>
            <a:r>
              <a:rPr lang="en-US" smtClean="0"/>
              <a:t>AACR2 1.1E6. If the title proper needs explanation, supply a brief addition as other title information, in the language of the title proper.</a:t>
            </a:r>
          </a:p>
          <a:p>
            <a:pPr eaLnBrk="1" hangingPunct="1">
              <a:buFont typeface="Arial" charset="0"/>
              <a:buNone/>
            </a:pPr>
            <a:r>
              <a:rPr lang="en-US" smtClean="0"/>
              <a:t>RDA does not have a parallel provision because it violates the principle of representation. (Exceptions for cartographic resources and moving image resources: RDA 2.3.4.5, 2.3.4.6)</a:t>
            </a:r>
          </a:p>
          <a:p>
            <a:pPr eaLnBrk="1" hangingPunct="1">
              <a:buFont typeface="Arial" charset="0"/>
              <a:buNone/>
            </a:pPr>
            <a:r>
              <a:rPr lang="en-US" smtClean="0"/>
              <a:t>Reminder: Other title information is </a:t>
            </a:r>
            <a:r>
              <a:rPr lang="en-US" i="1" smtClean="0"/>
              <a:t>not</a:t>
            </a:r>
            <a:r>
              <a:rPr lang="en-US" smtClean="0"/>
              <a:t> a core element in RDA.</a:t>
            </a:r>
          </a:p>
        </p:txBody>
      </p:sp>
      <p:sp>
        <p:nvSpPr>
          <p:cNvPr id="4" name="Slide Number Placeholder 3"/>
          <p:cNvSpPr>
            <a:spLocks noGrp="1"/>
          </p:cNvSpPr>
          <p:nvPr>
            <p:ph type="sldNum" sz="quarter" idx="12"/>
          </p:nvPr>
        </p:nvSpPr>
        <p:spPr/>
        <p:txBody>
          <a:bodyPr/>
          <a:lstStyle/>
          <a:p>
            <a:pPr>
              <a:defRPr/>
            </a:pPr>
            <a:fld id="{AC16587F-B01C-4BF1-A19A-FD34FA27A2FC}"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Other Title Information</a:t>
            </a:r>
          </a:p>
        </p:txBody>
      </p:sp>
      <p:sp>
        <p:nvSpPr>
          <p:cNvPr id="33795" name="Content Placeholder 3"/>
          <p:cNvSpPr>
            <a:spLocks noGrp="1"/>
          </p:cNvSpPr>
          <p:nvPr>
            <p:ph sz="half" idx="1"/>
          </p:nvPr>
        </p:nvSpPr>
        <p:spPr/>
        <p:txBody>
          <a:bodyPr/>
          <a:lstStyle/>
          <a:p>
            <a:pPr eaLnBrk="1" hangingPunct="1">
              <a:buFont typeface="Arial" charset="0"/>
              <a:buNone/>
            </a:pPr>
            <a:r>
              <a:rPr lang="en-US" smtClean="0"/>
              <a:t>AACR2</a:t>
            </a:r>
            <a:br>
              <a:rPr lang="en-US" smtClean="0"/>
            </a:br>
            <a:r>
              <a:rPr lang="en-US" smtClean="0"/>
              <a:t>245 10 $a Longfellow : $b [selections] / $c edited by Alfred Noyes.</a:t>
            </a:r>
            <a:br>
              <a:rPr lang="en-US" smtClean="0"/>
            </a:br>
            <a:r>
              <a:rPr lang="en-US" smtClean="0"/>
              <a:t/>
            </a:r>
            <a:br>
              <a:rPr lang="en-US" smtClean="0"/>
            </a:br>
            <a:r>
              <a:rPr lang="en-US" smtClean="0"/>
              <a:t>245 10 $a Conference on Industrial Development in the Arab Countries : $b [proceedings].</a:t>
            </a:r>
          </a:p>
        </p:txBody>
      </p:sp>
      <p:sp>
        <p:nvSpPr>
          <p:cNvPr id="33796" name="Content Placeholder 4"/>
          <p:cNvSpPr>
            <a:spLocks noGrp="1"/>
          </p:cNvSpPr>
          <p:nvPr>
            <p:ph sz="half" idx="2"/>
          </p:nvPr>
        </p:nvSpPr>
        <p:spPr/>
        <p:txBody>
          <a:bodyPr/>
          <a:lstStyle/>
          <a:p>
            <a:pPr eaLnBrk="1" hangingPunct="1">
              <a:buFont typeface="Arial" charset="0"/>
              <a:buNone/>
            </a:pPr>
            <a:r>
              <a:rPr lang="en-US" smtClean="0"/>
              <a:t>RDA</a:t>
            </a:r>
            <a:br>
              <a:rPr lang="en-US" smtClean="0"/>
            </a:br>
            <a:r>
              <a:rPr lang="en-US" smtClean="0"/>
              <a:t> 245 10 $a Longfellow / $c edited by Alfred Noyes.</a:t>
            </a:r>
            <a:br>
              <a:rPr lang="en-US" smtClean="0"/>
            </a:br>
            <a:r>
              <a:rPr lang="en-US" smtClean="0"/>
              <a:t/>
            </a:r>
            <a:br>
              <a:rPr lang="en-US" smtClean="0"/>
            </a:br>
            <a:r>
              <a:rPr lang="en-US" smtClean="0"/>
              <a:t>245 10 $a Conference on Industrial Development in the Arab Countries.</a:t>
            </a:r>
          </a:p>
        </p:txBody>
      </p:sp>
      <p:sp>
        <p:nvSpPr>
          <p:cNvPr id="6" name="Slide Number Placeholder 5"/>
          <p:cNvSpPr>
            <a:spLocks noGrp="1"/>
          </p:cNvSpPr>
          <p:nvPr>
            <p:ph type="sldNum" sz="quarter" idx="12"/>
          </p:nvPr>
        </p:nvSpPr>
        <p:spPr/>
        <p:txBody>
          <a:bodyPr/>
          <a:lstStyle/>
          <a:p>
            <a:pPr>
              <a:defRPr/>
            </a:pPr>
            <a:fld id="{EDA68883-9154-4F28-9B48-3535E7EDCF5A}"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Statement of Responsibility</a:t>
            </a:r>
          </a:p>
        </p:txBody>
      </p:sp>
      <p:sp>
        <p:nvSpPr>
          <p:cNvPr id="34819" name="Content Placeholder 5"/>
          <p:cNvSpPr>
            <a:spLocks noGrp="1"/>
          </p:cNvSpPr>
          <p:nvPr>
            <p:ph idx="1"/>
          </p:nvPr>
        </p:nvSpPr>
        <p:spPr/>
        <p:txBody>
          <a:bodyPr/>
          <a:lstStyle/>
          <a:p>
            <a:pPr eaLnBrk="1" hangingPunct="1"/>
            <a:r>
              <a:rPr lang="en-US" sz="2800" smtClean="0"/>
              <a:t>In AACR2 second level descriptions, we give all statements of responsibility.</a:t>
            </a:r>
          </a:p>
          <a:p>
            <a:pPr eaLnBrk="1" hangingPunct="1"/>
            <a:endParaRPr lang="en-US" sz="2800" smtClean="0"/>
          </a:p>
          <a:p>
            <a:pPr eaLnBrk="1" hangingPunct="1"/>
            <a:r>
              <a:rPr lang="en-US" sz="2800" smtClean="0"/>
              <a:t>In RDA a statement of responsibility relating to the title proper is core. If there is more than one, only the first is required. Other statements of responsibility may be recorded but are not core. If not all are recorded, prefer those identifying creators of the intellectual or artistic content (2.4.2.3).</a:t>
            </a:r>
          </a:p>
        </p:txBody>
      </p:sp>
      <p:sp>
        <p:nvSpPr>
          <p:cNvPr id="4" name="Slide Number Placeholder 3"/>
          <p:cNvSpPr>
            <a:spLocks noGrp="1"/>
          </p:cNvSpPr>
          <p:nvPr>
            <p:ph type="sldNum" sz="quarter" idx="12"/>
          </p:nvPr>
        </p:nvSpPr>
        <p:spPr/>
        <p:txBody>
          <a:bodyPr/>
          <a:lstStyle/>
          <a:p>
            <a:pPr>
              <a:defRPr/>
            </a:pPr>
            <a:fld id="{CD90800C-8117-43FC-B5D3-7E207A733230}"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The Committee of Principals</a:t>
            </a:r>
          </a:p>
        </p:txBody>
      </p:sp>
      <p:sp>
        <p:nvSpPr>
          <p:cNvPr id="6147" name="Content Placeholder 2"/>
          <p:cNvSpPr>
            <a:spLocks noGrp="1"/>
          </p:cNvSpPr>
          <p:nvPr>
            <p:ph idx="1"/>
          </p:nvPr>
        </p:nvSpPr>
        <p:spPr/>
        <p:txBody>
          <a:bodyPr/>
          <a:lstStyle/>
          <a:p>
            <a:pPr eaLnBrk="1" hangingPunct="1">
              <a:buFont typeface="Arial" pitchFamily="34" charset="0"/>
              <a:buNone/>
            </a:pPr>
            <a:r>
              <a:rPr lang="en-US" sz="2400" smtClean="0"/>
              <a:t>The JSC makes decisions about the content of RDA. The Committee of Principals (COP) is responsible for policies relating to RDA, especially decisions about publication and funding. The COP consists of representatives of:</a:t>
            </a:r>
          </a:p>
          <a:p>
            <a:pPr eaLnBrk="1" hangingPunct="1">
              <a:buFont typeface="Arial" pitchFamily="34" charset="0"/>
              <a:buNone/>
            </a:pPr>
            <a:endParaRPr lang="en-US" sz="2000" smtClean="0"/>
          </a:p>
          <a:p>
            <a:pPr marL="914400" lvl="1" indent="-514350" eaLnBrk="1" hangingPunct="1"/>
            <a:r>
              <a:rPr lang="en-US" sz="2000" smtClean="0"/>
              <a:t>The American Library Association</a:t>
            </a:r>
          </a:p>
          <a:p>
            <a:pPr marL="914400" lvl="1" indent="-514350" eaLnBrk="1" hangingPunct="1"/>
            <a:r>
              <a:rPr lang="en-US" sz="2000" smtClean="0"/>
              <a:t>The British Library</a:t>
            </a:r>
          </a:p>
          <a:p>
            <a:pPr marL="914400" lvl="1" indent="-514350" eaLnBrk="1" hangingPunct="1"/>
            <a:r>
              <a:rPr lang="en-US" sz="2000" smtClean="0"/>
              <a:t>The Canadian Library Association</a:t>
            </a:r>
          </a:p>
          <a:p>
            <a:pPr marL="914400" lvl="1" indent="-514350" eaLnBrk="1" hangingPunct="1"/>
            <a:r>
              <a:rPr lang="en-US" sz="2000" smtClean="0"/>
              <a:t>The Chartered Institute of Library and Information Professionals</a:t>
            </a:r>
          </a:p>
          <a:p>
            <a:pPr marL="914400" lvl="1" indent="-514350" eaLnBrk="1" hangingPunct="1"/>
            <a:r>
              <a:rPr lang="en-US" sz="2000" smtClean="0"/>
              <a:t>Library and Archives Canada</a:t>
            </a:r>
          </a:p>
          <a:p>
            <a:pPr marL="914400" lvl="1" indent="-514350" eaLnBrk="1" hangingPunct="1"/>
            <a:r>
              <a:rPr lang="en-US" sz="2000" smtClean="0"/>
              <a:t>The Library of Congress</a:t>
            </a:r>
          </a:p>
          <a:p>
            <a:pPr marL="914400" lvl="1" indent="-514350" eaLnBrk="1" hangingPunct="1"/>
            <a:r>
              <a:rPr lang="en-US" sz="2000" smtClean="0"/>
              <a:t>The National Library of Australia</a:t>
            </a:r>
          </a:p>
          <a:p>
            <a:pPr marL="914400" lvl="1" indent="-514350" eaLnBrk="1" hangingPunct="1"/>
            <a:endParaRPr lang="en-US" sz="2400" smtClean="0"/>
          </a:p>
          <a:p>
            <a:pPr marL="914400" lvl="1" indent="-514350" eaLnBrk="1" hangingPunct="1"/>
            <a:endParaRPr lang="en-US" smtClean="0"/>
          </a:p>
        </p:txBody>
      </p:sp>
      <p:sp>
        <p:nvSpPr>
          <p:cNvPr id="5" name="Slide Number Placeholder 4"/>
          <p:cNvSpPr>
            <a:spLocks noGrp="1"/>
          </p:cNvSpPr>
          <p:nvPr>
            <p:ph type="sldNum" sz="quarter" idx="12"/>
          </p:nvPr>
        </p:nvSpPr>
        <p:spPr/>
        <p:txBody>
          <a:bodyPr/>
          <a:lstStyle/>
          <a:p>
            <a:pPr>
              <a:defRPr/>
            </a:pPr>
            <a:fld id="{82D228D9-82BF-412C-881A-3C5C12430221}" type="slidenum">
              <a:rPr lang="en-US"/>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smtClean="0"/>
              <a:t>Statement of Responsibility</a:t>
            </a:r>
          </a:p>
        </p:txBody>
      </p:sp>
      <p:sp>
        <p:nvSpPr>
          <p:cNvPr id="35843" name="Content Placeholder 5"/>
          <p:cNvSpPr>
            <a:spLocks noGrp="1"/>
          </p:cNvSpPr>
          <p:nvPr>
            <p:ph sz="half" idx="2"/>
          </p:nvPr>
        </p:nvSpPr>
        <p:spPr>
          <a:xfrm>
            <a:off x="3657600" y="1600200"/>
            <a:ext cx="5029200" cy="4525963"/>
          </a:xfrm>
        </p:spPr>
        <p:txBody>
          <a:bodyPr/>
          <a:lstStyle/>
          <a:p>
            <a:pPr eaLnBrk="1" hangingPunct="1">
              <a:buFont typeface="Arial" charset="0"/>
              <a:buNone/>
            </a:pPr>
            <a:r>
              <a:rPr lang="en-US" smtClean="0"/>
              <a:t>AACR2 level two</a:t>
            </a:r>
            <a:br>
              <a:rPr lang="en-US" smtClean="0"/>
            </a:br>
            <a:r>
              <a:rPr lang="en-US" smtClean="0"/>
              <a:t>245 10 $a Diary, 1901-1969 / $c Kornei Chukovsky ; edited by Victor Erlich ; translated by Michael Henry Heim.</a:t>
            </a:r>
          </a:p>
          <a:p>
            <a:pPr eaLnBrk="1" hangingPunct="1">
              <a:buFont typeface="Arial" charset="0"/>
              <a:buNone/>
            </a:pPr>
            <a:endParaRPr lang="en-US" smtClean="0"/>
          </a:p>
          <a:p>
            <a:pPr eaLnBrk="1" hangingPunct="1">
              <a:buFont typeface="Arial" charset="0"/>
              <a:buNone/>
            </a:pPr>
            <a:r>
              <a:rPr lang="en-US" smtClean="0"/>
              <a:t>RDA core</a:t>
            </a:r>
            <a:br>
              <a:rPr lang="en-US" smtClean="0"/>
            </a:br>
            <a:r>
              <a:rPr lang="en-US" smtClean="0"/>
              <a:t> 245 10 $a Diary, 1901-1969 / $c Kornei Chukovsky.</a:t>
            </a:r>
          </a:p>
        </p:txBody>
      </p:sp>
      <p:pic>
        <p:nvPicPr>
          <p:cNvPr id="35844" name="Picture 2"/>
          <p:cNvPicPr>
            <a:picLocks noGrp="1" noChangeAspect="1" noChangeArrowheads="1"/>
          </p:cNvPicPr>
          <p:nvPr>
            <p:ph sz="half" idx="1"/>
          </p:nvPr>
        </p:nvPicPr>
        <p:blipFill>
          <a:blip r:embed="rId3" cstate="print"/>
          <a:srcRect/>
          <a:stretch>
            <a:fillRect/>
          </a:stretch>
        </p:blipFill>
        <p:spPr>
          <a:xfrm>
            <a:off x="493713" y="1600200"/>
            <a:ext cx="3087687" cy="4525963"/>
          </a:xfrm>
          <a:ln>
            <a:solidFill>
              <a:schemeClr val="tx1"/>
            </a:solidFill>
          </a:ln>
        </p:spPr>
      </p:pic>
      <p:sp>
        <p:nvSpPr>
          <p:cNvPr id="5" name="Slide Number Placeholder 4"/>
          <p:cNvSpPr>
            <a:spLocks noGrp="1"/>
          </p:cNvSpPr>
          <p:nvPr>
            <p:ph type="sldNum" sz="quarter" idx="12"/>
          </p:nvPr>
        </p:nvSpPr>
        <p:spPr/>
        <p:txBody>
          <a:bodyPr/>
          <a:lstStyle/>
          <a:p>
            <a:pPr>
              <a:defRPr/>
            </a:pPr>
            <a:fld id="{BD73853E-6F43-47D8-9719-77927C8D23DA}"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smtClean="0"/>
              <a:t>Statement of Responsibility</a:t>
            </a:r>
          </a:p>
        </p:txBody>
      </p:sp>
      <p:sp>
        <p:nvSpPr>
          <p:cNvPr id="36867" name="Content Placeholder 5"/>
          <p:cNvSpPr>
            <a:spLocks noGrp="1"/>
          </p:cNvSpPr>
          <p:nvPr>
            <p:ph idx="1"/>
          </p:nvPr>
        </p:nvSpPr>
        <p:spPr/>
        <p:txBody>
          <a:bodyPr/>
          <a:lstStyle/>
          <a:p>
            <a:pPr eaLnBrk="1" hangingPunct="1"/>
            <a:r>
              <a:rPr lang="en-US" smtClean="0"/>
              <a:t>Under AACR2 if a statement of responsibility is transcribed from a source other than the chief source, it is bracketed (1.1A2).</a:t>
            </a:r>
          </a:p>
          <a:p>
            <a:pPr eaLnBrk="1" hangingPunct="1"/>
            <a:endParaRPr lang="en-US" smtClean="0"/>
          </a:p>
          <a:p>
            <a:pPr eaLnBrk="1" hangingPunct="1"/>
            <a:r>
              <a:rPr lang="en-US" smtClean="0"/>
              <a:t>RDA expands the available sources. Only statements of responsibility taken from outside the resource are bracketed.</a:t>
            </a:r>
          </a:p>
        </p:txBody>
      </p:sp>
      <p:sp>
        <p:nvSpPr>
          <p:cNvPr id="4" name="Slide Number Placeholder 3"/>
          <p:cNvSpPr>
            <a:spLocks noGrp="1"/>
          </p:cNvSpPr>
          <p:nvPr>
            <p:ph type="sldNum" sz="quarter" idx="12"/>
          </p:nvPr>
        </p:nvSpPr>
        <p:spPr/>
        <p:txBody>
          <a:bodyPr/>
          <a:lstStyle/>
          <a:p>
            <a:pPr>
              <a:defRPr/>
            </a:pPr>
            <a:fld id="{3B0A968D-BFF7-4153-B2DF-3502AEE395A3}" type="slidenum">
              <a:rPr lang="en-US"/>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Statement of Responsibility</a:t>
            </a:r>
          </a:p>
        </p:txBody>
      </p:sp>
      <p:sp>
        <p:nvSpPr>
          <p:cNvPr id="37891" name="Content Placeholder 3"/>
          <p:cNvSpPr>
            <a:spLocks noGrp="1"/>
          </p:cNvSpPr>
          <p:nvPr>
            <p:ph sz="half" idx="1"/>
          </p:nvPr>
        </p:nvSpPr>
        <p:spPr>
          <a:xfrm>
            <a:off x="457200" y="1600200"/>
            <a:ext cx="4724400" cy="4525963"/>
          </a:xfrm>
        </p:spPr>
        <p:txBody>
          <a:bodyPr/>
          <a:lstStyle/>
          <a:p>
            <a:pPr eaLnBrk="1" hangingPunct="1">
              <a:buFont typeface="Arial" charset="0"/>
              <a:buNone/>
            </a:pPr>
            <a:r>
              <a:rPr lang="en-US" smtClean="0"/>
              <a:t>AACR2</a:t>
            </a:r>
            <a:br>
              <a:rPr lang="en-US" smtClean="0"/>
            </a:br>
            <a:r>
              <a:rPr lang="en-US" sz="2400" smtClean="0"/>
              <a:t>245 10 $a West Side story $h [sound recording] : $b the new Broadway cast recording / $c [based on a conception of Jerome Robbins ; book by Arthur Laurents ; music by Leonard Bernstein ; lyrics by Stephen Sondheim].</a:t>
            </a:r>
            <a:br>
              <a:rPr lang="en-US" sz="2400" smtClean="0"/>
            </a:br>
            <a:r>
              <a:rPr lang="en-US" sz="2400" smtClean="0"/>
              <a:t>500    $a Statement of responsibility  from container</a:t>
            </a:r>
            <a:r>
              <a:rPr lang="en-US" smtClean="0"/>
              <a:t>.</a:t>
            </a:r>
          </a:p>
        </p:txBody>
      </p:sp>
      <p:sp>
        <p:nvSpPr>
          <p:cNvPr id="37892" name="Content Placeholder 4"/>
          <p:cNvSpPr>
            <a:spLocks noGrp="1"/>
          </p:cNvSpPr>
          <p:nvPr>
            <p:ph sz="half" idx="2"/>
          </p:nvPr>
        </p:nvSpPr>
        <p:spPr>
          <a:xfrm>
            <a:off x="5105400" y="1600200"/>
            <a:ext cx="3581400" cy="4525963"/>
          </a:xfrm>
        </p:spPr>
        <p:txBody>
          <a:bodyPr/>
          <a:lstStyle/>
          <a:p>
            <a:pPr eaLnBrk="1" hangingPunct="1">
              <a:buFont typeface="Arial" charset="0"/>
              <a:buNone/>
            </a:pPr>
            <a:r>
              <a:rPr lang="en-US" smtClean="0"/>
              <a:t>RDA core +</a:t>
            </a:r>
            <a:br>
              <a:rPr lang="en-US" smtClean="0"/>
            </a:br>
            <a:r>
              <a:rPr lang="en-US" smtClean="0"/>
              <a:t/>
            </a:r>
            <a:br>
              <a:rPr lang="en-US" smtClean="0"/>
            </a:br>
            <a:r>
              <a:rPr lang="en-US" sz="2400" smtClean="0"/>
              <a:t>245 10 $a West Side story / $c based on a conception of Jerome Robbins ; book by Arthur Laurents ; music by Leonard Bernstein ; lyrics by Stephen Sondheim.</a:t>
            </a:r>
          </a:p>
        </p:txBody>
      </p:sp>
      <p:sp>
        <p:nvSpPr>
          <p:cNvPr id="6" name="Slide Number Placeholder 5"/>
          <p:cNvSpPr>
            <a:spLocks noGrp="1"/>
          </p:cNvSpPr>
          <p:nvPr>
            <p:ph type="sldNum" sz="quarter" idx="12"/>
          </p:nvPr>
        </p:nvSpPr>
        <p:spPr/>
        <p:txBody>
          <a:bodyPr/>
          <a:lstStyle/>
          <a:p>
            <a:pPr>
              <a:defRPr/>
            </a:pPr>
            <a:fld id="{F34B0CB0-0FF5-47E0-922F-AA72A6A7E9D4}"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Statement of Responsibility</a:t>
            </a:r>
            <a:br>
              <a:rPr lang="en-US" smtClean="0"/>
            </a:br>
            <a:r>
              <a:rPr lang="en-US" smtClean="0"/>
              <a:t>Titles, etc.</a:t>
            </a:r>
          </a:p>
        </p:txBody>
      </p:sp>
      <p:sp>
        <p:nvSpPr>
          <p:cNvPr id="38915" name="Content Placeholder 2"/>
          <p:cNvSpPr>
            <a:spLocks noGrp="1"/>
          </p:cNvSpPr>
          <p:nvPr>
            <p:ph sz="half" idx="1"/>
          </p:nvPr>
        </p:nvSpPr>
        <p:spPr/>
        <p:txBody>
          <a:bodyPr/>
          <a:lstStyle/>
          <a:p>
            <a:pPr eaLnBrk="1" hangingPunct="1"/>
            <a:endParaRPr lang="en-US" smtClean="0"/>
          </a:p>
          <a:p>
            <a:pPr eaLnBrk="1" hangingPunct="1"/>
            <a:r>
              <a:rPr lang="en-US" smtClean="0"/>
              <a:t>AACR2 1.1F7 limits transcription of certain words. Titles, qualifications, etc., are usually omitted.</a:t>
            </a:r>
          </a:p>
        </p:txBody>
      </p:sp>
      <p:sp>
        <p:nvSpPr>
          <p:cNvPr id="38916" name="Content Placeholder 3"/>
          <p:cNvSpPr>
            <a:spLocks noGrp="1"/>
          </p:cNvSpPr>
          <p:nvPr>
            <p:ph sz="half" idx="2"/>
          </p:nvPr>
        </p:nvSpPr>
        <p:spPr/>
        <p:txBody>
          <a:bodyPr/>
          <a:lstStyle/>
          <a:p>
            <a:pPr eaLnBrk="1" hangingPunct="1"/>
            <a:endParaRPr lang="en-US" smtClean="0"/>
          </a:p>
          <a:p>
            <a:pPr eaLnBrk="1" hangingPunct="1"/>
            <a:r>
              <a:rPr lang="en-US" smtClean="0"/>
              <a:t>RDA 2.4.1.4 simply says: Transcribe a statement of responsibility in the form in which it appears on the source of information.</a:t>
            </a:r>
          </a:p>
        </p:txBody>
      </p:sp>
      <p:sp>
        <p:nvSpPr>
          <p:cNvPr id="5" name="Slide Number Placeholder 4"/>
          <p:cNvSpPr>
            <a:spLocks noGrp="1"/>
          </p:cNvSpPr>
          <p:nvPr>
            <p:ph type="sldNum" sz="quarter" idx="12"/>
          </p:nvPr>
        </p:nvSpPr>
        <p:spPr/>
        <p:txBody>
          <a:bodyPr/>
          <a:lstStyle/>
          <a:p>
            <a:pPr>
              <a:defRPr/>
            </a:pPr>
            <a:fld id="{A64CEB1F-8C02-498D-96AD-F80909AD6033}" type="slidenum">
              <a:rPr lang="en-US"/>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Statement of Responsibility</a:t>
            </a:r>
            <a:br>
              <a:rPr lang="en-US" smtClean="0"/>
            </a:br>
            <a:r>
              <a:rPr lang="en-US" smtClean="0"/>
              <a:t>Rule of Three (AACR2)</a:t>
            </a:r>
          </a:p>
        </p:txBody>
      </p:sp>
      <p:sp>
        <p:nvSpPr>
          <p:cNvPr id="39939" name="Content Placeholder 6"/>
          <p:cNvSpPr>
            <a:spLocks noGrp="1"/>
          </p:cNvSpPr>
          <p:nvPr>
            <p:ph idx="1"/>
          </p:nvPr>
        </p:nvSpPr>
        <p:spPr/>
        <p:txBody>
          <a:bodyPr/>
          <a:lstStyle/>
          <a:p>
            <a:pPr eaLnBrk="1" hangingPunct="1"/>
            <a:r>
              <a:rPr lang="en-US" smtClean="0"/>
              <a:t>AACR2 1.1F5. If a single statement of responsibility names more than three persons or corporate bodies performing the same function, or with the same degree of responsibility, omit all but the first of each group of such persons or bodies. Indicate the omission by the mark of omission (…) and add </a:t>
            </a:r>
            <a:r>
              <a:rPr lang="en-US" i="1" smtClean="0"/>
              <a:t>et al.</a:t>
            </a:r>
            <a:r>
              <a:rPr lang="en-US" smtClean="0"/>
              <a:t> (or its equivalent in a nonroman script) in square brackets.</a:t>
            </a:r>
          </a:p>
        </p:txBody>
      </p:sp>
      <p:sp>
        <p:nvSpPr>
          <p:cNvPr id="4" name="Slide Number Placeholder 3"/>
          <p:cNvSpPr>
            <a:spLocks noGrp="1"/>
          </p:cNvSpPr>
          <p:nvPr>
            <p:ph type="sldNum" sz="quarter" idx="12"/>
          </p:nvPr>
        </p:nvSpPr>
        <p:spPr/>
        <p:txBody>
          <a:bodyPr/>
          <a:lstStyle/>
          <a:p>
            <a:pPr>
              <a:defRPr/>
            </a:pPr>
            <a:fld id="{7A76C9A3-715D-4DEF-8526-2486B5DB175D}" type="slidenum">
              <a:rPr lang="en-US"/>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Statement of Responsibility </a:t>
            </a:r>
            <a:br>
              <a:rPr lang="en-US" smtClean="0"/>
            </a:br>
            <a:r>
              <a:rPr lang="en-US" smtClean="0"/>
              <a:t>Rule of Three abolished in RDA</a:t>
            </a:r>
          </a:p>
        </p:txBody>
      </p:sp>
      <p:sp>
        <p:nvSpPr>
          <p:cNvPr id="40963" name="Content Placeholder 2"/>
          <p:cNvSpPr>
            <a:spLocks noGrp="1"/>
          </p:cNvSpPr>
          <p:nvPr>
            <p:ph idx="1"/>
          </p:nvPr>
        </p:nvSpPr>
        <p:spPr/>
        <p:txBody>
          <a:bodyPr/>
          <a:lstStyle/>
          <a:p>
            <a:pPr eaLnBrk="1" hangingPunct="1"/>
            <a:endParaRPr lang="en-US" smtClean="0"/>
          </a:p>
          <a:p>
            <a:pPr eaLnBrk="1" hangingPunct="1"/>
            <a:r>
              <a:rPr lang="en-US" smtClean="0"/>
              <a:t>RDA 2.4.1.5. Record a statement of responsibility naming more than one person, etc., as a single statement regardless of whether the persons, families, or corporate bodies named in it perform the same function or different functions.</a:t>
            </a:r>
          </a:p>
        </p:txBody>
      </p:sp>
      <p:sp>
        <p:nvSpPr>
          <p:cNvPr id="4" name="Slide Number Placeholder 3"/>
          <p:cNvSpPr>
            <a:spLocks noGrp="1"/>
          </p:cNvSpPr>
          <p:nvPr>
            <p:ph type="sldNum" sz="quarter" idx="12"/>
          </p:nvPr>
        </p:nvSpPr>
        <p:spPr/>
        <p:txBody>
          <a:bodyPr/>
          <a:lstStyle/>
          <a:p>
            <a:pPr>
              <a:defRPr/>
            </a:pPr>
            <a:fld id="{4C481576-E6D8-4100-AAE0-B6A67EF20928}"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smtClean="0"/>
              <a:t>Statement of Responsibility</a:t>
            </a:r>
          </a:p>
        </p:txBody>
      </p:sp>
      <p:sp>
        <p:nvSpPr>
          <p:cNvPr id="41987" name="Content Placeholder 5"/>
          <p:cNvSpPr>
            <a:spLocks noGrp="1"/>
          </p:cNvSpPr>
          <p:nvPr>
            <p:ph sz="half" idx="2"/>
          </p:nvPr>
        </p:nvSpPr>
        <p:spPr/>
        <p:txBody>
          <a:bodyPr/>
          <a:lstStyle/>
          <a:p>
            <a:pPr eaLnBrk="1" hangingPunct="1">
              <a:buFont typeface="Arial" charset="0"/>
              <a:buNone/>
            </a:pPr>
            <a:endParaRPr lang="en-US" smtClean="0"/>
          </a:p>
          <a:p>
            <a:pPr eaLnBrk="1" hangingPunct="1">
              <a:buFont typeface="Arial" charset="0"/>
              <a:buNone/>
            </a:pPr>
            <a:r>
              <a:rPr lang="en-US" smtClean="0"/>
              <a:t>AACR2</a:t>
            </a:r>
            <a:br>
              <a:rPr lang="en-US" smtClean="0"/>
            </a:br>
            <a:r>
              <a:rPr lang="en-US" smtClean="0"/>
              <a:t>245 00 $a Law of war deskbook / $c authors: Jeff A. Bovarnick ... [et al.] ; editor: Brian J. Bill.</a:t>
            </a:r>
          </a:p>
        </p:txBody>
      </p:sp>
      <p:pic>
        <p:nvPicPr>
          <p:cNvPr id="41988" name="Picture 2"/>
          <p:cNvPicPr>
            <a:picLocks noGrp="1" noChangeAspect="1" noChangeArrowheads="1"/>
          </p:cNvPicPr>
          <p:nvPr>
            <p:ph sz="half" idx="1"/>
          </p:nvPr>
        </p:nvPicPr>
        <p:blipFill>
          <a:blip r:embed="rId3" cstate="print"/>
          <a:srcRect/>
          <a:stretch>
            <a:fillRect/>
          </a:stretch>
        </p:blipFill>
        <p:spPr>
          <a:xfrm>
            <a:off x="341313" y="1600200"/>
            <a:ext cx="3392487" cy="4525963"/>
          </a:xfrm>
          <a:ln>
            <a:solidFill>
              <a:schemeClr val="tx1"/>
            </a:solidFill>
          </a:ln>
        </p:spPr>
      </p:pic>
      <p:sp>
        <p:nvSpPr>
          <p:cNvPr id="5" name="Slide Number Placeholder 4"/>
          <p:cNvSpPr>
            <a:spLocks noGrp="1"/>
          </p:cNvSpPr>
          <p:nvPr>
            <p:ph type="sldNum" sz="quarter" idx="12"/>
          </p:nvPr>
        </p:nvSpPr>
        <p:spPr/>
        <p:txBody>
          <a:bodyPr/>
          <a:lstStyle/>
          <a:p>
            <a:pPr>
              <a:defRPr/>
            </a:pPr>
            <a:fld id="{C0C99C86-9735-496F-A6D8-48B111579343}"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smtClean="0"/>
              <a:t>Statement of Responsibility</a:t>
            </a:r>
          </a:p>
        </p:txBody>
      </p:sp>
      <p:sp>
        <p:nvSpPr>
          <p:cNvPr id="43011" name="Content Placeholder 5"/>
          <p:cNvSpPr>
            <a:spLocks noGrp="1"/>
          </p:cNvSpPr>
          <p:nvPr>
            <p:ph sz="half" idx="2"/>
          </p:nvPr>
        </p:nvSpPr>
        <p:spPr/>
        <p:txBody>
          <a:bodyPr/>
          <a:lstStyle/>
          <a:p>
            <a:pPr eaLnBrk="1" hangingPunct="1">
              <a:buFont typeface="Arial" charset="0"/>
              <a:buNone/>
            </a:pPr>
            <a:r>
              <a:rPr lang="en-US" smtClean="0"/>
              <a:t>RDA core</a:t>
            </a:r>
            <a:br>
              <a:rPr lang="en-US" smtClean="0"/>
            </a:br>
            <a:r>
              <a:rPr lang="en-US" sz="2400" smtClean="0"/>
              <a:t>245 10 $a Law of war deskbook / $c authors: LTC Jeff A. Bovarnick, JA, USA, LtCol J. Porter Harlow, USMC, CDR Trevor A. Rusch, JAGC, USN, MAJ Christopher R. Brown, JA, USANG, Maj J. Jeremy Marsh, USAF, MAJ Gregory S. Musselman, JA, USA, MAJ Shane R. Reeves, JA, USA.</a:t>
            </a:r>
          </a:p>
        </p:txBody>
      </p:sp>
      <p:pic>
        <p:nvPicPr>
          <p:cNvPr id="43012" name="Picture 2"/>
          <p:cNvPicPr>
            <a:picLocks noGrp="1" noChangeAspect="1" noChangeArrowheads="1"/>
          </p:cNvPicPr>
          <p:nvPr>
            <p:ph sz="half" idx="1"/>
          </p:nvPr>
        </p:nvPicPr>
        <p:blipFill>
          <a:blip r:embed="rId3" cstate="print"/>
          <a:srcRect/>
          <a:stretch>
            <a:fillRect/>
          </a:stretch>
        </p:blipFill>
        <p:spPr>
          <a:xfrm>
            <a:off x="341313" y="1600200"/>
            <a:ext cx="3392487" cy="4525963"/>
          </a:xfrm>
          <a:ln>
            <a:solidFill>
              <a:schemeClr val="tx1"/>
            </a:solidFill>
          </a:ln>
        </p:spPr>
      </p:pic>
      <p:sp>
        <p:nvSpPr>
          <p:cNvPr id="5" name="Slide Number Placeholder 4"/>
          <p:cNvSpPr>
            <a:spLocks noGrp="1"/>
          </p:cNvSpPr>
          <p:nvPr>
            <p:ph type="sldNum" sz="quarter" idx="12"/>
          </p:nvPr>
        </p:nvSpPr>
        <p:spPr/>
        <p:txBody>
          <a:bodyPr/>
          <a:lstStyle/>
          <a:p>
            <a:pPr>
              <a:defRPr/>
            </a:pPr>
            <a:fld id="{4650DF6C-2C07-49ED-8E91-0D3249171CF9}"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Statement of Responsibility</a:t>
            </a:r>
            <a:br>
              <a:rPr lang="en-US" smtClean="0"/>
            </a:br>
            <a:r>
              <a:rPr lang="en-US" smtClean="0"/>
              <a:t>RDA Optional Omissions</a:t>
            </a:r>
          </a:p>
        </p:txBody>
      </p:sp>
      <p:sp>
        <p:nvSpPr>
          <p:cNvPr id="44035" name="Content Placeholder 2"/>
          <p:cNvSpPr>
            <a:spLocks noGrp="1"/>
          </p:cNvSpPr>
          <p:nvPr>
            <p:ph sz="half" idx="1"/>
          </p:nvPr>
        </p:nvSpPr>
        <p:spPr/>
        <p:txBody>
          <a:bodyPr/>
          <a:lstStyle/>
          <a:p>
            <a:pPr eaLnBrk="1" hangingPunct="1"/>
            <a:r>
              <a:rPr lang="en-US" smtClean="0"/>
              <a:t>RDA 2.4.1.4. </a:t>
            </a:r>
            <a:r>
              <a:rPr lang="en-US" sz="2000" i="1" smtClean="0"/>
              <a:t>Optional omission. </a:t>
            </a:r>
            <a:r>
              <a:rPr lang="en-US" sz="2000" smtClean="0"/>
              <a:t>Abridge a statement of responsibility only if it can be abridged without loss of essential information. Do not use a mark of omission (…) to indicate such an omission. Always record the first name appearing in the statement. When omitting names from a statement of responsibility naming more than one person, etc., apply the instructions given under 2.4.1.5</a:t>
            </a:r>
          </a:p>
        </p:txBody>
      </p:sp>
      <p:sp>
        <p:nvSpPr>
          <p:cNvPr id="44036" name="Content Placeholder 3"/>
          <p:cNvSpPr>
            <a:spLocks noGrp="1"/>
          </p:cNvSpPr>
          <p:nvPr>
            <p:ph sz="half" idx="2"/>
          </p:nvPr>
        </p:nvSpPr>
        <p:spPr>
          <a:xfrm>
            <a:off x="4572000" y="2057400"/>
            <a:ext cx="4267200" cy="3657600"/>
          </a:xfrm>
        </p:spPr>
        <p:txBody>
          <a:bodyPr/>
          <a:lstStyle/>
          <a:p>
            <a:pPr eaLnBrk="1" hangingPunct="1"/>
            <a:r>
              <a:rPr lang="en-US" sz="2400" smtClean="0"/>
              <a:t>RDA core transcription omitting titles</a:t>
            </a:r>
            <a:br>
              <a:rPr lang="en-US" sz="2400" smtClean="0"/>
            </a:br>
            <a:r>
              <a:rPr lang="en-US" sz="2400" smtClean="0"/>
              <a:t>245 10 $a Law of war deskbook / $c authors: Jeff A Bovarnick, J. Porter Harlow, Trevor A. Rusch, Christopher R. Brown, J. Jeremy Marsh, Gregory S. Musselman, Shane R. Reeves.</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D10E13B1-A2E3-48E9-A706-E6486ADD1A74}"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Statement of Responsibility</a:t>
            </a:r>
            <a:br>
              <a:rPr lang="en-US" smtClean="0"/>
            </a:br>
            <a:r>
              <a:rPr lang="en-US" smtClean="0"/>
              <a:t>RDA Optional Omissions</a:t>
            </a:r>
          </a:p>
        </p:txBody>
      </p:sp>
      <p:sp>
        <p:nvSpPr>
          <p:cNvPr id="45059" name="Content Placeholder 2"/>
          <p:cNvSpPr>
            <a:spLocks noGrp="1"/>
          </p:cNvSpPr>
          <p:nvPr>
            <p:ph sz="half" idx="1"/>
          </p:nvPr>
        </p:nvSpPr>
        <p:spPr>
          <a:xfrm>
            <a:off x="304800" y="1600200"/>
            <a:ext cx="4038600" cy="4525963"/>
          </a:xfrm>
        </p:spPr>
        <p:txBody>
          <a:bodyPr/>
          <a:lstStyle/>
          <a:p>
            <a:pPr eaLnBrk="1" hangingPunct="1"/>
            <a:r>
              <a:rPr lang="en-US" smtClean="0"/>
              <a:t>RDA 2.4.1.5. </a:t>
            </a:r>
            <a:r>
              <a:rPr lang="en-US" sz="2000" i="1" smtClean="0"/>
              <a:t>Optional omission. </a:t>
            </a:r>
            <a:r>
              <a:rPr lang="en-US" sz="2000" smtClean="0"/>
              <a:t>If a single statement of responsibility names more than three persons, families, or corporate bodies performing the same function, or with the same degree of responsibility, omit all but the first of each group of such persons, families, or bodies. Indicate the omission by summarizing what has been omitted in the language and script preferred by the agency preparing the description. </a:t>
            </a:r>
          </a:p>
        </p:txBody>
      </p:sp>
      <p:sp>
        <p:nvSpPr>
          <p:cNvPr id="45060" name="Content Placeholder 3"/>
          <p:cNvSpPr>
            <a:spLocks noGrp="1"/>
          </p:cNvSpPr>
          <p:nvPr>
            <p:ph sz="half" idx="2"/>
          </p:nvPr>
        </p:nvSpPr>
        <p:spPr>
          <a:xfrm>
            <a:off x="4343400" y="2057400"/>
            <a:ext cx="4724400" cy="3733800"/>
          </a:xfrm>
        </p:spPr>
        <p:txBody>
          <a:bodyPr/>
          <a:lstStyle/>
          <a:p>
            <a:pPr eaLnBrk="1" hangingPunct="1"/>
            <a:r>
              <a:rPr lang="en-US" sz="2400" smtClean="0"/>
              <a:t>RDA core transcription omitting names</a:t>
            </a:r>
            <a:br>
              <a:rPr lang="en-US" sz="2400" smtClean="0"/>
            </a:br>
            <a:r>
              <a:rPr lang="en-US" sz="2400" smtClean="0"/>
              <a:t>245 10 $a Law of war deskbook / $c authors: Jeff A Bovarnick [and six others].</a:t>
            </a:r>
          </a:p>
          <a:p>
            <a:pPr eaLnBrk="1" hangingPunct="1">
              <a:buFont typeface="Arial" charset="0"/>
              <a:buNone/>
            </a:pPr>
            <a:r>
              <a:rPr lang="en-US" sz="2400" i="1" smtClean="0"/>
              <a:t>or</a:t>
            </a:r>
            <a:r>
              <a:rPr lang="en-US" sz="2400" smtClean="0"/>
              <a:t/>
            </a:r>
            <a:br>
              <a:rPr lang="en-US" sz="2400" smtClean="0"/>
            </a:br>
            <a:r>
              <a:rPr lang="en-US" sz="2400" smtClean="0"/>
              <a:t> 245 10 $a Law of war deskbook / $c authors: LTC Jeff A Bovarnick, JA, USA [and six others].</a:t>
            </a:r>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F88F2A5C-9F5B-4261-9C0D-38CA3E67327B}" type="slidenum">
              <a:rPr lang="en-US"/>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Co-Publishers</a:t>
            </a:r>
          </a:p>
        </p:txBody>
      </p:sp>
      <p:sp>
        <p:nvSpPr>
          <p:cNvPr id="7171" name="Content Placeholder 2"/>
          <p:cNvSpPr>
            <a:spLocks noGrp="1"/>
          </p:cNvSpPr>
          <p:nvPr>
            <p:ph idx="1"/>
          </p:nvPr>
        </p:nvSpPr>
        <p:spPr/>
        <p:txBody>
          <a:bodyPr/>
          <a:lstStyle/>
          <a:p>
            <a:pPr eaLnBrk="1" hangingPunct="1">
              <a:buFont typeface="Arial" pitchFamily="34" charset="0"/>
              <a:buNone/>
            </a:pPr>
            <a:r>
              <a:rPr lang="en-US" smtClean="0"/>
              <a:t>Copyright in RDA is held by the “co-publishers”:</a:t>
            </a:r>
          </a:p>
          <a:p>
            <a:pPr lvl="1" eaLnBrk="1" hangingPunct="1"/>
            <a:endParaRPr lang="en-US" smtClean="0"/>
          </a:p>
          <a:p>
            <a:pPr lvl="1" eaLnBrk="1" hangingPunct="1"/>
            <a:r>
              <a:rPr lang="en-US" smtClean="0"/>
              <a:t>The American Library Association</a:t>
            </a:r>
          </a:p>
          <a:p>
            <a:pPr lvl="1" eaLnBrk="1" hangingPunct="1"/>
            <a:r>
              <a:rPr lang="en-US" smtClean="0"/>
              <a:t>The Canadian Library Association</a:t>
            </a:r>
          </a:p>
          <a:p>
            <a:pPr lvl="1" eaLnBrk="1" hangingPunct="1"/>
            <a:r>
              <a:rPr lang="en-US" smtClean="0"/>
              <a:t>The Chartered Institute of Library and Information Professionals</a:t>
            </a:r>
          </a:p>
          <a:p>
            <a:pPr eaLnBrk="1" hangingPunct="1">
              <a:buFont typeface="Arial" pitchFamily="34" charset="0"/>
              <a:buNone/>
            </a:pPr>
            <a:endParaRPr lang="en-US" smtClean="0"/>
          </a:p>
          <a:p>
            <a:pPr eaLnBrk="1" hangingPunct="1">
              <a:buFont typeface="Arial" pitchFamily="34" charset="0"/>
              <a:buNone/>
            </a:pPr>
            <a:r>
              <a:rPr lang="en-US" smtClean="0"/>
              <a:t>They jointly serve as publishers of RDA</a:t>
            </a:r>
          </a:p>
        </p:txBody>
      </p:sp>
      <p:sp>
        <p:nvSpPr>
          <p:cNvPr id="5" name="Slide Number Placeholder 4"/>
          <p:cNvSpPr>
            <a:spLocks noGrp="1"/>
          </p:cNvSpPr>
          <p:nvPr>
            <p:ph type="sldNum" sz="quarter" idx="12"/>
          </p:nvPr>
        </p:nvSpPr>
        <p:spPr/>
        <p:txBody>
          <a:bodyPr/>
          <a:lstStyle/>
          <a:p>
            <a:pPr>
              <a:defRPr/>
            </a:pPr>
            <a:fld id="{2BC2F88F-333A-43D5-86D6-2C4FD7156DDF}" type="slidenum">
              <a:rPr lang="en-US"/>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Statement of Responsibility</a:t>
            </a:r>
            <a:br>
              <a:rPr lang="en-US" smtClean="0"/>
            </a:br>
            <a:r>
              <a:rPr lang="en-US" smtClean="0"/>
              <a:t>Noun Phrases</a:t>
            </a:r>
          </a:p>
        </p:txBody>
      </p:sp>
      <p:sp>
        <p:nvSpPr>
          <p:cNvPr id="46083" name="Content Placeholder 2"/>
          <p:cNvSpPr>
            <a:spLocks noGrp="1"/>
          </p:cNvSpPr>
          <p:nvPr>
            <p:ph sz="half" idx="1"/>
          </p:nvPr>
        </p:nvSpPr>
        <p:spPr/>
        <p:txBody>
          <a:bodyPr/>
          <a:lstStyle/>
          <a:p>
            <a:pPr eaLnBrk="1" hangingPunct="1">
              <a:buFont typeface="Arial" charset="0"/>
              <a:buNone/>
            </a:pPr>
            <a:r>
              <a:rPr lang="en-US" sz="2000" smtClean="0"/>
              <a:t>AACR2 1.1F12. </a:t>
            </a:r>
            <a:br>
              <a:rPr lang="en-US" sz="2000" smtClean="0"/>
            </a:br>
            <a:r>
              <a:rPr lang="en-US" sz="2000" smtClean="0"/>
              <a:t>Treat a noun phrase occurring in conjunction with a statement of responsibility as other title information if it is indicative of the nature of the work. If the noun or noun phrase is indicative of the role of the person(s) or body (bodies) named in the statement of responsibility rather than of the nature of the work, treat it as part of the statement of responsibility.</a:t>
            </a:r>
          </a:p>
        </p:txBody>
      </p:sp>
      <p:sp>
        <p:nvSpPr>
          <p:cNvPr id="46084" name="Content Placeholder 3"/>
          <p:cNvSpPr>
            <a:spLocks noGrp="1"/>
          </p:cNvSpPr>
          <p:nvPr>
            <p:ph sz="half" idx="2"/>
          </p:nvPr>
        </p:nvSpPr>
        <p:spPr>
          <a:xfrm>
            <a:off x="4648200" y="2209800"/>
            <a:ext cx="4038600" cy="3200400"/>
          </a:xfrm>
        </p:spPr>
        <p:txBody>
          <a:bodyPr/>
          <a:lstStyle/>
          <a:p>
            <a:pPr eaLnBrk="1" hangingPunct="1">
              <a:buFont typeface="Arial" charset="0"/>
              <a:buNone/>
            </a:pPr>
            <a:r>
              <a:rPr lang="en-US" sz="2000" smtClean="0"/>
              <a:t>RDA 2.4.1.8.</a:t>
            </a:r>
            <a:br>
              <a:rPr lang="en-US" sz="2000" smtClean="0"/>
            </a:br>
            <a:r>
              <a:rPr lang="en-US" sz="2000" smtClean="0"/>
              <a:t>If a noun or noun phrase occurs with a statement of responsibility, treat the noun or noun phrase as part of the statement of responsibility.</a:t>
            </a:r>
          </a:p>
        </p:txBody>
      </p:sp>
      <p:sp>
        <p:nvSpPr>
          <p:cNvPr id="5" name="Slide Number Placeholder 4"/>
          <p:cNvSpPr>
            <a:spLocks noGrp="1"/>
          </p:cNvSpPr>
          <p:nvPr>
            <p:ph type="sldNum" sz="quarter" idx="12"/>
          </p:nvPr>
        </p:nvSpPr>
        <p:spPr/>
        <p:txBody>
          <a:bodyPr/>
          <a:lstStyle/>
          <a:p>
            <a:pPr>
              <a:defRPr/>
            </a:pPr>
            <a:fld id="{9839DCCF-C238-4E52-B862-F18501EDF397}" type="slidenum">
              <a:rPr lang="en-US"/>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Statement of Responsibility</a:t>
            </a:r>
            <a:br>
              <a:rPr lang="en-US" smtClean="0"/>
            </a:br>
            <a:r>
              <a:rPr lang="en-US" smtClean="0"/>
              <a:t>Noun Phrases</a:t>
            </a:r>
          </a:p>
        </p:txBody>
      </p:sp>
      <p:sp>
        <p:nvSpPr>
          <p:cNvPr id="47107" name="Content Placeholder 3"/>
          <p:cNvSpPr>
            <a:spLocks noGrp="1"/>
          </p:cNvSpPr>
          <p:nvPr>
            <p:ph sz="half" idx="2"/>
          </p:nvPr>
        </p:nvSpPr>
        <p:spPr>
          <a:xfrm>
            <a:off x="4572000" y="3962400"/>
            <a:ext cx="4038600" cy="2209800"/>
          </a:xfrm>
        </p:spPr>
        <p:txBody>
          <a:bodyPr/>
          <a:lstStyle/>
          <a:p>
            <a:pPr eaLnBrk="1" hangingPunct="1">
              <a:buFont typeface="Arial" charset="0"/>
              <a:buNone/>
            </a:pPr>
            <a:r>
              <a:rPr lang="en-US" sz="1800" smtClean="0"/>
              <a:t>RDA core</a:t>
            </a:r>
            <a:r>
              <a:rPr lang="en-US" smtClean="0"/>
              <a:t/>
            </a:r>
            <a:br>
              <a:rPr lang="en-US" smtClean="0"/>
            </a:br>
            <a:r>
              <a:rPr lang="en-US" sz="1800" smtClean="0"/>
              <a:t>245 10 $a High performance computing and communications / $c a report by the Committee on Computing, Information, and Communications, National Science and Technology Council.</a:t>
            </a:r>
          </a:p>
        </p:txBody>
      </p:sp>
      <p:pic>
        <p:nvPicPr>
          <p:cNvPr id="47108" name="Picture 2"/>
          <p:cNvPicPr>
            <a:picLocks noGrp="1" noChangeAspect="1" noChangeArrowheads="1"/>
          </p:cNvPicPr>
          <p:nvPr>
            <p:ph sz="half" idx="1"/>
          </p:nvPr>
        </p:nvPicPr>
        <p:blipFill>
          <a:blip r:embed="rId3" cstate="print"/>
          <a:srcRect/>
          <a:stretch>
            <a:fillRect/>
          </a:stretch>
        </p:blipFill>
        <p:spPr>
          <a:xfrm>
            <a:off x="2286000" y="1600200"/>
            <a:ext cx="4038600" cy="2346325"/>
          </a:xfrm>
          <a:ln>
            <a:solidFill>
              <a:schemeClr val="tx1"/>
            </a:solidFill>
          </a:ln>
        </p:spPr>
      </p:pic>
      <p:sp>
        <p:nvSpPr>
          <p:cNvPr id="47109" name="TextBox 6"/>
          <p:cNvSpPr txBox="1">
            <a:spLocks noChangeArrowheads="1"/>
          </p:cNvSpPr>
          <p:nvPr/>
        </p:nvSpPr>
        <p:spPr bwMode="auto">
          <a:xfrm>
            <a:off x="609600" y="3886200"/>
            <a:ext cx="3886200" cy="2586038"/>
          </a:xfrm>
          <a:prstGeom prst="rect">
            <a:avLst/>
          </a:prstGeom>
          <a:noFill/>
          <a:ln w="9525">
            <a:noFill/>
            <a:miter lim="800000"/>
            <a:headEnd/>
            <a:tailEnd/>
          </a:ln>
        </p:spPr>
        <p:txBody>
          <a:bodyPr>
            <a:spAutoFit/>
          </a:bodyPr>
          <a:lstStyle/>
          <a:p>
            <a:r>
              <a:rPr lang="en-US">
                <a:latin typeface="Calibri" pitchFamily="34" charset="0"/>
              </a:rPr>
              <a:t>AACR2</a:t>
            </a:r>
            <a:br>
              <a:rPr lang="en-US">
                <a:latin typeface="Calibri" pitchFamily="34" charset="0"/>
              </a:rPr>
            </a:br>
            <a:r>
              <a:rPr lang="en-US">
                <a:latin typeface="Calibri" pitchFamily="34" charset="0"/>
              </a:rPr>
              <a:t>  245 10 $a High performance computing and communications $h [electronic resource] : $b advancing the frontiers of information technology : a report / $c by the Committee on Computing, Information, and Communications, National Science and Technology Council.</a:t>
            </a:r>
          </a:p>
        </p:txBody>
      </p:sp>
      <p:cxnSp>
        <p:nvCxnSpPr>
          <p:cNvPr id="11" name="Straight Arrow Connector 10"/>
          <p:cNvCxnSpPr/>
          <p:nvPr/>
        </p:nvCxnSpPr>
        <p:spPr>
          <a:xfrm flipV="1">
            <a:off x="304800" y="5562600"/>
            <a:ext cx="5334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876800" y="5105400"/>
            <a:ext cx="5334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D885A2E0-BDD1-467B-91EE-8BBA24F4788B}" type="slidenum">
              <a:rPr lang="en-US"/>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solidFill>
                  <a:srgbClr val="C00000"/>
                </a:solidFill>
              </a:rPr>
              <a:t>What might users notice? </a:t>
            </a:r>
            <a:r>
              <a:rPr lang="en-US" smtClean="0"/>
              <a:t/>
            </a:r>
            <a:br>
              <a:rPr lang="en-US" smtClean="0"/>
            </a:br>
            <a:r>
              <a:rPr lang="en-US" smtClean="0"/>
              <a:t>Edition Statement</a:t>
            </a:r>
          </a:p>
        </p:txBody>
      </p:sp>
      <p:sp>
        <p:nvSpPr>
          <p:cNvPr id="48131" name="Content Placeholder 2"/>
          <p:cNvSpPr>
            <a:spLocks noGrp="1"/>
          </p:cNvSpPr>
          <p:nvPr>
            <p:ph sz="half" idx="1"/>
          </p:nvPr>
        </p:nvSpPr>
        <p:spPr/>
        <p:txBody>
          <a:bodyPr/>
          <a:lstStyle/>
          <a:p>
            <a:pPr eaLnBrk="1" hangingPunct="1">
              <a:buFont typeface="Arial" charset="0"/>
              <a:buNone/>
            </a:pPr>
            <a:r>
              <a:rPr lang="en-US" sz="2000" smtClean="0"/>
              <a:t>AACR2 1.2B1. Transcribe the edition statement as found on the item. Use abbreviations as instructed in appendix B and numerals as instructed in appendix C.</a:t>
            </a:r>
          </a:p>
          <a:p>
            <a:pPr eaLnBrk="1" hangingPunct="1">
              <a:buFont typeface="Arial" charset="0"/>
              <a:buNone/>
            </a:pPr>
            <a:r>
              <a:rPr lang="en-US" sz="2000" smtClean="0"/>
              <a:t>AACR2 B.5A1. Abbreviate words, or substitute one form of abbreviation with the prescribed abbreviation, in the edition statement, according to B.9–B.12, B.14–B.15. </a:t>
            </a:r>
          </a:p>
          <a:p>
            <a:pPr eaLnBrk="1" hangingPunct="1">
              <a:buFont typeface="Arial" charset="0"/>
              <a:buNone/>
            </a:pPr>
            <a:r>
              <a:rPr lang="en-US" sz="2000" smtClean="0"/>
              <a:t>AACR2 C.2B1. Substitute arabic numerals for roman ... in an edition statement.</a:t>
            </a:r>
          </a:p>
          <a:p>
            <a:pPr eaLnBrk="1" hangingPunct="1">
              <a:buFont typeface="Arial" charset="0"/>
              <a:buNone/>
            </a:pPr>
            <a:endParaRPr lang="en-US" smtClean="0"/>
          </a:p>
        </p:txBody>
      </p:sp>
      <p:sp>
        <p:nvSpPr>
          <p:cNvPr id="48132" name="Content Placeholder 3"/>
          <p:cNvSpPr>
            <a:spLocks noGrp="1"/>
          </p:cNvSpPr>
          <p:nvPr>
            <p:ph sz="half" idx="2"/>
          </p:nvPr>
        </p:nvSpPr>
        <p:spPr/>
        <p:txBody>
          <a:bodyPr/>
          <a:lstStyle/>
          <a:p>
            <a:pPr eaLnBrk="1" hangingPunct="1">
              <a:buFont typeface="Arial" charset="0"/>
              <a:buNone/>
            </a:pPr>
            <a:r>
              <a:rPr lang="en-US" sz="2000" smtClean="0"/>
              <a:t>RDA 2.5.1.4. Transcribe an edition statement as it appears on the source of information. </a:t>
            </a:r>
          </a:p>
          <a:p>
            <a:pPr eaLnBrk="1" hangingPunct="1">
              <a:buFont typeface="Arial" charset="0"/>
              <a:buNone/>
            </a:pPr>
            <a:r>
              <a:rPr lang="en-US" sz="2000" smtClean="0"/>
              <a:t>RDA B.4. For transcribed elements, use only those abbreviations found in the sources of information for the element.</a:t>
            </a:r>
          </a:p>
          <a:p>
            <a:pPr eaLnBrk="1" hangingPunct="1">
              <a:buFont typeface="Arial" charset="0"/>
              <a:buNone/>
            </a:pPr>
            <a:r>
              <a:rPr lang="en-US" sz="2000" smtClean="0"/>
              <a:t>RDA 1.8.1. When recording numbers expressed as numerals or as words in a transcribed element, transcribe them in the form in which they appear on the source of information.</a:t>
            </a:r>
          </a:p>
        </p:txBody>
      </p:sp>
      <p:sp>
        <p:nvSpPr>
          <p:cNvPr id="5" name="Slide Number Placeholder 4"/>
          <p:cNvSpPr>
            <a:spLocks noGrp="1"/>
          </p:cNvSpPr>
          <p:nvPr>
            <p:ph type="sldNum" sz="quarter" idx="12"/>
          </p:nvPr>
        </p:nvSpPr>
        <p:spPr/>
        <p:txBody>
          <a:bodyPr/>
          <a:lstStyle/>
          <a:p>
            <a:pPr>
              <a:defRPr/>
            </a:pPr>
            <a:fld id="{6676106F-50D3-46B4-8318-7AE87365BA37}" type="slidenum">
              <a:rPr lang="en-US"/>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Edition Statement</a:t>
            </a:r>
          </a:p>
        </p:txBody>
      </p:sp>
      <p:sp>
        <p:nvSpPr>
          <p:cNvPr id="49155" name="Content Placeholder 4"/>
          <p:cNvSpPr>
            <a:spLocks noGrp="1"/>
          </p:cNvSpPr>
          <p:nvPr>
            <p:ph idx="1"/>
          </p:nvPr>
        </p:nvSpPr>
        <p:spPr>
          <a:xfrm>
            <a:off x="457200" y="2027237"/>
            <a:ext cx="8229600" cy="4525963"/>
          </a:xfrm>
        </p:spPr>
        <p:txBody>
          <a:bodyPr/>
          <a:lstStyle/>
          <a:p>
            <a:pPr eaLnBrk="1" hangingPunct="1"/>
            <a:r>
              <a:rPr lang="en-US" smtClean="0"/>
              <a:t>The designation of edition and designation of a named revision of an edition are core elements in RDA. </a:t>
            </a:r>
          </a:p>
          <a:p>
            <a:pPr eaLnBrk="1" hangingPunct="1"/>
            <a:r>
              <a:rPr lang="en-US" smtClean="0"/>
              <a:t>Other elements of the edition statement are optional.</a:t>
            </a:r>
            <a:endParaRPr lang="en-US" i="1" smtClean="0"/>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18826374-77C0-442A-A1AE-311DBC5C67EB}" type="slidenum">
              <a:rPr lang="en-US"/>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Edition Statement</a:t>
            </a:r>
          </a:p>
        </p:txBody>
      </p:sp>
      <p:sp>
        <p:nvSpPr>
          <p:cNvPr id="50179" name="Content Placeholder 3"/>
          <p:cNvSpPr>
            <a:spLocks noGrp="1"/>
          </p:cNvSpPr>
          <p:nvPr>
            <p:ph sz="half" idx="2"/>
          </p:nvPr>
        </p:nvSpPr>
        <p:spPr/>
        <p:txBody>
          <a:bodyPr/>
          <a:lstStyle/>
          <a:p>
            <a:pPr eaLnBrk="1" hangingPunct="1">
              <a:buFont typeface="Arial" charset="0"/>
              <a:buNone/>
            </a:pPr>
            <a:r>
              <a:rPr lang="en-US" smtClean="0"/>
              <a:t>AACR2</a:t>
            </a:r>
            <a:br>
              <a:rPr lang="en-US" smtClean="0"/>
            </a:br>
            <a:r>
              <a:rPr lang="en-US" smtClean="0"/>
              <a:t>250  $a 4th ed. / $b revised by the author.</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250  $a The fourth edition / $b revised by the author.</a:t>
            </a:r>
          </a:p>
        </p:txBody>
      </p:sp>
      <p:pic>
        <p:nvPicPr>
          <p:cNvPr id="50180" name="Picture 2"/>
          <p:cNvPicPr>
            <a:picLocks noGrp="1" noChangeAspect="1" noChangeArrowheads="1"/>
          </p:cNvPicPr>
          <p:nvPr>
            <p:ph sz="half" idx="1"/>
          </p:nvPr>
        </p:nvPicPr>
        <p:blipFill>
          <a:blip r:embed="rId3" cstate="print"/>
          <a:srcRect/>
          <a:stretch>
            <a:fillRect/>
          </a:stretch>
        </p:blipFill>
        <p:spPr>
          <a:xfrm>
            <a:off x="1228725" y="1154113"/>
            <a:ext cx="2646639" cy="4941887"/>
          </a:xfrm>
          <a:ln>
            <a:solidFill>
              <a:schemeClr val="tx1"/>
            </a:solidFill>
          </a:ln>
        </p:spPr>
      </p:pic>
      <p:cxnSp>
        <p:nvCxnSpPr>
          <p:cNvPr id="7" name="Straight Arrow Connector 6"/>
          <p:cNvCxnSpPr/>
          <p:nvPr/>
        </p:nvCxnSpPr>
        <p:spPr>
          <a:xfrm flipV="1">
            <a:off x="838200" y="4495800"/>
            <a:ext cx="838200" cy="76200"/>
          </a:xfrm>
          <a:prstGeom prst="straightConnector1">
            <a:avLst/>
          </a:prstGeom>
          <a:ln w="571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0A68B0D6-F277-445D-AB72-F907CA049950}" type="slidenum">
              <a:rPr lang="en-US"/>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solidFill>
                  <a:srgbClr val="C00000"/>
                </a:solidFill>
              </a:rPr>
              <a:t>What might users notice?</a:t>
            </a:r>
            <a:br>
              <a:rPr lang="en-US" smtClean="0">
                <a:solidFill>
                  <a:srgbClr val="C00000"/>
                </a:solidFill>
              </a:rPr>
            </a:br>
            <a:r>
              <a:rPr lang="en-US" smtClean="0"/>
              <a:t>Publication Information</a:t>
            </a:r>
          </a:p>
        </p:txBody>
      </p:sp>
      <p:sp>
        <p:nvSpPr>
          <p:cNvPr id="5120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adds information in square brackets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51204" name="Content Placeholder 3"/>
          <p:cNvSpPr>
            <a:spLocks noGrp="1"/>
          </p:cNvSpPr>
          <p:nvPr>
            <p:ph sz="half" idx="2"/>
          </p:nvPr>
        </p:nvSpPr>
        <p:spPr/>
        <p:txBody>
          <a:bodyPr/>
          <a:lstStyle/>
          <a:p>
            <a:pPr eaLnBrk="1" hangingPunct="1"/>
            <a:r>
              <a:rPr lang="en-US" sz="2400" smtClean="0"/>
              <a:t>RDA does not abbreviate or shorten</a:t>
            </a:r>
          </a:p>
          <a:p>
            <a:pPr eaLnBrk="1" hangingPunct="1"/>
            <a:r>
              <a:rPr lang="en-US" sz="2400" smtClean="0"/>
              <a:t>RDA transcribes as appears, does not add information</a:t>
            </a:r>
          </a:p>
          <a:p>
            <a:pPr eaLnBrk="1" hangingPunct="1"/>
            <a:r>
              <a:rPr lang="en-US" sz="2400" smtClean="0"/>
              <a:t>RDA records names in the order found in the source</a:t>
            </a:r>
          </a:p>
          <a:p>
            <a:pPr eaLnBrk="1" hangingPunct="1"/>
            <a:endParaRPr lang="en-US" sz="2400" smtClean="0"/>
          </a:p>
          <a:p>
            <a:pPr eaLnBrk="1" hangingPunct="1"/>
            <a:r>
              <a:rPr lang="en-US" sz="2400" smtClean="0"/>
              <a:t>RDA uses phrases to indicate unkown information</a:t>
            </a:r>
          </a:p>
        </p:txBody>
      </p:sp>
      <p:sp>
        <p:nvSpPr>
          <p:cNvPr id="5" name="Slide Number Placeholder 4"/>
          <p:cNvSpPr>
            <a:spLocks noGrp="1"/>
          </p:cNvSpPr>
          <p:nvPr>
            <p:ph type="sldNum" sz="quarter" idx="12"/>
          </p:nvPr>
        </p:nvSpPr>
        <p:spPr/>
        <p:txBody>
          <a:bodyPr/>
          <a:lstStyle/>
          <a:p>
            <a:pPr>
              <a:defRPr/>
            </a:pPr>
            <a:fld id="{FBB10AFE-E866-4748-ADA1-F6D9B85E9F16}"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pPr eaLnBrk="1" hangingPunct="1"/>
            <a:r>
              <a:rPr lang="en-US" smtClean="0"/>
              <a:t>Publication Information</a:t>
            </a:r>
          </a:p>
        </p:txBody>
      </p:sp>
      <p:sp>
        <p:nvSpPr>
          <p:cNvPr id="52227" name="Content Placeholder 5"/>
          <p:cNvSpPr>
            <a:spLocks noGrp="1"/>
          </p:cNvSpPr>
          <p:nvPr>
            <p:ph idx="1"/>
          </p:nvPr>
        </p:nvSpPr>
        <p:spPr/>
        <p:txBody>
          <a:bodyPr/>
          <a:lstStyle/>
          <a:p>
            <a:pPr eaLnBrk="1" hangingPunct="1"/>
            <a:r>
              <a:rPr lang="en-US" smtClean="0"/>
              <a:t>Core elements in RDA</a:t>
            </a:r>
          </a:p>
          <a:p>
            <a:pPr lvl="1" eaLnBrk="1" hangingPunct="1"/>
            <a:r>
              <a:rPr lang="en-US" smtClean="0"/>
              <a:t>First place of publication </a:t>
            </a:r>
          </a:p>
          <a:p>
            <a:pPr lvl="1" eaLnBrk="1" hangingPunct="1"/>
            <a:r>
              <a:rPr lang="en-US" smtClean="0"/>
              <a:t>First publisher’s name</a:t>
            </a:r>
          </a:p>
          <a:p>
            <a:pPr lvl="1" eaLnBrk="1" hangingPunct="1"/>
            <a:r>
              <a:rPr lang="en-US" smtClean="0"/>
              <a:t>Date of publication</a:t>
            </a:r>
          </a:p>
        </p:txBody>
      </p:sp>
      <p:sp>
        <p:nvSpPr>
          <p:cNvPr id="4" name="Slide Number Placeholder 3"/>
          <p:cNvSpPr>
            <a:spLocks noGrp="1"/>
          </p:cNvSpPr>
          <p:nvPr>
            <p:ph type="sldNum" sz="quarter" idx="12"/>
          </p:nvPr>
        </p:nvSpPr>
        <p:spPr/>
        <p:txBody>
          <a:bodyPr/>
          <a:lstStyle/>
          <a:p>
            <a:pPr>
              <a:defRPr/>
            </a:pPr>
            <a:fld id="{96B9C74C-0AEE-4C54-B87B-254C5FB2BD9E}"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p>
        </p:txBody>
      </p:sp>
      <p:sp>
        <p:nvSpPr>
          <p:cNvPr id="53251"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EAB041D1-47A9-4664-822A-C05A5386B271}" type="slidenum">
              <a:rPr lang="en-US"/>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54275"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ABD0DF7D-BA39-4213-A842-85D9009AD00E}" type="slidenum">
              <a:rPr lang="en-US"/>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55299" name="Content Placeholder 5"/>
          <p:cNvSpPr>
            <a:spLocks noGrp="1"/>
          </p:cNvSpPr>
          <p:nvPr>
            <p:ph sz="half" idx="2"/>
          </p:nvPr>
        </p:nvSpPr>
        <p:spPr/>
        <p:txBody>
          <a:bodyPr/>
          <a:lstStyle/>
          <a:p>
            <a:pPr eaLnBrk="1" hangingPunct="1">
              <a:buFont typeface="Arial" charset="0"/>
              <a:buNone/>
            </a:pPr>
            <a:r>
              <a:rPr lang="en-US" smtClean="0"/>
              <a:t>AACR2</a:t>
            </a:r>
            <a:br>
              <a:rPr lang="en-US" smtClean="0"/>
            </a:br>
            <a:r>
              <a:rPr lang="en-US" smtClean="0"/>
              <a:t>260 $a Princeton, N.J. : $b Princeton University Press, $c c1999.</a:t>
            </a:r>
          </a:p>
          <a:p>
            <a:pPr eaLnBrk="1" hangingPunct="1">
              <a:buFont typeface="Arial" charset="0"/>
              <a:buNone/>
            </a:pPr>
            <a:endParaRPr lang="en-US" smtClean="0"/>
          </a:p>
          <a:p>
            <a:pPr eaLnBrk="1" hangingPunct="1">
              <a:buFont typeface="Arial" charset="0"/>
              <a:buNone/>
            </a:pPr>
            <a:r>
              <a:rPr lang="en-US" smtClean="0"/>
              <a:t>RDA core</a:t>
            </a:r>
            <a:br>
              <a:rPr lang="en-US" smtClean="0"/>
            </a:br>
            <a:r>
              <a:rPr lang="en-US" smtClean="0"/>
              <a:t> 260 $a Princeton, New Jersey : $b Princeton University Press, $c [1999].</a:t>
            </a:r>
          </a:p>
        </p:txBody>
      </p:sp>
      <p:pic>
        <p:nvPicPr>
          <p:cNvPr id="55300" name="Picture 2"/>
          <p:cNvPicPr>
            <a:picLocks noGrp="1" noChangeAspect="1" noChangeArrowheads="1"/>
          </p:cNvPicPr>
          <p:nvPr>
            <p:ph sz="half" idx="1"/>
          </p:nvPr>
        </p:nvPicPr>
        <p:blipFill>
          <a:blip r:embed="rId3" cstate="print"/>
          <a:srcRect/>
          <a:stretch>
            <a:fillRect/>
          </a:stretch>
        </p:blipFill>
        <p:spPr>
          <a:xfrm>
            <a:off x="779463" y="1600200"/>
            <a:ext cx="3394075" cy="4525963"/>
          </a:xfrm>
          <a:ln>
            <a:solidFill>
              <a:schemeClr val="tx1"/>
            </a:solidFill>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E2CC8887-3968-43BB-B165-97D237D5EE52}"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The Committee on Cataloging:</a:t>
            </a:r>
            <a:br>
              <a:rPr lang="en-US" smtClean="0"/>
            </a:br>
            <a:r>
              <a:rPr lang="en-US" smtClean="0"/>
              <a:t>Description and Access</a:t>
            </a:r>
          </a:p>
        </p:txBody>
      </p:sp>
      <p:sp>
        <p:nvSpPr>
          <p:cNvPr id="8195" name="Content Placeholder 2"/>
          <p:cNvSpPr>
            <a:spLocks noGrp="1"/>
          </p:cNvSpPr>
          <p:nvPr>
            <p:ph idx="1"/>
          </p:nvPr>
        </p:nvSpPr>
        <p:spPr/>
        <p:txBody>
          <a:bodyPr/>
          <a:lstStyle/>
          <a:p>
            <a:pPr eaLnBrk="1" hangingPunct="1"/>
            <a:endParaRPr lang="en-US" smtClean="0"/>
          </a:p>
          <a:p>
            <a:pPr eaLnBrk="1" hangingPunct="1"/>
            <a:r>
              <a:rPr lang="en-US" smtClean="0"/>
              <a:t>ALA’s representative to the Joint Steering Committee is currently John Attig</a:t>
            </a:r>
          </a:p>
          <a:p>
            <a:pPr eaLnBrk="1" hangingPunct="1"/>
            <a:r>
              <a:rPr lang="en-US" smtClean="0"/>
              <a:t>Before presenting ALA’s position on anything to do with RDA, John consults with ALA’s Committee on Cataloging: Description and Access, the body which formulates ALA position and policy on cataloging issues</a:t>
            </a:r>
          </a:p>
        </p:txBody>
      </p:sp>
      <p:sp>
        <p:nvSpPr>
          <p:cNvPr id="5" name="Slide Number Placeholder 4"/>
          <p:cNvSpPr>
            <a:spLocks noGrp="1"/>
          </p:cNvSpPr>
          <p:nvPr>
            <p:ph type="sldNum" sz="quarter" idx="12"/>
          </p:nvPr>
        </p:nvSpPr>
        <p:spPr/>
        <p:txBody>
          <a:bodyPr/>
          <a:lstStyle/>
          <a:p>
            <a:pPr>
              <a:defRPr/>
            </a:pPr>
            <a:fld id="{F189B03F-A0BE-479A-B137-21428B1EAB22}" type="slidenum">
              <a:rPr lang="en-US"/>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065497B6-86A2-4169-A9A6-F185B44B29EC}" type="slidenum">
              <a:rPr lang="en-US"/>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7347"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260  $a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260  $a London ; $a Toronto ; $a New York : $b Oxford University Press, $c [1941], ©1941.</a:t>
            </a:r>
          </a:p>
        </p:txBody>
      </p:sp>
      <p:pic>
        <p:nvPicPr>
          <p:cNvPr id="57348" name="Picture 2"/>
          <p:cNvPicPr>
            <a:picLocks noGrp="1" noChangeAspect="1" noChangeArrowheads="1"/>
          </p:cNvPicPr>
          <p:nvPr>
            <p:ph sz="half" idx="1"/>
          </p:nvPr>
        </p:nvPicPr>
        <p:blipFill>
          <a:blip r:embed="rId3" cstate="print"/>
          <a:srcRect/>
          <a:stretch>
            <a:fillRect/>
          </a:stretch>
        </p:blipFill>
        <p:spPr>
          <a:xfrm>
            <a:off x="381000" y="1447800"/>
            <a:ext cx="2708275" cy="4038600"/>
          </a:xfrm>
          <a:ln>
            <a:solidFill>
              <a:schemeClr val="tx1"/>
            </a:solidFill>
          </a:ln>
        </p:spPr>
      </p:pic>
      <p:pic>
        <p:nvPicPr>
          <p:cNvPr id="57349" name="Picture 4"/>
          <p:cNvPicPr>
            <a:picLocks noChangeAspect="1" noChangeArrowheads="1"/>
          </p:cNvPicPr>
          <p:nvPr/>
        </p:nvPicPr>
        <p:blipFill>
          <a:blip r:embed="rId4" cstate="print"/>
          <a:srcRect/>
          <a:stretch>
            <a:fillRect/>
          </a:stretch>
        </p:blipFill>
        <p:spPr bwMode="auto">
          <a:xfrm>
            <a:off x="2209800" y="5276850"/>
            <a:ext cx="2714625" cy="742950"/>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DB871BC0-7C06-4D0A-84FA-7A78435194AC}" type="slidenum">
              <a:rPr lang="en-US"/>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8371"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9B55259E-C557-43F2-BBA1-F6949EF446C1}" type="slidenum">
              <a:rPr lang="en-US"/>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260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srcRect/>
          <a:stretch>
            <a:fillRect/>
          </a:stretch>
        </p:blipFill>
        <p:spPr>
          <a:xfrm>
            <a:off x="685800" y="1624013"/>
            <a:ext cx="2895600" cy="4548187"/>
          </a:xfrm>
          <a:ln>
            <a:solidFill>
              <a:schemeClr val="tx1"/>
            </a:solidFill>
          </a:ln>
        </p:spPr>
      </p:pic>
      <p:sp>
        <p:nvSpPr>
          <p:cNvPr id="5" name="Slide Number Placeholder 4"/>
          <p:cNvSpPr>
            <a:spLocks noGrp="1"/>
          </p:cNvSpPr>
          <p:nvPr>
            <p:ph type="sldNum" sz="quarter" idx="12"/>
          </p:nvPr>
        </p:nvSpPr>
        <p:spPr/>
        <p:txBody>
          <a:bodyPr/>
          <a:lstStyle/>
          <a:p>
            <a:pPr>
              <a:defRPr/>
            </a:pPr>
            <a:fld id="{2AAA468C-F358-466C-9686-60E45DB875FD}" type="slidenum">
              <a:rPr lang="en-US"/>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60419"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35866DE5-B06A-4119-9145-EC5AB202114F}" type="slidenum">
              <a:rPr lang="en-US"/>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61443"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260  $a Columbus, Ohio : $b Charles E. Merrill Publishing Co., A Bell and Howell Company, $c [date of publication not identified], ©1966.</a:t>
            </a:r>
          </a:p>
        </p:txBody>
      </p:sp>
      <p:pic>
        <p:nvPicPr>
          <p:cNvPr id="61444" name="Picture 2"/>
          <p:cNvPicPr>
            <a:picLocks noGrp="1" noChangeAspect="1" noChangeArrowheads="1"/>
          </p:cNvPicPr>
          <p:nvPr>
            <p:ph sz="half" idx="1"/>
          </p:nvPr>
        </p:nvPicPr>
        <p:blipFill>
          <a:blip r:embed="rId3" cstate="print"/>
          <a:srcRect/>
          <a:stretch>
            <a:fillRect/>
          </a:stretch>
        </p:blipFill>
        <p:spPr>
          <a:xfrm>
            <a:off x="457200" y="1447800"/>
            <a:ext cx="2508250" cy="4800600"/>
          </a:xfrm>
          <a:ln>
            <a:solidFill>
              <a:schemeClr val="tx1"/>
            </a:solidFill>
          </a:ln>
        </p:spPr>
      </p:pic>
      <p:pic>
        <p:nvPicPr>
          <p:cNvPr id="61445" name="Picture 3"/>
          <p:cNvPicPr>
            <a:picLocks noChangeAspect="1" noChangeArrowheads="1"/>
          </p:cNvPicPr>
          <p:nvPr/>
        </p:nvPicPr>
        <p:blipFill>
          <a:blip r:embed="rId4" cstate="print"/>
          <a:srcRect/>
          <a:stretch>
            <a:fillRect/>
          </a:stretch>
        </p:blipFill>
        <p:spPr bwMode="auto">
          <a:xfrm>
            <a:off x="1798638" y="4391025"/>
            <a:ext cx="2773362" cy="942975"/>
          </a:xfrm>
          <a:prstGeom prst="rect">
            <a:avLst/>
          </a:prstGeom>
          <a:noFill/>
          <a:ln w="9525">
            <a:solidFill>
              <a:schemeClr val="tx1"/>
            </a:solidFill>
            <a:miter lim="800000"/>
            <a:headEnd/>
            <a:tailEnd/>
          </a:ln>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1443"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5DC4FCA9-248B-40A0-A4CC-D90A8785423E}" type="slidenum">
              <a:rPr lang="en-US"/>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62467"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06AE5F5F-D336-429E-A2D4-6126A02F61AF}" type="slidenum">
              <a:rPr lang="en-US"/>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63491"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260  $a Berkeley : $b University of California Press ; $a Chicago : $b Center for Black Music Research, Columbia College, $c [2006].</a:t>
            </a:r>
          </a:p>
        </p:txBody>
      </p:sp>
      <p:pic>
        <p:nvPicPr>
          <p:cNvPr id="63492" name="Picture 2"/>
          <p:cNvPicPr>
            <a:picLocks noGrp="1" noChangeAspect="1" noChangeArrowheads="1"/>
          </p:cNvPicPr>
          <p:nvPr>
            <p:ph sz="half" idx="1"/>
          </p:nvPr>
        </p:nvPicPr>
        <p:blipFill>
          <a:blip r:embed="rId3" cstate="print"/>
          <a:srcRect/>
          <a:stretch>
            <a:fillRect/>
          </a:stretch>
        </p:blipFill>
        <p:spPr>
          <a:xfrm>
            <a:off x="533400" y="1600200"/>
            <a:ext cx="2533650" cy="4525963"/>
          </a:xfrm>
          <a:ln>
            <a:solidFill>
              <a:schemeClr val="tx1"/>
            </a:solidFill>
          </a:ln>
        </p:spPr>
      </p:pic>
      <p:pic>
        <p:nvPicPr>
          <p:cNvPr id="63493" name="Picture 4"/>
          <p:cNvPicPr>
            <a:picLocks noChangeAspect="1" noChangeArrowheads="1"/>
          </p:cNvPicPr>
          <p:nvPr/>
        </p:nvPicPr>
        <p:blipFill>
          <a:blip r:embed="rId4" cstate="print"/>
          <a:srcRect/>
          <a:stretch>
            <a:fillRect/>
          </a:stretch>
        </p:blipFill>
        <p:spPr bwMode="auto">
          <a:xfrm>
            <a:off x="838200" y="4724400"/>
            <a:ext cx="2997200" cy="280988"/>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90DF44A8-B5D2-4C9E-8D44-4CE22AB67533}" type="slidenum">
              <a:rPr lang="en-US"/>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64515"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0D5563DB-185F-40AB-AD43-A0811E5BEDAE}" type="slidenum">
              <a:rPr lang="en-US"/>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65539"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260  $a [Place of publication not identified]  : $b [publisher not identified], $c 1909.</a:t>
            </a:r>
          </a:p>
        </p:txBody>
      </p:sp>
      <p:pic>
        <p:nvPicPr>
          <p:cNvPr id="65540" name="Picture 2"/>
          <p:cNvPicPr>
            <a:picLocks noGrp="1" noChangeAspect="1" noChangeArrowheads="1"/>
          </p:cNvPicPr>
          <p:nvPr>
            <p:ph sz="half" idx="1"/>
          </p:nvPr>
        </p:nvPicPr>
        <p:blipFill>
          <a:blip r:embed="rId3" cstate="print"/>
          <a:srcRect/>
          <a:stretch>
            <a:fillRect/>
          </a:stretch>
        </p:blipFill>
        <p:spPr>
          <a:xfrm>
            <a:off x="685800" y="1624013"/>
            <a:ext cx="2895600" cy="4548187"/>
          </a:xfrm>
          <a:ln>
            <a:solidFill>
              <a:schemeClr val="tx1"/>
            </a:solidFill>
          </a:ln>
        </p:spPr>
      </p:pic>
      <p:sp>
        <p:nvSpPr>
          <p:cNvPr id="5" name="Slide Number Placeholder 4"/>
          <p:cNvSpPr>
            <a:spLocks noGrp="1"/>
          </p:cNvSpPr>
          <p:nvPr>
            <p:ph type="sldNum" sz="quarter" idx="12"/>
          </p:nvPr>
        </p:nvSpPr>
        <p:spPr/>
        <p:txBody>
          <a:bodyPr/>
          <a:lstStyle/>
          <a:p>
            <a:pPr>
              <a:defRPr/>
            </a:pPr>
            <a:fld id="{912B41E8-E428-43A4-80B3-866E9A20D9E1}" type="slidenum">
              <a:rPr lang="en-US"/>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Foundations of RDA</a:t>
            </a:r>
          </a:p>
        </p:txBody>
      </p:sp>
      <p:sp>
        <p:nvSpPr>
          <p:cNvPr id="9219" name="Content Placeholder 2"/>
          <p:cNvSpPr>
            <a:spLocks noGrp="1"/>
          </p:cNvSpPr>
          <p:nvPr>
            <p:ph idx="1"/>
          </p:nvPr>
        </p:nvSpPr>
        <p:spPr/>
        <p:txBody>
          <a:bodyPr/>
          <a:lstStyle/>
          <a:p>
            <a:pPr eaLnBrk="1" hangingPunct="1">
              <a:lnSpc>
                <a:spcPct val="90000"/>
              </a:lnSpc>
            </a:pPr>
            <a:r>
              <a:rPr lang="en-US" altLang="zh-CN" i="1" smtClean="0">
                <a:cs typeface="宋体"/>
              </a:rPr>
              <a:t>Functional Requirements for Bibliographic Records</a:t>
            </a:r>
            <a:r>
              <a:rPr lang="en-US" altLang="zh-CN" smtClean="0">
                <a:cs typeface="宋体"/>
              </a:rPr>
              <a:t> (FRBR; 1998) </a:t>
            </a:r>
          </a:p>
          <a:p>
            <a:pPr eaLnBrk="1" hangingPunct="1">
              <a:lnSpc>
                <a:spcPct val="90000"/>
              </a:lnSpc>
            </a:pPr>
            <a:endParaRPr lang="en-US" altLang="zh-CN" smtClean="0">
              <a:cs typeface="宋体"/>
            </a:endParaRPr>
          </a:p>
          <a:p>
            <a:pPr eaLnBrk="1" hangingPunct="1">
              <a:lnSpc>
                <a:spcPct val="90000"/>
              </a:lnSpc>
            </a:pPr>
            <a:r>
              <a:rPr lang="en-US" altLang="zh-CN" i="1" smtClean="0">
                <a:cs typeface="宋体"/>
              </a:rPr>
              <a:t>Functional Requirements for Authority Data</a:t>
            </a:r>
            <a:r>
              <a:rPr lang="en-US" altLang="zh-CN" smtClean="0">
                <a:cs typeface="宋体"/>
              </a:rPr>
              <a:t> (FRAD; 2009) </a:t>
            </a:r>
          </a:p>
          <a:p>
            <a:pPr eaLnBrk="1" hangingPunct="1">
              <a:lnSpc>
                <a:spcPct val="90000"/>
              </a:lnSpc>
            </a:pPr>
            <a:endParaRPr lang="en-US" altLang="zh-CN" smtClean="0">
              <a:cs typeface="宋体"/>
            </a:endParaRPr>
          </a:p>
          <a:p>
            <a:pPr eaLnBrk="1" hangingPunct="1">
              <a:lnSpc>
                <a:spcPct val="90000"/>
              </a:lnSpc>
            </a:pPr>
            <a:r>
              <a:rPr lang="en-US" altLang="zh-CN" i="1" smtClean="0">
                <a:cs typeface="宋体"/>
              </a:rPr>
              <a:t>IFLA Statement of International Cataloguing Principles</a:t>
            </a:r>
            <a:r>
              <a:rPr lang="en-US" altLang="zh-CN" smtClean="0">
                <a:cs typeface="宋体"/>
              </a:rPr>
              <a:t> (ICP; 2009) </a:t>
            </a:r>
            <a:endParaRPr lang="en-US" smtClean="0"/>
          </a:p>
        </p:txBody>
      </p:sp>
      <p:sp>
        <p:nvSpPr>
          <p:cNvPr id="5" name="Slide Number Placeholder 4"/>
          <p:cNvSpPr>
            <a:spLocks noGrp="1"/>
          </p:cNvSpPr>
          <p:nvPr>
            <p:ph type="sldNum" sz="quarter" idx="12"/>
          </p:nvPr>
        </p:nvSpPr>
        <p:spPr/>
        <p:txBody>
          <a:bodyPr/>
          <a:lstStyle/>
          <a:p>
            <a:pPr>
              <a:defRPr/>
            </a:pPr>
            <a:fld id="{5E238BA0-EAB8-46AE-B08F-394C4271D3CB}" type="slidenum">
              <a:rPr lang="en-US"/>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6563"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D176C669-35E5-42F2-81F7-8CF9254585CE}" type="slidenum">
              <a:rPr lang="en-US"/>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758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F8D583C-5C63-406B-8EF5-F126A21E4E9A}" type="slidenum">
              <a:rPr lang="en-US"/>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8611"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06A6E817-1B78-4814-8091-675BCF500F9E}" type="slidenum">
              <a:rPr lang="en-US"/>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9635"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9636"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©2010    </a:t>
            </a:r>
            <a:r>
              <a:rPr lang="en-US" sz="2400" i="1" smtClean="0"/>
              <a:t>or    </a:t>
            </a:r>
            <a:r>
              <a:rPr lang="en-US" sz="2400" smtClean="0"/>
              <a:t>copyright 2010</a:t>
            </a:r>
          </a:p>
          <a:p>
            <a:pPr eaLnBrk="1" hangingPunct="1">
              <a:buFont typeface="Arial" charset="0"/>
              <a:buNone/>
            </a:pP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℗2006    </a:t>
            </a:r>
            <a:r>
              <a:rPr lang="en-US" sz="2400" i="1" smtClean="0"/>
              <a:t>or   </a:t>
            </a:r>
            <a:r>
              <a:rPr lang="en-US" sz="2400" smtClean="0"/>
              <a:t> phonogram 2006</a:t>
            </a:r>
            <a:br>
              <a:rPr lang="en-US" sz="2400" smtClean="0"/>
            </a:b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1998</a:t>
            </a:r>
          </a:p>
          <a:p>
            <a:pPr eaLnBrk="1" hangingPunct="1">
              <a:buFont typeface="Arial" charset="0"/>
              <a:buNone/>
            </a:pPr>
            <a:r>
              <a:rPr lang="en-US" sz="2400" smtClean="0"/>
              <a:t>	[recorded in date of manufacture element]</a:t>
            </a:r>
          </a:p>
        </p:txBody>
      </p:sp>
      <p:sp>
        <p:nvSpPr>
          <p:cNvPr id="5" name="Slide Number Placeholder 4"/>
          <p:cNvSpPr>
            <a:spLocks noGrp="1"/>
          </p:cNvSpPr>
          <p:nvPr>
            <p:ph type="sldNum" sz="quarter" idx="12"/>
          </p:nvPr>
        </p:nvSpPr>
        <p:spPr/>
        <p:txBody>
          <a:bodyPr/>
          <a:lstStyle/>
          <a:p>
            <a:pPr>
              <a:defRPr/>
            </a:pPr>
            <a:fld id="{5E39D441-D019-4390-AB7C-D97CF3414CCE}" type="slidenum">
              <a:rPr lang="en-US"/>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70659" name="Content Placeholder 2"/>
          <p:cNvSpPr>
            <a:spLocks noGrp="1"/>
          </p:cNvSpPr>
          <p:nvPr>
            <p:ph idx="1"/>
          </p:nvPr>
        </p:nvSpPr>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D48DBEF7-80FD-4C97-B500-7F3C7A6B306C}" type="slidenum">
              <a:rPr lang="en-US"/>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71683"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260  $a New York : $b Columbia University Press, $c 1959.</a:t>
            </a:r>
          </a:p>
          <a:p>
            <a:pPr eaLnBrk="1" hangingPunct="1">
              <a:buFont typeface="Arial" charset="0"/>
              <a:buNone/>
            </a:pPr>
            <a:endParaRPr lang="en-US" smtClean="0"/>
          </a:p>
        </p:txBody>
      </p:sp>
      <p:pic>
        <p:nvPicPr>
          <p:cNvPr id="71684" name="Picture 2"/>
          <p:cNvPicPr>
            <a:picLocks noGrp="1" noChangeAspect="1" noChangeArrowheads="1"/>
          </p:cNvPicPr>
          <p:nvPr>
            <p:ph sz="half" idx="1"/>
          </p:nvPr>
        </p:nvPicPr>
        <p:blipFill>
          <a:blip r:embed="rId3" cstate="print"/>
          <a:srcRect/>
          <a:stretch>
            <a:fillRect/>
          </a:stretch>
        </p:blipFill>
        <p:spPr>
          <a:xfrm>
            <a:off x="381000" y="1600200"/>
            <a:ext cx="3092450" cy="4525963"/>
          </a:xfrm>
          <a:ln>
            <a:solidFill>
              <a:schemeClr val="tx1"/>
            </a:solidFill>
          </a:ln>
        </p:spPr>
      </p:pic>
      <p:sp>
        <p:nvSpPr>
          <p:cNvPr id="7" name="Slide Number Placeholder 6"/>
          <p:cNvSpPr>
            <a:spLocks noGrp="1"/>
          </p:cNvSpPr>
          <p:nvPr>
            <p:ph type="sldNum" sz="quarter" idx="12"/>
          </p:nvPr>
        </p:nvSpPr>
        <p:spPr/>
        <p:txBody>
          <a:bodyPr/>
          <a:lstStyle/>
          <a:p>
            <a:pPr>
              <a:defRPr/>
            </a:pPr>
            <a:fld id="{19CB1360-6A5E-4D4F-B24A-E33B72CC36FF}" type="slidenum">
              <a:rPr lang="en-US"/>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72707" name="Content Placeholder 4"/>
          <p:cNvSpPr>
            <a:spLocks noGrp="1"/>
          </p:cNvSpPr>
          <p:nvPr>
            <p:ph sz="half" idx="2"/>
          </p:nvPr>
        </p:nvSpPr>
        <p:spPr>
          <a:xfrm>
            <a:off x="3962400" y="1600200"/>
            <a:ext cx="4800600" cy="46482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endParaRPr lang="en-US" sz="2000" smtClean="0"/>
          </a:p>
          <a:p>
            <a:pPr eaLnBrk="1" hangingPunct="1">
              <a:buFont typeface="Arial" charset="0"/>
              <a:buNone/>
            </a:pPr>
            <a:r>
              <a:rPr lang="en-US" sz="2000" smtClean="0"/>
              <a:t>RDA</a:t>
            </a:r>
          </a:p>
          <a:p>
            <a:pPr eaLnBrk="1" hangingPunct="1">
              <a:buFont typeface="Arial" charset="0"/>
              <a:buNone/>
            </a:pPr>
            <a:r>
              <a:rPr lang="en-US" sz="2000" smtClean="0"/>
              <a:t>	260 $a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260 $a Atlanta : $b Society of Biblical Literature, $c [2003], ©2003.</a:t>
            </a:r>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260 $a Atlanta : $b Society of Biblical Literature, $c [date of publication not identified], ©2003.</a:t>
            </a:r>
          </a:p>
        </p:txBody>
      </p:sp>
      <p:pic>
        <p:nvPicPr>
          <p:cNvPr id="72708" name="Picture 2"/>
          <p:cNvPicPr>
            <a:picLocks noGrp="1" noChangeAspect="1" noChangeArrowheads="1"/>
          </p:cNvPicPr>
          <p:nvPr>
            <p:ph sz="half" idx="1"/>
          </p:nvPr>
        </p:nvPicPr>
        <p:blipFill>
          <a:blip r:embed="rId3" cstate="print"/>
          <a:srcRect/>
          <a:stretch>
            <a:fillRect/>
          </a:stretch>
        </p:blipFill>
        <p:spPr>
          <a:xfrm>
            <a:off x="304800" y="1676400"/>
            <a:ext cx="2657475" cy="4419600"/>
          </a:xfrm>
          <a:ln>
            <a:solidFill>
              <a:schemeClr val="tx1"/>
            </a:solidFill>
          </a:ln>
        </p:spPr>
      </p:pic>
      <p:pic>
        <p:nvPicPr>
          <p:cNvPr id="72709" name="Picture 3"/>
          <p:cNvPicPr>
            <a:picLocks noChangeAspect="1" noChangeArrowheads="1"/>
          </p:cNvPicPr>
          <p:nvPr/>
        </p:nvPicPr>
        <p:blipFill>
          <a:blip r:embed="rId4" cstate="print"/>
          <a:srcRect/>
          <a:stretch>
            <a:fillRect/>
          </a:stretch>
        </p:blipFill>
        <p:spPr bwMode="auto">
          <a:xfrm>
            <a:off x="914400" y="4733925"/>
            <a:ext cx="2743200" cy="600075"/>
          </a:xfrm>
          <a:prstGeom prst="rect">
            <a:avLst/>
          </a:prstGeom>
          <a:noFill/>
          <a:ln w="9525">
            <a:solidFill>
              <a:schemeClr val="tx1"/>
            </a:solidFill>
            <a:miter lim="800000"/>
            <a:headEnd/>
            <a:tailEnd/>
          </a:ln>
        </p:spPr>
      </p:pic>
      <p:sp>
        <p:nvSpPr>
          <p:cNvPr id="9" name="Slide Number Placeholder 8"/>
          <p:cNvSpPr>
            <a:spLocks noGrp="1"/>
          </p:cNvSpPr>
          <p:nvPr>
            <p:ph type="sldNum" sz="quarter" idx="12"/>
          </p:nvPr>
        </p:nvSpPr>
        <p:spPr/>
        <p:txBody>
          <a:bodyPr/>
          <a:lstStyle/>
          <a:p>
            <a:pPr>
              <a:defRPr/>
            </a:pPr>
            <a:fld id="{7FE74902-1F35-4752-B7C8-15DFC83D79DF}" type="slidenum">
              <a:rPr lang="en-US"/>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73731"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 260  $a [Germany] : $b Naxos, $c [2002], ℗1987.</a:t>
            </a:r>
          </a:p>
        </p:txBody>
      </p:sp>
      <p:pic>
        <p:nvPicPr>
          <p:cNvPr id="73732" name="Picture 2"/>
          <p:cNvPicPr>
            <a:picLocks noGrp="1" noChangeAspect="1" noChangeArrowheads="1"/>
          </p:cNvPicPr>
          <p:nvPr>
            <p:ph sz="half" idx="1"/>
          </p:nvPr>
        </p:nvPicPr>
        <p:blipFill>
          <a:blip r:embed="rId3" cstate="print"/>
          <a:srcRect/>
          <a:stretch>
            <a:fillRect/>
          </a:stretch>
        </p:blipFill>
        <p:spPr>
          <a:xfrm>
            <a:off x="152400" y="1676400"/>
            <a:ext cx="4038600" cy="4014788"/>
          </a:xfrm>
          <a:ln>
            <a:solidFill>
              <a:schemeClr val="tx1"/>
            </a:solidFill>
          </a:ln>
        </p:spPr>
      </p:pic>
      <p:sp>
        <p:nvSpPr>
          <p:cNvPr id="10" name="Slide Number Placeholder 9"/>
          <p:cNvSpPr>
            <a:spLocks noGrp="1"/>
          </p:cNvSpPr>
          <p:nvPr>
            <p:ph type="sldNum" sz="quarter" idx="12"/>
          </p:nvPr>
        </p:nvSpPr>
        <p:spPr/>
        <p:txBody>
          <a:bodyPr/>
          <a:lstStyle/>
          <a:p>
            <a:pPr>
              <a:defRPr/>
            </a:pPr>
            <a:fld id="{7BFF53B0-897E-4211-885E-8490AD57FC6F}" type="slidenum">
              <a:rPr lang="en-US"/>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74755"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74756" name="Picture 2"/>
          <p:cNvPicPr>
            <a:picLocks noGrp="1" noChangeAspect="1" noChangeArrowheads="1"/>
          </p:cNvPicPr>
          <p:nvPr>
            <p:ph sz="half" idx="1"/>
          </p:nvPr>
        </p:nvPicPr>
        <p:blipFill>
          <a:blip r:embed="rId3" cstate="print"/>
          <a:srcRect/>
          <a:stretch>
            <a:fillRect/>
          </a:stretch>
        </p:blipFill>
        <p:spPr>
          <a:xfrm>
            <a:off x="228600" y="1600200"/>
            <a:ext cx="3484563" cy="4525963"/>
          </a:xfrm>
          <a:ln>
            <a:solidFill>
              <a:schemeClr val="tx1"/>
            </a:solidFill>
          </a:ln>
        </p:spPr>
      </p:pic>
      <p:pic>
        <p:nvPicPr>
          <p:cNvPr id="74757" name="Picture 3"/>
          <p:cNvPicPr>
            <a:picLocks noChangeAspect="1" noChangeArrowheads="1"/>
          </p:cNvPicPr>
          <p:nvPr/>
        </p:nvPicPr>
        <p:blipFill>
          <a:blip r:embed="rId4" cstate="print"/>
          <a:srcRect/>
          <a:stretch>
            <a:fillRect/>
          </a:stretch>
        </p:blipFill>
        <p:spPr bwMode="auto">
          <a:xfrm>
            <a:off x="2438400" y="4648200"/>
            <a:ext cx="1685925" cy="1895475"/>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p:txBody>
          <a:bodyPr/>
          <a:lstStyle/>
          <a:p>
            <a:pPr>
              <a:defRPr/>
            </a:pPr>
            <a:fld id="{CF067DE3-DE8C-4D6E-B56E-71678BA34E05}" type="slidenum">
              <a:rPr lang="en-US"/>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75779" name="Content Placeholder 3"/>
          <p:cNvSpPr>
            <a:spLocks noGrp="1"/>
          </p:cNvSpPr>
          <p:nvPr>
            <p:ph sz="half" idx="2"/>
          </p:nvPr>
        </p:nvSpPr>
        <p:spPr>
          <a:xfrm>
            <a:off x="4191000" y="1600200"/>
            <a:ext cx="4495800" cy="4724400"/>
          </a:xfrm>
        </p:spPr>
        <p:txBody>
          <a:bodyPr/>
          <a:lstStyle/>
          <a:p>
            <a:pPr eaLnBrk="1" hangingPunct="1">
              <a:buFont typeface="Arial" charset="0"/>
              <a:buNone/>
            </a:pPr>
            <a:r>
              <a:rPr lang="en-US" sz="2000" smtClean="0"/>
              <a:t>RDA</a:t>
            </a:r>
            <a:br>
              <a:rPr lang="en-US" sz="2000" smtClean="0"/>
            </a:br>
            <a:r>
              <a:rPr lang="en-US" sz="2000" smtClean="0"/>
              <a:t>260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260  $a [Bethesda, Maryland] : $b U.S. Department of Health and Human Services, National Institutes of Health, National Cancer Institute, Division of Cancer Control and Population Sciences, $c [date of publication not identified] $g (2008)</a:t>
            </a:r>
          </a:p>
          <a:p>
            <a:pPr eaLnBrk="1" hangingPunct="1">
              <a:buFont typeface="Arial" charset="0"/>
              <a:buNone/>
            </a:pPr>
            <a:endParaRPr lang="en-US" sz="2000" smtClean="0"/>
          </a:p>
        </p:txBody>
      </p:sp>
      <p:pic>
        <p:nvPicPr>
          <p:cNvPr id="75780" name="Picture 2"/>
          <p:cNvPicPr>
            <a:picLocks noGrp="1" noChangeAspect="1" noChangeArrowheads="1"/>
          </p:cNvPicPr>
          <p:nvPr>
            <p:ph sz="half" idx="1"/>
          </p:nvPr>
        </p:nvPicPr>
        <p:blipFill>
          <a:blip r:embed="rId3" cstate="print"/>
          <a:srcRect/>
          <a:stretch>
            <a:fillRect/>
          </a:stretch>
        </p:blipFill>
        <p:spPr>
          <a:xfrm>
            <a:off x="228600" y="1600200"/>
            <a:ext cx="3484563" cy="4525963"/>
          </a:xfrm>
          <a:ln>
            <a:solidFill>
              <a:schemeClr val="tx1"/>
            </a:solidFill>
          </a:ln>
        </p:spPr>
      </p:pic>
      <p:pic>
        <p:nvPicPr>
          <p:cNvPr id="75781" name="Picture 3"/>
          <p:cNvPicPr>
            <a:picLocks noChangeAspect="1" noChangeArrowheads="1"/>
          </p:cNvPicPr>
          <p:nvPr/>
        </p:nvPicPr>
        <p:blipFill>
          <a:blip r:embed="rId4" cstate="print"/>
          <a:srcRect/>
          <a:stretch>
            <a:fillRect/>
          </a:stretch>
        </p:blipFill>
        <p:spPr bwMode="auto">
          <a:xfrm>
            <a:off x="2438400" y="4648200"/>
            <a:ext cx="1685925" cy="1895475"/>
          </a:xfrm>
          <a:prstGeom prst="rect">
            <a:avLst/>
          </a:prstGeom>
          <a:noFill/>
          <a:ln w="9525">
            <a:solidFill>
              <a:schemeClr val="tx1"/>
            </a:solidFill>
            <a:miter lim="800000"/>
            <a:headEnd/>
            <a:tailEnd/>
          </a:ln>
        </p:spPr>
      </p:pic>
      <p:cxnSp>
        <p:nvCxnSpPr>
          <p:cNvPr id="7" name="Straight Arrow Connector 6"/>
          <p:cNvCxnSpPr/>
          <p:nvPr/>
        </p:nvCxnSpPr>
        <p:spPr>
          <a:xfrm rot="5400000">
            <a:off x="6972300" y="1562100"/>
            <a:ext cx="5334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2209800"/>
            <a:ext cx="5334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781800" y="3657600"/>
            <a:ext cx="5334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7010400" y="6096000"/>
            <a:ext cx="5334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pPr>
              <a:defRPr/>
            </a:pPr>
            <a:fld id="{F773DAEE-5F18-47EF-801F-FF20722F51CF}" type="slidenum">
              <a:rPr lang="en-US"/>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1629</TotalTime>
  <Words>10647</Words>
  <Application>Microsoft Office PowerPoint</Application>
  <PresentationFormat>On-screen Show (4:3)</PresentationFormat>
  <Paragraphs>1556</Paragraphs>
  <Slides>184</Slides>
  <Notes>175</Notes>
  <HiddenSlides>0</HiddenSlides>
  <MMClips>0</MMClips>
  <ScaleCrop>false</ScaleCrop>
  <HeadingPairs>
    <vt:vector size="4" baseType="variant">
      <vt:variant>
        <vt:lpstr>Theme</vt:lpstr>
      </vt:variant>
      <vt:variant>
        <vt:i4>1</vt:i4>
      </vt:variant>
      <vt:variant>
        <vt:lpstr>Slide Titles</vt:lpstr>
      </vt:variant>
      <vt:variant>
        <vt:i4>184</vt:i4>
      </vt:variant>
    </vt:vector>
  </HeadingPairs>
  <TitlesOfParts>
    <vt:vector size="185" baseType="lpstr">
      <vt:lpstr>Office Theme</vt:lpstr>
      <vt:lpstr>Introduction to    Utah Academic Libraries Consortium September 23, 2010</vt:lpstr>
      <vt:lpstr>What is RDA?</vt:lpstr>
      <vt:lpstr>Slide 3</vt:lpstr>
      <vt:lpstr>Who’s in charge here, anyway?</vt:lpstr>
      <vt:lpstr>JSC Members</vt:lpstr>
      <vt:lpstr>The Committee of Principals</vt:lpstr>
      <vt:lpstr>The Co-Publishers</vt:lpstr>
      <vt:lpstr>The Committee on Cataloging: Description and Access</vt:lpstr>
      <vt:lpstr>Foundations of RDA</vt:lpstr>
      <vt:lpstr>FRBR</vt:lpstr>
      <vt:lpstr>FRBR/FRAD Entities</vt:lpstr>
      <vt:lpstr>FRBR/FRAD Entities</vt:lpstr>
      <vt:lpstr>FRBR Relationships</vt:lpstr>
      <vt:lpstr>FRBR Entities and Relationships</vt:lpstr>
      <vt:lpstr>Statement of International Cataloguing Principles (2009)</vt:lpstr>
      <vt:lpstr>Statement of International Cataloguing Principles (2009)</vt:lpstr>
      <vt:lpstr>Organization</vt:lpstr>
      <vt:lpstr>Slide 18</vt:lpstr>
      <vt:lpstr>RDA and FRBR</vt:lpstr>
      <vt:lpstr>RDA and FRBR</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RDA and MARC</vt:lpstr>
      <vt:lpstr>RDA and MARC</vt:lpstr>
      <vt:lpstr>ISBD Punctuation</vt:lpstr>
      <vt:lpstr>ISBD Change: Bracketing</vt:lpstr>
      <vt:lpstr>ISBD Change: Ending punctuation </vt:lpstr>
      <vt:lpstr>What might users notice?  Representation of errors</vt:lpstr>
      <vt:lpstr>Representation of errors</vt:lpstr>
      <vt:lpstr>Representation of errors</vt:lpstr>
      <vt:lpstr>Representation of errors</vt:lpstr>
      <vt:lpstr>What might users notice? Words in, abbreviations out</vt:lpstr>
      <vt:lpstr>Words in, abbreviations out</vt:lpstr>
      <vt:lpstr>A change users probably won’t notice: Transcription of certain punctuation</vt:lpstr>
      <vt:lpstr>What might users notice?  Levels of Description</vt:lpstr>
      <vt:lpstr>Core Elements in RDA</vt:lpstr>
      <vt:lpstr>Core Elements in RDA</vt:lpstr>
      <vt:lpstr>What might users notice?  Core Title Elements</vt:lpstr>
      <vt:lpstr>Core Title Elements</vt:lpstr>
      <vt:lpstr>Core Title Elements Parallel Titles</vt:lpstr>
      <vt:lpstr>Parallel titles</vt:lpstr>
      <vt:lpstr>Parallel titles</vt:lpstr>
      <vt:lpstr>Allowed Sources for Parallel Titles</vt:lpstr>
      <vt:lpstr>Parallel Titles</vt:lpstr>
      <vt:lpstr>What might users notice?  Core Title Elements Other Title Information</vt:lpstr>
      <vt:lpstr>Other Title Information</vt:lpstr>
      <vt:lpstr>Other Title Information</vt:lpstr>
      <vt:lpstr>Other Title Information</vt:lpstr>
      <vt:lpstr>What might users notice?  Statement of Responsibility</vt:lpstr>
      <vt:lpstr>Statement of Responsibility</vt:lpstr>
      <vt:lpstr>Statement of Responsibility</vt:lpstr>
      <vt:lpstr>Statement of Responsibility</vt:lpstr>
      <vt:lpstr>Statement of Responsibility Titles, etc.</vt:lpstr>
      <vt:lpstr>Statement of Responsibility Rule of Three (AACR2)</vt:lpstr>
      <vt:lpstr>Statement of Responsibility  Rule of Three abolished in RDA</vt:lpstr>
      <vt:lpstr>Statement of Responsibility</vt:lpstr>
      <vt:lpstr>Statement of Responsibility</vt:lpstr>
      <vt:lpstr>Statement of Responsibility RDA Optional Omissions</vt:lpstr>
      <vt:lpstr>Statement of Responsibility RDA Optional Omissions</vt:lpstr>
      <vt:lpstr>Statement of Responsibility Noun Phrases</vt:lpstr>
      <vt:lpstr>Statement of Responsibility Noun Phrases</vt:lpstr>
      <vt:lpstr>What might users notice?  Edition Statement</vt:lpstr>
      <vt:lpstr>Edition Statement</vt:lpstr>
      <vt:lpstr>Edition Statement</vt:lpstr>
      <vt:lpstr>What might users notice? Publication Information</vt:lpstr>
      <vt:lpstr>Publication Information</vt:lpstr>
      <vt:lpstr>Publication Information</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What might users notice? Physical Description</vt:lpstr>
      <vt:lpstr>Physical Description Media and Carrier Type</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Illustrative Content (RDA 7.15)</vt:lpstr>
      <vt:lpstr>What might users notice? Replacement of GMD</vt:lpstr>
      <vt:lpstr>Replacement of GMD</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Advantages of Media, Carrier, and Content types</vt:lpstr>
      <vt:lpstr>What might users notice? Series</vt:lpstr>
      <vt:lpstr>What might users notice?  Notes</vt:lpstr>
      <vt:lpstr>What might users notice?  Greater access</vt:lpstr>
      <vt:lpstr>Greater access</vt:lpstr>
      <vt:lpstr>Greater access</vt:lpstr>
      <vt:lpstr>Access Points Vocabulary</vt:lpstr>
      <vt:lpstr>Choice of access points</vt:lpstr>
      <vt:lpstr>Creator</vt:lpstr>
      <vt:lpstr>Creator</vt:lpstr>
      <vt:lpstr>Creator</vt:lpstr>
      <vt:lpstr>Works of shared responsibility</vt:lpstr>
      <vt:lpstr>What will users notice? Works of shared responsibility</vt:lpstr>
      <vt:lpstr>Families as creators</vt:lpstr>
      <vt:lpstr>What might users notice? Changes in formation of access points</vt:lpstr>
      <vt:lpstr>Identifying Entities</vt:lpstr>
      <vt:lpstr>MARC Authority Changes</vt:lpstr>
      <vt:lpstr>MARC Authority Changes New Fields</vt:lpstr>
      <vt:lpstr>What might users notice? Personal names</vt:lpstr>
      <vt:lpstr>Changes to AACR2 Practice Persons</vt:lpstr>
      <vt:lpstr>Changes to AACR2 Practice Persons</vt:lpstr>
      <vt:lpstr>Changes to AACR2 Practice Persons</vt:lpstr>
      <vt:lpstr>Changes to AACR2 Practice Persons</vt:lpstr>
      <vt:lpstr>What might users notice? Family names</vt:lpstr>
      <vt:lpstr>Changes to AACR2 Practice Families</vt:lpstr>
      <vt:lpstr>Changes to AACR2 Practice Families</vt:lpstr>
      <vt:lpstr>Changes to AACR2 Practice Families</vt:lpstr>
      <vt:lpstr>Changes to AACR2 Pratice Families</vt:lpstr>
      <vt:lpstr>Family names</vt:lpstr>
      <vt:lpstr>A change users are unlikely to notice: Corporate Bodies (meeting names)</vt:lpstr>
      <vt:lpstr>Changes to AACR2 Practice Corporate Bodies</vt:lpstr>
      <vt:lpstr>What might users notice? Naming a Work (Uniform Title)</vt:lpstr>
      <vt:lpstr>What might users notice? Bible access points</vt:lpstr>
      <vt:lpstr>Bible access points</vt:lpstr>
      <vt:lpstr>Bible access points</vt:lpstr>
      <vt:lpstr>What might users notice? Translations</vt:lpstr>
      <vt:lpstr>Translations</vt:lpstr>
      <vt:lpstr>What might users notice? Selections</vt:lpstr>
      <vt:lpstr>Selections</vt:lpstr>
      <vt:lpstr>What might users notice? Musical works</vt:lpstr>
      <vt:lpstr>What might users notice? Relationships</vt:lpstr>
      <vt:lpstr>Relationships</vt:lpstr>
      <vt:lpstr>Relationships</vt:lpstr>
      <vt:lpstr>Relationships</vt:lpstr>
      <vt:lpstr>Relationships</vt:lpstr>
      <vt:lpstr>Relationships</vt:lpstr>
      <vt:lpstr>Relationships</vt:lpstr>
      <vt:lpstr>Relationships</vt:lpstr>
      <vt:lpstr>Relationships</vt:lpstr>
      <vt:lpstr>Relationships</vt:lpstr>
      <vt:lpstr>Slide 172</vt:lpstr>
      <vt:lpstr>How do I recognize an RDA record?</vt:lpstr>
      <vt:lpstr>OCLC and PCC policies Bibliographic Records</vt:lpstr>
      <vt:lpstr>PCC policies Authority Records</vt:lpstr>
      <vt:lpstr>RDA Records</vt:lpstr>
      <vt:lpstr>The U.S. National Libraries  Test of RDA</vt:lpstr>
      <vt:lpstr>RDA Test Timeline</vt:lpstr>
      <vt:lpstr>RDA Test Timeline</vt:lpstr>
      <vt:lpstr>Helps for RDA</vt:lpstr>
      <vt:lpstr>Helps for RDA</vt:lpstr>
      <vt:lpstr>Helps for RDA</vt:lpstr>
      <vt:lpstr>Helps for RDA</vt:lpstr>
      <vt:lpstr>Slide 184</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rlm3</dc:creator>
  <cp:lastModifiedBy>rlm3</cp:lastModifiedBy>
  <cp:revision>139</cp:revision>
  <dcterms:created xsi:type="dcterms:W3CDTF">2010-05-10T18:24:07Z</dcterms:created>
  <dcterms:modified xsi:type="dcterms:W3CDTF">2010-10-26T14:16:56Z</dcterms:modified>
</cp:coreProperties>
</file>