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88"/>
  </p:notesMasterIdLst>
  <p:handoutMasterIdLst>
    <p:handoutMasterId r:id="rId89"/>
  </p:handoutMasterIdLst>
  <p:sldIdLst>
    <p:sldId id="369" r:id="rId2"/>
    <p:sldId id="529" r:id="rId3"/>
    <p:sldId id="421" r:id="rId4"/>
    <p:sldId id="492" r:id="rId5"/>
    <p:sldId id="493" r:id="rId6"/>
    <p:sldId id="494" r:id="rId7"/>
    <p:sldId id="495" r:id="rId8"/>
    <p:sldId id="496" r:id="rId9"/>
    <p:sldId id="497" r:id="rId10"/>
    <p:sldId id="527" r:id="rId11"/>
    <p:sldId id="463" r:id="rId12"/>
    <p:sldId id="498" r:id="rId13"/>
    <p:sldId id="509" r:id="rId14"/>
    <p:sldId id="507" r:id="rId15"/>
    <p:sldId id="530" r:id="rId16"/>
    <p:sldId id="531" r:id="rId17"/>
    <p:sldId id="508" r:id="rId18"/>
    <p:sldId id="532" r:id="rId19"/>
    <p:sldId id="533" r:id="rId20"/>
    <p:sldId id="505" r:id="rId21"/>
    <p:sldId id="571" r:id="rId22"/>
    <p:sldId id="506" r:id="rId23"/>
    <p:sldId id="536" r:id="rId24"/>
    <p:sldId id="537" r:id="rId25"/>
    <p:sldId id="534" r:id="rId26"/>
    <p:sldId id="535" r:id="rId27"/>
    <p:sldId id="464" r:id="rId28"/>
    <p:sldId id="466" r:id="rId29"/>
    <p:sldId id="538" r:id="rId30"/>
    <p:sldId id="539" r:id="rId31"/>
    <p:sldId id="540" r:id="rId32"/>
    <p:sldId id="541" r:id="rId33"/>
    <p:sldId id="470" r:id="rId34"/>
    <p:sldId id="471" r:id="rId35"/>
    <p:sldId id="473" r:id="rId36"/>
    <p:sldId id="472" r:id="rId37"/>
    <p:sldId id="542" r:id="rId38"/>
    <p:sldId id="543" r:id="rId39"/>
    <p:sldId id="544" r:id="rId40"/>
    <p:sldId id="510" r:id="rId41"/>
    <p:sldId id="511" r:id="rId42"/>
    <p:sldId id="512" r:id="rId43"/>
    <p:sldId id="513" r:id="rId44"/>
    <p:sldId id="548" r:id="rId45"/>
    <p:sldId id="545" r:id="rId46"/>
    <p:sldId id="546" r:id="rId47"/>
    <p:sldId id="547" r:id="rId48"/>
    <p:sldId id="514" r:id="rId49"/>
    <p:sldId id="515" r:id="rId50"/>
    <p:sldId id="549" r:id="rId51"/>
    <p:sldId id="550" r:id="rId52"/>
    <p:sldId id="551" r:id="rId53"/>
    <p:sldId id="552" r:id="rId54"/>
    <p:sldId id="557" r:id="rId55"/>
    <p:sldId id="558" r:id="rId56"/>
    <p:sldId id="559" r:id="rId57"/>
    <p:sldId id="560" r:id="rId58"/>
    <p:sldId id="561" r:id="rId59"/>
    <p:sldId id="562" r:id="rId60"/>
    <p:sldId id="563" r:id="rId61"/>
    <p:sldId id="564" r:id="rId62"/>
    <p:sldId id="565" r:id="rId63"/>
    <p:sldId id="566" r:id="rId64"/>
    <p:sldId id="567" r:id="rId65"/>
    <p:sldId id="568" r:id="rId66"/>
    <p:sldId id="569" r:id="rId67"/>
    <p:sldId id="570" r:id="rId68"/>
    <p:sldId id="516" r:id="rId69"/>
    <p:sldId id="553" r:id="rId70"/>
    <p:sldId id="520" r:id="rId71"/>
    <p:sldId id="521" r:id="rId72"/>
    <p:sldId id="522" r:id="rId73"/>
    <p:sldId id="523" r:id="rId74"/>
    <p:sldId id="524" r:id="rId75"/>
    <p:sldId id="484" r:id="rId76"/>
    <p:sldId id="526" r:id="rId77"/>
    <p:sldId id="556" r:id="rId78"/>
    <p:sldId id="554" r:id="rId79"/>
    <p:sldId id="555" r:id="rId80"/>
    <p:sldId id="486" r:id="rId81"/>
    <p:sldId id="487" r:id="rId82"/>
    <p:sldId id="518" r:id="rId83"/>
    <p:sldId id="519" r:id="rId84"/>
    <p:sldId id="489" r:id="rId85"/>
    <p:sldId id="525" r:id="rId86"/>
    <p:sldId id="528" r:id="rId8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80076" autoAdjust="0"/>
  </p:normalViewPr>
  <p:slideViewPr>
    <p:cSldViewPr>
      <p:cViewPr varScale="1">
        <p:scale>
          <a:sx n="74" d="100"/>
          <a:sy n="74"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3DC58C-FE29-4BC9-93A6-0F64F3BB8C99}" type="slidenum">
              <a:rPr lang="en-US" smtClean="0"/>
              <a:t>‹#›</a:t>
            </a:fld>
            <a:endParaRPr lang="en-US"/>
          </a:p>
        </p:txBody>
      </p:sp>
    </p:spTree>
    <p:extLst>
      <p:ext uri="{BB962C8B-B14F-4D97-AF65-F5344CB8AC3E}">
        <p14:creationId xmlns:p14="http://schemas.microsoft.com/office/powerpoint/2010/main" val="360137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131178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to 6.9. What is the content type of these two expressions? Take two worksheets to begin creating an expression description for the Spanish expression and the English translation. Record the content type. Begin with the Source Consulted elements (670). The book on the left was published in 1957; the book on the right, containing both the Spanish expression and an English expression was published in 1963.</a:t>
            </a:r>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14</a:t>
            </a:fld>
            <a:endParaRPr lang="en-US"/>
          </a:p>
        </p:txBody>
      </p:sp>
    </p:spTree>
    <p:extLst>
      <p:ext uri="{BB962C8B-B14F-4D97-AF65-F5344CB8AC3E}">
        <p14:creationId xmlns:p14="http://schemas.microsoft.com/office/powerpoint/2010/main" val="4123987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the content type for these two expressions? The one on the right is an audiobook. Take two worksheets to</a:t>
            </a:r>
            <a:r>
              <a:rPr lang="en-US" baseline="0" smtClean="0"/>
              <a:t> begin an expression description for each expression. Begin with Source Consulted in 670. Record the content type on each. Both were published in 2011.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17</a:t>
            </a:fld>
            <a:endParaRPr lang="en-US"/>
          </a:p>
        </p:txBody>
      </p:sp>
    </p:spTree>
    <p:extLst>
      <p:ext uri="{BB962C8B-B14F-4D97-AF65-F5344CB8AC3E}">
        <p14:creationId xmlns:p14="http://schemas.microsoft.com/office/powerpoint/2010/main" val="388951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Someone</a:t>
            </a:r>
            <a:r>
              <a:rPr lang="en-US" baseline="0" smtClean="0"/>
              <a:t> read 6.10.1.1.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20</a:t>
            </a:fld>
            <a:endParaRPr lang="en-US"/>
          </a:p>
        </p:txBody>
      </p:sp>
    </p:spTree>
    <p:extLst>
      <p:ext uri="{BB962C8B-B14F-4D97-AF65-F5344CB8AC3E}">
        <p14:creationId xmlns:p14="http://schemas.microsoft.com/office/powerpoint/2010/main" val="324516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21</a:t>
            </a:fld>
            <a:endParaRPr lang="en-US" smtClean="0"/>
          </a:p>
        </p:txBody>
      </p:sp>
    </p:spTree>
    <p:extLst>
      <p:ext uri="{BB962C8B-B14F-4D97-AF65-F5344CB8AC3E}">
        <p14:creationId xmlns:p14="http://schemas.microsoft.com/office/powerpoint/2010/main" val="274205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expressions. We may </a:t>
            </a:r>
            <a:r>
              <a:rPr lang="en-US" baseline="0" smtClean="0"/>
              <a:t>need two descriptions for the expressions. In the bibliographic record we will need two links (no “English &amp; Spanish” heading under RDA). Under LC policy we could just use the authorized access point for the </a:t>
            </a:r>
            <a:r>
              <a:rPr lang="en-US" i="1" baseline="0" smtClean="0"/>
              <a:t>work</a:t>
            </a:r>
            <a:r>
              <a:rPr lang="en-US" baseline="0" smtClean="0"/>
              <a:t> for the Spanish expression. We created a description for the work in the previous module; we could use that authorized access point in our record. But we </a:t>
            </a:r>
            <a:r>
              <a:rPr lang="en-US" i="1" baseline="0" smtClean="0"/>
              <a:t>could </a:t>
            </a:r>
            <a:r>
              <a:rPr lang="en-US" i="0" baseline="0" smtClean="0"/>
              <a:t>link instead to the Spanish</a:t>
            </a:r>
            <a:r>
              <a:rPr lang="en-US" i="1" baseline="0" smtClean="0"/>
              <a:t> expression</a:t>
            </a:r>
            <a:r>
              <a:rPr lang="en-US" i="0" baseline="0" smtClean="0"/>
              <a:t> rather than the work.</a:t>
            </a:r>
            <a:r>
              <a:rPr lang="en-US" baseline="0" smtClean="0"/>
              <a:t> Just for the exercise, let’s create a description for this specific expressiosn in addition to the three you’re already creating. What can we include so far in our description/record for the Spanish expression? (date--the poem was first published in Spanish in 1957--content type, language)</a:t>
            </a:r>
          </a:p>
          <a:p>
            <a:endParaRPr lang="en-US" baseline="0" smtClean="0"/>
          </a:p>
          <a:p>
            <a:r>
              <a:rPr lang="en-US" b="1" baseline="0" smtClean="0"/>
              <a:t>ADD the language element to the four records you’ve been working on.</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28</a:t>
            </a:fld>
            <a:endParaRPr lang="en-US"/>
          </a:p>
        </p:txBody>
      </p:sp>
    </p:spTree>
    <p:extLst>
      <p:ext uri="{BB962C8B-B14F-4D97-AF65-F5344CB8AC3E}">
        <p14:creationId xmlns:p14="http://schemas.microsoft.com/office/powerpoint/2010/main" val="319041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last name</a:t>
            </a:r>
            <a:r>
              <a:rPr lang="en-US" baseline="0" smtClean="0"/>
              <a:t> of the translator as the other distinguishing characteristic for the translation expressions; record the last name of the narrator for the audiobook expression.</a:t>
            </a:r>
          </a:p>
          <a:p>
            <a:endParaRPr lang="en-US" baseline="0" smtClean="0"/>
          </a:p>
          <a:p>
            <a:r>
              <a:rPr lang="en-US" b="1" baseline="0" smtClean="0"/>
              <a:t>There is only one Spanish expression of Piedra de Sol; no other distinguishing characteristic necessary.</a:t>
            </a:r>
          </a:p>
          <a:p>
            <a:endParaRPr lang="en-US" b="1" baseline="0" smtClean="0"/>
          </a:p>
          <a:p>
            <a:r>
              <a:rPr lang="en-US" b="1" baseline="0" smtClean="0"/>
              <a:t>There are two English expressions of Piedra de Sol; other distinguishing characteristic necessary.</a:t>
            </a:r>
          </a:p>
          <a:p>
            <a:endParaRPr lang="en-US" b="1" baseline="0" smtClean="0"/>
          </a:p>
          <a:p>
            <a:r>
              <a:rPr lang="en-US" b="1" baseline="0" smtClean="0"/>
              <a:t>There are countless English expressions of the Iliad; other distinguishing characteristic necessary.</a:t>
            </a:r>
          </a:p>
          <a:p>
            <a:endParaRPr lang="en-US" b="1" baseline="0" smtClean="0"/>
          </a:p>
          <a:p>
            <a:r>
              <a:rPr lang="en-US" b="1" baseline="0" smtClean="0"/>
              <a:t>In addition there are more than one recording of the Iliad in English; other distinguishing characteristic nescessary (you can record more than one).</a:t>
            </a:r>
          </a:p>
          <a:p>
            <a:endParaRPr lang="en-US" b="1" baseline="0" smtClean="0"/>
          </a:p>
          <a:p>
            <a:r>
              <a:rPr lang="en-US" b="1" baseline="0" smtClean="0"/>
              <a:t>Record other distinguishing characteristic if necessary in your records.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36</a:t>
            </a:fld>
            <a:endParaRPr lang="en-US"/>
          </a:p>
        </p:txBody>
      </p:sp>
    </p:spTree>
    <p:extLst>
      <p:ext uri="{BB962C8B-B14F-4D97-AF65-F5344CB8AC3E}">
        <p14:creationId xmlns:p14="http://schemas.microsoft.com/office/powerpoint/2010/main" val="323354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Remember we’re NOT discussing</a:t>
            </a:r>
            <a:r>
              <a:rPr lang="en-US" baseline="0" smtClean="0"/>
              <a:t> the authorized access point yet!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125808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Begin filling out the 1XX fields in your authority worksheets by recording the form of the authorized access point for the</a:t>
            </a:r>
            <a:r>
              <a:rPr lang="en-US" baseline="0" smtClean="0"/>
              <a:t> work. We already did these in the previous module.</a:t>
            </a:r>
          </a:p>
          <a:p>
            <a:endParaRPr lang="en-US" baseline="0" smtClean="0"/>
          </a:p>
          <a:p>
            <a:r>
              <a:rPr lang="en-US" b="1" baseline="0" smtClean="0"/>
              <a:t>Go to the records for the two works you completed in the previous module. Copy the authorized access point for the work into the appropriate expression records as the beginning of the authorized access point for the expression.</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43</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48</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Expressions. Later</a:t>
            </a:r>
            <a:r>
              <a:rPr lang="en-US" baseline="0" smtClean="0"/>
              <a:t> modules </a:t>
            </a:r>
            <a:r>
              <a:rPr lang="en-US" smtClean="0"/>
              <a:t>will speak about making records for</a:t>
            </a:r>
            <a:r>
              <a:rPr lang="en-US" baseline="0" smtClean="0"/>
              <a:t> </a:t>
            </a:r>
            <a:r>
              <a:rPr lang="en-US" smtClean="0"/>
              <a:t>manifestations and items. Although they will be needed for some records,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3</a:t>
            </a:fld>
            <a:endParaRPr lang="en-US" smtClean="0"/>
          </a:p>
        </p:txBody>
      </p:sp>
    </p:spTree>
    <p:extLst>
      <p:ext uri="{BB962C8B-B14F-4D97-AF65-F5344CB8AC3E}">
        <p14:creationId xmlns:p14="http://schemas.microsoft.com/office/powerpoint/2010/main" val="378906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the exercise together for</a:t>
            </a:r>
            <a:r>
              <a:rPr lang="en-US" baseline="0" smtClean="0"/>
              <a:t> one or two (or more)</a:t>
            </a:r>
            <a:r>
              <a:rPr lang="en-US" smtClean="0"/>
              <a:t>, on the board.</a:t>
            </a:r>
          </a:p>
          <a:p>
            <a:endParaRPr lang="en-US" smtClean="0"/>
          </a:p>
          <a:p>
            <a:r>
              <a:rPr lang="en-US" b="1" smtClean="0"/>
              <a:t>Take suggestions for what to add for</a:t>
            </a:r>
            <a:r>
              <a:rPr lang="en-US" b="1" baseline="0" smtClean="0"/>
              <a:t> each of the four; then have everyone do their worksheets; suggested answers follow.</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49</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Only “Spanish” needed to distinguish this one from all other expressions because there is only one in Spanish.</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31643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Slide Image Placeholder 1"/>
          <p:cNvSpPr>
            <a:spLocks noGrp="1" noRot="1" noChangeAspect="1"/>
          </p:cNvSpPr>
          <p:nvPr>
            <p:ph type="sldImg"/>
          </p:nvPr>
        </p:nvSpPr>
        <p:spPr bwMode="auto">
          <a:noFill/>
          <a:ln>
            <a:solidFill>
              <a:srgbClr val="000000"/>
            </a:solidFill>
            <a:miter lim="800000"/>
            <a:headEnd/>
            <a:tailEnd/>
          </a:ln>
        </p:spPr>
      </p:sp>
      <p:sp>
        <p:nvSpPr>
          <p:cNvPr id="371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a:t>
            </a:r>
            <a:r>
              <a:rPr lang="en-US" baseline="0" smtClean="0"/>
              <a:t> 12, 2015</a:t>
            </a:r>
            <a:endParaRPr lang="en-US" smtClean="0"/>
          </a:p>
          <a:p>
            <a:pPr eaLnBrk="1" hangingPunct="1">
              <a:spcBef>
                <a:spcPct val="0"/>
              </a:spcBef>
            </a:pPr>
            <a:endParaRPr lang="en-US" smtClean="0"/>
          </a:p>
        </p:txBody>
      </p:sp>
      <p:sp>
        <p:nvSpPr>
          <p:cNvPr id="370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5D1A1-5C84-4D71-80B1-486E7E8E47A6}" type="slidenum">
              <a:rPr lang="en-US">
                <a:cs typeface="Arial" charset="0"/>
              </a:rPr>
              <a:pPr fontAlgn="base">
                <a:spcBef>
                  <a:spcPct val="0"/>
                </a:spcBef>
                <a:spcAft>
                  <a:spcPct val="0"/>
                </a:spcAft>
                <a:defRPr/>
              </a:pPr>
              <a:t>54</a:t>
            </a:fld>
            <a:endParaRPr lang="en-US">
              <a:cs typeface="Arial" charset="0"/>
            </a:endParaRPr>
          </a:p>
        </p:txBody>
      </p:sp>
    </p:spTree>
    <p:extLst>
      <p:ext uri="{BB962C8B-B14F-4D97-AF65-F5344CB8AC3E}">
        <p14:creationId xmlns:p14="http://schemas.microsoft.com/office/powerpoint/2010/main" val="424963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Slide Image Placeholder 1"/>
          <p:cNvSpPr>
            <a:spLocks noGrp="1" noRot="1" noChangeAspect="1"/>
          </p:cNvSpPr>
          <p:nvPr>
            <p:ph type="sldImg"/>
          </p:nvPr>
        </p:nvSpPr>
        <p:spPr bwMode="auto">
          <a:noFill/>
          <a:ln>
            <a:solidFill>
              <a:srgbClr val="000000"/>
            </a:solidFill>
            <a:miter lim="800000"/>
            <a:headEnd/>
            <a:tailEnd/>
          </a:ln>
        </p:spPr>
      </p:sp>
      <p:sp>
        <p:nvSpPr>
          <p:cNvPr id="373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a:t>
            </a:r>
            <a:r>
              <a:rPr lang="en-US" baseline="0" smtClean="0"/>
              <a:t> 12, 2015</a:t>
            </a:r>
            <a:endParaRPr lang="en-US" smtClean="0"/>
          </a:p>
          <a:p>
            <a:pPr eaLnBrk="1" hangingPunct="1">
              <a:spcBef>
                <a:spcPct val="0"/>
              </a:spcBef>
            </a:pPr>
            <a:endParaRPr lang="en-US" smtClean="0"/>
          </a:p>
          <a:p>
            <a:pPr eaLnBrk="1" hangingPunct="1">
              <a:spcBef>
                <a:spcPct val="0"/>
              </a:spcBef>
            </a:pPr>
            <a:r>
              <a:rPr lang="en-US" smtClean="0"/>
              <a:t>Since this workshop is on NACO authority records we are not talking about bibliographic records, but note that these would be recorded in a pair of 700 fields in the bibliographic record. These fields, whether following LC practice or not, would be authorized by separate authority records.</a:t>
            </a:r>
          </a:p>
        </p:txBody>
      </p:sp>
      <p:sp>
        <p:nvSpPr>
          <p:cNvPr id="3727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7DC94C-C32D-4C51-A853-E0F84D5222CF}" type="slidenum">
              <a:rPr lang="en-US">
                <a:cs typeface="Arial" charset="0"/>
              </a:rPr>
              <a:pPr fontAlgn="base">
                <a:spcBef>
                  <a:spcPct val="0"/>
                </a:spcBef>
                <a:spcAft>
                  <a:spcPct val="0"/>
                </a:spcAft>
                <a:defRPr/>
              </a:pPr>
              <a:t>55</a:t>
            </a:fld>
            <a:endParaRPr lang="en-US">
              <a:cs typeface="Arial" charset="0"/>
            </a:endParaRPr>
          </a:p>
        </p:txBody>
      </p:sp>
    </p:spTree>
    <p:extLst>
      <p:ext uri="{BB962C8B-B14F-4D97-AF65-F5344CB8AC3E}">
        <p14:creationId xmlns:p14="http://schemas.microsoft.com/office/powerpoint/2010/main" val="2348000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Slide Image Placeholder 1"/>
          <p:cNvSpPr>
            <a:spLocks noGrp="1" noRot="1" noChangeAspect="1"/>
          </p:cNvSpPr>
          <p:nvPr>
            <p:ph type="sldImg"/>
          </p:nvPr>
        </p:nvSpPr>
        <p:spPr bwMode="auto">
          <a:noFill/>
          <a:ln>
            <a:solidFill>
              <a:srgbClr val="000000"/>
            </a:solidFill>
            <a:miter lim="800000"/>
            <a:headEnd/>
            <a:tailEnd/>
          </a:ln>
        </p:spPr>
      </p:sp>
      <p:sp>
        <p:nvSpPr>
          <p:cNvPr id="324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November</a:t>
            </a:r>
            <a:r>
              <a:rPr lang="en-US" baseline="0" smtClean="0"/>
              <a:t> 13, 2014</a:t>
            </a:r>
            <a:endParaRPr lang="en-US" smtClean="0"/>
          </a:p>
          <a:p>
            <a:pPr eaLnBrk="1" hangingPunct="1">
              <a:spcBef>
                <a:spcPct val="0"/>
              </a:spcBef>
            </a:pPr>
            <a:endParaRPr lang="en-US" smtClean="0"/>
          </a:p>
        </p:txBody>
      </p:sp>
      <p:sp>
        <p:nvSpPr>
          <p:cNvPr id="323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DCEF5-1665-40E8-A526-EB330FF12130}" type="slidenum">
              <a:rPr lang="en-US">
                <a:cs typeface="Arial" charset="0"/>
              </a:rPr>
              <a:pPr fontAlgn="base">
                <a:spcBef>
                  <a:spcPct val="0"/>
                </a:spcBef>
                <a:spcAft>
                  <a:spcPct val="0"/>
                </a:spcAft>
                <a:defRPr/>
              </a:pPr>
              <a:t>56</a:t>
            </a:fld>
            <a:endParaRPr lang="en-US">
              <a:cs typeface="Arial" charset="0"/>
            </a:endParaRPr>
          </a:p>
        </p:txBody>
      </p:sp>
    </p:spTree>
    <p:extLst>
      <p:ext uri="{BB962C8B-B14F-4D97-AF65-F5344CB8AC3E}">
        <p14:creationId xmlns:p14="http://schemas.microsoft.com/office/powerpoint/2010/main" val="4217893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Slide Image Placeholder 1"/>
          <p:cNvSpPr>
            <a:spLocks noGrp="1" noRot="1" noChangeAspect="1"/>
          </p:cNvSpPr>
          <p:nvPr>
            <p:ph type="sldImg"/>
          </p:nvPr>
        </p:nvSpPr>
        <p:spPr bwMode="auto">
          <a:noFill/>
          <a:ln>
            <a:solidFill>
              <a:srgbClr val="000000"/>
            </a:solidFill>
            <a:miter lim="800000"/>
            <a:headEnd/>
            <a:tailEnd/>
          </a:ln>
        </p:spPr>
      </p:sp>
      <p:sp>
        <p:nvSpPr>
          <p:cNvPr id="326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a:t>
            </a:r>
            <a:r>
              <a:rPr lang="en-US" baseline="0" smtClean="0"/>
              <a:t> 12, 2015</a:t>
            </a:r>
            <a:endParaRPr lang="en-US" smtClean="0"/>
          </a:p>
        </p:txBody>
      </p:sp>
      <p:sp>
        <p:nvSpPr>
          <p:cNvPr id="325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92D17-A5D5-433D-B6FF-DC097398A52E}" type="slidenum">
              <a:rPr lang="en-US">
                <a:cs typeface="Arial" charset="0"/>
              </a:rPr>
              <a:pPr fontAlgn="base">
                <a:spcBef>
                  <a:spcPct val="0"/>
                </a:spcBef>
                <a:spcAft>
                  <a:spcPct val="0"/>
                </a:spcAft>
                <a:defRPr/>
              </a:pPr>
              <a:t>57</a:t>
            </a:fld>
            <a:endParaRPr lang="en-US">
              <a:cs typeface="Arial" charset="0"/>
            </a:endParaRPr>
          </a:p>
        </p:txBody>
      </p:sp>
    </p:spTree>
    <p:extLst>
      <p:ext uri="{BB962C8B-B14F-4D97-AF65-F5344CB8AC3E}">
        <p14:creationId xmlns:p14="http://schemas.microsoft.com/office/powerpoint/2010/main" val="2298738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p:cNvSpPr>
          <p:nvPr>
            <p:ph type="sldImg"/>
          </p:nvPr>
        </p:nvSpPr>
        <p:spPr bwMode="auto">
          <a:noFill/>
          <a:ln>
            <a:solidFill>
              <a:srgbClr val="000000"/>
            </a:solidFill>
            <a:miter lim="800000"/>
            <a:headEnd/>
            <a:tailEnd/>
          </a:ln>
        </p:spPr>
      </p:sp>
      <p:sp>
        <p:nvSpPr>
          <p:cNvPr id="328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November 13, 2014</a:t>
            </a:r>
          </a:p>
          <a:p>
            <a:pPr eaLnBrk="1" hangingPunct="1">
              <a:spcBef>
                <a:spcPct val="0"/>
              </a:spcBef>
            </a:pPr>
            <a:r>
              <a:rPr lang="en-US" smtClean="0"/>
              <a:t>The great works of Thomas Paine, complete, political and theological (New York : D.M. Bennett, 1878)</a:t>
            </a:r>
          </a:p>
          <a:p>
            <a:pPr eaLnBrk="1" hangingPunct="1">
              <a:spcBef>
                <a:spcPct val="0"/>
              </a:spcBef>
            </a:pPr>
            <a:endParaRPr lang="en-US" smtClean="0"/>
          </a:p>
          <a:p>
            <a:pPr eaLnBrk="1" hangingPunct="1">
              <a:spcBef>
                <a:spcPct val="0"/>
              </a:spcBef>
            </a:pPr>
            <a:r>
              <a:rPr lang="en-US" smtClean="0"/>
              <a:t>The complete works of Thomas Paine (Chicago and New York : Belford, Clarke &amp; Co., 1885). Note, this collection was first published, however, in 1880. The 1885 manifestation is a republication of the same collection, compiled by Calvin Blanchard for Belford, Clarke &amp; Co.</a:t>
            </a:r>
          </a:p>
          <a:p>
            <a:pPr eaLnBrk="1" hangingPunct="1">
              <a:spcBef>
                <a:spcPct val="0"/>
              </a:spcBef>
            </a:pPr>
            <a:endParaRPr lang="en-US" smtClean="0"/>
          </a:p>
          <a:p>
            <a:pPr eaLnBrk="1" hangingPunct="1">
              <a:spcBef>
                <a:spcPct val="0"/>
              </a:spcBef>
            </a:pPr>
            <a:r>
              <a:rPr lang="en-US" smtClean="0"/>
              <a:t>The works of Thomas Paine, secretary for foreign affairs to the Congress of the United States in the late war (Philadelphia: Printed by James Carey, 1797)</a:t>
            </a:r>
          </a:p>
        </p:txBody>
      </p:sp>
      <p:sp>
        <p:nvSpPr>
          <p:cNvPr id="327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4E6F20-BA6F-4A87-BE6A-87D2F2804E11}" type="slidenum">
              <a:rPr lang="en-US">
                <a:cs typeface="Arial" charset="0"/>
              </a:rPr>
              <a:pPr fontAlgn="base">
                <a:spcBef>
                  <a:spcPct val="0"/>
                </a:spcBef>
                <a:spcAft>
                  <a:spcPct val="0"/>
                </a:spcAft>
                <a:defRPr/>
              </a:pPr>
              <a:t>58</a:t>
            </a:fld>
            <a:endParaRPr lang="en-US">
              <a:cs typeface="Arial" charset="0"/>
            </a:endParaRPr>
          </a:p>
        </p:txBody>
      </p:sp>
    </p:spTree>
    <p:extLst>
      <p:ext uri="{BB962C8B-B14F-4D97-AF65-F5344CB8AC3E}">
        <p14:creationId xmlns:p14="http://schemas.microsoft.com/office/powerpoint/2010/main" val="1774687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Image Placeholder 1"/>
          <p:cNvSpPr>
            <a:spLocks noGrp="1" noRot="1" noChangeAspect="1"/>
          </p:cNvSpPr>
          <p:nvPr>
            <p:ph type="sldImg"/>
          </p:nvPr>
        </p:nvSpPr>
        <p:spPr bwMode="auto">
          <a:noFill/>
          <a:ln>
            <a:solidFill>
              <a:srgbClr val="000000"/>
            </a:solidFill>
            <a:miter lim="800000"/>
            <a:headEnd/>
            <a:tailEnd/>
          </a:ln>
        </p:spPr>
      </p:sp>
      <p:sp>
        <p:nvSpPr>
          <p:cNvPr id="330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a:t>
            </a:r>
            <a:r>
              <a:rPr lang="en-US" baseline="0" smtClean="0"/>
              <a:t> 12, 2015</a:t>
            </a:r>
            <a:endParaRPr lang="en-US" smtClean="0"/>
          </a:p>
          <a:p>
            <a:pPr eaLnBrk="1" hangingPunct="1">
              <a:spcBef>
                <a:spcPct val="0"/>
              </a:spcBef>
            </a:pPr>
            <a:endParaRPr lang="en-US" smtClean="0"/>
          </a:p>
          <a:p>
            <a:pPr eaLnBrk="1" hangingPunct="1">
              <a:spcBef>
                <a:spcPct val="0"/>
              </a:spcBef>
            </a:pPr>
            <a:r>
              <a:rPr lang="en-US" smtClean="0"/>
              <a:t>Note:</a:t>
            </a:r>
            <a:r>
              <a:rPr lang="en-US" baseline="0" smtClean="0"/>
              <a:t> Any of these might be added.</a:t>
            </a:r>
            <a:endParaRPr lang="en-US" smtClean="0"/>
          </a:p>
          <a:p>
            <a:pPr eaLnBrk="1" hangingPunct="1">
              <a:spcBef>
                <a:spcPct val="0"/>
              </a:spcBef>
            </a:pPr>
            <a:endParaRPr lang="en-US" smtClean="0"/>
          </a:p>
          <a:p>
            <a:pPr eaLnBrk="1" hangingPunct="1">
              <a:spcBef>
                <a:spcPct val="0"/>
              </a:spcBef>
            </a:pPr>
            <a:r>
              <a:rPr lang="en-US" smtClean="0"/>
              <a:t>Content type will not work to distinguish</a:t>
            </a:r>
            <a:r>
              <a:rPr lang="en-US" baseline="0" smtClean="0"/>
              <a:t> between these three expressions</a:t>
            </a:r>
            <a:r>
              <a:rPr lang="en-US" smtClean="0"/>
              <a:t> because all three have the same content type (text). However, content type </a:t>
            </a:r>
            <a:r>
              <a:rPr lang="en-US" i="1" smtClean="0"/>
              <a:t>might</a:t>
            </a:r>
            <a:r>
              <a:rPr lang="en-US" i="0" smtClean="0"/>
              <a:t> be used to distinguish these expressions and </a:t>
            </a:r>
            <a:r>
              <a:rPr lang="en-US" i="1" smtClean="0"/>
              <a:t>others</a:t>
            </a:r>
            <a:r>
              <a:rPr lang="en-US" i="1" baseline="0" smtClean="0"/>
              <a:t> </a:t>
            </a:r>
            <a:r>
              <a:rPr lang="en-US" i="0" baseline="0" smtClean="0"/>
              <a:t>(e.g., an audiobook (“spoken word”). </a:t>
            </a:r>
            <a:endParaRPr lang="en-US" smtClean="0"/>
          </a:p>
          <a:p>
            <a:pPr eaLnBrk="1" hangingPunct="1">
              <a:spcBef>
                <a:spcPct val="0"/>
              </a:spcBef>
            </a:pPr>
            <a:endParaRPr lang="en-US" smtClean="0"/>
          </a:p>
          <a:p>
            <a:pPr eaLnBrk="1" hangingPunct="1">
              <a:spcBef>
                <a:spcPct val="0"/>
              </a:spcBef>
            </a:pPr>
            <a:r>
              <a:rPr lang="en-US" smtClean="0"/>
              <a:t>Date could be used to distinguish, but would it really help the user find the compilation he/she wants? If you choose to use the date of expression,</a:t>
            </a:r>
            <a:r>
              <a:rPr lang="en-US" baseline="0" smtClean="0"/>
              <a:t> be sure to use the true date of expression (which is not necessarily the same as the date of publication, if a particular expression has been published more than once).</a:t>
            </a:r>
            <a:endParaRPr lang="en-US" smtClean="0"/>
          </a:p>
          <a:p>
            <a:pPr eaLnBrk="1" hangingPunct="1">
              <a:spcBef>
                <a:spcPct val="0"/>
              </a:spcBef>
            </a:pPr>
            <a:endParaRPr lang="en-US" smtClean="0"/>
          </a:p>
          <a:p>
            <a:pPr eaLnBrk="1" hangingPunct="1">
              <a:spcBef>
                <a:spcPct val="0"/>
              </a:spcBef>
            </a:pPr>
            <a:r>
              <a:rPr lang="en-US" smtClean="0"/>
              <a:t>Language of the expression? This would not distinguish between </a:t>
            </a:r>
            <a:r>
              <a:rPr lang="en-US" i="1" smtClean="0"/>
              <a:t>these</a:t>
            </a:r>
            <a:r>
              <a:rPr lang="en-US" i="0" smtClean="0"/>
              <a:t> three expressions, but</a:t>
            </a:r>
            <a:r>
              <a:rPr lang="en-US" i="0" baseline="0" smtClean="0"/>
              <a:t> it </a:t>
            </a:r>
            <a:r>
              <a:rPr lang="en-US" i="1" baseline="0" smtClean="0"/>
              <a:t>might </a:t>
            </a:r>
            <a:r>
              <a:rPr lang="en-US" i="0" baseline="0" smtClean="0"/>
              <a:t>be used to distinguish these expressions from others (e.g. a translation of Paine’s works into French). Note that RDA does not contain an equivalent to AACR2 25.5C1 (“</a:t>
            </a:r>
            <a:r>
              <a:rPr lang="en-US" smtClean="0"/>
              <a:t>If the linguistic content of the item being catalogued is different from that of the original … add the name of the language of the item to the uniform title”)</a:t>
            </a:r>
            <a:r>
              <a:rPr lang="en-US" baseline="0" smtClean="0"/>
              <a:t> so adding the language of the original expression is permitted. So “English” </a:t>
            </a:r>
            <a:r>
              <a:rPr lang="en-US" i="1" baseline="0" smtClean="0"/>
              <a:t>could </a:t>
            </a:r>
            <a:r>
              <a:rPr lang="en-US" i="0" baseline="0" smtClean="0"/>
              <a:t>be added to the authorized access point here.</a:t>
            </a:r>
            <a:r>
              <a:rPr lang="en-US" smtClean="0"/>
              <a:t/>
            </a:r>
            <a:br>
              <a:rPr lang="en-US" smtClean="0"/>
            </a:br>
            <a:endParaRPr lang="en-US" smtClean="0"/>
          </a:p>
          <a:p>
            <a:pPr eaLnBrk="1" hangingPunct="1">
              <a:spcBef>
                <a:spcPct val="0"/>
              </a:spcBef>
            </a:pPr>
            <a:r>
              <a:rPr lang="en-US" smtClean="0"/>
              <a:t>Other distinguishing</a:t>
            </a:r>
            <a:r>
              <a:rPr lang="en-US" baseline="0" smtClean="0"/>
              <a:t> characteristic? Some possibilities: Editor/compiler, publisher (if a collection is associated with a particular publisher), place (probably not useful, but if a collection is closely associated with a place it might be used)</a:t>
            </a:r>
            <a:endParaRPr lang="en-US" smtClean="0"/>
          </a:p>
          <a:p>
            <a:pPr eaLnBrk="1" hangingPunct="1">
              <a:spcBef>
                <a:spcPct val="0"/>
              </a:spcBef>
            </a:pPr>
            <a:endParaRPr lang="en-US" smtClean="0"/>
          </a:p>
          <a:p>
            <a:pPr eaLnBrk="1" hangingPunct="1">
              <a:spcBef>
                <a:spcPct val="0"/>
              </a:spcBef>
            </a:pPr>
            <a:r>
              <a:rPr lang="en-US" smtClean="0"/>
              <a:t>The great works of Thomas Paine, complete, political and theological (New York : D.M. Bennett, 1878)</a:t>
            </a:r>
          </a:p>
          <a:p>
            <a:pPr eaLnBrk="1" hangingPunct="1">
              <a:spcBef>
                <a:spcPct val="0"/>
              </a:spcBef>
            </a:pPr>
            <a:endParaRPr lang="en-US" smtClean="0"/>
          </a:p>
          <a:p>
            <a:pPr eaLnBrk="1" hangingPunct="1">
              <a:spcBef>
                <a:spcPct val="0"/>
              </a:spcBef>
            </a:pPr>
            <a:r>
              <a:rPr lang="en-US" smtClean="0"/>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a:t>
            </a:r>
          </a:p>
          <a:p>
            <a:pPr eaLnBrk="1" hangingPunct="1">
              <a:spcBef>
                <a:spcPct val="0"/>
              </a:spcBef>
            </a:pPr>
            <a:endParaRPr lang="en-US" smtClean="0"/>
          </a:p>
          <a:p>
            <a:pPr eaLnBrk="1" hangingPunct="1">
              <a:spcBef>
                <a:spcPct val="0"/>
              </a:spcBef>
            </a:pPr>
            <a:r>
              <a:rPr lang="en-US" smtClean="0"/>
              <a:t>The works of Thomas Paine, secretary for foreign affairs to the Congress of the United States in the late war (Philadelphia: Printed by James Carey, 1797)</a:t>
            </a:r>
          </a:p>
        </p:txBody>
      </p:sp>
      <p:sp>
        <p:nvSpPr>
          <p:cNvPr id="329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0B84B3-A7D7-4EEE-A87A-300D115326CB}" type="slidenum">
              <a:rPr lang="en-US">
                <a:cs typeface="Arial" charset="0"/>
              </a:rPr>
              <a:pPr fontAlgn="base">
                <a:spcBef>
                  <a:spcPct val="0"/>
                </a:spcBef>
                <a:spcAft>
                  <a:spcPct val="0"/>
                </a:spcAft>
                <a:defRPr/>
              </a:pPr>
              <a:t>59</a:t>
            </a:fld>
            <a:endParaRPr lang="en-US">
              <a:cs typeface="Arial" charset="0"/>
            </a:endParaRPr>
          </a:p>
        </p:txBody>
      </p:sp>
    </p:spTree>
    <p:extLst>
      <p:ext uri="{BB962C8B-B14F-4D97-AF65-F5344CB8AC3E}">
        <p14:creationId xmlns:p14="http://schemas.microsoft.com/office/powerpoint/2010/main" val="909692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p:cNvSpPr>
          <p:nvPr>
            <p:ph type="sldImg"/>
          </p:nvPr>
        </p:nvSpPr>
        <p:spPr bwMode="auto">
          <a:noFill/>
          <a:ln>
            <a:solidFill>
              <a:srgbClr val="000000"/>
            </a:solidFill>
            <a:miter lim="800000"/>
            <a:headEnd/>
            <a:tailEnd/>
          </a:ln>
        </p:spPr>
      </p:sp>
      <p:sp>
        <p:nvSpPr>
          <p:cNvPr id="332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a:t>
            </a:r>
            <a:r>
              <a:rPr lang="en-US" baseline="0" smtClean="0"/>
              <a:t> 12, 2015</a:t>
            </a:r>
            <a:endParaRPr lang="en-US" smtClean="0"/>
          </a:p>
          <a:p>
            <a:pPr eaLnBrk="1" hangingPunct="1">
              <a:spcBef>
                <a:spcPct val="0"/>
              </a:spcBef>
            </a:pPr>
            <a:endParaRPr lang="en-US"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mtClean="0"/>
              <a:t>Complete works of Thomas Paine containing all the political and theological writings (Chicago and New York : Belford, Clarke &amp; Co., 1885). Note, this collection was first published, however, in 1880. The 1885 manifestation is a republication of the same collection, compiled by Calvin Blanchard for Belford, Clarke &amp; Co. This </a:t>
            </a:r>
            <a:r>
              <a:rPr lang="en-US" i="1" smtClean="0"/>
              <a:t>manifestation</a:t>
            </a:r>
            <a:r>
              <a:rPr lang="en-US" smtClean="0"/>
              <a:t> was published in 1885, but the collection, the aggregate work, was first published in 1880, so the date of the expression</a:t>
            </a:r>
            <a:r>
              <a:rPr lang="en-US" baseline="0" smtClean="0"/>
              <a:t> </a:t>
            </a:r>
            <a:r>
              <a:rPr lang="en-US" smtClean="0"/>
              <a:t>is 1880.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mtClean="0"/>
          </a:p>
          <a:p>
            <a:pPr eaLnBrk="1" hangingPunct="1">
              <a:spcBef>
                <a:spcPct val="0"/>
              </a:spcBef>
            </a:pPr>
            <a:r>
              <a:rPr lang="en-US" b="1" smtClean="0"/>
              <a:t>Note on this and the following slides. Each slides presents several </a:t>
            </a:r>
            <a:r>
              <a:rPr lang="en-US" b="1" i="1" smtClean="0"/>
              <a:t>options</a:t>
            </a:r>
            <a:r>
              <a:rPr lang="en-US" b="1" smtClean="0"/>
              <a:t>. Only </a:t>
            </a:r>
            <a:r>
              <a:rPr lang="en-US" b="1" i="1" smtClean="0"/>
              <a:t>one</a:t>
            </a:r>
            <a:r>
              <a:rPr lang="en-US" b="1" smtClean="0"/>
              <a:t> can be chosen for each as the authorized access points. Others could be recorded as variant access points if thought useful.</a:t>
            </a:r>
          </a:p>
          <a:p>
            <a:pPr eaLnBrk="1" hangingPunct="1">
              <a:spcBef>
                <a:spcPct val="0"/>
              </a:spcBef>
            </a:pPr>
            <a:endParaRPr lang="en-US" smtClean="0"/>
          </a:p>
          <a:p>
            <a:pPr eaLnBrk="1" hangingPunct="1">
              <a:spcBef>
                <a:spcPct val="0"/>
              </a:spcBef>
            </a:pPr>
            <a:r>
              <a:rPr lang="en-US" smtClean="0"/>
              <a:t>Note on the language as a part of the access point:</a:t>
            </a:r>
            <a:r>
              <a:rPr lang="en-US" baseline="0" smtClean="0"/>
              <a:t> See discussion above at slide 137. PCC has not yet worked out policy/best practices on use of the original language in the access point for an expression when an access point is wanted at the expression level to create access points that distinguish between expressions in the same language (including the original). RDA does permit the addition of the original language to an authorized access point for an expression. Many authorized access points including the original language have already been established in the NAF under RDA. The examples here are simply given as possibilities.</a:t>
            </a:r>
          </a:p>
          <a:p>
            <a:pPr eaLnBrk="1" hangingPunct="1">
              <a:spcBef>
                <a:spcPct val="0"/>
              </a:spcBef>
            </a:pPr>
            <a:endParaRPr lang="en-US" baseline="0" smtClean="0"/>
          </a:p>
          <a:p>
            <a:pPr eaLnBrk="1" hangingPunct="1">
              <a:spcBef>
                <a:spcPct val="0"/>
              </a:spcBef>
            </a:pPr>
            <a:r>
              <a:rPr lang="en-US" baseline="0" smtClean="0"/>
              <a:t>Note that $s precedes the parenthetical qualifier if it represents “other distinguishing characteristic of the </a:t>
            </a:r>
            <a:r>
              <a:rPr lang="en-US" i="1" baseline="0" smtClean="0"/>
              <a:t>expression</a:t>
            </a:r>
            <a:r>
              <a:rPr lang="en-US" i="0" baseline="0" smtClean="0"/>
              <a:t>”. Reminder: similar parenthetical qualifiers at the </a:t>
            </a:r>
            <a:r>
              <a:rPr lang="en-US" i="1" baseline="0" smtClean="0"/>
              <a:t>work</a:t>
            </a:r>
            <a:r>
              <a:rPr lang="en-US" i="0" baseline="0" smtClean="0"/>
              <a:t> level (i.e. to distinguish between different works with the same preferred title) are </a:t>
            </a:r>
            <a:r>
              <a:rPr lang="en-US" i="1" baseline="0" smtClean="0"/>
              <a:t>not</a:t>
            </a:r>
            <a:r>
              <a:rPr lang="en-US" i="0" baseline="0" smtClean="0"/>
              <a:t> preceded by subfield coding.</a:t>
            </a:r>
            <a:endParaRPr lang="en-US" smtClean="0"/>
          </a:p>
          <a:p>
            <a:pPr eaLnBrk="1" hangingPunct="1">
              <a:spcBef>
                <a:spcPct val="0"/>
              </a:spcBef>
            </a:pPr>
            <a:endParaRPr lang="en-US" smtClean="0"/>
          </a:p>
          <a:p>
            <a:pPr eaLnBrk="1" hangingPunct="1">
              <a:spcBef>
                <a:spcPct val="0"/>
              </a:spcBef>
            </a:pPr>
            <a:r>
              <a:rPr lang="en-US" smtClean="0"/>
              <a:t>Could differentiate by name of compiler (either the person or the publisher of the compilation), by  date of expression, by title of manifestation, by place of publication.</a:t>
            </a:r>
          </a:p>
          <a:p>
            <a:pPr eaLnBrk="1" hangingPunct="1">
              <a:spcBef>
                <a:spcPct val="0"/>
              </a:spcBef>
            </a:pPr>
            <a:endParaRPr lang="en-US" smtClean="0"/>
          </a:p>
        </p:txBody>
      </p:sp>
      <p:sp>
        <p:nvSpPr>
          <p:cNvPr id="331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49BDA5-75C3-4D65-8575-0351620D1888}" type="slidenum">
              <a:rPr lang="en-US">
                <a:cs typeface="Arial" charset="0"/>
              </a:rPr>
              <a:pPr fontAlgn="base">
                <a:spcBef>
                  <a:spcPct val="0"/>
                </a:spcBef>
                <a:spcAft>
                  <a:spcPct val="0"/>
                </a:spcAft>
                <a:defRPr/>
              </a:pPr>
              <a:t>60</a:t>
            </a:fld>
            <a:endParaRPr lang="en-US">
              <a:cs typeface="Arial" charset="0"/>
            </a:endParaRPr>
          </a:p>
        </p:txBody>
      </p:sp>
    </p:spTree>
    <p:extLst>
      <p:ext uri="{BB962C8B-B14F-4D97-AF65-F5344CB8AC3E}">
        <p14:creationId xmlns:p14="http://schemas.microsoft.com/office/powerpoint/2010/main" val="1001508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Image Placeholder 1"/>
          <p:cNvSpPr>
            <a:spLocks noGrp="1" noRot="1" noChangeAspect="1"/>
          </p:cNvSpPr>
          <p:nvPr>
            <p:ph type="sldImg"/>
          </p:nvPr>
        </p:nvSpPr>
        <p:spPr bwMode="auto">
          <a:noFill/>
          <a:ln>
            <a:solidFill>
              <a:srgbClr val="000000"/>
            </a:solidFill>
            <a:miter lim="800000"/>
            <a:headEnd/>
            <a:tailEnd/>
          </a:ln>
        </p:spPr>
      </p:sp>
      <p:sp>
        <p:nvSpPr>
          <p:cNvPr id="334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a:t>
            </a:r>
            <a:r>
              <a:rPr lang="en-US" baseline="0" smtClean="0"/>
              <a:t> 12, 2015</a:t>
            </a:r>
            <a:endParaRPr lang="en-US" smtClean="0"/>
          </a:p>
          <a:p>
            <a:pPr eaLnBrk="1" hangingPunct="1">
              <a:spcBef>
                <a:spcPct val="0"/>
              </a:spcBef>
            </a:pPr>
            <a:endParaRPr lang="en-US" smtClean="0"/>
          </a:p>
          <a:p>
            <a:pPr eaLnBrk="1" hangingPunct="1">
              <a:spcBef>
                <a:spcPct val="0"/>
              </a:spcBef>
            </a:pPr>
            <a:r>
              <a:rPr lang="en-US" smtClean="0"/>
              <a:t>Could differentiate by name of compiler, by name of compiler (here, the publisher), by date of work, by place of publication, by title of the manifestation.</a:t>
            </a:r>
          </a:p>
          <a:p>
            <a:pPr eaLnBrk="1" hangingPunct="1">
              <a:spcBef>
                <a:spcPct val="0"/>
              </a:spcBef>
            </a:pPr>
            <a:endParaRPr lang="en-US" smtClean="0"/>
          </a:p>
          <a:p>
            <a:pPr eaLnBrk="1" hangingPunct="1">
              <a:spcBef>
                <a:spcPct val="0"/>
              </a:spcBef>
            </a:pPr>
            <a:r>
              <a:rPr lang="en-US" smtClean="0"/>
              <a:t>The great works of Thomas Paine, complete, political and theological (New York : D.M. Bennett, 1878)</a:t>
            </a:r>
          </a:p>
        </p:txBody>
      </p:sp>
      <p:sp>
        <p:nvSpPr>
          <p:cNvPr id="333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20FE40-A905-4C0B-BC8D-9078D77D9266}" type="slidenum">
              <a:rPr lang="en-US">
                <a:cs typeface="Arial" charset="0"/>
              </a:rPr>
              <a:pPr fontAlgn="base">
                <a:spcBef>
                  <a:spcPct val="0"/>
                </a:spcBef>
                <a:spcAft>
                  <a:spcPct val="0"/>
                </a:spcAft>
                <a:defRPr/>
              </a:pPr>
              <a:t>61</a:t>
            </a:fld>
            <a:endParaRPr lang="en-US">
              <a:cs typeface="Arial" charset="0"/>
            </a:endParaRPr>
          </a:p>
        </p:txBody>
      </p:sp>
    </p:spTree>
    <p:extLst>
      <p:ext uri="{BB962C8B-B14F-4D97-AF65-F5344CB8AC3E}">
        <p14:creationId xmlns:p14="http://schemas.microsoft.com/office/powerpoint/2010/main" val="195427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expressions.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4</a:t>
            </a:fld>
            <a:endParaRPr lang="en-US" smtClean="0"/>
          </a:p>
        </p:txBody>
      </p:sp>
    </p:spTree>
    <p:extLst>
      <p:ext uri="{BB962C8B-B14F-4D97-AF65-F5344CB8AC3E}">
        <p14:creationId xmlns:p14="http://schemas.microsoft.com/office/powerpoint/2010/main" val="1003704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p:cNvSpPr>
            <a:spLocks noGrp="1" noRot="1" noChangeAspect="1"/>
          </p:cNvSpPr>
          <p:nvPr>
            <p:ph type="sldImg"/>
          </p:nvPr>
        </p:nvSpPr>
        <p:spPr bwMode="auto">
          <a:noFill/>
          <a:ln>
            <a:solidFill>
              <a:srgbClr val="000000"/>
            </a:solidFill>
            <a:miter lim="800000"/>
            <a:headEnd/>
            <a:tailEnd/>
          </a:ln>
        </p:spPr>
      </p:sp>
      <p:sp>
        <p:nvSpPr>
          <p:cNvPr id="336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a:t>
            </a:r>
            <a:r>
              <a:rPr lang="en-US" baseline="0" smtClean="0"/>
              <a:t> 12, 2015</a:t>
            </a:r>
            <a:endParaRPr lang="en-US" smtClean="0"/>
          </a:p>
          <a:p>
            <a:pPr eaLnBrk="1" hangingPunct="1">
              <a:spcBef>
                <a:spcPct val="0"/>
              </a:spcBef>
            </a:pPr>
            <a:endParaRPr lang="en-US" smtClean="0"/>
          </a:p>
          <a:p>
            <a:pPr eaLnBrk="1" hangingPunct="1">
              <a:spcBef>
                <a:spcPct val="0"/>
              </a:spcBef>
            </a:pPr>
            <a:r>
              <a:rPr lang="en-US" smtClean="0"/>
              <a:t>Could differentiate this one by name of compiler, by place of publication, by date of the work, by title of manifestation</a:t>
            </a:r>
          </a:p>
          <a:p>
            <a:pPr eaLnBrk="1" hangingPunct="1">
              <a:spcBef>
                <a:spcPct val="0"/>
              </a:spcBef>
            </a:pPr>
            <a:endParaRPr lang="en-US" smtClean="0"/>
          </a:p>
          <a:p>
            <a:pPr eaLnBrk="1" hangingPunct="1">
              <a:spcBef>
                <a:spcPct val="0"/>
              </a:spcBef>
            </a:pPr>
            <a:r>
              <a:rPr lang="en-US" smtClean="0"/>
              <a:t>The works of Thomas Paine, secretary for foreign affairs to the Congress of the United States in the late war (Philadelphia: Printed by James Carey, 1797)</a:t>
            </a:r>
          </a:p>
        </p:txBody>
      </p:sp>
      <p:sp>
        <p:nvSpPr>
          <p:cNvPr id="335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EB6C0F-8C6F-45C7-9A00-8648D05F7DF0}" type="slidenum">
              <a:rPr lang="en-US">
                <a:cs typeface="Arial" charset="0"/>
              </a:rPr>
              <a:pPr fontAlgn="base">
                <a:spcBef>
                  <a:spcPct val="0"/>
                </a:spcBef>
                <a:spcAft>
                  <a:spcPct val="0"/>
                </a:spcAft>
                <a:defRPr/>
              </a:pPr>
              <a:t>62</a:t>
            </a:fld>
            <a:endParaRPr lang="en-US">
              <a:cs typeface="Arial" charset="0"/>
            </a:endParaRPr>
          </a:p>
        </p:txBody>
      </p:sp>
    </p:spTree>
    <p:extLst>
      <p:ext uri="{BB962C8B-B14F-4D97-AF65-F5344CB8AC3E}">
        <p14:creationId xmlns:p14="http://schemas.microsoft.com/office/powerpoint/2010/main" val="2859693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p:cNvSpPr>
          <p:nvPr>
            <p:ph type="sldImg"/>
          </p:nvPr>
        </p:nvSpPr>
        <p:spPr bwMode="auto">
          <a:noFill/>
          <a:ln>
            <a:solidFill>
              <a:srgbClr val="000000"/>
            </a:solidFill>
            <a:miter lim="800000"/>
            <a:headEnd/>
            <a:tailEnd/>
          </a:ln>
        </p:spPr>
      </p:sp>
      <p:sp>
        <p:nvSpPr>
          <p:cNvPr id="338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November</a:t>
            </a:r>
            <a:r>
              <a:rPr lang="en-US" baseline="0" smtClean="0"/>
              <a:t> 13, 2014</a:t>
            </a:r>
            <a:endParaRPr lang="en-US" smtClean="0"/>
          </a:p>
          <a:p>
            <a:pPr eaLnBrk="1" hangingPunct="1">
              <a:spcBef>
                <a:spcPct val="0"/>
              </a:spcBef>
            </a:pPr>
            <a:endParaRPr lang="en-US" smtClean="0"/>
          </a:p>
        </p:txBody>
      </p:sp>
      <p:sp>
        <p:nvSpPr>
          <p:cNvPr id="337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22E8DA-EFC2-415B-80F9-7F724C704866}" type="slidenum">
              <a:rPr lang="en-US">
                <a:cs typeface="Arial" charset="0"/>
              </a:rPr>
              <a:pPr fontAlgn="base">
                <a:spcBef>
                  <a:spcPct val="0"/>
                </a:spcBef>
                <a:spcAft>
                  <a:spcPct val="0"/>
                </a:spcAft>
                <a:defRPr/>
              </a:pPr>
              <a:t>63</a:t>
            </a:fld>
            <a:endParaRPr lang="en-US">
              <a:cs typeface="Arial" charset="0"/>
            </a:endParaRPr>
          </a:p>
        </p:txBody>
      </p:sp>
    </p:spTree>
    <p:extLst>
      <p:ext uri="{BB962C8B-B14F-4D97-AF65-F5344CB8AC3E}">
        <p14:creationId xmlns:p14="http://schemas.microsoft.com/office/powerpoint/2010/main" val="3254804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Image Placeholder 1"/>
          <p:cNvSpPr>
            <a:spLocks noGrp="1" noRot="1" noChangeAspect="1"/>
          </p:cNvSpPr>
          <p:nvPr>
            <p:ph type="sldImg"/>
          </p:nvPr>
        </p:nvSpPr>
        <p:spPr bwMode="auto">
          <a:noFill/>
          <a:ln>
            <a:solidFill>
              <a:srgbClr val="000000"/>
            </a:solidFill>
            <a:miter lim="800000"/>
            <a:headEnd/>
            <a:tailEnd/>
          </a:ln>
        </p:spPr>
      </p:sp>
      <p:sp>
        <p:nvSpPr>
          <p:cNvPr id="340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November 13, 2013</a:t>
            </a:r>
          </a:p>
          <a:p>
            <a:pPr eaLnBrk="1" hangingPunct="1">
              <a:spcBef>
                <a:spcPct val="0"/>
              </a:spcBef>
            </a:pPr>
            <a:endParaRPr lang="en-US" smtClean="0"/>
          </a:p>
          <a:p>
            <a:pPr eaLnBrk="1" hangingPunct="1">
              <a:spcBef>
                <a:spcPct val="0"/>
              </a:spcBef>
            </a:pPr>
            <a:r>
              <a:rPr lang="en-US" smtClean="0"/>
              <a:t>Important note: PCC has not yet determined how to handle this for large groups of NARs such</a:t>
            </a:r>
            <a:r>
              <a:rPr lang="en-US" baseline="0" smtClean="0"/>
              <a:t> as Shakespeare</a:t>
            </a:r>
            <a:r>
              <a:rPr lang="en-US" smtClean="0"/>
              <a:t>,</a:t>
            </a:r>
            <a:r>
              <a:rPr lang="en-US" baseline="0" smtClean="0"/>
              <a:t> especially on the question of whether to use the original language as part of the access point.</a:t>
            </a:r>
            <a:endParaRPr lang="en-US" smtClean="0"/>
          </a:p>
        </p:txBody>
      </p:sp>
      <p:sp>
        <p:nvSpPr>
          <p:cNvPr id="339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A5955C-8FED-42B4-BC56-C9A06F060C0F}" type="slidenum">
              <a:rPr lang="en-US">
                <a:cs typeface="Arial" charset="0"/>
              </a:rPr>
              <a:pPr fontAlgn="base">
                <a:spcBef>
                  <a:spcPct val="0"/>
                </a:spcBef>
                <a:spcAft>
                  <a:spcPct val="0"/>
                </a:spcAft>
                <a:defRPr/>
              </a:pPr>
              <a:t>64</a:t>
            </a:fld>
            <a:endParaRPr lang="en-US">
              <a:cs typeface="Arial" charset="0"/>
            </a:endParaRPr>
          </a:p>
        </p:txBody>
      </p:sp>
    </p:spTree>
    <p:extLst>
      <p:ext uri="{BB962C8B-B14F-4D97-AF65-F5344CB8AC3E}">
        <p14:creationId xmlns:p14="http://schemas.microsoft.com/office/powerpoint/2010/main" val="1535563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Image Placeholder 1"/>
          <p:cNvSpPr>
            <a:spLocks noGrp="1" noRot="1" noChangeAspect="1"/>
          </p:cNvSpPr>
          <p:nvPr>
            <p:ph type="sldImg"/>
          </p:nvPr>
        </p:nvSpPr>
        <p:spPr bwMode="auto">
          <a:noFill/>
          <a:ln>
            <a:solidFill>
              <a:srgbClr val="000000"/>
            </a:solidFill>
            <a:miter lim="800000"/>
            <a:headEnd/>
            <a:tailEnd/>
          </a:ln>
        </p:spPr>
      </p:sp>
      <p:sp>
        <p:nvSpPr>
          <p:cNvPr id="343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November 13, 2014</a:t>
            </a:r>
          </a:p>
          <a:p>
            <a:pPr eaLnBrk="1" hangingPunct="1">
              <a:spcBef>
                <a:spcPct val="0"/>
              </a:spcBef>
            </a:pPr>
            <a:endParaRPr lang="en-US" smtClean="0"/>
          </a:p>
        </p:txBody>
      </p:sp>
      <p:sp>
        <p:nvSpPr>
          <p:cNvPr id="342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59466F-B3F4-48C7-9AC8-A45A8F3D16F6}" type="slidenum">
              <a:rPr lang="en-US">
                <a:cs typeface="Arial" charset="0"/>
              </a:rPr>
              <a:pPr fontAlgn="base">
                <a:spcBef>
                  <a:spcPct val="0"/>
                </a:spcBef>
                <a:spcAft>
                  <a:spcPct val="0"/>
                </a:spcAft>
                <a:defRPr/>
              </a:pPr>
              <a:t>65</a:t>
            </a:fld>
            <a:endParaRPr lang="en-US">
              <a:cs typeface="Arial" charset="0"/>
            </a:endParaRPr>
          </a:p>
        </p:txBody>
      </p:sp>
    </p:spTree>
    <p:extLst>
      <p:ext uri="{BB962C8B-B14F-4D97-AF65-F5344CB8AC3E}">
        <p14:creationId xmlns:p14="http://schemas.microsoft.com/office/powerpoint/2010/main" val="3048577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Image Placeholder 1"/>
          <p:cNvSpPr>
            <a:spLocks noGrp="1" noRot="1" noChangeAspect="1"/>
          </p:cNvSpPr>
          <p:nvPr>
            <p:ph type="sldImg"/>
          </p:nvPr>
        </p:nvSpPr>
        <p:spPr bwMode="auto">
          <a:noFill/>
          <a:ln>
            <a:solidFill>
              <a:srgbClr val="000000"/>
            </a:solidFill>
            <a:miter lim="800000"/>
            <a:headEnd/>
            <a:tailEnd/>
          </a:ln>
        </p:spPr>
      </p:sp>
      <p:sp>
        <p:nvSpPr>
          <p:cNvPr id="345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November 13, 2014</a:t>
            </a:r>
          </a:p>
          <a:p>
            <a:pPr eaLnBrk="1" hangingPunct="1">
              <a:spcBef>
                <a:spcPct val="0"/>
              </a:spcBef>
            </a:pPr>
            <a:endParaRPr lang="en-US" smtClean="0"/>
          </a:p>
        </p:txBody>
      </p:sp>
      <p:sp>
        <p:nvSpPr>
          <p:cNvPr id="344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4362EB-E515-4D61-AB6D-14DC4019E641}" type="slidenum">
              <a:rPr lang="en-US">
                <a:cs typeface="Arial" charset="0"/>
              </a:rPr>
              <a:pPr fontAlgn="base">
                <a:spcBef>
                  <a:spcPct val="0"/>
                </a:spcBef>
                <a:spcAft>
                  <a:spcPct val="0"/>
                </a:spcAft>
                <a:defRPr/>
              </a:pPr>
              <a:t>66</a:t>
            </a:fld>
            <a:endParaRPr lang="en-US">
              <a:cs typeface="Arial" charset="0"/>
            </a:endParaRPr>
          </a:p>
        </p:txBody>
      </p:sp>
    </p:spTree>
    <p:extLst>
      <p:ext uri="{BB962C8B-B14F-4D97-AF65-F5344CB8AC3E}">
        <p14:creationId xmlns:p14="http://schemas.microsoft.com/office/powerpoint/2010/main" val="969140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Image Placeholder 1"/>
          <p:cNvSpPr>
            <a:spLocks noGrp="1" noRot="1" noChangeAspect="1"/>
          </p:cNvSpPr>
          <p:nvPr>
            <p:ph type="sldImg"/>
          </p:nvPr>
        </p:nvSpPr>
        <p:spPr bwMode="auto">
          <a:noFill/>
          <a:ln>
            <a:solidFill>
              <a:srgbClr val="000000"/>
            </a:solidFill>
            <a:miter lim="800000"/>
            <a:headEnd/>
            <a:tailEnd/>
          </a:ln>
        </p:spPr>
      </p:sp>
      <p:sp>
        <p:nvSpPr>
          <p:cNvPr id="347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 12, 2015</a:t>
            </a:r>
          </a:p>
          <a:p>
            <a:pPr eaLnBrk="1" hangingPunct="1">
              <a:spcBef>
                <a:spcPct val="0"/>
              </a:spcBef>
            </a:pPr>
            <a:endParaRPr lang="en-US" smtClean="0"/>
          </a:p>
          <a:p>
            <a:pPr eaLnBrk="1" hangingPunct="1">
              <a:spcBef>
                <a:spcPct val="0"/>
              </a:spcBef>
            </a:pPr>
            <a:r>
              <a:rPr lang="en-US" smtClean="0"/>
              <a:t>The Norton Shakespeare / Stephen Greenblatt, general editor ; Walter Cohen, Jean E. Howard, Katharine Eisaman Maus, [editors] ; with an essay on the Shakespearean stage by Andrew Gurr (New York: W.W. Norton, 1997)</a:t>
            </a:r>
          </a:p>
          <a:p>
            <a:pPr eaLnBrk="1" hangingPunct="1">
              <a:spcBef>
                <a:spcPct val="0"/>
              </a:spcBef>
            </a:pPr>
            <a:endParaRPr lang="en-US" smtClean="0"/>
          </a:p>
          <a:p>
            <a:pPr eaLnBrk="1" hangingPunct="1">
              <a:spcBef>
                <a:spcPct val="0"/>
              </a:spcBef>
            </a:pPr>
            <a:r>
              <a:rPr lang="en-US" b="1" smtClean="0"/>
              <a:t>NOTE CAREFULLY:</a:t>
            </a:r>
            <a:r>
              <a:rPr lang="en-US" smtClean="0"/>
              <a:t> The problem of using AACR2 forms in RDA for authorized access points with conventional collective titles applies to all conventional collective titles (e.g. “Plays,” “Correspondence,” etc.) and “Selections”, not just “Works”. On the one hand, the AACR2 authority record may represent more than one compilation, and on the other, more than one AACR2 authority record may have been used to represent what is considered in RDA to be the same aggregate work or expression of an aggregate work (e.g. because the date of manifestation was added to the heading). In RDA each compilation (aggregate work</a:t>
            </a:r>
            <a:r>
              <a:rPr lang="en-US" baseline="0" smtClean="0"/>
              <a:t> or </a:t>
            </a:r>
            <a:r>
              <a:rPr lang="en-US" smtClean="0"/>
              <a:t>expression or part or work</a:t>
            </a:r>
            <a:r>
              <a:rPr lang="en-US" baseline="0" smtClean="0"/>
              <a:t> or expressions</a:t>
            </a:r>
            <a:r>
              <a:rPr lang="en-US" smtClean="0"/>
              <a:t>) should be represented by its own record and authorized access point because each is a different work or expression.</a:t>
            </a:r>
            <a:endParaRPr lang="en-US" b="1" smtClean="0"/>
          </a:p>
        </p:txBody>
      </p:sp>
      <p:sp>
        <p:nvSpPr>
          <p:cNvPr id="346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DCB5C-DC3B-44F1-B964-806A8FC0C00C}" type="slidenum">
              <a:rPr lang="en-US">
                <a:cs typeface="Arial" charset="0"/>
              </a:rPr>
              <a:pPr fontAlgn="base">
                <a:spcBef>
                  <a:spcPct val="0"/>
                </a:spcBef>
                <a:spcAft>
                  <a:spcPct val="0"/>
                </a:spcAft>
                <a:defRPr/>
              </a:pPr>
              <a:t>67</a:t>
            </a:fld>
            <a:endParaRPr lang="en-US">
              <a:cs typeface="Arial" charset="0"/>
            </a:endParaRPr>
          </a:p>
        </p:txBody>
      </p:sp>
    </p:spTree>
    <p:extLst>
      <p:ext uri="{BB962C8B-B14F-4D97-AF65-F5344CB8AC3E}">
        <p14:creationId xmlns:p14="http://schemas.microsoft.com/office/powerpoint/2010/main" val="1316088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the first instance, the cataloger</a:t>
            </a:r>
            <a:r>
              <a:rPr lang="en-US" baseline="0" smtClean="0"/>
              <a:t> knew that this particular expression of Blade Runner was known both as the “final cut” and as the “25th anniversary edition”. “Final cut” was chosen as the distinguishing attribute for the authorized access point, but to help users that might think of this expression by the edition statement, the cataloger used that to create a variant access point.</a:t>
            </a:r>
          </a:p>
          <a:p>
            <a:endParaRPr lang="en-US" baseline="0" smtClean="0"/>
          </a:p>
          <a:p>
            <a:r>
              <a:rPr lang="en-US" baseline="0" smtClean="0"/>
              <a:t>The second type of variant is very common with translations. In this case the Hebrew title, technically a variant title for the work, is obviously closely associated with this expression, and inclusion of it as a variant access point will help guide the user to the expression.</a:t>
            </a:r>
          </a:p>
          <a:p>
            <a:endParaRPr lang="en-US" baseline="0" smtClean="0"/>
          </a:p>
          <a:p>
            <a:r>
              <a:rPr lang="en-US" b="1" baseline="0" smtClean="0"/>
              <a:t>Add any variants you think are necessary to the records you’re working on.</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68</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70</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71</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numerous</a:t>
            </a:r>
            <a:r>
              <a:rPr lang="en-US" baseline="0" smtClean="0"/>
              <a:t> arrangements of Good King Wenceslas. This is the one by McDonald.</a:t>
            </a:r>
          </a:p>
          <a:p>
            <a:endParaRPr lang="en-US" baseline="0" smtClean="0"/>
          </a:p>
          <a:p>
            <a:r>
              <a:rPr lang="en-US" baseline="0" smtClean="0"/>
              <a:t>There are numerous arrangements of All I do is dream of you. </a:t>
            </a:r>
            <a:r>
              <a:rPr lang="en-US" sz="1200" smtClean="0"/>
              <a:t>Bublé is one of the arrangers. Bublé’s arrangement</a:t>
            </a:r>
            <a:r>
              <a:rPr lang="en-US" sz="1200" baseline="0" smtClean="0"/>
              <a:t> exists in two expressions, the notated music and a recording. This is one way of differentiating. Another possible way would be to differentiate first by </a:t>
            </a:r>
            <a:r>
              <a:rPr lang="en-US" sz="1200" smtClean="0"/>
              <a:t>Bublé, then by the content type.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72</a:t>
            </a:fld>
            <a:endParaRPr lang="en-US"/>
          </a:p>
        </p:txBody>
      </p:sp>
    </p:spTree>
    <p:extLst>
      <p:ext uri="{BB962C8B-B14F-4D97-AF65-F5344CB8AC3E}">
        <p14:creationId xmlns:p14="http://schemas.microsoft.com/office/powerpoint/2010/main" val="257527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5.3, find the core elements for expressions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a:t>
            </a:fld>
            <a:endParaRPr lang="en-US"/>
          </a:p>
        </p:txBody>
      </p:sp>
    </p:spTree>
    <p:extLst>
      <p:ext uri="{BB962C8B-B14F-4D97-AF65-F5344CB8AC3E}">
        <p14:creationId xmlns:p14="http://schemas.microsoft.com/office/powerpoint/2010/main" val="2905926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 date of expression, be cautious! Use</a:t>
            </a:r>
            <a:r>
              <a:rPr lang="en-US" baseline="0" smtClean="0"/>
              <a:t> the date of EXPRESSION, which is not necessarily the same as the date of the manifestation you have in your hand.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73</a:t>
            </a:fld>
            <a:endParaRPr lang="en-US"/>
          </a:p>
        </p:txBody>
      </p:sp>
    </p:spTree>
    <p:extLst>
      <p:ext uri="{BB962C8B-B14F-4D97-AF65-F5344CB8AC3E}">
        <p14:creationId xmlns:p14="http://schemas.microsoft.com/office/powerpoint/2010/main" val="1958711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 date of expression, be cautious! Use</a:t>
            </a:r>
            <a:r>
              <a:rPr lang="en-US" baseline="0" smtClean="0"/>
              <a:t> the date of EXPRESSION, which is not necessarily the same as the date of the manifestation you have in your hand.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74</a:t>
            </a:fld>
            <a:endParaRPr lang="en-US"/>
          </a:p>
        </p:txBody>
      </p:sp>
    </p:spTree>
    <p:extLst>
      <p:ext uri="{BB962C8B-B14F-4D97-AF65-F5344CB8AC3E}">
        <p14:creationId xmlns:p14="http://schemas.microsoft.com/office/powerpoint/2010/main" val="1958711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Similarly,</a:t>
            </a:r>
            <a:r>
              <a:rPr lang="en-US" baseline="0" smtClean="0"/>
              <a:t> other types of relationships to an expression may be recorded (for example, to a related expression), as appropriate.</a:t>
            </a:r>
          </a:p>
          <a:p>
            <a:endParaRPr lang="en-US" baseline="0" smtClean="0"/>
          </a:p>
          <a:p>
            <a:r>
              <a:rPr lang="en-US" b="1" baseline="0" smtClean="0"/>
              <a:t>Any relationships you’d like to record in your records? For the relationship designators, see RDA Appendix I.</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76</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“Spanish” is probably</a:t>
            </a:r>
            <a:r>
              <a:rPr lang="en-US" baseline="0" smtClean="0"/>
              <a:t> all that is needed to differentiate this expression from any others. There’s only one Spanish expression.</a:t>
            </a:r>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E91EDC-B6B8-4081-8D38-69B05337794F}" type="slidenum">
              <a:rPr lang="en-US" smtClean="0"/>
              <a:pPr/>
              <a:t>80</a:t>
            </a:fld>
            <a:endParaRPr lang="en-US" smtClean="0"/>
          </a:p>
        </p:txBody>
      </p:sp>
    </p:spTree>
    <p:extLst>
      <p:ext uri="{BB962C8B-B14F-4D97-AF65-F5344CB8AC3E}">
        <p14:creationId xmlns:p14="http://schemas.microsoft.com/office/powerpoint/2010/main" val="3630844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“other distinguishing characteristic” is core because it is needed to distinguish this English expression from another English expression--there are more than one translation.</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CC1ED9-3A3B-479E-B7AF-745109AC3CCE}" type="slidenum">
              <a:rPr lang="en-US" smtClean="0"/>
              <a:pPr/>
              <a:t>81</a:t>
            </a:fld>
            <a:endParaRPr lang="en-US" smtClean="0"/>
          </a:p>
        </p:txBody>
      </p:sp>
    </p:spTree>
    <p:extLst>
      <p:ext uri="{BB962C8B-B14F-4D97-AF65-F5344CB8AC3E}">
        <p14:creationId xmlns:p14="http://schemas.microsoft.com/office/powerpoint/2010/main" val="1204429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“other distinguishing characteristic” is core because it is needed to distinguish this English expression from another English expression--there are many more than one translation.</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CC1ED9-3A3B-479E-B7AF-745109AC3CCE}" type="slidenum">
              <a:rPr lang="en-US" smtClean="0"/>
              <a:pPr/>
              <a:t>82</a:t>
            </a:fld>
            <a:endParaRPr lang="en-US" smtClean="0"/>
          </a:p>
        </p:txBody>
      </p:sp>
    </p:spTree>
    <p:extLst>
      <p:ext uri="{BB962C8B-B14F-4D97-AF65-F5344CB8AC3E}">
        <p14:creationId xmlns:p14="http://schemas.microsoft.com/office/powerpoint/2010/main" val="3838821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we’ve added content type to distinguish this expression from other English expressions,</a:t>
            </a:r>
            <a:r>
              <a:rPr lang="en-US" baseline="0" smtClean="0"/>
              <a:t> but still further differentiation is needed because there are more than one English spoken word expression of the Iliad. There are probably other ways this could be done. So we added “Molina” as an “other distinguishing characteristic”.</a:t>
            </a:r>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CC1ED9-3A3B-479E-B7AF-745109AC3CCE}" type="slidenum">
              <a:rPr lang="en-US" smtClean="0"/>
              <a:pPr/>
              <a:t>83</a:t>
            </a:fld>
            <a:endParaRPr lang="en-US" smtClean="0"/>
          </a:p>
        </p:txBody>
      </p:sp>
    </p:spTree>
    <p:extLst>
      <p:ext uri="{BB962C8B-B14F-4D97-AF65-F5344CB8AC3E}">
        <p14:creationId xmlns:p14="http://schemas.microsoft.com/office/powerpoint/2010/main" val="322231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5.8</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It’s important to include information about relationships such as editors and translators</a:t>
            </a:r>
            <a:r>
              <a:rPr lang="en-US" baseline="0" smtClean="0"/>
              <a:t> for expression descriptions.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6 if you’re not already there.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1DCCB-B256-4129-ACA1-2F22B2B01B05}" type="slidenum">
              <a:rPr lang="en-US" smtClean="0"/>
              <a:pPr/>
              <a:t>9</a:t>
            </a:fld>
            <a:endParaRPr lang="en-US" smtClean="0"/>
          </a:p>
        </p:txBody>
      </p:sp>
    </p:spTree>
    <p:extLst>
      <p:ext uri="{BB962C8B-B14F-4D97-AF65-F5344CB8AC3E}">
        <p14:creationId xmlns:p14="http://schemas.microsoft.com/office/powerpoint/2010/main" val="42597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13</a:t>
            </a:fld>
            <a:endParaRPr lang="en-US"/>
          </a:p>
        </p:txBody>
      </p:sp>
    </p:spTree>
    <p:extLst>
      <p:ext uri="{BB962C8B-B14F-4D97-AF65-F5344CB8AC3E}">
        <p14:creationId xmlns:p14="http://schemas.microsoft.com/office/powerpoint/2010/main" val="360984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9. Describing Expressions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9. Describing Expressions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oc.gov/standards/dateti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9</a:t>
            </a:r>
            <a:r>
              <a:rPr lang="en-US" sz="3600" b="1" smtClean="0"/>
              <a:t/>
            </a:r>
            <a:br>
              <a:rPr lang="en-US" sz="3600" b="1" smtClean="0"/>
            </a:br>
            <a:r>
              <a:rPr lang="en-US" sz="3600" b="1" smtClean="0"/>
              <a:t>Describing Expressions</a:t>
            </a:r>
            <a:br>
              <a:rPr lang="en-US" sz="3600" b="1" smtClean="0"/>
            </a:br>
            <a:endParaRPr lang="en-US" sz="2400"/>
          </a:p>
        </p:txBody>
      </p:sp>
      <p:sp>
        <p:nvSpPr>
          <p:cNvPr id="7" name="TextBox 6"/>
          <p:cNvSpPr txBox="1">
            <a:spLocks noChangeArrowheads="1"/>
          </p:cNvSpPr>
          <p:nvPr/>
        </p:nvSpPr>
        <p:spPr>
          <a:xfrm>
            <a:off x="571500" y="38862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Expressions: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r>
              <a:rPr lang="en-US" smtClean="0"/>
              <a:t>Attributes of Expressions:</a:t>
            </a:r>
            <a:br>
              <a:rPr lang="en-US" smtClean="0"/>
            </a:br>
            <a:r>
              <a:rPr lang="en-US" smtClean="0"/>
              <a:t>Title?</a:t>
            </a:r>
          </a:p>
        </p:txBody>
      </p:sp>
      <p:sp>
        <p:nvSpPr>
          <p:cNvPr id="46083" name="Content Placeholder 5"/>
          <p:cNvSpPr>
            <a:spLocks noGrp="1"/>
          </p:cNvSpPr>
          <p:nvPr>
            <p:ph idx="1"/>
          </p:nvPr>
        </p:nvSpPr>
        <p:spPr/>
        <p:txBody>
          <a:bodyPr/>
          <a:lstStyle/>
          <a:p>
            <a:r>
              <a:rPr lang="en-US" smtClean="0"/>
              <a:t>Title is not considered an attribute of an expression in RDA, so there is no expression title element guideline.</a:t>
            </a:r>
          </a:p>
          <a:p>
            <a:r>
              <a:rPr lang="en-US" smtClean="0"/>
              <a:t>The authorized access point for an expression is created by adding elements to the authorized access point for a work.</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extLst>
      <p:ext uri="{BB962C8B-B14F-4D97-AF65-F5344CB8AC3E}">
        <p14:creationId xmlns:p14="http://schemas.microsoft.com/office/powerpoint/2010/main" val="387258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Attributes of Expressions: </a:t>
            </a:r>
            <a:br>
              <a:rPr lang="en-US" smtClean="0"/>
            </a:br>
            <a:r>
              <a:rPr lang="en-US" smtClean="0"/>
              <a:t>Content Type</a:t>
            </a:r>
          </a:p>
        </p:txBody>
      </p:sp>
      <p:sp>
        <p:nvSpPr>
          <p:cNvPr id="61443" name="Content Placeholder 2"/>
          <p:cNvSpPr>
            <a:spLocks noGrp="1"/>
          </p:cNvSpPr>
          <p:nvPr>
            <p:ph idx="1"/>
          </p:nvPr>
        </p:nvSpPr>
        <p:spPr/>
        <p:txBody>
          <a:bodyPr/>
          <a:lstStyle/>
          <a:p>
            <a:r>
              <a:rPr lang="en-US" smtClean="0"/>
              <a:t>Content type is a core element (5.3)</a:t>
            </a:r>
          </a:p>
          <a:p>
            <a:r>
              <a:rPr lang="en-US" smtClean="0"/>
              <a:t>6.9. Content type is a categorization reflecting the fundamental form of communication in which the content is expressed and the human sense through which it is intended to be perceived.</a:t>
            </a:r>
          </a:p>
          <a:p>
            <a:r>
              <a:rPr lang="en-US" smtClean="0"/>
              <a:t>Terms are from a controlled vocabulary listed in 6.9.1.3, Table 6.1</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167808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Attributes of Expressions: </a:t>
            </a:r>
            <a:br>
              <a:rPr lang="en-US" smtClean="0"/>
            </a:br>
            <a:r>
              <a:rPr lang="en-US" smtClean="0"/>
              <a:t>Content Type</a:t>
            </a:r>
          </a:p>
        </p:txBody>
      </p:sp>
      <p:sp>
        <p:nvSpPr>
          <p:cNvPr id="61443" name="Content Placeholder 2"/>
          <p:cNvSpPr>
            <a:spLocks noGrp="1"/>
          </p:cNvSpPr>
          <p:nvPr>
            <p:ph idx="1"/>
          </p:nvPr>
        </p:nvSpPr>
        <p:spPr/>
        <p:txBody>
          <a:bodyPr/>
          <a:lstStyle/>
          <a:p>
            <a:r>
              <a:rPr lang="en-US" sz="2400" smtClean="0"/>
              <a:t>Content type is recorded in MARC 336</a:t>
            </a:r>
          </a:p>
          <a:p>
            <a:r>
              <a:rPr lang="en-US" sz="2400" smtClean="0"/>
              <a:t>Record the term in subfield $a; record “rdacontent” in subfield $2</a:t>
            </a:r>
          </a:p>
          <a:p>
            <a:pPr marL="457200" lvl="1" indent="0">
              <a:buNone/>
            </a:pPr>
            <a:endParaRPr lang="en-US" sz="2000"/>
          </a:p>
          <a:p>
            <a:pPr marL="457200" lvl="1" indent="0">
              <a:buNone/>
            </a:pPr>
            <a:r>
              <a:rPr lang="en-US" sz="2000" smtClean="0"/>
              <a:t>336	$a notated music $2 rdacontent</a:t>
            </a:r>
          </a:p>
          <a:p>
            <a:pPr marL="457200" lvl="1" indent="0">
              <a:buNone/>
            </a:pPr>
            <a:r>
              <a:rPr lang="en-US" sz="2000" smtClean="0"/>
              <a:t>336	$a text $2 rdacontent</a:t>
            </a:r>
            <a:endParaRPr lang="en-US" sz="2000"/>
          </a:p>
          <a:p>
            <a:pPr marL="57150" indent="0">
              <a:buNone/>
            </a:pPr>
            <a:endParaRPr lang="en-US" sz="2400" smtClean="0"/>
          </a:p>
          <a:p>
            <a:pPr marL="514350" indent="-457200"/>
            <a:r>
              <a:rPr lang="en-US" sz="2400" smtClean="0"/>
              <a:t>NOTE: PCC has (temporarily) asked catalogers not to record content type in NACO expression authority records. We will record it in this workshop as a core element, however.</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extLst>
      <p:ext uri="{BB962C8B-B14F-4D97-AF65-F5344CB8AC3E}">
        <p14:creationId xmlns:p14="http://schemas.microsoft.com/office/powerpoint/2010/main" val="380077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Attributes of Expressions: </a:t>
            </a:r>
            <a:br>
              <a:rPr lang="en-US" smtClean="0"/>
            </a:br>
            <a:r>
              <a:rPr lang="en-US" smtClean="0"/>
              <a:t>Exercise: Content Type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2205" y="160020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00200"/>
            <a:ext cx="2482534" cy="4492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extLst>
      <p:ext uri="{BB962C8B-B14F-4D97-AF65-F5344CB8AC3E}">
        <p14:creationId xmlns:p14="http://schemas.microsoft.com/office/powerpoint/2010/main" val="3585949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Type </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AutoNum type="arabicPlain" startAt="336"/>
            </a:pPr>
            <a:r>
              <a:rPr lang="en-US" smtClean="0"/>
              <a:t>$</a:t>
            </a:r>
            <a:r>
              <a:rPr lang="en-US"/>
              <a:t>a </a:t>
            </a:r>
            <a:r>
              <a:rPr lang="en-US" b="1"/>
              <a:t>text</a:t>
            </a:r>
            <a:r>
              <a:rPr lang="en-US"/>
              <a:t> $2 rdacontent  </a:t>
            </a:r>
            <a:r>
              <a:rPr lang="en-US" i="1"/>
              <a:t>[not used in current PCC practice]</a:t>
            </a:r>
            <a:r>
              <a:rPr lang="en-US"/>
              <a:t> </a:t>
            </a:r>
          </a:p>
          <a:p>
            <a:pPr marL="1143000" indent="-1143000">
              <a:buNone/>
            </a:pPr>
            <a:r>
              <a:rPr lang="en-US"/>
              <a:t>670	$a </a:t>
            </a:r>
            <a:r>
              <a:rPr lang="en-US" smtClean="0"/>
              <a:t>Piedra </a:t>
            </a:r>
            <a:r>
              <a:rPr lang="en-US"/>
              <a:t>de sol, 1957: $b title page ([by] Octavio Paz</a:t>
            </a:r>
            <a:r>
              <a:rPr lang="en-US" smtClean="0"/>
              <a:t>)</a:t>
            </a:r>
            <a:endParaRPr lang="en-US"/>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extLst>
      <p:ext uri="{BB962C8B-B14F-4D97-AF65-F5344CB8AC3E}">
        <p14:creationId xmlns:p14="http://schemas.microsoft.com/office/powerpoint/2010/main" val="338869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Type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AutoNum type="arabicPlain" startAt="336"/>
            </a:pPr>
            <a:r>
              <a:rPr lang="en-US" smtClean="0"/>
              <a:t>$</a:t>
            </a:r>
            <a:r>
              <a:rPr lang="en-US"/>
              <a:t>a </a:t>
            </a:r>
            <a:r>
              <a:rPr lang="en-US" b="1"/>
              <a:t>text</a:t>
            </a:r>
            <a:r>
              <a:rPr lang="en-US"/>
              <a:t> $2 rdacontent  </a:t>
            </a:r>
            <a:r>
              <a:rPr lang="en-US" i="1"/>
              <a:t>[not used in current PCC practice]</a:t>
            </a:r>
            <a:r>
              <a:rPr lang="en-US"/>
              <a:t> </a:t>
            </a:r>
          </a:p>
          <a:p>
            <a:pPr marL="1143000" indent="-1143000">
              <a:buNone/>
            </a:pPr>
            <a:r>
              <a:rPr lang="en-US" smtClean="0"/>
              <a:t>670</a:t>
            </a:r>
            <a:r>
              <a:rPr lang="en-US"/>
              <a:t>	</a:t>
            </a:r>
            <a:r>
              <a:rPr lang="en-US" smtClean="0"/>
              <a:t>$a </a:t>
            </a:r>
            <a:r>
              <a:rPr lang="en-US"/>
              <a:t>Sun stone = Piedra de sol, </a:t>
            </a:r>
            <a:r>
              <a:rPr lang="en-US" smtClean="0"/>
              <a:t>1963</a:t>
            </a:r>
            <a:r>
              <a:rPr lang="en-US"/>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417542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Attributes of Expressions: </a:t>
            </a:r>
            <a:br>
              <a:rPr lang="en-US" smtClean="0"/>
            </a:br>
            <a:r>
              <a:rPr lang="en-US" smtClean="0"/>
              <a:t>Exercise: Content Type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695272" y="1600200"/>
            <a:ext cx="2757086"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Ili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1" y="2133599"/>
            <a:ext cx="2954730" cy="34198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9. Describing Expressions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1050166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Type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smtClean="0"/>
              <a:t>336</a:t>
            </a:r>
            <a:r>
              <a:rPr lang="en-US"/>
              <a:t>	</a:t>
            </a:r>
            <a:r>
              <a:rPr lang="en-US" smtClean="0"/>
              <a:t>$</a:t>
            </a:r>
            <a:r>
              <a:rPr lang="en-US"/>
              <a:t>a </a:t>
            </a:r>
            <a:r>
              <a:rPr lang="en-US" b="1"/>
              <a:t>text</a:t>
            </a:r>
            <a:r>
              <a:rPr lang="en-US"/>
              <a:t> $2 rdacontent  </a:t>
            </a:r>
            <a:r>
              <a:rPr lang="en-US" i="1"/>
              <a:t>[not used in current PCC practice]</a:t>
            </a:r>
          </a:p>
          <a:p>
            <a:pPr marL="1143000" indent="-1143000">
              <a:buNone/>
            </a:pPr>
            <a:r>
              <a:rPr lang="en-US" smtClean="0"/>
              <a:t>670</a:t>
            </a:r>
            <a:r>
              <a:rPr lang="en-US"/>
              <a:t>	</a:t>
            </a:r>
            <a:r>
              <a:rPr lang="en-US" smtClean="0"/>
              <a:t>$</a:t>
            </a:r>
            <a:r>
              <a:rPr lang="en-US"/>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755549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 Type </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smtClean="0"/>
              <a:t>336</a:t>
            </a:r>
            <a:r>
              <a:rPr lang="en-US"/>
              <a:t>	$a </a:t>
            </a:r>
            <a:r>
              <a:rPr lang="en-US" b="1"/>
              <a:t>spoken word </a:t>
            </a:r>
            <a:r>
              <a:rPr lang="en-US"/>
              <a:t>$2 rdacontent </a:t>
            </a:r>
            <a:r>
              <a:rPr lang="en-US" i="1"/>
              <a:t>[not used in current PCC practice]</a:t>
            </a:r>
          </a:p>
          <a:p>
            <a:pPr marL="1143000" indent="-1143000">
              <a:buNone/>
            </a:pPr>
            <a:r>
              <a:rPr lang="en-US" smtClean="0"/>
              <a:t>670</a:t>
            </a:r>
            <a:r>
              <a:rPr lang="en-US"/>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extLst>
      <p:ext uri="{BB962C8B-B14F-4D97-AF65-F5344CB8AC3E}">
        <p14:creationId xmlns:p14="http://schemas.microsoft.com/office/powerpoint/2010/main" val="199415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marL="45720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Attributes of Expressions:</a:t>
            </a:r>
            <a:br>
              <a:rPr lang="en-US" smtClean="0"/>
            </a:br>
            <a:r>
              <a:rPr lang="en-US" smtClean="0"/>
              <a:t>Date of Expression</a:t>
            </a:r>
          </a:p>
        </p:txBody>
      </p:sp>
      <p:sp>
        <p:nvSpPr>
          <p:cNvPr id="59395" name="Content Placeholder 2"/>
          <p:cNvSpPr>
            <a:spLocks noGrp="1"/>
          </p:cNvSpPr>
          <p:nvPr>
            <p:ph idx="1"/>
          </p:nvPr>
        </p:nvSpPr>
        <p:spPr/>
        <p:txBody>
          <a:bodyPr/>
          <a:lstStyle/>
          <a:p>
            <a:r>
              <a:rPr lang="en-US" sz="2400" smtClean="0"/>
              <a:t>6.10.1.1. This element records the earliest date associated with an expression. It is core if needed to distinguish between expressions.</a:t>
            </a:r>
          </a:p>
          <a:p>
            <a:r>
              <a:rPr lang="en-US" sz="2400" smtClean="0"/>
              <a:t>In the absence of other evidence, the date of the earliest manifestation embodying the expression may be treated as the date of expression.</a:t>
            </a:r>
          </a:p>
          <a:p>
            <a:r>
              <a:rPr lang="en-US" sz="2400" smtClean="0"/>
              <a:t>Date of expression may be recorded whether or not it is needed to distinguish</a:t>
            </a:r>
          </a:p>
          <a:p>
            <a:r>
              <a:rPr lang="en-US" sz="2400"/>
              <a:t>Special instructions for religious works (RDA 6.24)  and for the Bible in particular (RDA 6.30.3.2)</a:t>
            </a:r>
            <a:endParaRPr lang="en-US" sz="2000" smtClean="0"/>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358480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Expressions: Date</a:t>
            </a:r>
          </a:p>
        </p:txBody>
      </p:sp>
      <p:sp>
        <p:nvSpPr>
          <p:cNvPr id="28675" name="Content Placeholder 2"/>
          <p:cNvSpPr>
            <a:spLocks noGrp="1"/>
          </p:cNvSpPr>
          <p:nvPr>
            <p:ph idx="1"/>
          </p:nvPr>
        </p:nvSpPr>
        <p:spPr>
          <a:xfrm>
            <a:off x="457200" y="1219200"/>
            <a:ext cx="8229600" cy="4906963"/>
          </a:xfrm>
        </p:spPr>
        <p:txBody>
          <a:bodyPr/>
          <a:lstStyle/>
          <a:p>
            <a:r>
              <a:rPr lang="en-US" sz="2400"/>
              <a:t>Record dates according to the Gregorian calendar (LC/PCC PS</a:t>
            </a:r>
            <a:r>
              <a:rPr lang="en-US" sz="2400" smtClean="0"/>
              <a:t>)</a:t>
            </a:r>
          </a:p>
          <a:p>
            <a:r>
              <a:rPr lang="en-US" sz="2400" smtClean="0"/>
              <a:t>Date </a:t>
            </a:r>
            <a:r>
              <a:rPr lang="en-US" sz="2400"/>
              <a:t>is recorded in MARC 046</a:t>
            </a:r>
          </a:p>
          <a:p>
            <a:pPr lvl="1"/>
            <a:r>
              <a:rPr lang="en-US" sz="2400"/>
              <a:t>Beginning date or single date = $k</a:t>
            </a:r>
          </a:p>
          <a:p>
            <a:pPr lvl="1"/>
            <a:r>
              <a:rPr lang="en-US" sz="2400"/>
              <a:t>Ending date = $l</a:t>
            </a:r>
          </a:p>
          <a:p>
            <a:r>
              <a:rPr lang="en-US" sz="2400" smtClean="0"/>
              <a:t>Except for century dates, this element is recorded in MARC 046 in the format YYYY-MM-DD or YYYY-MM or YYYY (using the EDTF format, with $2 edtf).</a:t>
            </a:r>
          </a:p>
          <a:p>
            <a:r>
              <a:rPr lang="en-US" sz="2400" smtClean="0"/>
              <a:t>EDTF format: </a:t>
            </a:r>
            <a:r>
              <a:rPr lang="en-US" sz="2400" smtClean="0">
                <a:hlinkClick r:id="rId3"/>
              </a:rPr>
              <a:t>http</a:t>
            </a:r>
            <a:r>
              <a:rPr lang="en-US" sz="2400">
                <a:hlinkClick r:id="rId3"/>
              </a:rPr>
              <a:t>://www.loc.gov/standards/datetime</a:t>
            </a:r>
            <a:r>
              <a:rPr lang="en-US" sz="2400" smtClean="0">
                <a:hlinkClick r:id="rId3"/>
              </a:rPr>
              <a:t>/</a:t>
            </a:r>
            <a:r>
              <a:rPr lang="en-US" sz="2400" smtClean="0"/>
              <a:t>. See this website for more complex situations.</a:t>
            </a:r>
            <a:endParaRPr lang="en-US" sz="2400"/>
          </a:p>
          <a:p>
            <a:r>
              <a:rPr lang="en-US" sz="2400" smtClean="0"/>
              <a:t>Century dates do not follow the EDTF format. Simply record the first two digits of the century (e.g. “19” = all dates beginning with “19” = 20th century) with no $2.</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1051997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Attributes of Expressions:</a:t>
            </a:r>
            <a:br>
              <a:rPr lang="en-US"/>
            </a:br>
            <a:r>
              <a:rPr lang="en-US"/>
              <a:t>Date of Expression</a:t>
            </a:r>
            <a:endParaRPr lang="en-US" smtClean="0"/>
          </a:p>
        </p:txBody>
      </p:sp>
      <p:sp>
        <p:nvSpPr>
          <p:cNvPr id="3" name="Content Placeholder 2"/>
          <p:cNvSpPr>
            <a:spLocks noGrp="1"/>
          </p:cNvSpPr>
          <p:nvPr>
            <p:ph idx="1"/>
          </p:nvPr>
        </p:nvSpPr>
        <p:spPr>
          <a:xfrm>
            <a:off x="457200" y="1524000"/>
            <a:ext cx="8229600" cy="4602163"/>
          </a:xfrm>
        </p:spPr>
        <p:txBody>
          <a:bodyPr/>
          <a:lstStyle/>
          <a:p>
            <a:pPr>
              <a:defRPr/>
            </a:pPr>
            <a:r>
              <a:rPr lang="en-US" sz="2800" smtClean="0"/>
              <a:t>The original Spanish expression of Piedra de sol was first published in 1957.</a:t>
            </a:r>
          </a:p>
          <a:p>
            <a:pPr>
              <a:defRPr/>
            </a:pPr>
            <a:r>
              <a:rPr lang="en-US" sz="2800" smtClean="0"/>
              <a:t>The Rukeyser translation of Piedra de sol was first published in 1963.</a:t>
            </a:r>
          </a:p>
          <a:p>
            <a:pPr>
              <a:defRPr/>
            </a:pPr>
            <a:r>
              <a:rPr lang="en-US" sz="2800" smtClean="0"/>
              <a:t>The Mitchell translation of the Iliad was first published in 2011.</a:t>
            </a:r>
          </a:p>
          <a:p>
            <a:pPr>
              <a:defRPr/>
            </a:pPr>
            <a:r>
              <a:rPr lang="en-US" sz="2800" smtClean="0"/>
              <a:t>The Alfred Molina performance of the Mitchell translation of the Iliad was first published in 2011.</a:t>
            </a:r>
          </a:p>
          <a:p>
            <a:pPr>
              <a:buFont typeface="Arial" charset="0"/>
              <a:buNone/>
              <a:defRPr/>
            </a:pPr>
            <a:r>
              <a:rPr lang="en-US" sz="2800" smtClean="0"/>
              <a:t>Exercise: Record the date of expression element in the authority record</a:t>
            </a:r>
            <a:endParaRPr lang="en-US" sz="2800"/>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116362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of Expression</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b="1" smtClean="0"/>
              <a:t>1957</a:t>
            </a:r>
            <a:r>
              <a:rPr lang="es-ES" smtClean="0"/>
              <a:t> $2 edtf</a:t>
            </a:r>
            <a:endParaRPr lang="en-US" b="1" smtClean="0"/>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a:t>670	$a Sun stone = Piedra de sol, 1957: $b title page ([by] Octavio Paz</a:t>
            </a:r>
            <a:r>
              <a:rPr lang="en-US" smtClean="0"/>
              <a:t>)</a:t>
            </a:r>
            <a:endParaRPr lang="en-US"/>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114234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of Expression</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b="1" smtClean="0"/>
              <a:t>1963</a:t>
            </a:r>
            <a:r>
              <a:rPr lang="es-ES"/>
              <a:t> $2 edtf</a:t>
            </a:r>
            <a:endParaRPr lang="en-US" b="1"/>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smtClean="0"/>
              <a:t>670</a:t>
            </a:r>
            <a:r>
              <a:rPr lang="en-US"/>
              <a:t>	</a:t>
            </a:r>
            <a:r>
              <a:rPr lang="en-US" smtClean="0"/>
              <a:t>$a </a:t>
            </a:r>
            <a:r>
              <a:rPr lang="en-US"/>
              <a:t>Sun stone = Piedra de sol, </a:t>
            </a:r>
            <a:r>
              <a:rPr lang="en-US" smtClean="0"/>
              <a:t>1963</a:t>
            </a:r>
            <a:r>
              <a:rPr lang="en-US"/>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12199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of Expression</a:t>
            </a:r>
            <a:r>
              <a:rPr lang="en-US" smtClean="0"/>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b="1" smtClean="0"/>
              <a:t>2011</a:t>
            </a:r>
            <a:r>
              <a:rPr lang="es-ES"/>
              <a:t> $2 edtf</a:t>
            </a:r>
            <a:endParaRPr lang="en-US" b="1"/>
          </a:p>
          <a:p>
            <a:pPr marL="1143000" indent="-1143000">
              <a:buNone/>
            </a:pPr>
            <a:r>
              <a:rPr lang="en-US" smtClean="0"/>
              <a:t>336</a:t>
            </a:r>
            <a:r>
              <a:rPr lang="en-US"/>
              <a:t>	</a:t>
            </a:r>
            <a:r>
              <a:rPr lang="en-US" smtClean="0"/>
              <a:t>$</a:t>
            </a:r>
            <a:r>
              <a:rPr lang="en-US"/>
              <a:t>a text $2 rdacontent  </a:t>
            </a:r>
            <a:r>
              <a:rPr lang="en-US" i="1"/>
              <a:t>[not used in current PCC practice]</a:t>
            </a:r>
          </a:p>
          <a:p>
            <a:pPr marL="1143000" indent="-1143000">
              <a:buNone/>
            </a:pPr>
            <a:r>
              <a:rPr lang="en-US" smtClean="0"/>
              <a:t>670</a:t>
            </a:r>
            <a:r>
              <a:rPr lang="en-US"/>
              <a:t>	</a:t>
            </a:r>
            <a:r>
              <a:rPr lang="en-US" smtClean="0"/>
              <a:t>$</a:t>
            </a:r>
            <a:r>
              <a:rPr lang="en-US"/>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47166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of Expression</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b="1" smtClean="0"/>
              <a:t>2011</a:t>
            </a:r>
            <a:r>
              <a:rPr lang="es-ES"/>
              <a:t> $2 edtf</a:t>
            </a:r>
            <a:endParaRPr lang="en-US" b="1"/>
          </a:p>
          <a:p>
            <a:pPr marL="1143000" indent="-1143000">
              <a:buNone/>
            </a:pPr>
            <a:r>
              <a:rPr lang="en-US" smtClean="0"/>
              <a:t>336</a:t>
            </a:r>
            <a:r>
              <a:rPr lang="en-US"/>
              <a:t>	$a spoken word $2 rdacontent </a:t>
            </a:r>
            <a:r>
              <a:rPr lang="en-US" i="1"/>
              <a:t>[not used in current PCC practice]</a:t>
            </a:r>
          </a:p>
          <a:p>
            <a:pPr marL="1143000" indent="-1143000">
              <a:buNone/>
            </a:pPr>
            <a:r>
              <a:rPr lang="en-US" smtClean="0"/>
              <a:t>670</a:t>
            </a:r>
            <a:r>
              <a:rPr lang="en-US"/>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414147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Attributes of Expressions:</a:t>
            </a:r>
            <a:br>
              <a:rPr lang="en-US" smtClean="0"/>
            </a:br>
            <a:r>
              <a:rPr lang="en-US" smtClean="0"/>
              <a:t>Language</a:t>
            </a:r>
          </a:p>
        </p:txBody>
      </p:sp>
      <p:sp>
        <p:nvSpPr>
          <p:cNvPr id="47107" name="Content Placeholder 2"/>
          <p:cNvSpPr>
            <a:spLocks noGrp="1"/>
          </p:cNvSpPr>
          <p:nvPr>
            <p:ph idx="1"/>
          </p:nvPr>
        </p:nvSpPr>
        <p:spPr>
          <a:xfrm>
            <a:off x="457200" y="1447800"/>
            <a:ext cx="8229600" cy="4678363"/>
          </a:xfrm>
        </p:spPr>
        <p:txBody>
          <a:bodyPr/>
          <a:lstStyle/>
          <a:p>
            <a:r>
              <a:rPr lang="en-US" sz="2800" smtClean="0"/>
              <a:t>One of the most important attributes of an expression is its language</a:t>
            </a:r>
          </a:p>
          <a:p>
            <a:r>
              <a:rPr lang="en-US" sz="2800" smtClean="0"/>
              <a:t>Language </a:t>
            </a:r>
            <a:r>
              <a:rPr lang="en-US" sz="2800"/>
              <a:t>of expression is a core element (see 5.3</a:t>
            </a:r>
            <a:r>
              <a:rPr lang="en-US" sz="2800" smtClean="0"/>
              <a:t>)</a:t>
            </a:r>
          </a:p>
          <a:p>
            <a:r>
              <a:rPr lang="en-US" sz="2800" smtClean="0"/>
              <a:t>RDA 6.11. “Record the language or languages of the expression using an appropriate term or terms in the language preferred by the agency creating the data.”</a:t>
            </a:r>
          </a:p>
          <a:p>
            <a:r>
              <a:rPr lang="en-US" sz="2800"/>
              <a:t>Recorded in MARC 377, using the MARC language </a:t>
            </a:r>
            <a:r>
              <a:rPr lang="en-US" sz="2800" smtClean="0"/>
              <a:t>codes (see www.loc.gov/marc/languages)</a:t>
            </a:r>
          </a:p>
          <a:p>
            <a:pPr lvl="1"/>
            <a:r>
              <a:rPr lang="en-US" sz="2400" smtClean="0"/>
              <a:t>English = eng</a:t>
            </a:r>
          </a:p>
          <a:p>
            <a:pPr lvl="1"/>
            <a:r>
              <a:rPr lang="en-US" sz="2400" smtClean="0"/>
              <a:t>Spanish = spa</a:t>
            </a:r>
            <a:endParaRPr lang="en-US" sz="2400"/>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2418479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Expression Authority Record</a:t>
            </a:r>
            <a:br>
              <a:rPr lang="en-US" smtClean="0"/>
            </a:br>
            <a:r>
              <a:rPr lang="en-US" smtClean="0"/>
              <a:t>Piedra de sol</a:t>
            </a:r>
          </a:p>
        </p:txBody>
      </p:sp>
      <p:sp>
        <p:nvSpPr>
          <p:cNvPr id="49155" name="Content Placeholder 4"/>
          <p:cNvSpPr>
            <a:spLocks noGrp="1"/>
          </p:cNvSpPr>
          <p:nvPr>
            <p:ph idx="1"/>
          </p:nvPr>
        </p:nvSpPr>
        <p:spPr/>
        <p:txBody>
          <a:bodyPr/>
          <a:lstStyle/>
          <a:p>
            <a:pPr>
              <a:buFont typeface="Arial" charset="0"/>
              <a:buNone/>
            </a:pPr>
            <a:r>
              <a:rPr lang="en-US" smtClean="0"/>
              <a:t>Bilingual edition, English &amp; Spanish. How many expressions?</a:t>
            </a:r>
          </a:p>
        </p:txBody>
      </p:sp>
      <p:pic>
        <p:nvPicPr>
          <p:cNvPr id="491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582863"/>
            <a:ext cx="2286000" cy="3840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1177454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of Expression</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a:t>1957 $2 edtf</a:t>
            </a:r>
            <a:endParaRPr lang="en-US" smtClean="0"/>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smtClean="0"/>
              <a:t>377	$a </a:t>
            </a:r>
            <a:r>
              <a:rPr lang="en-US" b="1" smtClean="0"/>
              <a:t>spa</a:t>
            </a:r>
          </a:p>
          <a:p>
            <a:pPr marL="1143000" indent="-1143000">
              <a:buNone/>
            </a:pPr>
            <a:r>
              <a:rPr lang="en-US" smtClean="0"/>
              <a:t>670</a:t>
            </a:r>
            <a:r>
              <a:rPr lang="en-US"/>
              <a:t>	$a Sun stone = Piedra de sol, 1957: $b title page ([by] Octavio Paz</a:t>
            </a:r>
            <a:r>
              <a:rPr lang="en-US" smtClean="0"/>
              <a:t>)</a:t>
            </a:r>
            <a:endParaRPr lang="en-US"/>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218248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2528491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a:t>
            </a:r>
            <a:r>
              <a:rPr lang="en-US" smtClean="0"/>
              <a:t>of </a:t>
            </a:r>
            <a:r>
              <a:rPr lang="en-US"/>
              <a:t>Expression</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a:t>1963 $2 edtf</a:t>
            </a:r>
            <a:endParaRPr lang="en-US"/>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a:t>377	$a </a:t>
            </a:r>
            <a:r>
              <a:rPr lang="en-US" b="1" smtClean="0"/>
              <a:t>eng</a:t>
            </a:r>
            <a:endParaRPr lang="en-US" b="1"/>
          </a:p>
          <a:p>
            <a:pPr marL="1143000" indent="-1143000">
              <a:buNone/>
            </a:pPr>
            <a:r>
              <a:rPr lang="en-US" smtClean="0"/>
              <a:t>670</a:t>
            </a:r>
            <a:r>
              <a:rPr lang="en-US"/>
              <a:t>	</a:t>
            </a:r>
            <a:r>
              <a:rPr lang="en-US" smtClean="0"/>
              <a:t>$a </a:t>
            </a:r>
            <a:r>
              <a:rPr lang="en-US"/>
              <a:t>Sun stone = Piedra de sol, </a:t>
            </a:r>
            <a:r>
              <a:rPr lang="en-US" smtClean="0"/>
              <a:t>1963</a:t>
            </a:r>
            <a:r>
              <a:rPr lang="en-US"/>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98291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a:t>
            </a:r>
            <a:r>
              <a:rPr lang="en-US" smtClean="0"/>
              <a:t>of </a:t>
            </a:r>
            <a:r>
              <a:rPr lang="en-US"/>
              <a:t>Expression</a:t>
            </a:r>
            <a:r>
              <a:rPr lang="en-US" smtClean="0"/>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a:t>2011 $2 edtf</a:t>
            </a:r>
            <a:endParaRPr lang="en-US"/>
          </a:p>
          <a:p>
            <a:pPr marL="1143000" indent="-1143000">
              <a:buNone/>
            </a:pPr>
            <a:r>
              <a:rPr lang="en-US" smtClean="0"/>
              <a:t>336</a:t>
            </a:r>
            <a:r>
              <a:rPr lang="en-US"/>
              <a:t>	</a:t>
            </a:r>
            <a:r>
              <a:rPr lang="en-US" smtClean="0"/>
              <a:t>$</a:t>
            </a:r>
            <a:r>
              <a:rPr lang="en-US"/>
              <a:t>a text $2 rdacontent  </a:t>
            </a:r>
            <a:r>
              <a:rPr lang="en-US" i="1"/>
              <a:t>[not used in current PCC practice]</a:t>
            </a:r>
          </a:p>
          <a:p>
            <a:pPr marL="1143000" indent="-1143000">
              <a:buNone/>
            </a:pPr>
            <a:r>
              <a:rPr lang="en-US"/>
              <a:t>377	$a </a:t>
            </a:r>
            <a:r>
              <a:rPr lang="en-US" b="1"/>
              <a:t>eng</a:t>
            </a:r>
          </a:p>
          <a:p>
            <a:pPr marL="1143000" indent="-1143000">
              <a:buNone/>
            </a:pPr>
            <a:r>
              <a:rPr lang="en-US" smtClean="0"/>
              <a:t>670</a:t>
            </a:r>
            <a:r>
              <a:rPr lang="en-US"/>
              <a:t>	</a:t>
            </a:r>
            <a:r>
              <a:rPr lang="en-US" smtClean="0"/>
              <a:t>$</a:t>
            </a:r>
            <a:r>
              <a:rPr lang="en-US"/>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89642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a:t>
            </a:r>
            <a:r>
              <a:rPr lang="en-US" smtClean="0"/>
              <a:t>of </a:t>
            </a:r>
            <a:r>
              <a:rPr lang="en-US"/>
              <a:t>Expression</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endParaRPr lang="en-US" smtClean="0"/>
          </a:p>
          <a:p>
            <a:pPr marL="1143000" indent="-1143000">
              <a:buNone/>
            </a:pPr>
            <a:r>
              <a:rPr lang="en-US"/>
              <a:t>046	$k </a:t>
            </a:r>
            <a:r>
              <a:rPr lang="es-ES"/>
              <a:t>2011 $2 edtf</a:t>
            </a:r>
            <a:endParaRPr lang="en-US"/>
          </a:p>
          <a:p>
            <a:pPr marL="1143000" indent="-1143000">
              <a:buNone/>
            </a:pPr>
            <a:r>
              <a:rPr lang="en-US" smtClean="0"/>
              <a:t>336</a:t>
            </a:r>
            <a:r>
              <a:rPr lang="en-US"/>
              <a:t>	$a spoken word $2 rdacontent </a:t>
            </a:r>
            <a:r>
              <a:rPr lang="en-US" i="1"/>
              <a:t>[not used in current PCC practice]</a:t>
            </a:r>
          </a:p>
          <a:p>
            <a:pPr marL="1143000" indent="-1143000">
              <a:buNone/>
            </a:pPr>
            <a:r>
              <a:rPr lang="en-US"/>
              <a:t>377	$a </a:t>
            </a:r>
            <a:r>
              <a:rPr lang="en-US" b="1"/>
              <a:t>eng</a:t>
            </a:r>
          </a:p>
          <a:p>
            <a:pPr marL="1143000" indent="-1143000">
              <a:buNone/>
            </a:pPr>
            <a:r>
              <a:rPr lang="en-US" smtClean="0"/>
              <a:t>670</a:t>
            </a:r>
            <a:r>
              <a:rPr lang="en-US"/>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342921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Attributes of Expressions: Other Distinguishing Characteristic</a:t>
            </a:r>
          </a:p>
        </p:txBody>
      </p:sp>
      <p:sp>
        <p:nvSpPr>
          <p:cNvPr id="53251" name="Content Placeholder 2"/>
          <p:cNvSpPr>
            <a:spLocks noGrp="1"/>
          </p:cNvSpPr>
          <p:nvPr>
            <p:ph idx="1"/>
          </p:nvPr>
        </p:nvSpPr>
        <p:spPr/>
        <p:txBody>
          <a:bodyPr/>
          <a:lstStyle/>
          <a:p>
            <a:pPr>
              <a:buFont typeface="Arial" charset="0"/>
              <a:buNone/>
            </a:pPr>
            <a:endParaRPr lang="en-US" smtClean="0"/>
          </a:p>
          <a:p>
            <a:pPr>
              <a:buFont typeface="Arial" charset="0"/>
              <a:buNone/>
            </a:pPr>
            <a:r>
              <a:rPr lang="en-US" smtClean="0"/>
              <a:t>6.12. “Other distinguishing characteristic of the expression is a characteristic other than content type, language of expression, or date of expression that serves to differentiate an expression from another expression of the same work”</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2706447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Attributes of Expressions:</a:t>
            </a:r>
            <a:br>
              <a:rPr lang="en-US" smtClean="0"/>
            </a:br>
            <a:r>
              <a:rPr lang="en-US" smtClean="0"/>
              <a:t>Other Distinguishing Characteristic</a:t>
            </a:r>
          </a:p>
        </p:txBody>
      </p:sp>
      <p:sp>
        <p:nvSpPr>
          <p:cNvPr id="54275" name="Content Placeholder 2"/>
          <p:cNvSpPr>
            <a:spLocks noGrp="1"/>
          </p:cNvSpPr>
          <p:nvPr>
            <p:ph idx="1"/>
          </p:nvPr>
        </p:nvSpPr>
        <p:spPr/>
        <p:txBody>
          <a:bodyPr/>
          <a:lstStyle/>
          <a:p>
            <a:r>
              <a:rPr lang="en-US" smtClean="0"/>
              <a:t>6.11. Other distinguishing characteristic of the expression is a core element when needed to differentiate an expression of a work from another expression of the same work.</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2633718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Attributes of Expressions:</a:t>
            </a:r>
            <a:br>
              <a:rPr lang="en-US" smtClean="0"/>
            </a:br>
            <a:r>
              <a:rPr lang="en-US" smtClean="0"/>
              <a:t>Other Distinguishing Characteristic</a:t>
            </a:r>
          </a:p>
        </p:txBody>
      </p:sp>
      <p:sp>
        <p:nvSpPr>
          <p:cNvPr id="56323" name="Content Placeholder 2"/>
          <p:cNvSpPr>
            <a:spLocks noGrp="1"/>
          </p:cNvSpPr>
          <p:nvPr>
            <p:ph idx="1"/>
          </p:nvPr>
        </p:nvSpPr>
        <p:spPr/>
        <p:txBody>
          <a:bodyPr/>
          <a:lstStyle/>
          <a:p>
            <a:endParaRPr lang="en-US" smtClean="0"/>
          </a:p>
          <a:p>
            <a:r>
              <a:rPr lang="en-US" smtClean="0"/>
              <a:t>RDA 6.12.1.3. “Record other distinguishing characteristics of the expression.”</a:t>
            </a:r>
          </a:p>
          <a:p>
            <a:r>
              <a:rPr lang="en-US" smtClean="0"/>
              <a:t>Record this element in field 381, subfield $a</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3899161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Attributes of Expressions:</a:t>
            </a:r>
            <a:br>
              <a:rPr lang="en-US" smtClean="0"/>
            </a:br>
            <a:r>
              <a:rPr lang="en-US" smtClean="0"/>
              <a:t>Other Distinguishing Characteristic</a:t>
            </a:r>
          </a:p>
        </p:txBody>
      </p:sp>
      <p:sp>
        <p:nvSpPr>
          <p:cNvPr id="55299" name="Content Placeholder 2"/>
          <p:cNvSpPr>
            <a:spLocks noGrp="1"/>
          </p:cNvSpPr>
          <p:nvPr>
            <p:ph idx="1"/>
          </p:nvPr>
        </p:nvSpPr>
        <p:spPr/>
        <p:txBody>
          <a:bodyPr/>
          <a:lstStyle/>
          <a:p>
            <a:endParaRPr lang="en-US" sz="2800" smtClean="0"/>
          </a:p>
          <a:p>
            <a:r>
              <a:rPr lang="en-US" sz="2800" smtClean="0"/>
              <a:t>Use whatever distinguishes the expressions best. </a:t>
            </a:r>
          </a:p>
          <a:p>
            <a:pPr lvl="1"/>
            <a:r>
              <a:rPr lang="en-US" sz="2400" smtClean="0"/>
              <a:t>the surname of an editor or translator</a:t>
            </a:r>
          </a:p>
          <a:p>
            <a:pPr lvl="1"/>
            <a:r>
              <a:rPr lang="en-US" sz="2400" smtClean="0"/>
              <a:t>the name of a version</a:t>
            </a:r>
          </a:p>
          <a:p>
            <a:pPr lvl="1"/>
            <a:r>
              <a:rPr lang="en-US" sz="2400" smtClean="0"/>
              <a:t>the name of a publisher closely associated with the expression</a:t>
            </a:r>
          </a:p>
          <a:p>
            <a:pPr lvl="1"/>
            <a:r>
              <a:rPr lang="en-US" sz="2400" smtClean="0"/>
              <a:t>etc. ...</a:t>
            </a:r>
          </a:p>
          <a:p>
            <a:r>
              <a:rPr lang="en-US" sz="2800" smtClean="0"/>
              <a:t>If it makes more sense, the date of the expression can be used to distinguish instead (RDA 6.10)</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3638126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Distinguishing Characteristic</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mtClean="0"/>
              <a:t>046</a:t>
            </a:r>
            <a:r>
              <a:rPr lang="en-US"/>
              <a:t>	$k </a:t>
            </a:r>
            <a:r>
              <a:rPr lang="es-ES"/>
              <a:t>1963 $2 edtf</a:t>
            </a:r>
            <a:endParaRPr lang="en-US"/>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a:t>377	$a </a:t>
            </a:r>
            <a:r>
              <a:rPr lang="en-US" smtClean="0"/>
              <a:t>eng</a:t>
            </a:r>
            <a:endParaRPr lang="en-US"/>
          </a:p>
          <a:p>
            <a:pPr marL="1143000" indent="-1143000">
              <a:buNone/>
            </a:pPr>
            <a:r>
              <a:rPr lang="en-US"/>
              <a:t>381	</a:t>
            </a:r>
            <a:r>
              <a:rPr lang="en-US" smtClean="0"/>
              <a:t>$</a:t>
            </a:r>
            <a:r>
              <a:rPr lang="en-US"/>
              <a:t>a </a:t>
            </a:r>
            <a:r>
              <a:rPr lang="en-US" b="1"/>
              <a:t>Rukeyser</a:t>
            </a:r>
          </a:p>
          <a:p>
            <a:pPr marL="1143000" indent="-1143000">
              <a:buNone/>
            </a:pPr>
            <a:r>
              <a:rPr lang="en-US" smtClean="0"/>
              <a:t>670</a:t>
            </a:r>
            <a:r>
              <a:rPr lang="en-US"/>
              <a:t>	</a:t>
            </a:r>
            <a:r>
              <a:rPr lang="en-US" smtClean="0"/>
              <a:t>$a </a:t>
            </a:r>
            <a:r>
              <a:rPr lang="en-US"/>
              <a:t>Sun stone = Piedra de sol, </a:t>
            </a:r>
            <a:r>
              <a:rPr lang="en-US" smtClean="0"/>
              <a:t>1963</a:t>
            </a:r>
            <a:r>
              <a:rPr lang="en-US"/>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422341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Distinguishing Characteristic</a:t>
            </a:r>
            <a:r>
              <a:rPr lang="en-US" smtClean="0"/>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r>
              <a:rPr lang="en-US" smtClean="0"/>
              <a:t>046</a:t>
            </a:r>
            <a:r>
              <a:rPr lang="en-US"/>
              <a:t>	$k </a:t>
            </a:r>
            <a:r>
              <a:rPr lang="es-ES"/>
              <a:t>2011 $2 edtf</a:t>
            </a:r>
            <a:endParaRPr lang="en-US"/>
          </a:p>
          <a:p>
            <a:pPr marL="1143000" indent="-1143000">
              <a:buNone/>
            </a:pPr>
            <a:r>
              <a:rPr lang="en-US" smtClean="0"/>
              <a:t>336</a:t>
            </a:r>
            <a:r>
              <a:rPr lang="en-US"/>
              <a:t>	</a:t>
            </a:r>
            <a:r>
              <a:rPr lang="en-US" smtClean="0"/>
              <a:t>$</a:t>
            </a:r>
            <a:r>
              <a:rPr lang="en-US"/>
              <a:t>a text $2 rdacontent  </a:t>
            </a:r>
            <a:r>
              <a:rPr lang="en-US" i="1"/>
              <a:t>[not used in current PCC practice]</a:t>
            </a:r>
          </a:p>
          <a:p>
            <a:pPr marL="1143000" indent="-1143000">
              <a:buNone/>
            </a:pPr>
            <a:r>
              <a:rPr lang="en-US"/>
              <a:t>377	$a eng</a:t>
            </a:r>
          </a:p>
          <a:p>
            <a:pPr marL="1143000" indent="-1143000">
              <a:buNone/>
            </a:pPr>
            <a:r>
              <a:rPr lang="en-US"/>
              <a:t>381	$a </a:t>
            </a:r>
            <a:r>
              <a:rPr lang="en-US" b="1"/>
              <a:t>Mitchell</a:t>
            </a:r>
          </a:p>
          <a:p>
            <a:pPr marL="1143000" indent="-1143000">
              <a:buNone/>
            </a:pPr>
            <a:r>
              <a:rPr lang="en-US" smtClean="0"/>
              <a:t>670</a:t>
            </a:r>
            <a:r>
              <a:rPr lang="en-US"/>
              <a:t>	</a:t>
            </a:r>
            <a:r>
              <a:rPr lang="en-US" smtClean="0"/>
              <a:t>$</a:t>
            </a:r>
            <a:r>
              <a:rPr lang="en-US"/>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393051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Distinguishing Characteristic</a:t>
            </a:r>
            <a:r>
              <a:rPr lang="en-US"/>
              <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r>
              <a:rPr lang="en-US" smtClean="0"/>
              <a:t>046</a:t>
            </a:r>
            <a:r>
              <a:rPr lang="en-US"/>
              <a:t>	$k </a:t>
            </a:r>
            <a:r>
              <a:rPr lang="es-ES"/>
              <a:t>2011 $2 edtf</a:t>
            </a:r>
            <a:endParaRPr lang="en-US"/>
          </a:p>
          <a:p>
            <a:pPr marL="1143000" indent="-1143000">
              <a:buNone/>
            </a:pPr>
            <a:r>
              <a:rPr lang="en-US" smtClean="0"/>
              <a:t>336</a:t>
            </a:r>
            <a:r>
              <a:rPr lang="en-US"/>
              <a:t>	$a spoken word $2 rdacontent </a:t>
            </a:r>
            <a:r>
              <a:rPr lang="en-US" i="1"/>
              <a:t>[not used in current PCC practice]</a:t>
            </a:r>
          </a:p>
          <a:p>
            <a:pPr marL="1143000" indent="-1143000">
              <a:buNone/>
            </a:pPr>
            <a:r>
              <a:rPr lang="en-US"/>
              <a:t>377	$a eng</a:t>
            </a:r>
          </a:p>
          <a:p>
            <a:pPr marL="1143000" indent="-1143000">
              <a:buNone/>
            </a:pPr>
            <a:r>
              <a:rPr lang="en-US"/>
              <a:t>381	$a </a:t>
            </a:r>
            <a:r>
              <a:rPr lang="en-US" b="1"/>
              <a:t>Molina</a:t>
            </a:r>
            <a:r>
              <a:rPr lang="en-US"/>
              <a:t> $a </a:t>
            </a:r>
            <a:r>
              <a:rPr lang="en-US" b="1"/>
              <a:t>Mitchell</a:t>
            </a:r>
          </a:p>
          <a:p>
            <a:pPr marL="1143000" indent="-1143000">
              <a:buNone/>
            </a:pPr>
            <a:r>
              <a:rPr lang="en-US" smtClean="0"/>
              <a:t>670</a:t>
            </a:r>
            <a:r>
              <a:rPr lang="en-US"/>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255694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Identifying Expressions: Definition</a:t>
            </a:r>
          </a:p>
        </p:txBody>
      </p:sp>
      <p:sp>
        <p:nvSpPr>
          <p:cNvPr id="18435" name="Content Placeholder 2"/>
          <p:cNvSpPr>
            <a:spLocks noGrp="1"/>
          </p:cNvSpPr>
          <p:nvPr>
            <p:ph idx="1"/>
          </p:nvPr>
        </p:nvSpPr>
        <p:spPr/>
        <p:txBody>
          <a:bodyPr/>
          <a:lstStyle/>
          <a:p>
            <a:pPr>
              <a:buNone/>
            </a:pPr>
            <a:r>
              <a:rPr lang="en-US" sz="2400" b="1" smtClean="0"/>
              <a:t>5.1.2. </a:t>
            </a:r>
            <a:r>
              <a:rPr lang="en-US" sz="2400" smtClean="0"/>
              <a:t>The term </a:t>
            </a:r>
            <a:r>
              <a:rPr lang="en-US" sz="2400" b="1" smtClean="0"/>
              <a:t>expression </a:t>
            </a:r>
            <a:r>
              <a:rPr lang="en-US" sz="2400"/>
              <a:t>refers to the intellectual or artistic </a:t>
            </a:r>
            <a:r>
              <a:rPr lang="en-US" sz="2400" i="1"/>
              <a:t>realization of a work </a:t>
            </a:r>
            <a:r>
              <a:rPr lang="en-US" sz="2400"/>
              <a:t>in the form of alpha-numeric, musical or choreographic notation, sound, image, object, movement, etc., or any combination of such forms.</a:t>
            </a:r>
            <a:r>
              <a:rPr lang="en-US" sz="2400" smtClean="0"/>
              <a:t> </a:t>
            </a:r>
          </a:p>
          <a:p>
            <a:pPr>
              <a:buFont typeface="Arial" charset="0"/>
              <a:buNone/>
            </a:pPr>
            <a:r>
              <a:rPr lang="en-US" sz="2400" smtClean="0"/>
              <a:t>	The terms </a:t>
            </a:r>
            <a:r>
              <a:rPr lang="en-US" sz="2400" b="1" smtClean="0"/>
              <a:t>work and expression </a:t>
            </a:r>
            <a:r>
              <a:rPr lang="en-US" sz="2400" smtClean="0"/>
              <a:t>should be read, where applicable, to </a:t>
            </a:r>
            <a:r>
              <a:rPr lang="en-US" sz="2400" i="1" smtClean="0"/>
              <a:t>include</a:t>
            </a:r>
            <a:r>
              <a:rPr lang="en-US" sz="2400" smtClean="0"/>
              <a:t> not only an individual entity, but also </a:t>
            </a:r>
            <a:r>
              <a:rPr lang="en-US" sz="2400" i="1" smtClean="0"/>
              <a:t>aggregates and components </a:t>
            </a:r>
            <a:r>
              <a:rPr lang="en-US" sz="2400" smtClean="0"/>
              <a:t>of such entities (i.e., the term work should be read to include aggregate works and components of works as well as individual works, etc). </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extLst>
      <p:ext uri="{BB962C8B-B14F-4D97-AF65-F5344CB8AC3E}">
        <p14:creationId xmlns:p14="http://schemas.microsoft.com/office/powerpoint/2010/main" val="3782138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Expression: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endParaRPr lang="en-US" smtClean="0"/>
          </a:p>
          <a:p>
            <a:pPr marL="514350" indent="-457200"/>
            <a:r>
              <a:rPr lang="en-US" smtClean="0"/>
              <a:t>A character string uniquely associated with an expression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4143837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Attributes of Expression: Other Distinguishing characteristic of a Musical Expression</a:t>
            </a:r>
            <a:endParaRPr lang="en-US"/>
          </a:p>
        </p:txBody>
      </p:sp>
      <p:sp>
        <p:nvSpPr>
          <p:cNvPr id="3" name="Content Placeholder 2"/>
          <p:cNvSpPr>
            <a:spLocks noGrp="1"/>
          </p:cNvSpPr>
          <p:nvPr>
            <p:ph idx="1"/>
          </p:nvPr>
        </p:nvSpPr>
        <p:spPr/>
        <p:txBody>
          <a:bodyPr/>
          <a:lstStyle/>
          <a:p>
            <a:r>
              <a:rPr lang="en-US" smtClean="0"/>
              <a:t>6.18.1 gives some expression attributes unique to musical works. If appropriate, record (381 field)</a:t>
            </a:r>
          </a:p>
          <a:p>
            <a:pPr lvl="1"/>
            <a:r>
              <a:rPr lang="en-US" smtClean="0"/>
              <a:t>arranged</a:t>
            </a:r>
          </a:p>
          <a:p>
            <a:pPr lvl="1"/>
            <a:r>
              <a:rPr lang="en-US"/>
              <a:t>S</a:t>
            </a:r>
            <a:r>
              <a:rPr lang="en-US" smtClean="0"/>
              <a:t>ketches</a:t>
            </a:r>
          </a:p>
          <a:p>
            <a:pPr lvl="1"/>
            <a:r>
              <a:rPr lang="en-US" smtClean="0"/>
              <a:t>Vocal Score(s), Chorus score(s)</a:t>
            </a:r>
          </a:p>
          <a:p>
            <a:pPr marL="514350" indent="-457200"/>
            <a:r>
              <a:rPr lang="en-US" smtClean="0"/>
              <a:t>See 6.18.1 for details</a:t>
            </a: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2610815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Attributes of Expression: Other Distinguishing characteristic of a Religious Expression (Bible)</a:t>
            </a:r>
            <a:endParaRPr lang="en-US" sz="3200"/>
          </a:p>
        </p:txBody>
      </p:sp>
      <p:sp>
        <p:nvSpPr>
          <p:cNvPr id="3" name="Content Placeholder 2"/>
          <p:cNvSpPr>
            <a:spLocks noGrp="1"/>
          </p:cNvSpPr>
          <p:nvPr>
            <p:ph idx="1"/>
          </p:nvPr>
        </p:nvSpPr>
        <p:spPr/>
        <p:txBody>
          <a:bodyPr/>
          <a:lstStyle/>
          <a:p>
            <a:r>
              <a:rPr lang="en-US" sz="2800" smtClean="0"/>
              <a:t>6.25.1.4 gives some expression attributes unique to sacred scripture. If appropriate, record (381 field)</a:t>
            </a:r>
          </a:p>
          <a:p>
            <a:pPr lvl="1"/>
            <a:r>
              <a:rPr lang="en-US" sz="2400" smtClean="0"/>
              <a:t>A brief form of the name of the version</a:t>
            </a:r>
          </a:p>
          <a:p>
            <a:pPr lvl="2"/>
            <a:r>
              <a:rPr lang="en-US" sz="2000" smtClean="0"/>
              <a:t>Authorized</a:t>
            </a:r>
          </a:p>
          <a:p>
            <a:pPr lvl="2"/>
            <a:r>
              <a:rPr lang="en-US" sz="2000" smtClean="0"/>
              <a:t>Vulgate</a:t>
            </a:r>
          </a:p>
          <a:p>
            <a:pPr lvl="1"/>
            <a:r>
              <a:rPr lang="en-US" sz="2400" smtClean="0"/>
              <a:t>If the version is known by the name of the translator, record it</a:t>
            </a:r>
          </a:p>
          <a:p>
            <a:pPr lvl="2"/>
            <a:r>
              <a:rPr lang="en-US" sz="2000" smtClean="0"/>
              <a:t>Lamsa</a:t>
            </a:r>
          </a:p>
          <a:p>
            <a:pPr lvl="2"/>
            <a:r>
              <a:rPr lang="en-US" sz="2000" smtClean="0"/>
              <a:t>Smith-Goodspeed</a:t>
            </a:r>
          </a:p>
          <a:p>
            <a:pPr lvl="2"/>
            <a:r>
              <a:rPr lang="en-US" sz="2000" smtClean="0"/>
              <a:t>Gordon and others</a:t>
            </a:r>
            <a:endParaRPr lang="en-US" sz="2400" smtClean="0"/>
          </a:p>
          <a:p>
            <a:pPr marL="514350" indent="-457200"/>
            <a:r>
              <a:rPr lang="en-US" sz="2800" smtClean="0"/>
              <a:t>See 6.25.1.4 for details and other possibilities</a:t>
            </a:r>
            <a:endParaRPr lang="en-US" sz="2800"/>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3091102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an Expression (6.27.3)</a:t>
            </a:r>
            <a:endParaRPr lang="en-US"/>
          </a:p>
        </p:txBody>
      </p:sp>
      <p:sp>
        <p:nvSpPr>
          <p:cNvPr id="3" name="Content Placeholder 2"/>
          <p:cNvSpPr>
            <a:spLocks noGrp="1"/>
          </p:cNvSpPr>
          <p:nvPr>
            <p:ph idx="1"/>
          </p:nvPr>
        </p:nvSpPr>
        <p:spPr/>
        <p:txBody>
          <a:bodyPr/>
          <a:lstStyle/>
          <a:p>
            <a:endParaRPr lang="en-US" smtClean="0"/>
          </a:p>
          <a:p>
            <a:r>
              <a:rPr lang="en-US" smtClean="0"/>
              <a:t>The authorized access point for an expression </a:t>
            </a:r>
            <a:r>
              <a:rPr lang="en-US" i="1" smtClean="0"/>
              <a:t>always</a:t>
            </a:r>
            <a:r>
              <a:rPr lang="en-US" smtClean="0"/>
              <a:t> begins with the authorized access point for the work. Record it in 1XX exactly as it was recorded in the description of the work.</a:t>
            </a: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420524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1957 $2 edtf</a:t>
            </a:r>
            <a:endParaRPr lang="en-US" sz="2800" smtClean="0"/>
          </a:p>
          <a:p>
            <a:pPr marL="1143000" indent="-1143000">
              <a:buNone/>
            </a:pPr>
            <a:r>
              <a:rPr lang="en-US" sz="2800"/>
              <a:t>100 1  	$a </a:t>
            </a:r>
            <a:r>
              <a:rPr lang="en-US" sz="2800" b="1"/>
              <a:t>Paz, Octavio, </a:t>
            </a:r>
            <a:r>
              <a:rPr lang="en-US" sz="2800"/>
              <a:t>$d </a:t>
            </a:r>
            <a:r>
              <a:rPr lang="en-US" sz="2800" b="1"/>
              <a:t>1914-1998.</a:t>
            </a:r>
            <a:r>
              <a:rPr lang="en-US" sz="2800"/>
              <a:t> $t </a:t>
            </a:r>
            <a:r>
              <a:rPr lang="en-US" sz="2800" b="1"/>
              <a:t>Piedra de sol</a:t>
            </a:r>
            <a:endParaRPr lang="en-US" sz="2800" b="1" smtClean="0"/>
          </a:p>
          <a:p>
            <a:pPr marL="1143000" indent="-1143000">
              <a:buNone/>
            </a:pPr>
            <a:r>
              <a:rPr lang="en-US" sz="2800" smtClean="0"/>
              <a:t>336	$a </a:t>
            </a:r>
            <a:r>
              <a:rPr lang="en-US" sz="2800"/>
              <a:t>text $2 rdacontent  </a:t>
            </a:r>
            <a:r>
              <a:rPr lang="en-US" sz="2800" i="1"/>
              <a:t>[not used in current PCC practice]</a:t>
            </a:r>
            <a:r>
              <a:rPr lang="en-US" sz="2800"/>
              <a:t> </a:t>
            </a:r>
          </a:p>
          <a:p>
            <a:pPr marL="1143000" indent="-1143000">
              <a:buNone/>
            </a:pPr>
            <a:r>
              <a:rPr lang="en-US" sz="2800" smtClean="0"/>
              <a:t>377	$a spa</a:t>
            </a:r>
          </a:p>
          <a:p>
            <a:pPr marL="1143000" indent="-1143000">
              <a:buNone/>
            </a:pPr>
            <a:r>
              <a:rPr lang="en-US" sz="2800" smtClean="0"/>
              <a:t>670</a:t>
            </a:r>
            <a:r>
              <a:rPr lang="en-US" sz="2800"/>
              <a:t>	$a Sun stone = Piedra de sol, 1957: $b title page ([by] Octavio Paz</a:t>
            </a:r>
            <a:r>
              <a:rPr lang="en-US" sz="2800" smtClean="0"/>
              <a:t>)</a:t>
            </a:r>
            <a:endParaRPr lang="en-US" sz="2800"/>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4093391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1963 $2 edtf</a:t>
            </a:r>
            <a:endParaRPr lang="en-US" sz="2800"/>
          </a:p>
          <a:p>
            <a:pPr marL="1143000" indent="-1143000">
              <a:buNone/>
            </a:pPr>
            <a:r>
              <a:rPr lang="en-US" sz="2800"/>
              <a:t>100 1  	$a </a:t>
            </a:r>
            <a:r>
              <a:rPr lang="en-US" sz="2800" b="1"/>
              <a:t>Paz, Octavio, </a:t>
            </a:r>
            <a:r>
              <a:rPr lang="en-US" sz="2800"/>
              <a:t>$d </a:t>
            </a:r>
            <a:r>
              <a:rPr lang="en-US" sz="2800" b="1"/>
              <a:t>1914-1998.</a:t>
            </a:r>
            <a:r>
              <a:rPr lang="en-US" sz="2800"/>
              <a:t> $t </a:t>
            </a:r>
            <a:r>
              <a:rPr lang="en-US" sz="2800" b="1"/>
              <a:t>Piedra de sol</a:t>
            </a:r>
            <a:r>
              <a:rPr lang="en-US" sz="2800" smtClean="0"/>
              <a:t> </a:t>
            </a:r>
          </a:p>
          <a:p>
            <a:pPr marL="1143000" indent="-1143000">
              <a:buNone/>
            </a:pPr>
            <a:r>
              <a:rPr lang="en-US" sz="2800" smtClean="0"/>
              <a:t>336	$a </a:t>
            </a:r>
            <a:r>
              <a:rPr lang="en-US" sz="2800"/>
              <a:t>text $2 rdacontent  </a:t>
            </a:r>
            <a:r>
              <a:rPr lang="en-US" sz="2800" i="1"/>
              <a:t>[not used in current PCC practice]</a:t>
            </a:r>
            <a:r>
              <a:rPr lang="en-US" sz="2800"/>
              <a:t> </a:t>
            </a:r>
          </a:p>
          <a:p>
            <a:pPr marL="1143000" indent="-1143000">
              <a:buNone/>
            </a:pPr>
            <a:r>
              <a:rPr lang="en-US" sz="2800"/>
              <a:t>377	$a </a:t>
            </a:r>
            <a:r>
              <a:rPr lang="en-US" sz="2800" smtClean="0"/>
              <a:t>eng</a:t>
            </a:r>
            <a:endParaRPr lang="en-US" sz="2800"/>
          </a:p>
          <a:p>
            <a:pPr marL="1143000" indent="-1143000">
              <a:buNone/>
            </a:pPr>
            <a:r>
              <a:rPr lang="en-US" sz="2800"/>
              <a:t>381	</a:t>
            </a:r>
            <a:r>
              <a:rPr lang="en-US" sz="2800" smtClean="0"/>
              <a:t>$</a:t>
            </a:r>
            <a:r>
              <a:rPr lang="en-US" sz="2800"/>
              <a:t>a Rukeyser</a:t>
            </a:r>
          </a:p>
          <a:p>
            <a:pPr marL="1143000" indent="-1143000">
              <a:buNone/>
            </a:pPr>
            <a:r>
              <a:rPr lang="en-US" sz="2800" smtClean="0"/>
              <a:t>670</a:t>
            </a:r>
            <a:r>
              <a:rPr lang="en-US" sz="2800"/>
              <a:t>	</a:t>
            </a:r>
            <a:r>
              <a:rPr lang="en-US" sz="2800" smtClean="0"/>
              <a:t>$a </a:t>
            </a:r>
            <a:r>
              <a:rPr lang="en-US" sz="2800"/>
              <a:t>Sun stone = Piedra de sol, </a:t>
            </a:r>
            <a:r>
              <a:rPr lang="en-US" sz="2800" smtClean="0"/>
              <a:t>1963</a:t>
            </a:r>
            <a:r>
              <a:rPr lang="en-US" sz="2800"/>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3754683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a:t>
            </a:r>
            <a:r>
              <a:rPr lang="en-US" smtClean="0"/>
              <a:t>Point</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2011 $2 edtf</a:t>
            </a:r>
            <a:endParaRPr lang="en-US" sz="2800"/>
          </a:p>
          <a:p>
            <a:pPr marL="1143000" indent="-1143000">
              <a:buNone/>
            </a:pPr>
            <a:r>
              <a:rPr lang="en-US" sz="2800"/>
              <a:t>100 0  	$a </a:t>
            </a:r>
            <a:r>
              <a:rPr lang="en-US" sz="2800" b="1"/>
              <a:t>Homer.</a:t>
            </a:r>
            <a:r>
              <a:rPr lang="en-US" sz="2800"/>
              <a:t> $t </a:t>
            </a:r>
            <a:r>
              <a:rPr lang="en-US" sz="2800" b="1"/>
              <a:t>Iliad </a:t>
            </a:r>
            <a:endParaRPr lang="en-US" sz="2800" b="1" smtClean="0"/>
          </a:p>
          <a:p>
            <a:pPr marL="1143000" indent="-1143000">
              <a:buNone/>
            </a:pPr>
            <a:r>
              <a:rPr lang="en-US" sz="2800" smtClean="0"/>
              <a:t>336</a:t>
            </a:r>
            <a:r>
              <a:rPr lang="en-US" sz="2800"/>
              <a:t>	</a:t>
            </a:r>
            <a:r>
              <a:rPr lang="en-US" sz="2800" smtClean="0"/>
              <a:t>$</a:t>
            </a:r>
            <a:r>
              <a:rPr lang="en-US" sz="2800"/>
              <a:t>a text $2 rdacontent  </a:t>
            </a:r>
            <a:r>
              <a:rPr lang="en-US" sz="2800" i="1"/>
              <a:t>[not used in current PCC practice]</a:t>
            </a:r>
          </a:p>
          <a:p>
            <a:pPr marL="1143000" indent="-1143000">
              <a:buNone/>
            </a:pPr>
            <a:r>
              <a:rPr lang="en-US" sz="2800"/>
              <a:t>377	$a eng</a:t>
            </a:r>
          </a:p>
          <a:p>
            <a:pPr marL="1143000" indent="-1143000">
              <a:buNone/>
            </a:pPr>
            <a:r>
              <a:rPr lang="en-US" sz="2800"/>
              <a:t>381	$a Mitchell</a:t>
            </a:r>
          </a:p>
          <a:p>
            <a:pPr marL="1143000" indent="-1143000">
              <a:buNone/>
            </a:pPr>
            <a:r>
              <a:rPr lang="en-US" sz="2800" smtClean="0"/>
              <a:t>670</a:t>
            </a:r>
            <a:r>
              <a:rPr lang="en-US" sz="2800"/>
              <a:t>	</a:t>
            </a:r>
            <a:r>
              <a:rPr lang="en-US" sz="2800" smtClean="0"/>
              <a:t>$</a:t>
            </a:r>
            <a:r>
              <a:rPr lang="en-US" sz="2800"/>
              <a:t>a Iliad, 2011: $b title page (translated ... by Stephen Mitchell)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3094255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2011 $2 edtf </a:t>
            </a:r>
            <a:endParaRPr lang="en-US" sz="2800"/>
          </a:p>
          <a:p>
            <a:pPr marL="1143000" indent="-1143000">
              <a:buNone/>
            </a:pPr>
            <a:r>
              <a:rPr lang="en-US" sz="2800"/>
              <a:t>100 </a:t>
            </a:r>
            <a:r>
              <a:rPr lang="en-US" sz="2800" smtClean="0"/>
              <a:t>0	$a </a:t>
            </a:r>
            <a:r>
              <a:rPr lang="en-US" sz="2800" b="1"/>
              <a:t>Homer.</a:t>
            </a:r>
            <a:r>
              <a:rPr lang="en-US" sz="2800"/>
              <a:t> $t </a:t>
            </a:r>
            <a:r>
              <a:rPr lang="en-US" sz="2800" b="1" smtClean="0"/>
              <a:t>Iliad</a:t>
            </a:r>
            <a:endParaRPr lang="en-US" sz="2800" b="1"/>
          </a:p>
          <a:p>
            <a:pPr marL="1143000" indent="-1143000">
              <a:buNone/>
            </a:pPr>
            <a:r>
              <a:rPr lang="en-US" sz="2800" smtClean="0"/>
              <a:t>336</a:t>
            </a:r>
            <a:r>
              <a:rPr lang="en-US" sz="2800"/>
              <a:t>	$a spoken word $2 rdacontent </a:t>
            </a:r>
            <a:r>
              <a:rPr lang="en-US" sz="2800" i="1"/>
              <a:t>[not used in current PCC practice]</a:t>
            </a:r>
          </a:p>
          <a:p>
            <a:pPr marL="1143000" indent="-1143000">
              <a:buNone/>
            </a:pPr>
            <a:r>
              <a:rPr lang="en-US" sz="2800"/>
              <a:t>377	$a eng</a:t>
            </a:r>
          </a:p>
          <a:p>
            <a:pPr marL="1143000" indent="-1143000">
              <a:buNone/>
            </a:pPr>
            <a:r>
              <a:rPr lang="en-US" sz="2800"/>
              <a:t>381	$a Molina $a Mitchell</a:t>
            </a:r>
          </a:p>
          <a:p>
            <a:pPr marL="1143000" indent="-1143000">
              <a:buNone/>
            </a:pPr>
            <a:r>
              <a:rPr lang="en-US" sz="2800" smtClean="0"/>
              <a:t>670</a:t>
            </a:r>
            <a:r>
              <a:rPr lang="en-US" sz="2800"/>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2787920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an Expression (6.27.3)</a:t>
            </a:r>
            <a:endParaRPr lang="en-US"/>
          </a:p>
        </p:txBody>
      </p:sp>
      <p:sp>
        <p:nvSpPr>
          <p:cNvPr id="3" name="Content Placeholder 2"/>
          <p:cNvSpPr>
            <a:spLocks noGrp="1"/>
          </p:cNvSpPr>
          <p:nvPr>
            <p:ph idx="1"/>
          </p:nvPr>
        </p:nvSpPr>
        <p:spPr/>
        <p:txBody>
          <a:bodyPr/>
          <a:lstStyle/>
          <a:p>
            <a:pPr eaLnBrk="1" hangingPunct="1"/>
            <a:r>
              <a:rPr lang="en-US" sz="2400"/>
              <a:t>RDA 6.27.3 says to add at least one other element</a:t>
            </a:r>
          </a:p>
          <a:p>
            <a:pPr eaLnBrk="1" hangingPunct="1"/>
            <a:r>
              <a:rPr lang="en-US" sz="2400"/>
              <a:t>Other elements beyond the first may be added as needed to distinguish the expression from others. These may already have been recorded in the record as elements</a:t>
            </a:r>
          </a:p>
          <a:p>
            <a:pPr lvl="1" eaLnBrk="1" hangingPunct="1"/>
            <a:r>
              <a:rPr lang="en-US" sz="2000"/>
              <a:t>Content type (RDA 6.9)</a:t>
            </a:r>
          </a:p>
          <a:p>
            <a:pPr lvl="1" eaLnBrk="1" hangingPunct="1"/>
            <a:r>
              <a:rPr lang="en-US" sz="2000"/>
              <a:t>Date (RDA 6.10)</a:t>
            </a:r>
          </a:p>
          <a:p>
            <a:pPr lvl="1" eaLnBrk="1" hangingPunct="1"/>
            <a:r>
              <a:rPr lang="en-US" sz="2000"/>
              <a:t>Language (RDA 6.11)</a:t>
            </a:r>
          </a:p>
          <a:p>
            <a:pPr lvl="1" eaLnBrk="1" hangingPunct="1"/>
            <a:r>
              <a:rPr lang="en-US" sz="2000"/>
              <a:t>Other distinguishing characteristic (RDA 6.12)</a:t>
            </a:r>
          </a:p>
          <a:p>
            <a:pPr eaLnBrk="1" hangingPunct="1"/>
            <a:r>
              <a:rPr lang="en-US" sz="2400"/>
              <a:t>Cataloger’s judgment about which element(s) to add. What best distinguishes between the expressions?</a:t>
            </a:r>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167266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an Expression (6.27.3)</a:t>
            </a:r>
            <a:endParaRPr lang="en-US"/>
          </a:p>
        </p:txBody>
      </p:sp>
      <p:sp>
        <p:nvSpPr>
          <p:cNvPr id="3" name="Content Placeholder 2"/>
          <p:cNvSpPr>
            <a:spLocks noGrp="1"/>
          </p:cNvSpPr>
          <p:nvPr>
            <p:ph idx="1"/>
          </p:nvPr>
        </p:nvSpPr>
        <p:spPr/>
        <p:txBody>
          <a:bodyPr/>
          <a:lstStyle/>
          <a:p>
            <a:r>
              <a:rPr lang="en-US" sz="2400" smtClean="0"/>
              <a:t>For this exercise, let’s start by adding language to the access points to see if that’s enough to distinguish them.</a:t>
            </a:r>
          </a:p>
          <a:p>
            <a:r>
              <a:rPr lang="en-US" sz="2400" smtClean="0"/>
              <a:t>Is it? If not, we can add something more.</a:t>
            </a:r>
          </a:p>
          <a:p>
            <a:r>
              <a:rPr lang="en-US" sz="2400" smtClean="0"/>
              <a:t>NOTE on LC practice. Current LC practice for translations is not to differentiate between expressions in the same language unless they are working from copy in which another library has differentiated (see LC-PCC PS 6.27.3). Other libraries can apply RDA.</a:t>
            </a:r>
          </a:p>
          <a:p>
            <a:r>
              <a:rPr lang="en-US" sz="2400" smtClean="0"/>
              <a:t>For this exercise we will follow RDA, not LC practice.</a:t>
            </a:r>
            <a:endParaRPr lang="en-US" sz="2400"/>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243621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Expressions: </a:t>
            </a:r>
            <a:br>
              <a:rPr lang="en-US" smtClean="0"/>
            </a:br>
            <a:r>
              <a:rPr lang="en-US" smtClean="0"/>
              <a:t>Core Elements (5.3)</a:t>
            </a:r>
            <a:endParaRPr lang="en-US"/>
          </a:p>
        </p:txBody>
      </p:sp>
      <p:sp>
        <p:nvSpPr>
          <p:cNvPr id="3" name="Content Placeholder 2"/>
          <p:cNvSpPr>
            <a:spLocks noGrp="1"/>
          </p:cNvSpPr>
          <p:nvPr>
            <p:ph idx="1"/>
          </p:nvPr>
        </p:nvSpPr>
        <p:spPr/>
        <p:txBody>
          <a:bodyPr/>
          <a:lstStyle/>
          <a:p>
            <a:pPr marL="0" indent="0">
              <a:buNone/>
            </a:pPr>
            <a:r>
              <a:rPr lang="en-US" sz="2800" i="1" smtClean="0"/>
              <a:t>Core in all cases</a:t>
            </a:r>
          </a:p>
          <a:p>
            <a:r>
              <a:rPr lang="en-US" sz="2800" smtClean="0"/>
              <a:t>Identifier for the expression</a:t>
            </a:r>
          </a:p>
          <a:p>
            <a:r>
              <a:rPr lang="en-US" sz="2800" smtClean="0"/>
              <a:t>Content type</a:t>
            </a:r>
          </a:p>
          <a:p>
            <a:r>
              <a:rPr lang="en-US" sz="2800" smtClean="0"/>
              <a:t>Language of expression</a:t>
            </a:r>
          </a:p>
          <a:p>
            <a:r>
              <a:rPr lang="en-US" sz="2800" smtClean="0"/>
              <a:t>Horizontal scale (maps)</a:t>
            </a:r>
          </a:p>
          <a:p>
            <a:r>
              <a:rPr lang="en-US" sz="2800" smtClean="0"/>
              <a:t>Vertical scale (maps)</a:t>
            </a:r>
          </a:p>
          <a:p>
            <a:pPr marL="0" indent="0">
              <a:buNone/>
            </a:pPr>
            <a:r>
              <a:rPr lang="en-US" sz="2800" i="1" smtClean="0"/>
              <a:t>Core if needed to distinguish</a:t>
            </a:r>
          </a:p>
          <a:p>
            <a:r>
              <a:rPr lang="en-US" sz="2800" smtClean="0"/>
              <a:t>Date of expression</a:t>
            </a:r>
          </a:p>
          <a:p>
            <a:r>
              <a:rPr lang="en-US" sz="2800" smtClean="0"/>
              <a:t>Other distinguishing characteristic</a:t>
            </a:r>
            <a:endParaRPr lang="en-US" sz="2800"/>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40784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(Piedra de sol – Spanish)</a:t>
            </a:r>
            <a:endParaRPr lang="en-US"/>
          </a:p>
        </p:txBody>
      </p:sp>
      <p:sp>
        <p:nvSpPr>
          <p:cNvPr id="3" name="Content Placeholder 2"/>
          <p:cNvSpPr>
            <a:spLocks noGrp="1"/>
          </p:cNvSpPr>
          <p:nvPr>
            <p:ph idx="1"/>
          </p:nvPr>
        </p:nvSpPr>
        <p:spPr/>
        <p:txBody>
          <a:bodyPr/>
          <a:lstStyle/>
          <a:p>
            <a:pPr marL="1143000" indent="-1143000">
              <a:buNone/>
            </a:pPr>
            <a:r>
              <a:rPr lang="en-US" smtClean="0"/>
              <a:t>046</a:t>
            </a:r>
            <a:r>
              <a:rPr lang="en-US"/>
              <a:t>	$k </a:t>
            </a:r>
            <a:r>
              <a:rPr lang="es-ES" smtClean="0"/>
              <a:t>1957 $2 edtf</a:t>
            </a:r>
            <a:endParaRPr lang="en-US" smtClean="0"/>
          </a:p>
          <a:p>
            <a:pPr marL="1143000" indent="-1143000">
              <a:buNone/>
            </a:pPr>
            <a:r>
              <a:rPr lang="en-US"/>
              <a:t>100 1  	$a Paz, Octavio, $d 1914-1998. $t Piedra de </a:t>
            </a:r>
            <a:r>
              <a:rPr lang="en-US" smtClean="0"/>
              <a:t>sol. </a:t>
            </a:r>
            <a:r>
              <a:rPr lang="en-US"/>
              <a:t>$l </a:t>
            </a:r>
            <a:r>
              <a:rPr lang="en-US" b="1"/>
              <a:t>Spanish</a:t>
            </a:r>
            <a:endParaRPr lang="en-US" b="1" smtClean="0"/>
          </a:p>
          <a:p>
            <a:pPr marL="1143000" indent="-1143000">
              <a:buNone/>
            </a:pPr>
            <a:r>
              <a:rPr lang="en-US" smtClean="0"/>
              <a:t>336	$a </a:t>
            </a:r>
            <a:r>
              <a:rPr lang="en-US"/>
              <a:t>text $2 rdacontent  </a:t>
            </a:r>
            <a:r>
              <a:rPr lang="en-US" i="1"/>
              <a:t>[not used in current PCC practice]</a:t>
            </a:r>
            <a:r>
              <a:rPr lang="en-US"/>
              <a:t> </a:t>
            </a:r>
          </a:p>
          <a:p>
            <a:pPr marL="1143000" indent="-1143000">
              <a:buNone/>
            </a:pPr>
            <a:r>
              <a:rPr lang="en-US" smtClean="0"/>
              <a:t>377	$a spa</a:t>
            </a:r>
          </a:p>
          <a:p>
            <a:pPr marL="1143000" indent="-1143000">
              <a:buNone/>
            </a:pPr>
            <a:r>
              <a:rPr lang="en-US" smtClean="0"/>
              <a:t>670</a:t>
            </a:r>
            <a:r>
              <a:rPr lang="en-US"/>
              <a:t>	$a Sun stone = Piedra de sol, 1957: $b title page ([by] Octavio Paz</a:t>
            </a:r>
            <a:r>
              <a:rPr lang="en-US" smtClean="0"/>
              <a:t>)</a:t>
            </a:r>
            <a:endParaRPr lang="en-US"/>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87527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1963 $2 edtf</a:t>
            </a:r>
            <a:endParaRPr lang="en-US" sz="2800"/>
          </a:p>
          <a:p>
            <a:pPr marL="1143000" indent="-1143000">
              <a:buNone/>
            </a:pPr>
            <a:r>
              <a:rPr lang="en-US" sz="2800"/>
              <a:t>100 1  	$a Paz, Octavio, $d 1914-1998. $t Piedra de sol. $l </a:t>
            </a:r>
            <a:r>
              <a:rPr lang="en-US" sz="2800" b="1"/>
              <a:t>English</a:t>
            </a:r>
            <a:r>
              <a:rPr lang="en-US" sz="2800"/>
              <a:t> $s (</a:t>
            </a:r>
            <a:r>
              <a:rPr lang="en-US" sz="2800" b="1"/>
              <a:t>Rukeyser</a:t>
            </a:r>
            <a:r>
              <a:rPr lang="en-US" sz="2800" smtClean="0"/>
              <a:t>)</a:t>
            </a:r>
          </a:p>
          <a:p>
            <a:pPr marL="1143000" indent="-1143000">
              <a:buNone/>
            </a:pPr>
            <a:r>
              <a:rPr lang="en-US" sz="2800" smtClean="0"/>
              <a:t>336	$a </a:t>
            </a:r>
            <a:r>
              <a:rPr lang="en-US" sz="2800"/>
              <a:t>text $2 rdacontent  </a:t>
            </a:r>
            <a:r>
              <a:rPr lang="en-US" sz="2800" i="1"/>
              <a:t>[not used in current PCC practice]</a:t>
            </a:r>
            <a:r>
              <a:rPr lang="en-US" sz="2800"/>
              <a:t> </a:t>
            </a:r>
          </a:p>
          <a:p>
            <a:pPr marL="1143000" indent="-1143000">
              <a:buNone/>
            </a:pPr>
            <a:r>
              <a:rPr lang="en-US" sz="2800"/>
              <a:t>377	$a </a:t>
            </a:r>
            <a:r>
              <a:rPr lang="en-US" sz="2800" smtClean="0"/>
              <a:t>eng</a:t>
            </a:r>
            <a:endParaRPr lang="en-US" sz="2800"/>
          </a:p>
          <a:p>
            <a:pPr marL="1143000" indent="-1143000">
              <a:buNone/>
            </a:pPr>
            <a:r>
              <a:rPr lang="en-US" sz="2800"/>
              <a:t>381	</a:t>
            </a:r>
            <a:r>
              <a:rPr lang="en-US" sz="2800" smtClean="0"/>
              <a:t>$</a:t>
            </a:r>
            <a:r>
              <a:rPr lang="en-US" sz="2800"/>
              <a:t>a Rukeyser</a:t>
            </a:r>
          </a:p>
          <a:p>
            <a:pPr marL="1143000" indent="-1143000">
              <a:buNone/>
            </a:pPr>
            <a:r>
              <a:rPr lang="en-US" sz="2800" smtClean="0"/>
              <a:t>670</a:t>
            </a:r>
            <a:r>
              <a:rPr lang="en-US" sz="2800"/>
              <a:t>	</a:t>
            </a:r>
            <a:r>
              <a:rPr lang="en-US" sz="2800" smtClean="0"/>
              <a:t>$a </a:t>
            </a:r>
            <a:r>
              <a:rPr lang="en-US" sz="2800"/>
              <a:t>Sun stone = Piedra de sol, </a:t>
            </a:r>
            <a:r>
              <a:rPr lang="en-US" sz="2800" smtClean="0"/>
              <a:t>1963</a:t>
            </a:r>
            <a:r>
              <a:rPr lang="en-US" sz="2800"/>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2370685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a:t>
            </a:r>
            <a:r>
              <a:rPr lang="en-US" smtClean="0"/>
              <a:t>Point</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2011 $2 edtf</a:t>
            </a:r>
            <a:endParaRPr lang="en-US" sz="2800"/>
          </a:p>
          <a:p>
            <a:pPr marL="1143000" indent="-1143000">
              <a:buNone/>
            </a:pPr>
            <a:r>
              <a:rPr lang="en-US" sz="2800"/>
              <a:t>100 </a:t>
            </a:r>
            <a:r>
              <a:rPr lang="en-US" sz="2800" smtClean="0"/>
              <a:t>0	$a </a:t>
            </a:r>
            <a:r>
              <a:rPr lang="en-US" sz="2800"/>
              <a:t>Homer. $t Iliad. $l </a:t>
            </a:r>
            <a:r>
              <a:rPr lang="en-US" sz="2800" b="1"/>
              <a:t>English</a:t>
            </a:r>
            <a:r>
              <a:rPr lang="en-US" sz="2800"/>
              <a:t> $s (</a:t>
            </a:r>
            <a:r>
              <a:rPr lang="en-US" sz="2800" b="1"/>
              <a:t>Mitchell</a:t>
            </a:r>
            <a:r>
              <a:rPr lang="en-US" sz="2800"/>
              <a:t>)</a:t>
            </a:r>
          </a:p>
          <a:p>
            <a:pPr marL="1143000" indent="-1143000">
              <a:buNone/>
            </a:pPr>
            <a:r>
              <a:rPr lang="en-US" sz="2800" smtClean="0"/>
              <a:t>336</a:t>
            </a:r>
            <a:r>
              <a:rPr lang="en-US" sz="2800"/>
              <a:t>	</a:t>
            </a:r>
            <a:r>
              <a:rPr lang="en-US" sz="2800" smtClean="0"/>
              <a:t>$</a:t>
            </a:r>
            <a:r>
              <a:rPr lang="en-US" sz="2800"/>
              <a:t>a text $2 rdacontent  </a:t>
            </a:r>
            <a:r>
              <a:rPr lang="en-US" sz="2800" i="1"/>
              <a:t>[not used in current PCC practice]</a:t>
            </a:r>
          </a:p>
          <a:p>
            <a:pPr marL="1143000" indent="-1143000">
              <a:buNone/>
            </a:pPr>
            <a:r>
              <a:rPr lang="en-US" sz="2800"/>
              <a:t>377	$a eng</a:t>
            </a:r>
          </a:p>
          <a:p>
            <a:pPr marL="1143000" indent="-1143000">
              <a:buNone/>
            </a:pPr>
            <a:r>
              <a:rPr lang="en-US" sz="2800"/>
              <a:t>381	$a Mitchell</a:t>
            </a:r>
          </a:p>
          <a:p>
            <a:pPr marL="1143000" indent="-1143000">
              <a:buNone/>
            </a:pPr>
            <a:r>
              <a:rPr lang="en-US" sz="2800" smtClean="0"/>
              <a:t>670</a:t>
            </a:r>
            <a:r>
              <a:rPr lang="en-US" sz="2800"/>
              <a:t>	</a:t>
            </a:r>
            <a:r>
              <a:rPr lang="en-US" sz="2800" smtClean="0"/>
              <a:t>$</a:t>
            </a:r>
            <a:r>
              <a:rPr lang="en-US" sz="2800"/>
              <a:t>a Iliad, 2011: $b title page (translated ... by Stephen Mitchell)</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1133521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br>
              <a:rPr lang="en-US"/>
            </a:br>
            <a:r>
              <a:rPr lang="en-US"/>
              <a:t>(Iliad –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r>
              <a:rPr lang="en-US" sz="2800" smtClean="0"/>
              <a:t>046</a:t>
            </a:r>
            <a:r>
              <a:rPr lang="en-US" sz="2800"/>
              <a:t>	$k </a:t>
            </a:r>
            <a:r>
              <a:rPr lang="es-ES" sz="2800" smtClean="0"/>
              <a:t>2011 $2 edtf</a:t>
            </a:r>
            <a:endParaRPr lang="en-US" sz="2800"/>
          </a:p>
          <a:p>
            <a:pPr marL="1143000" indent="-1143000">
              <a:buNone/>
            </a:pPr>
            <a:r>
              <a:rPr lang="en-US" sz="2800"/>
              <a:t>100 0  	$a Homer. $t </a:t>
            </a:r>
            <a:r>
              <a:rPr lang="en-US" sz="2800" smtClean="0"/>
              <a:t>Iliad. $l </a:t>
            </a:r>
            <a:r>
              <a:rPr lang="en-US" sz="2800" b="1" smtClean="0"/>
              <a:t>English.</a:t>
            </a:r>
            <a:r>
              <a:rPr lang="en-US" sz="2800" smtClean="0"/>
              <a:t> $h </a:t>
            </a:r>
            <a:r>
              <a:rPr lang="en-US" sz="2800" b="1" smtClean="0"/>
              <a:t>Spoken word</a:t>
            </a:r>
            <a:r>
              <a:rPr lang="en-US" sz="2800" smtClean="0"/>
              <a:t> $s </a:t>
            </a:r>
            <a:r>
              <a:rPr lang="en-US" sz="2800" b="1" smtClean="0"/>
              <a:t> (Molina) </a:t>
            </a:r>
          </a:p>
          <a:p>
            <a:pPr marL="1143000" indent="-1143000">
              <a:buNone/>
            </a:pPr>
            <a:r>
              <a:rPr lang="en-US" sz="2800" smtClean="0"/>
              <a:t>336</a:t>
            </a:r>
            <a:r>
              <a:rPr lang="en-US" sz="2800"/>
              <a:t>	$a spoken word $2 rdacontent </a:t>
            </a:r>
            <a:r>
              <a:rPr lang="en-US" sz="2800" i="1"/>
              <a:t>[not used in current PCC practice]</a:t>
            </a:r>
          </a:p>
          <a:p>
            <a:pPr marL="1143000" indent="-1143000">
              <a:buNone/>
            </a:pPr>
            <a:r>
              <a:rPr lang="en-US" sz="2800"/>
              <a:t>377	$a eng</a:t>
            </a:r>
          </a:p>
          <a:p>
            <a:pPr marL="1143000" indent="-1143000">
              <a:buNone/>
            </a:pPr>
            <a:r>
              <a:rPr lang="en-US" sz="2800"/>
              <a:t>381	$a Molina $a Mitchell</a:t>
            </a:r>
          </a:p>
          <a:p>
            <a:pPr marL="1143000" indent="-1143000">
              <a:buNone/>
            </a:pPr>
            <a:r>
              <a:rPr lang="en-US" sz="2800" smtClean="0"/>
              <a:t>670</a:t>
            </a:r>
            <a:r>
              <a:rPr lang="en-US" sz="2800"/>
              <a:t>	$a The Iliad, 2011: $b container (translated by Stephen Mitchell ; read by Alfred Molina)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2187439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Constructing the Authorized Access Point for an Expression </a:t>
            </a:r>
            <a:r>
              <a:rPr lang="en-US" dirty="0" smtClean="0"/>
              <a:t>(RDA 6.27.3</a:t>
            </a:r>
            <a:r>
              <a:rPr lang="en-US" dirty="0"/>
              <a: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mtClean="0"/>
              <a:t>Bilingual and Polyglot resources</a:t>
            </a:r>
          </a:p>
          <a:p>
            <a:pPr lvl="1" eaLnBrk="1" fontAlgn="auto" hangingPunct="1">
              <a:spcAft>
                <a:spcPts val="0"/>
              </a:spcAft>
              <a:buFont typeface="Arial" pitchFamily="34" charset="0"/>
              <a:buChar char="–"/>
              <a:defRPr/>
            </a:pPr>
            <a:r>
              <a:rPr lang="en-US" smtClean="0"/>
              <a:t>Never combine expressions in a single description/access point</a:t>
            </a:r>
          </a:p>
          <a:p>
            <a:pPr marL="914400" lvl="2" indent="0" eaLnBrk="1" fontAlgn="auto" hangingPunct="1">
              <a:spcAft>
                <a:spcPts val="0"/>
              </a:spcAft>
              <a:buFont typeface="Arial" pitchFamily="34" charset="0"/>
              <a:buNone/>
              <a:defRPr/>
            </a:pPr>
            <a:r>
              <a:rPr lang="en-US" strike="sngStrike" smtClean="0">
                <a:solidFill>
                  <a:srgbClr val="0070C0"/>
                </a:solidFill>
              </a:rPr>
              <a:t>100 0_ $a Homer. $t Iliad. $l English &amp; Greek</a:t>
            </a:r>
            <a:endParaRPr lang="en-US" strike="sngStrike"/>
          </a:p>
        </p:txBody>
      </p:sp>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C7836C2B-7C69-4B82-A846-D2A4DC62771B}" type="slidenum">
              <a:rPr lang="en-US"/>
              <a:pPr>
                <a:defRPr/>
              </a:pPr>
              <a:t>54</a:t>
            </a:fld>
            <a:endParaRPr lang="en-US"/>
          </a:p>
        </p:txBody>
      </p:sp>
    </p:spTree>
    <p:extLst>
      <p:ext uri="{BB962C8B-B14F-4D97-AF65-F5344CB8AC3E}">
        <p14:creationId xmlns:p14="http://schemas.microsoft.com/office/powerpoint/2010/main" val="280640723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Constructing the Authorized Access Point for an Expression </a:t>
            </a:r>
            <a:r>
              <a:rPr lang="en-US" dirty="0" smtClean="0"/>
              <a:t>(RDA 6.27.3</a:t>
            </a:r>
            <a:r>
              <a:rPr lang="en-US" dirty="0"/>
              <a:t>)</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mtClean="0"/>
              <a:t>Bilingual and Polyglot resources</a:t>
            </a:r>
          </a:p>
          <a:p>
            <a:pPr lvl="1" eaLnBrk="1" fontAlgn="auto" hangingPunct="1">
              <a:spcAft>
                <a:spcPts val="0"/>
              </a:spcAft>
              <a:buFont typeface="Arial" pitchFamily="34" charset="0"/>
              <a:buChar char="–"/>
              <a:defRPr/>
            </a:pPr>
            <a:r>
              <a:rPr lang="en-US" smtClean="0"/>
              <a:t>LC practice: record authorized access point for the work and authorized access point for the language of the translation</a:t>
            </a:r>
          </a:p>
          <a:p>
            <a:pPr marL="857250" lvl="2" indent="0" eaLnBrk="1" fontAlgn="auto" hangingPunct="1">
              <a:spcAft>
                <a:spcPts val="0"/>
              </a:spcAft>
              <a:buFont typeface="Arial" pitchFamily="34" charset="0"/>
              <a:buNone/>
              <a:defRPr/>
            </a:pPr>
            <a:r>
              <a:rPr lang="en-US" smtClean="0">
                <a:solidFill>
                  <a:srgbClr val="0070C0"/>
                </a:solidFill>
              </a:rPr>
              <a:t>100 0_ $a Homer. $t Iliad</a:t>
            </a:r>
          </a:p>
          <a:p>
            <a:pPr marL="857250" lvl="2" indent="0" eaLnBrk="1" fontAlgn="auto" hangingPunct="1">
              <a:spcAft>
                <a:spcPts val="0"/>
              </a:spcAft>
              <a:buFont typeface="Arial" pitchFamily="34" charset="0"/>
              <a:buNone/>
              <a:defRPr/>
            </a:pPr>
            <a:r>
              <a:rPr lang="en-US">
                <a:solidFill>
                  <a:srgbClr val="0070C0"/>
                </a:solidFill>
              </a:rPr>
              <a:t>100 0_ $a Homer</a:t>
            </a:r>
            <a:r>
              <a:rPr lang="en-US" smtClean="0">
                <a:solidFill>
                  <a:srgbClr val="0070C0"/>
                </a:solidFill>
              </a:rPr>
              <a:t>. $t Iliad. $l English</a:t>
            </a:r>
          </a:p>
          <a:p>
            <a:pPr lvl="1" eaLnBrk="1" fontAlgn="auto" hangingPunct="1">
              <a:spcAft>
                <a:spcPts val="0"/>
              </a:spcAft>
              <a:buFont typeface="Arial" pitchFamily="34" charset="0"/>
              <a:buChar char="–"/>
              <a:defRPr/>
            </a:pPr>
            <a:r>
              <a:rPr lang="en-US" smtClean="0"/>
              <a:t>PCC catalogers may follow LC practice or may distinguish between expressions within the same language</a:t>
            </a:r>
          </a:p>
          <a:p>
            <a:pPr marL="857250" lvl="2" indent="0" eaLnBrk="1" fontAlgn="auto" hangingPunct="1">
              <a:spcAft>
                <a:spcPts val="0"/>
              </a:spcAft>
              <a:buFont typeface="Arial" pitchFamily="34" charset="0"/>
              <a:buNone/>
              <a:defRPr/>
            </a:pPr>
            <a:r>
              <a:rPr lang="en-US">
                <a:solidFill>
                  <a:srgbClr val="0070C0"/>
                </a:solidFill>
              </a:rPr>
              <a:t>100 0_ $a Homer. </a:t>
            </a:r>
            <a:r>
              <a:rPr lang="en-US" smtClean="0">
                <a:solidFill>
                  <a:srgbClr val="0070C0"/>
                </a:solidFill>
              </a:rPr>
              <a:t>$t Iliad. $l Greek $s (Murray)</a:t>
            </a:r>
          </a:p>
          <a:p>
            <a:pPr marL="857250" lvl="2" indent="0" eaLnBrk="1" fontAlgn="auto" hangingPunct="1">
              <a:spcAft>
                <a:spcPts val="0"/>
              </a:spcAft>
              <a:buFont typeface="Arial" pitchFamily="34" charset="0"/>
              <a:buNone/>
              <a:defRPr/>
            </a:pPr>
            <a:r>
              <a:rPr lang="en-US">
                <a:solidFill>
                  <a:srgbClr val="0070C0"/>
                </a:solidFill>
              </a:rPr>
              <a:t>100 0_ $a Homer</a:t>
            </a:r>
            <a:r>
              <a:rPr lang="en-US" smtClean="0">
                <a:solidFill>
                  <a:srgbClr val="0070C0"/>
                </a:solidFill>
              </a:rPr>
              <a:t>. $t Iliad. $l English $s (Murray)</a:t>
            </a:r>
            <a:endParaRPr lang="en-US">
              <a:solidFill>
                <a:srgbClr val="0070C0"/>
              </a:solidFill>
            </a:endParaRPr>
          </a:p>
        </p:txBody>
      </p:sp>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588D31B7-FE1A-48F3-984C-9CD204749B74}" type="slidenum">
              <a:rPr lang="en-US"/>
              <a:pPr>
                <a:defRPr/>
              </a:pPr>
              <a:t>55</a:t>
            </a:fld>
            <a:endParaRPr lang="en-US"/>
          </a:p>
        </p:txBody>
      </p:sp>
    </p:spTree>
    <p:extLst>
      <p:ext uri="{BB962C8B-B14F-4D97-AF65-F5344CB8AC3E}">
        <p14:creationId xmlns:p14="http://schemas.microsoft.com/office/powerpoint/2010/main" val="87018852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“Works”</a:t>
            </a:r>
          </a:p>
          <a:p>
            <a:pPr lvl="1" eaLnBrk="1" fontAlgn="auto" hangingPunct="1">
              <a:spcAft>
                <a:spcPts val="0"/>
              </a:spcAft>
              <a:buFont typeface="Arial" pitchFamily="34" charset="0"/>
              <a:buChar char="–"/>
              <a:defRPr/>
            </a:pPr>
            <a:r>
              <a:rPr lang="en-US" dirty="0" smtClean="0"/>
              <a:t>Conventional collective title for a compilation that purports to be the complete works of a person, family, or corporate body</a:t>
            </a:r>
          </a:p>
          <a:p>
            <a:pPr lvl="1" eaLnBrk="1" fontAlgn="auto" hangingPunct="1">
              <a:spcAft>
                <a:spcPts val="0"/>
              </a:spcAft>
              <a:buFont typeface="Arial" pitchFamily="34" charset="0"/>
              <a:buChar char="–"/>
              <a:defRPr/>
            </a:pPr>
            <a:r>
              <a:rPr lang="en-US" smtClean="0"/>
              <a:t>Different compilations purporting </a:t>
            </a:r>
            <a:r>
              <a:rPr lang="en-US"/>
              <a:t>to be a creator’s complete works</a:t>
            </a:r>
            <a:r>
              <a:rPr lang="en-US" smtClean="0"/>
              <a:t> </a:t>
            </a:r>
            <a:r>
              <a:rPr lang="en-US" dirty="0" smtClean="0"/>
              <a:t>are treated </a:t>
            </a:r>
            <a:r>
              <a:rPr lang="en-US" smtClean="0"/>
              <a:t>as </a:t>
            </a:r>
            <a:r>
              <a:rPr lang="en-US" i="1" smtClean="0"/>
              <a:t>the same </a:t>
            </a:r>
            <a:r>
              <a:rPr lang="en-US" smtClean="0"/>
              <a:t>aggregate work</a:t>
            </a:r>
            <a:endParaRPr lang="en-US" dirty="0" smtClean="0"/>
          </a:p>
          <a:p>
            <a:pPr lvl="1" eaLnBrk="1" fontAlgn="auto" hangingPunct="1">
              <a:spcAft>
                <a:spcPts val="0"/>
              </a:spcAft>
              <a:buFont typeface="Arial" pitchFamily="34" charset="0"/>
              <a:buChar char="–"/>
              <a:defRPr/>
            </a:pPr>
            <a:r>
              <a:rPr lang="en-US" dirty="0" smtClean="0"/>
              <a:t>If a creator’s works have been compiled more than once, the access </a:t>
            </a:r>
            <a:r>
              <a:rPr lang="en-US" smtClean="0"/>
              <a:t>point may need an addition to distinguish between different compilations, but this will be done at the expression level (6.27.3)</a:t>
            </a:r>
            <a:endParaRPr lang="en-US" dirty="0" smtClean="0"/>
          </a:p>
          <a:p>
            <a:pPr lvl="1" eaLnBrk="1" fontAlgn="auto" hangingPunct="1">
              <a:spcAft>
                <a:spcPts val="0"/>
              </a:spcAft>
              <a:buFont typeface="Arial" pitchFamily="34" charset="0"/>
              <a:buChar char="–"/>
              <a:defRPr/>
            </a:pPr>
            <a:endParaRPr lang="en-US" dirty="0" smtClean="0"/>
          </a:p>
        </p:txBody>
      </p:sp>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D67800FB-0459-4444-9F18-A243D3AF66D3}" type="slidenum">
              <a:rPr lang="en-US"/>
              <a:pPr>
                <a:defRPr/>
              </a:pPr>
              <a:t>56</a:t>
            </a:fld>
            <a:endParaRPr lang="en-US"/>
          </a:p>
        </p:txBody>
      </p:sp>
    </p:spTree>
    <p:extLst>
      <p:ext uri="{BB962C8B-B14F-4D97-AF65-F5344CB8AC3E}">
        <p14:creationId xmlns:p14="http://schemas.microsoft.com/office/powerpoint/2010/main" val="44229873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mtClean="0"/>
              <a:t>“Works”</a:t>
            </a:r>
          </a:p>
          <a:p>
            <a:pPr lvl="1" eaLnBrk="1" fontAlgn="auto" hangingPunct="1">
              <a:spcAft>
                <a:spcPts val="0"/>
              </a:spcAft>
              <a:buFont typeface="Arial" pitchFamily="34" charset="0"/>
              <a:buChar char="–"/>
              <a:defRPr/>
            </a:pPr>
            <a:r>
              <a:rPr lang="en-US" smtClean="0"/>
              <a:t>The pre-RDA NACO practice was always to add the date of publication to the conventional collective title “Works”</a:t>
            </a:r>
          </a:p>
          <a:p>
            <a:pPr lvl="1" eaLnBrk="1" fontAlgn="auto" hangingPunct="1">
              <a:spcAft>
                <a:spcPts val="0"/>
              </a:spcAft>
              <a:buFont typeface="Arial" pitchFamily="34" charset="0"/>
              <a:buChar char="–"/>
              <a:defRPr/>
            </a:pPr>
            <a:r>
              <a:rPr lang="en-US" smtClean="0"/>
              <a:t>This is not required under RDA</a:t>
            </a:r>
          </a:p>
          <a:p>
            <a:pPr lvl="1" eaLnBrk="1" fontAlgn="auto" hangingPunct="1">
              <a:spcAft>
                <a:spcPts val="0"/>
              </a:spcAft>
              <a:buFont typeface="Arial" pitchFamily="34" charset="0"/>
              <a:buChar char="–"/>
              <a:defRPr/>
            </a:pPr>
            <a:r>
              <a:rPr lang="en-US" smtClean="0"/>
              <a:t>The addition is only necessary if a creator’s works have appeared more than once </a:t>
            </a:r>
            <a:r>
              <a:rPr lang="en-US" i="1" smtClean="0"/>
              <a:t>in different expressions</a:t>
            </a:r>
            <a:r>
              <a:rPr lang="en-US" smtClean="0"/>
              <a:t> and the library feels it necessary to distinguish between them</a:t>
            </a:r>
          </a:p>
          <a:p>
            <a:pPr lvl="1" eaLnBrk="1" fontAlgn="auto" hangingPunct="1">
              <a:spcAft>
                <a:spcPts val="0"/>
              </a:spcAft>
              <a:buFont typeface="Arial" pitchFamily="34" charset="0"/>
              <a:buChar char="–"/>
              <a:defRPr/>
            </a:pPr>
            <a:r>
              <a:rPr lang="en-US" smtClean="0"/>
              <a:t>The addition should be what makes most sense to distinguish, not necessarily the date of the expression.</a:t>
            </a:r>
          </a:p>
          <a:p>
            <a:pPr lvl="1" eaLnBrk="1" fontAlgn="auto" hangingPunct="1">
              <a:spcAft>
                <a:spcPts val="0"/>
              </a:spcAft>
              <a:buFont typeface="Arial" pitchFamily="34" charset="0"/>
              <a:buChar char="–"/>
              <a:defRPr/>
            </a:pPr>
            <a:endParaRPr lang="en-US" smtClean="0"/>
          </a:p>
        </p:txBody>
      </p:sp>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02DE4DA0-D189-4CA0-BED8-5CECF1396A07}" type="slidenum">
              <a:rPr lang="en-US"/>
              <a:pPr>
                <a:defRPr/>
              </a:pPr>
              <a:t>57</a:t>
            </a:fld>
            <a:endParaRPr lang="en-US"/>
          </a:p>
        </p:txBody>
      </p:sp>
    </p:spTree>
    <p:extLst>
      <p:ext uri="{BB962C8B-B14F-4D97-AF65-F5344CB8AC3E}">
        <p14:creationId xmlns:p14="http://schemas.microsoft.com/office/powerpoint/2010/main" val="414376228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27682" name="Content Placeholder 2"/>
          <p:cNvSpPr>
            <a:spLocks noGrp="1"/>
          </p:cNvSpPr>
          <p:nvPr>
            <p:ph idx="1"/>
          </p:nvPr>
        </p:nvSpPr>
        <p:spPr/>
        <p:txBody>
          <a:bodyPr/>
          <a:lstStyle/>
          <a:p>
            <a:pPr eaLnBrk="1" hangingPunct="1"/>
            <a:r>
              <a:rPr lang="en-US" smtClean="0"/>
              <a:t>Three different expressions of the </a:t>
            </a:r>
            <a:r>
              <a:rPr lang="en-US" i="1" smtClean="0"/>
              <a:t>same</a:t>
            </a:r>
            <a:r>
              <a:rPr lang="en-US" smtClean="0"/>
              <a:t> aggregate work</a:t>
            </a:r>
          </a:p>
          <a:p>
            <a:pPr lvl="1" eaLnBrk="1" hangingPunct="1"/>
            <a:endParaRPr lang="en-US" smtClean="0"/>
          </a:p>
        </p:txBody>
      </p:sp>
      <p:pic>
        <p:nvPicPr>
          <p:cNvPr id="327683" name="Picture 2"/>
          <p:cNvPicPr>
            <a:picLocks noChangeAspect="1" noChangeArrowheads="1"/>
          </p:cNvPicPr>
          <p:nvPr/>
        </p:nvPicPr>
        <p:blipFill>
          <a:blip r:embed="rId3"/>
          <a:srcRect/>
          <a:stretch>
            <a:fillRect/>
          </a:stretch>
        </p:blipFill>
        <p:spPr bwMode="auto">
          <a:xfrm>
            <a:off x="838200" y="2841324"/>
            <a:ext cx="2132013" cy="3173713"/>
          </a:xfrm>
          <a:prstGeom prst="rect">
            <a:avLst/>
          </a:prstGeom>
          <a:noFill/>
          <a:ln w="9525">
            <a:solidFill>
              <a:schemeClr val="tx1"/>
            </a:solidFill>
            <a:miter lim="800000"/>
            <a:headEnd/>
            <a:tailEnd/>
          </a:ln>
        </p:spPr>
      </p:pic>
      <p:pic>
        <p:nvPicPr>
          <p:cNvPr id="327684" name="Picture 3"/>
          <p:cNvPicPr>
            <a:picLocks noChangeAspect="1" noChangeArrowheads="1"/>
          </p:cNvPicPr>
          <p:nvPr/>
        </p:nvPicPr>
        <p:blipFill>
          <a:blip r:embed="rId4"/>
          <a:srcRect/>
          <a:stretch>
            <a:fillRect/>
          </a:stretch>
        </p:blipFill>
        <p:spPr bwMode="auto">
          <a:xfrm>
            <a:off x="3727048" y="2841324"/>
            <a:ext cx="2084790" cy="3173714"/>
          </a:xfrm>
          <a:prstGeom prst="rect">
            <a:avLst/>
          </a:prstGeom>
          <a:noFill/>
          <a:ln w="9525">
            <a:solidFill>
              <a:schemeClr val="tx1"/>
            </a:solidFill>
            <a:miter lim="800000"/>
            <a:headEnd/>
            <a:tailEnd/>
          </a:ln>
        </p:spPr>
      </p:pic>
      <p:pic>
        <p:nvPicPr>
          <p:cNvPr id="327685" name="Picture 4"/>
          <p:cNvPicPr>
            <a:picLocks noChangeAspect="1" noChangeArrowheads="1"/>
          </p:cNvPicPr>
          <p:nvPr/>
        </p:nvPicPr>
        <p:blipFill>
          <a:blip r:embed="rId5"/>
          <a:srcRect/>
          <a:stretch>
            <a:fillRect/>
          </a:stretch>
        </p:blipFill>
        <p:spPr bwMode="auto">
          <a:xfrm>
            <a:off x="6553200" y="2841323"/>
            <a:ext cx="1900061" cy="3173713"/>
          </a:xfrm>
          <a:prstGeom prst="rect">
            <a:avLst/>
          </a:prstGeom>
          <a:noFill/>
          <a:ln w="9525">
            <a:solidFill>
              <a:schemeClr val="tx1"/>
            </a:solidFill>
            <a:miter lim="800000"/>
            <a:headEnd/>
            <a:tailEnd/>
          </a:ln>
        </p:spPr>
      </p:pic>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759147B4-D345-4A9F-AC71-FFBE2F3D8EAD}" type="slidenum">
              <a:rPr lang="en-US"/>
              <a:pPr>
                <a:defRPr/>
              </a:pPr>
              <a:t>58</a:t>
            </a:fld>
            <a:endParaRPr lang="en-US"/>
          </a:p>
        </p:txBody>
      </p:sp>
    </p:spTree>
    <p:extLst>
      <p:ext uri="{BB962C8B-B14F-4D97-AF65-F5344CB8AC3E}">
        <p14:creationId xmlns:p14="http://schemas.microsoft.com/office/powerpoint/2010/main" val="238978729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29730" name="Content Placeholder 2"/>
          <p:cNvSpPr>
            <a:spLocks noGrp="1"/>
          </p:cNvSpPr>
          <p:nvPr>
            <p:ph idx="1"/>
          </p:nvPr>
        </p:nvSpPr>
        <p:spPr/>
        <p:txBody>
          <a:bodyPr/>
          <a:lstStyle/>
          <a:p>
            <a:pPr eaLnBrk="1" hangingPunct="1"/>
            <a:r>
              <a:rPr lang="en-US" smtClean="0"/>
              <a:t>The authorized access point for the work is: </a:t>
            </a:r>
          </a:p>
          <a:p>
            <a:pPr marL="1828800" indent="-914400" eaLnBrk="1" hangingPunct="1">
              <a:buNone/>
            </a:pPr>
            <a:r>
              <a:rPr lang="en-US" sz="2400" smtClean="0">
                <a:solidFill>
                  <a:srgbClr val="0070C0"/>
                </a:solidFill>
              </a:rPr>
              <a:t>100 1_ $a Paine</a:t>
            </a:r>
            <a:r>
              <a:rPr lang="en-US" sz="2400">
                <a:solidFill>
                  <a:srgbClr val="0070C0"/>
                </a:solidFill>
              </a:rPr>
              <a:t>, Thomas, </a:t>
            </a:r>
            <a:r>
              <a:rPr lang="en-US" sz="2400" smtClean="0">
                <a:solidFill>
                  <a:srgbClr val="0070C0"/>
                </a:solidFill>
              </a:rPr>
              <a:t>$d 1737-1809. $t Works</a:t>
            </a:r>
          </a:p>
          <a:p>
            <a:pPr eaLnBrk="1" hangingPunct="1"/>
            <a:r>
              <a:rPr lang="en-US" smtClean="0"/>
              <a:t>How can the expressions be differentiated (6.27.3)?</a:t>
            </a:r>
          </a:p>
          <a:p>
            <a:pPr lvl="1" eaLnBrk="1" hangingPunct="1"/>
            <a:r>
              <a:rPr lang="en-US" smtClean="0"/>
              <a:t>Content type?</a:t>
            </a:r>
          </a:p>
          <a:p>
            <a:pPr lvl="1" eaLnBrk="1" hangingPunct="1"/>
            <a:r>
              <a:rPr lang="en-US" smtClean="0"/>
              <a:t>Date of expression?</a:t>
            </a:r>
          </a:p>
          <a:p>
            <a:pPr lvl="1" eaLnBrk="1" hangingPunct="1"/>
            <a:r>
              <a:rPr lang="en-US" smtClean="0"/>
              <a:t>Language of the expression?</a:t>
            </a:r>
          </a:p>
          <a:p>
            <a:pPr lvl="1" eaLnBrk="1" hangingPunct="1"/>
            <a:r>
              <a:rPr lang="en-US" smtClean="0"/>
              <a:t>Other characteristic?</a:t>
            </a:r>
          </a:p>
          <a:p>
            <a:pPr lvl="1" eaLnBrk="1" hangingPunct="1"/>
            <a:endParaRPr lang="en-US" smtClean="0"/>
          </a:p>
        </p:txBody>
      </p:sp>
      <p:pic>
        <p:nvPicPr>
          <p:cNvPr id="329731" name="Picture 2"/>
          <p:cNvPicPr>
            <a:picLocks noChangeAspect="1" noChangeArrowheads="1"/>
          </p:cNvPicPr>
          <p:nvPr/>
        </p:nvPicPr>
        <p:blipFill>
          <a:blip r:embed="rId3"/>
          <a:srcRect/>
          <a:stretch>
            <a:fillRect/>
          </a:stretch>
        </p:blipFill>
        <p:spPr bwMode="auto">
          <a:xfrm>
            <a:off x="7412038" y="4432017"/>
            <a:ext cx="1122362" cy="1671638"/>
          </a:xfrm>
          <a:prstGeom prst="rect">
            <a:avLst/>
          </a:prstGeom>
          <a:noFill/>
          <a:ln w="9525">
            <a:solidFill>
              <a:schemeClr val="tx1"/>
            </a:solidFill>
            <a:miter lim="800000"/>
            <a:headEnd/>
            <a:tailEnd/>
          </a:ln>
        </p:spPr>
      </p:pic>
      <p:pic>
        <p:nvPicPr>
          <p:cNvPr id="329732" name="Picture 3"/>
          <p:cNvPicPr>
            <a:picLocks noChangeAspect="1" noChangeArrowheads="1"/>
          </p:cNvPicPr>
          <p:nvPr/>
        </p:nvPicPr>
        <p:blipFill>
          <a:blip r:embed="rId4"/>
          <a:srcRect/>
          <a:stretch>
            <a:fillRect/>
          </a:stretch>
        </p:blipFill>
        <p:spPr bwMode="auto">
          <a:xfrm>
            <a:off x="6575084" y="3895838"/>
            <a:ext cx="1098550" cy="1671638"/>
          </a:xfrm>
          <a:prstGeom prst="rect">
            <a:avLst/>
          </a:prstGeom>
          <a:noFill/>
          <a:ln w="9525">
            <a:solidFill>
              <a:schemeClr val="tx1"/>
            </a:solidFill>
            <a:miter lim="800000"/>
            <a:headEnd/>
            <a:tailEnd/>
          </a:ln>
        </p:spPr>
      </p:pic>
      <p:pic>
        <p:nvPicPr>
          <p:cNvPr id="329733" name="Picture 4"/>
          <p:cNvPicPr>
            <a:picLocks noChangeAspect="1" noChangeArrowheads="1"/>
          </p:cNvPicPr>
          <p:nvPr/>
        </p:nvPicPr>
        <p:blipFill>
          <a:blip r:embed="rId5"/>
          <a:srcRect/>
          <a:stretch>
            <a:fillRect/>
          </a:stretch>
        </p:blipFill>
        <p:spPr bwMode="auto">
          <a:xfrm>
            <a:off x="5629785" y="3281362"/>
            <a:ext cx="1000125" cy="1671638"/>
          </a:xfrm>
          <a:prstGeom prst="rect">
            <a:avLst/>
          </a:prstGeom>
          <a:noFill/>
          <a:ln w="9525">
            <a:solidFill>
              <a:schemeClr val="tx1"/>
            </a:solidFill>
            <a:miter lim="800000"/>
            <a:headEnd/>
            <a:tailEnd/>
          </a:ln>
        </p:spPr>
      </p:pic>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F8AC0F3F-629A-4987-9DFA-008E8BD72788}" type="slidenum">
              <a:rPr lang="en-US"/>
              <a:pPr>
                <a:defRPr/>
              </a:pPr>
              <a:t>59</a:t>
            </a:fld>
            <a:endParaRPr lang="en-US"/>
          </a:p>
        </p:txBody>
      </p:sp>
    </p:spTree>
    <p:extLst>
      <p:ext uri="{BB962C8B-B14F-4D97-AF65-F5344CB8AC3E}">
        <p14:creationId xmlns:p14="http://schemas.microsoft.com/office/powerpoint/2010/main" val="20237972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Expressions: </a:t>
            </a:r>
            <a:br>
              <a:rPr lang="en-US" smtClean="0"/>
            </a:br>
            <a:r>
              <a:rPr lang="en-US" smtClean="0"/>
              <a:t>Core Elements</a:t>
            </a:r>
            <a:endParaRPr lang="en-US"/>
          </a:p>
        </p:txBody>
      </p:sp>
      <p:sp>
        <p:nvSpPr>
          <p:cNvPr id="3" name="Content Placeholder 2"/>
          <p:cNvSpPr>
            <a:spLocks noGrp="1"/>
          </p:cNvSpPr>
          <p:nvPr>
            <p:ph idx="1"/>
          </p:nvPr>
        </p:nvSpPr>
        <p:spPr/>
        <p:txBody>
          <a:bodyPr/>
          <a:lstStyle/>
          <a:p>
            <a:r>
              <a:rPr lang="en-US" smtClean="0"/>
              <a:t>A contributor is </a:t>
            </a:r>
            <a:r>
              <a:rPr lang="en-US" i="1" smtClean="0"/>
              <a:t>not</a:t>
            </a:r>
            <a:r>
              <a:rPr lang="en-US" smtClean="0"/>
              <a:t> a core element of the expression entity.</a:t>
            </a:r>
          </a:p>
          <a:p>
            <a:r>
              <a:rPr lang="en-US" smtClean="0"/>
              <a:t>Contributors can </a:t>
            </a:r>
            <a:r>
              <a:rPr lang="en-US"/>
              <a:t>be persons, families, or corporate bodies, and they are separate entities, </a:t>
            </a:r>
            <a:r>
              <a:rPr lang="en-US" i="1"/>
              <a:t>related</a:t>
            </a:r>
            <a:r>
              <a:rPr lang="en-US"/>
              <a:t> to the </a:t>
            </a:r>
            <a:r>
              <a:rPr lang="en-US" smtClean="0"/>
              <a:t>expression entity-</a:t>
            </a:r>
            <a:r>
              <a:rPr lang="en-US"/>
              <a:t>-</a:t>
            </a:r>
            <a:r>
              <a:rPr lang="en-US" smtClean="0"/>
              <a:t>a contributor </a:t>
            </a:r>
            <a:r>
              <a:rPr lang="en-US"/>
              <a:t>has a </a:t>
            </a:r>
            <a:r>
              <a:rPr lang="en-US" i="1"/>
              <a:t>relationship</a:t>
            </a:r>
            <a:r>
              <a:rPr lang="en-US"/>
              <a:t> with </a:t>
            </a:r>
            <a:r>
              <a:rPr lang="en-US" smtClean="0"/>
              <a:t>an expression.</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1313892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457200" y="1600200"/>
            <a:ext cx="5911850" cy="4525963"/>
          </a:xfrm>
        </p:spPr>
        <p:txBody>
          <a:bodyPr rtlCol="0">
            <a:normAutofit fontScale="25000" lnSpcReduction="20000"/>
          </a:bodyPr>
          <a:lstStyle/>
          <a:p>
            <a:pPr marL="0" indent="0" eaLnBrk="1" fontAlgn="auto" hangingPunct="1">
              <a:spcAft>
                <a:spcPts val="0"/>
              </a:spcAft>
              <a:buFont typeface="Arial" pitchFamily="34" charset="0"/>
              <a:buNone/>
              <a:defRPr/>
            </a:pPr>
            <a:r>
              <a:rPr lang="en-US" sz="5600" smtClean="0"/>
              <a:t>Possible RDA authorized access points</a:t>
            </a:r>
          </a:p>
          <a:p>
            <a:pPr eaLnBrk="1" fontAlgn="auto" hangingPunct="1">
              <a:spcAft>
                <a:spcPts val="0"/>
              </a:spcAft>
              <a:buFont typeface="Arial" pitchFamily="34" charset="0"/>
              <a:buChar char="•"/>
              <a:defRPr/>
            </a:pPr>
            <a:endParaRPr lang="en-US" sz="5600" smtClean="0"/>
          </a:p>
          <a:p>
            <a:pPr marL="914400" lvl="1" indent="-457200" eaLnBrk="1" fontAlgn="auto" hangingPunct="1">
              <a:spcAft>
                <a:spcPts val="0"/>
              </a:spcAft>
              <a:buNone/>
              <a:defRPr/>
            </a:pPr>
            <a:r>
              <a:rPr lang="en-US" sz="5600">
                <a:solidFill>
                  <a:srgbClr val="0070C0"/>
                </a:solidFill>
              </a:rPr>
              <a:t>100 1_ $a Paine, Thomas, $d 1737-1809. $t </a:t>
            </a:r>
            <a:r>
              <a:rPr lang="en-US" sz="5600" smtClean="0">
                <a:solidFill>
                  <a:srgbClr val="0070C0"/>
                </a:solidFill>
              </a:rPr>
              <a:t>Works. $l English  $s (Blanchard</a:t>
            </a:r>
            <a:r>
              <a:rPr lang="en-US" sz="5600">
                <a:solidFill>
                  <a:srgbClr val="0070C0"/>
                </a:solidFill>
              </a:rPr>
              <a:t>)</a:t>
            </a:r>
          </a:p>
          <a:p>
            <a:pPr marL="914400" lvl="1" indent="-457200" eaLnBrk="1" fontAlgn="auto" hangingPunct="1">
              <a:spcAft>
                <a:spcPts val="0"/>
              </a:spcAft>
              <a:buFont typeface="Arial" pitchFamily="34" charset="0"/>
              <a:buNone/>
              <a:defRPr/>
            </a:pPr>
            <a:r>
              <a:rPr lang="en-US" sz="5600">
                <a:solidFill>
                  <a:srgbClr val="0070C0"/>
                </a:solidFill>
              </a:rPr>
              <a:t>100 1_ $a Paine, Thomas, $d 1737-1809. $t Works </a:t>
            </a:r>
            <a:r>
              <a:rPr lang="en-US" sz="5600" smtClean="0">
                <a:solidFill>
                  <a:srgbClr val="0070C0"/>
                </a:solidFill>
              </a:rPr>
              <a:t>$s (Blanchard</a:t>
            </a:r>
            <a:r>
              <a:rPr lang="en-US" sz="5600">
                <a:solidFill>
                  <a:srgbClr val="0070C0"/>
                </a:solidFill>
              </a:rPr>
              <a:t>)</a:t>
            </a:r>
          </a:p>
          <a:p>
            <a:pPr marL="914400" lvl="1" indent="-457200" eaLnBrk="1" fontAlgn="auto" hangingPunct="1">
              <a:spcAft>
                <a:spcPts val="0"/>
              </a:spcAft>
              <a:buFont typeface="Arial" pitchFamily="34" charset="0"/>
              <a:buNone/>
              <a:defRPr/>
            </a:pPr>
            <a:endParaRPr lang="en-US" sz="5600">
              <a:solidFill>
                <a:srgbClr val="0070C0"/>
              </a:solidFill>
            </a:endParaRPr>
          </a:p>
          <a:p>
            <a:pPr marL="914400" lvl="1" indent="-457200" eaLnBrk="1" fontAlgn="auto" hangingPunct="1">
              <a:spcAft>
                <a:spcPts val="0"/>
              </a:spcAft>
              <a:buFont typeface="Arial" pitchFamily="34" charset="0"/>
              <a:buNone/>
              <a:defRPr/>
            </a:pPr>
            <a:r>
              <a:rPr lang="en-US" sz="5600">
                <a:solidFill>
                  <a:srgbClr val="0070C0"/>
                </a:solidFill>
              </a:rPr>
              <a:t>100 1_ $a Paine, Thomas, $d 1737-1809. $t Works $s (</a:t>
            </a:r>
            <a:r>
              <a:rPr lang="en-US" sz="5600" smtClean="0">
                <a:solidFill>
                  <a:srgbClr val="0070C0"/>
                </a:solidFill>
              </a:rPr>
              <a:t>Belford, Clarke &amp; Co.)</a:t>
            </a:r>
            <a:endParaRPr lang="en-US" sz="5600">
              <a:solidFill>
                <a:srgbClr val="0070C0"/>
              </a:solidFill>
            </a:endParaRPr>
          </a:p>
          <a:p>
            <a:pPr marL="914400" lvl="1" indent="-457200" eaLnBrk="1" fontAlgn="auto" hangingPunct="1">
              <a:spcAft>
                <a:spcPts val="0"/>
              </a:spcAft>
              <a:buNone/>
              <a:defRPr/>
            </a:pPr>
            <a:r>
              <a:rPr lang="en-US" sz="5600">
                <a:solidFill>
                  <a:srgbClr val="0070C0"/>
                </a:solidFill>
              </a:rPr>
              <a:t>100 1_ $a Paine, Thomas, $d 1737-1809. $t Works</a:t>
            </a:r>
            <a:r>
              <a:rPr lang="en-US" sz="5600" smtClean="0">
                <a:solidFill>
                  <a:srgbClr val="0070C0"/>
                </a:solidFill>
              </a:rPr>
              <a:t>. </a:t>
            </a:r>
            <a:r>
              <a:rPr lang="en-US" sz="5600">
                <a:solidFill>
                  <a:srgbClr val="0070C0"/>
                </a:solidFill>
              </a:rPr>
              <a:t>$l English $s (Belford, Clarke &amp; Co.)</a:t>
            </a:r>
          </a:p>
          <a:p>
            <a:pPr marL="914400" lvl="1" indent="-457200" eaLnBrk="1" fontAlgn="auto" hangingPunct="1">
              <a:spcAft>
                <a:spcPts val="0"/>
              </a:spcAft>
              <a:buFont typeface="Arial" pitchFamily="34" charset="0"/>
              <a:buNone/>
              <a:defRPr/>
            </a:pPr>
            <a:endParaRPr lang="en-US" sz="5600">
              <a:solidFill>
                <a:srgbClr val="0070C0"/>
              </a:solidFill>
            </a:endParaRPr>
          </a:p>
          <a:p>
            <a:pPr marL="914400" lvl="1" indent="-457200" eaLnBrk="1" fontAlgn="auto" hangingPunct="1">
              <a:spcAft>
                <a:spcPts val="0"/>
              </a:spcAft>
              <a:buNone/>
              <a:defRPr/>
            </a:pPr>
            <a:r>
              <a:rPr lang="en-US" sz="5600">
                <a:solidFill>
                  <a:srgbClr val="0070C0"/>
                </a:solidFill>
              </a:rPr>
              <a:t>100 1_ $a Paine, Thomas, $d 1737-1809. $t Works. </a:t>
            </a:r>
            <a:r>
              <a:rPr lang="en-US" sz="5600" smtClean="0">
                <a:solidFill>
                  <a:srgbClr val="0070C0"/>
                </a:solidFill>
              </a:rPr>
              <a:t>$l English. $f </a:t>
            </a:r>
            <a:r>
              <a:rPr lang="en-US" sz="5600">
                <a:solidFill>
                  <a:srgbClr val="0070C0"/>
                </a:solidFill>
              </a:rPr>
              <a:t>1880</a:t>
            </a:r>
          </a:p>
          <a:p>
            <a:pPr marL="914400" lvl="1" indent="-457200" eaLnBrk="1" fontAlgn="auto" hangingPunct="1">
              <a:spcAft>
                <a:spcPts val="0"/>
              </a:spcAft>
              <a:buFont typeface="Arial" pitchFamily="34" charset="0"/>
              <a:buNone/>
              <a:defRPr/>
            </a:pPr>
            <a:r>
              <a:rPr lang="en-US" sz="5600">
                <a:solidFill>
                  <a:srgbClr val="0070C0"/>
                </a:solidFill>
              </a:rPr>
              <a:t>100 1_ $a Paine, Thomas, $d 1737-1809. $t Works. </a:t>
            </a:r>
            <a:r>
              <a:rPr lang="en-US" sz="5600" smtClean="0">
                <a:solidFill>
                  <a:srgbClr val="0070C0"/>
                </a:solidFill>
              </a:rPr>
              <a:t>$f 1880</a:t>
            </a:r>
            <a:endParaRPr lang="en-US" sz="5600">
              <a:solidFill>
                <a:srgbClr val="0070C0"/>
              </a:solidFill>
            </a:endParaRPr>
          </a:p>
          <a:p>
            <a:pPr marL="914400" lvl="1" indent="-457200" eaLnBrk="1" fontAlgn="auto" hangingPunct="1">
              <a:spcAft>
                <a:spcPts val="0"/>
              </a:spcAft>
              <a:buFont typeface="Arial" pitchFamily="34" charset="0"/>
              <a:buNone/>
              <a:defRPr/>
            </a:pPr>
            <a:endParaRPr lang="en-US" sz="5600">
              <a:solidFill>
                <a:srgbClr val="0070C0"/>
              </a:solidFill>
            </a:endParaRPr>
          </a:p>
          <a:p>
            <a:pPr marL="914400" lvl="1" indent="-457200" eaLnBrk="1" fontAlgn="auto" hangingPunct="1">
              <a:spcAft>
                <a:spcPts val="0"/>
              </a:spcAft>
              <a:buFont typeface="Arial" pitchFamily="34" charset="0"/>
              <a:buNone/>
              <a:defRPr/>
            </a:pPr>
            <a:r>
              <a:rPr lang="en-US" sz="5600">
                <a:solidFill>
                  <a:srgbClr val="0070C0"/>
                </a:solidFill>
              </a:rPr>
              <a:t>100 1_ $a Paine, Thomas, $d 1737-1809. $t Works </a:t>
            </a:r>
            <a:r>
              <a:rPr lang="en-US" sz="5600" smtClean="0">
                <a:solidFill>
                  <a:srgbClr val="0070C0"/>
                </a:solidFill>
              </a:rPr>
              <a:t>$s (Complete works of Thomas Paine containing all the political and theological writings)</a:t>
            </a:r>
          </a:p>
          <a:p>
            <a:pPr marL="914400" lvl="1" indent="-457200" eaLnBrk="1" fontAlgn="auto" hangingPunct="1">
              <a:spcAft>
                <a:spcPts val="0"/>
              </a:spcAft>
              <a:buNone/>
              <a:defRPr/>
            </a:pPr>
            <a:r>
              <a:rPr lang="en-US" sz="5600">
                <a:solidFill>
                  <a:srgbClr val="0070C0"/>
                </a:solidFill>
              </a:rPr>
              <a:t>100 1_ $a Paine, Thomas, $d 1737-1809. $t Works</a:t>
            </a:r>
            <a:r>
              <a:rPr lang="en-US" sz="5600" smtClean="0">
                <a:solidFill>
                  <a:srgbClr val="0070C0"/>
                </a:solidFill>
              </a:rPr>
              <a:t>. $l English $s (Complete </a:t>
            </a:r>
            <a:r>
              <a:rPr lang="en-US" sz="5600">
                <a:solidFill>
                  <a:srgbClr val="0070C0"/>
                </a:solidFill>
              </a:rPr>
              <a:t>works of Thomas Paine containing all the political and theological writings)</a:t>
            </a:r>
          </a:p>
          <a:p>
            <a:pPr marL="914400" lvl="1" indent="-457200" eaLnBrk="1" fontAlgn="auto" hangingPunct="1">
              <a:spcAft>
                <a:spcPts val="0"/>
              </a:spcAft>
              <a:buFont typeface="Arial" pitchFamily="34" charset="0"/>
              <a:buNone/>
              <a:defRPr/>
            </a:pPr>
            <a:endParaRPr lang="en-US" sz="5600">
              <a:solidFill>
                <a:srgbClr val="0070C0"/>
              </a:solidFill>
            </a:endParaRPr>
          </a:p>
          <a:p>
            <a:pPr marL="914400" lvl="1" indent="-457200" eaLnBrk="1" fontAlgn="auto" hangingPunct="1">
              <a:spcAft>
                <a:spcPts val="0"/>
              </a:spcAft>
              <a:buNone/>
              <a:defRPr/>
            </a:pPr>
            <a:r>
              <a:rPr lang="en-US" sz="5600">
                <a:solidFill>
                  <a:srgbClr val="0070C0"/>
                </a:solidFill>
              </a:rPr>
              <a:t>100 1_ $a Paine, Thomas, $d 1737-1809. $t Works</a:t>
            </a:r>
            <a:r>
              <a:rPr lang="en-US" sz="5600" smtClean="0">
                <a:solidFill>
                  <a:srgbClr val="0070C0"/>
                </a:solidFill>
              </a:rPr>
              <a:t>. $l  English $s </a:t>
            </a:r>
            <a:r>
              <a:rPr lang="en-US" sz="5600">
                <a:solidFill>
                  <a:srgbClr val="0070C0"/>
                </a:solidFill>
              </a:rPr>
              <a:t>(Chicago, Ill.)</a:t>
            </a:r>
          </a:p>
          <a:p>
            <a:pPr marL="914400" lvl="1" indent="-457200" eaLnBrk="1" fontAlgn="auto" hangingPunct="1">
              <a:spcAft>
                <a:spcPts val="0"/>
              </a:spcAft>
              <a:buFont typeface="Arial" pitchFamily="34" charset="0"/>
              <a:buNone/>
              <a:defRPr/>
            </a:pPr>
            <a:r>
              <a:rPr lang="en-US" sz="5600">
                <a:solidFill>
                  <a:srgbClr val="0070C0"/>
                </a:solidFill>
              </a:rPr>
              <a:t>100 1_ $a Paine, Thomas, $d 1737-1809. $t Works </a:t>
            </a:r>
            <a:r>
              <a:rPr lang="en-US" sz="5600" smtClean="0">
                <a:solidFill>
                  <a:srgbClr val="0070C0"/>
                </a:solidFill>
              </a:rPr>
              <a:t>$s (Chicago, Ill.)</a:t>
            </a:r>
          </a:p>
          <a:p>
            <a:pPr marL="457200" lvl="1" indent="0" eaLnBrk="1" fontAlgn="auto" hangingPunct="1">
              <a:spcAft>
                <a:spcPts val="0"/>
              </a:spcAft>
              <a:buFont typeface="Arial" pitchFamily="34" charset="0"/>
              <a:buNone/>
              <a:defRPr/>
            </a:pPr>
            <a:endParaRPr lang="en-US" smtClean="0">
              <a:solidFill>
                <a:srgbClr val="0070C0"/>
              </a:solidFill>
            </a:endParaRPr>
          </a:p>
          <a:p>
            <a:pPr lvl="1" eaLnBrk="1" fontAlgn="auto" hangingPunct="1">
              <a:spcAft>
                <a:spcPts val="0"/>
              </a:spcAft>
              <a:buFont typeface="Arial" pitchFamily="34" charset="0"/>
              <a:buChar char="–"/>
              <a:defRPr/>
            </a:pPr>
            <a:endParaRPr lang="en-US" smtClean="0"/>
          </a:p>
        </p:txBody>
      </p:sp>
      <p:pic>
        <p:nvPicPr>
          <p:cNvPr id="331779" name="Picture 3"/>
          <p:cNvPicPr>
            <a:picLocks noChangeAspect="1" noChangeArrowheads="1"/>
          </p:cNvPicPr>
          <p:nvPr/>
        </p:nvPicPr>
        <p:blipFill>
          <a:blip r:embed="rId3"/>
          <a:srcRect/>
          <a:stretch>
            <a:fillRect/>
          </a:stretch>
        </p:blipFill>
        <p:spPr bwMode="auto">
          <a:xfrm>
            <a:off x="6369050" y="2057400"/>
            <a:ext cx="2600325" cy="3957638"/>
          </a:xfrm>
          <a:prstGeom prst="rect">
            <a:avLst/>
          </a:prstGeom>
          <a:noFill/>
          <a:ln w="9525">
            <a:solidFill>
              <a:schemeClr val="tx1"/>
            </a:solidFill>
            <a:miter lim="800000"/>
            <a:headEnd/>
            <a:tailEnd/>
          </a:ln>
        </p:spPr>
      </p:pic>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DF08D529-FD7A-4FD6-A109-929A1E552064}" type="slidenum">
              <a:rPr lang="en-US"/>
              <a:pPr>
                <a:defRPr/>
              </a:pPr>
              <a:t>60</a:t>
            </a:fld>
            <a:endParaRPr lang="en-US"/>
          </a:p>
        </p:txBody>
      </p:sp>
    </p:spTree>
    <p:extLst>
      <p:ext uri="{BB962C8B-B14F-4D97-AF65-F5344CB8AC3E}">
        <p14:creationId xmlns:p14="http://schemas.microsoft.com/office/powerpoint/2010/main" val="365838864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228600" y="1676400"/>
            <a:ext cx="5791200" cy="4449763"/>
          </a:xfrm>
        </p:spPr>
        <p:txBody>
          <a:bodyPr rtlCol="0">
            <a:normAutofit fontScale="32500" lnSpcReduction="20000"/>
          </a:bodyPr>
          <a:lstStyle/>
          <a:p>
            <a:pPr marL="0" indent="0" eaLnBrk="1" fontAlgn="auto" hangingPunct="1">
              <a:spcAft>
                <a:spcPts val="0"/>
              </a:spcAft>
              <a:buFont typeface="Arial" pitchFamily="34" charset="0"/>
              <a:buNone/>
              <a:defRPr/>
            </a:pPr>
            <a:r>
              <a:rPr lang="en-US" sz="3400" smtClean="0"/>
              <a:t>Possible RDA authorized access points</a:t>
            </a:r>
          </a:p>
          <a:p>
            <a:pPr eaLnBrk="1" fontAlgn="auto" hangingPunct="1">
              <a:spcAft>
                <a:spcPts val="0"/>
              </a:spcAft>
              <a:buFont typeface="Arial" pitchFamily="34" charset="0"/>
              <a:buChar char="•"/>
              <a:defRPr/>
            </a:pPr>
            <a:endParaRPr lang="en-US" sz="3400" smtClean="0"/>
          </a:p>
          <a:p>
            <a:pPr marL="1031875" lvl="1" indent="-574675" eaLnBrk="1" fontAlgn="auto" hangingPunct="1">
              <a:spcAft>
                <a:spcPts val="0"/>
              </a:spcAft>
              <a:buFont typeface="Arial" pitchFamily="34" charset="0"/>
              <a:buNone/>
              <a:defRPr/>
            </a:pPr>
            <a:r>
              <a:rPr lang="en-US" sz="4900">
                <a:solidFill>
                  <a:srgbClr val="0070C0"/>
                </a:solidFill>
              </a:rPr>
              <a:t>100 1_ $a Paine, Thomas, $d 1737-1809. $t Works</a:t>
            </a:r>
            <a:r>
              <a:rPr lang="en-US" sz="4900" smtClean="0">
                <a:solidFill>
                  <a:srgbClr val="0070C0"/>
                </a:solidFill>
              </a:rPr>
              <a:t>. $l English $s (D.M. Bennett)</a:t>
            </a:r>
          </a:p>
          <a:p>
            <a:pPr marL="1031875" lvl="1" indent="-574675" eaLnBrk="1" fontAlgn="auto" hangingPunct="1">
              <a:spcAft>
                <a:spcPts val="0"/>
              </a:spcAft>
              <a:buNone/>
              <a:defRPr/>
            </a:pPr>
            <a:r>
              <a:rPr lang="en-US" sz="4900">
                <a:solidFill>
                  <a:srgbClr val="0070C0"/>
                </a:solidFill>
              </a:rPr>
              <a:t>100 1_ $a Paine, Thomas, $d 1737-1809. $t Works </a:t>
            </a:r>
            <a:r>
              <a:rPr lang="en-US" sz="4900" smtClean="0">
                <a:solidFill>
                  <a:srgbClr val="0070C0"/>
                </a:solidFill>
              </a:rPr>
              <a:t>$s (D.M</a:t>
            </a:r>
            <a:r>
              <a:rPr lang="en-US" sz="4900">
                <a:solidFill>
                  <a:srgbClr val="0070C0"/>
                </a:solidFill>
              </a:rPr>
              <a:t>. Bennett)</a:t>
            </a:r>
          </a:p>
          <a:p>
            <a:pPr marL="1031875" lvl="1" indent="-574675" eaLnBrk="1" fontAlgn="auto" hangingPunct="1">
              <a:spcAft>
                <a:spcPts val="0"/>
              </a:spcAft>
              <a:buFont typeface="Arial" pitchFamily="34" charset="0"/>
              <a:buNone/>
              <a:defRPr/>
            </a:pPr>
            <a:endParaRPr lang="en-US" sz="4900" smtClean="0">
              <a:solidFill>
                <a:srgbClr val="0070C0"/>
              </a:solidFill>
            </a:endParaRPr>
          </a:p>
          <a:p>
            <a:pPr marL="1031875" lvl="1" indent="-574675" eaLnBrk="1" fontAlgn="auto" hangingPunct="1">
              <a:spcAft>
                <a:spcPts val="0"/>
              </a:spcAft>
              <a:buFont typeface="Arial" pitchFamily="34" charset="0"/>
              <a:buNone/>
              <a:defRPr/>
            </a:pPr>
            <a:r>
              <a:rPr lang="en-US" sz="4900">
                <a:solidFill>
                  <a:srgbClr val="0070C0"/>
                </a:solidFill>
              </a:rPr>
              <a:t>100 1_ $a Paine, Thomas, $d 1737-1809. $t Works</a:t>
            </a:r>
            <a:r>
              <a:rPr lang="en-US" sz="4900" smtClean="0">
                <a:solidFill>
                  <a:srgbClr val="0070C0"/>
                </a:solidFill>
              </a:rPr>
              <a:t>. $f </a:t>
            </a:r>
            <a:r>
              <a:rPr lang="en-US" sz="4900">
                <a:solidFill>
                  <a:srgbClr val="0070C0"/>
                </a:solidFill>
              </a:rPr>
              <a:t>1878</a:t>
            </a:r>
          </a:p>
          <a:p>
            <a:pPr marL="1031875" lvl="1" indent="-574675" eaLnBrk="1" fontAlgn="auto" hangingPunct="1">
              <a:spcAft>
                <a:spcPts val="0"/>
              </a:spcAft>
              <a:buNone/>
              <a:defRPr/>
            </a:pPr>
            <a:r>
              <a:rPr lang="en-US" sz="4900">
                <a:solidFill>
                  <a:srgbClr val="0070C0"/>
                </a:solidFill>
              </a:rPr>
              <a:t>100 1_ $a Paine, Thomas, $d 1737-1809. $t Works</a:t>
            </a:r>
            <a:r>
              <a:rPr lang="en-US" sz="4900" smtClean="0">
                <a:solidFill>
                  <a:srgbClr val="0070C0"/>
                </a:solidFill>
              </a:rPr>
              <a:t>. $l English. $f 1878</a:t>
            </a:r>
            <a:endParaRPr lang="en-US" sz="4900">
              <a:solidFill>
                <a:srgbClr val="0070C0"/>
              </a:solidFill>
            </a:endParaRPr>
          </a:p>
          <a:p>
            <a:pPr marL="1031875" lvl="1" indent="-574675" eaLnBrk="1" fontAlgn="auto" hangingPunct="1">
              <a:spcAft>
                <a:spcPts val="0"/>
              </a:spcAft>
              <a:buFont typeface="Arial" pitchFamily="34" charset="0"/>
              <a:buNone/>
              <a:defRPr/>
            </a:pPr>
            <a:endParaRPr lang="en-US" sz="4900">
              <a:solidFill>
                <a:srgbClr val="0070C0"/>
              </a:solidFill>
            </a:endParaRPr>
          </a:p>
          <a:p>
            <a:pPr marL="1031875" lvl="1" indent="-574675" eaLnBrk="1" fontAlgn="auto" hangingPunct="1">
              <a:spcAft>
                <a:spcPts val="0"/>
              </a:spcAft>
              <a:buFont typeface="Arial" pitchFamily="34" charset="0"/>
              <a:buNone/>
              <a:defRPr/>
            </a:pPr>
            <a:r>
              <a:rPr lang="en-US" sz="4900">
                <a:solidFill>
                  <a:srgbClr val="0070C0"/>
                </a:solidFill>
              </a:rPr>
              <a:t>100 1_ $a Paine, Thomas, $d 1737-1809. $t Works</a:t>
            </a:r>
            <a:r>
              <a:rPr lang="en-US" sz="4900" smtClean="0">
                <a:solidFill>
                  <a:srgbClr val="0070C0"/>
                </a:solidFill>
              </a:rPr>
              <a:t>. $l English $s (New York, N.Y.)</a:t>
            </a:r>
          </a:p>
          <a:p>
            <a:pPr marL="1031875" lvl="1" indent="-574675" eaLnBrk="1" fontAlgn="auto" hangingPunct="1">
              <a:spcAft>
                <a:spcPts val="0"/>
              </a:spcAft>
              <a:buNone/>
              <a:defRPr/>
            </a:pPr>
            <a:r>
              <a:rPr lang="en-US" sz="4900">
                <a:solidFill>
                  <a:srgbClr val="0070C0"/>
                </a:solidFill>
              </a:rPr>
              <a:t>100 1_ $a Paine, Thomas, $d 1737-1809. $t Works </a:t>
            </a:r>
            <a:r>
              <a:rPr lang="en-US" sz="4900" smtClean="0">
                <a:solidFill>
                  <a:srgbClr val="0070C0"/>
                </a:solidFill>
              </a:rPr>
              <a:t>$s (New </a:t>
            </a:r>
            <a:r>
              <a:rPr lang="en-US" sz="4900">
                <a:solidFill>
                  <a:srgbClr val="0070C0"/>
                </a:solidFill>
              </a:rPr>
              <a:t>York, N.Y.)</a:t>
            </a:r>
          </a:p>
          <a:p>
            <a:pPr marL="1031875" lvl="1" indent="-574675" eaLnBrk="1" fontAlgn="auto" hangingPunct="1">
              <a:spcAft>
                <a:spcPts val="0"/>
              </a:spcAft>
              <a:buFont typeface="Arial" pitchFamily="34" charset="0"/>
              <a:buNone/>
              <a:defRPr/>
            </a:pPr>
            <a:endParaRPr lang="en-US" sz="4900">
              <a:solidFill>
                <a:srgbClr val="0070C0"/>
              </a:solidFill>
            </a:endParaRPr>
          </a:p>
          <a:p>
            <a:pPr marL="1031875" lvl="1" indent="-574675" eaLnBrk="1" fontAlgn="auto" hangingPunct="1">
              <a:spcAft>
                <a:spcPts val="0"/>
              </a:spcAft>
              <a:buFont typeface="Arial" pitchFamily="34" charset="0"/>
              <a:buNone/>
              <a:defRPr/>
            </a:pPr>
            <a:r>
              <a:rPr lang="en-US" sz="4900">
                <a:solidFill>
                  <a:srgbClr val="0070C0"/>
                </a:solidFill>
              </a:rPr>
              <a:t>100 1_ $a Paine, Thomas, $d 1737-1809. $t Works </a:t>
            </a:r>
            <a:r>
              <a:rPr lang="en-US" sz="4900" smtClean="0">
                <a:solidFill>
                  <a:srgbClr val="0070C0"/>
                </a:solidFill>
              </a:rPr>
              <a:t>$s (The great works of Thomas Paine, complete)</a:t>
            </a:r>
          </a:p>
          <a:p>
            <a:pPr marL="1031875" lvl="1" indent="-574675" eaLnBrk="1" fontAlgn="auto" hangingPunct="1">
              <a:spcAft>
                <a:spcPts val="0"/>
              </a:spcAft>
              <a:buNone/>
              <a:defRPr/>
            </a:pPr>
            <a:r>
              <a:rPr lang="en-US" sz="4900">
                <a:solidFill>
                  <a:srgbClr val="0070C0"/>
                </a:solidFill>
              </a:rPr>
              <a:t>100 1_ $a Paine, Thomas, $d 1737-1809. $t Works</a:t>
            </a:r>
            <a:r>
              <a:rPr lang="en-US" sz="4900" smtClean="0">
                <a:solidFill>
                  <a:srgbClr val="0070C0"/>
                </a:solidFill>
              </a:rPr>
              <a:t>. $l English $s </a:t>
            </a:r>
            <a:r>
              <a:rPr lang="en-US" sz="4900">
                <a:solidFill>
                  <a:srgbClr val="0070C0"/>
                </a:solidFill>
              </a:rPr>
              <a:t>(The great works of Thomas Paine, complete)</a:t>
            </a:r>
          </a:p>
          <a:p>
            <a:pPr marL="457200" lvl="1" indent="0" eaLnBrk="1" fontAlgn="auto" hangingPunct="1">
              <a:spcAft>
                <a:spcPts val="0"/>
              </a:spcAft>
              <a:buFont typeface="Arial" pitchFamily="34" charset="0"/>
              <a:buNone/>
              <a:defRPr/>
            </a:pPr>
            <a:endParaRPr lang="en-US" sz="2000">
              <a:solidFill>
                <a:srgbClr val="0070C0"/>
              </a:solidFill>
            </a:endParaRPr>
          </a:p>
          <a:p>
            <a:pPr marL="457200" lvl="1" indent="0" eaLnBrk="1" fontAlgn="auto" hangingPunct="1">
              <a:spcAft>
                <a:spcPts val="0"/>
              </a:spcAft>
              <a:buFont typeface="Arial" pitchFamily="34" charset="0"/>
              <a:buNone/>
              <a:defRPr/>
            </a:pPr>
            <a:endParaRPr lang="en-US" sz="2000" smtClean="0">
              <a:solidFill>
                <a:srgbClr val="0070C0"/>
              </a:solidFill>
            </a:endParaRPr>
          </a:p>
        </p:txBody>
      </p:sp>
      <p:pic>
        <p:nvPicPr>
          <p:cNvPr id="333827" name="Picture 2"/>
          <p:cNvPicPr>
            <a:picLocks noChangeAspect="1" noChangeArrowheads="1"/>
          </p:cNvPicPr>
          <p:nvPr/>
        </p:nvPicPr>
        <p:blipFill>
          <a:blip r:embed="rId3"/>
          <a:srcRect/>
          <a:stretch>
            <a:fillRect/>
          </a:stretch>
        </p:blipFill>
        <p:spPr bwMode="auto">
          <a:xfrm>
            <a:off x="6116638" y="1735138"/>
            <a:ext cx="2874962" cy="4279900"/>
          </a:xfrm>
          <a:prstGeom prst="rect">
            <a:avLst/>
          </a:prstGeom>
          <a:noFill/>
          <a:ln w="9525">
            <a:solidFill>
              <a:schemeClr val="tx1"/>
            </a:solidFill>
            <a:miter lim="800000"/>
            <a:headEnd/>
            <a:tailEnd/>
          </a:ln>
        </p:spPr>
      </p:pic>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BE03BBB8-2118-4B77-819B-49415C2A1DA4}" type="slidenum">
              <a:rPr lang="en-US"/>
              <a:pPr>
                <a:defRPr/>
              </a:pPr>
              <a:t>61</a:t>
            </a:fld>
            <a:endParaRPr lang="en-US"/>
          </a:p>
        </p:txBody>
      </p:sp>
    </p:spTree>
    <p:extLst>
      <p:ext uri="{BB962C8B-B14F-4D97-AF65-F5344CB8AC3E}">
        <p14:creationId xmlns:p14="http://schemas.microsoft.com/office/powerpoint/2010/main" val="261229932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152400" y="1524000"/>
            <a:ext cx="6172200" cy="4572000"/>
          </a:xfrm>
        </p:spPr>
        <p:txBody>
          <a:bodyPr rtlCol="0">
            <a:normAutofit fontScale="62500" lnSpcReduction="20000"/>
          </a:bodyPr>
          <a:lstStyle/>
          <a:p>
            <a:pPr marL="0" indent="0" eaLnBrk="1" fontAlgn="auto" hangingPunct="1">
              <a:spcAft>
                <a:spcPts val="0"/>
              </a:spcAft>
              <a:buFont typeface="Arial" pitchFamily="34" charset="0"/>
              <a:buNone/>
              <a:defRPr/>
            </a:pPr>
            <a:r>
              <a:rPr lang="en-US" sz="2600" smtClean="0"/>
              <a:t>Possible RDA authorized access points</a:t>
            </a:r>
          </a:p>
          <a:p>
            <a:pPr eaLnBrk="1" fontAlgn="auto" hangingPunct="1">
              <a:spcAft>
                <a:spcPts val="0"/>
              </a:spcAft>
              <a:buFont typeface="Arial" pitchFamily="34" charset="0"/>
              <a:buChar char="•"/>
              <a:defRPr/>
            </a:pPr>
            <a:endParaRPr lang="en-US" sz="2600" smtClean="0"/>
          </a:p>
          <a:p>
            <a:pPr marL="1084263" lvl="1" indent="-627063" eaLnBrk="1" fontAlgn="auto" hangingPunct="1">
              <a:spcAft>
                <a:spcPts val="0"/>
              </a:spcAft>
              <a:buFont typeface="Arial" pitchFamily="34" charset="0"/>
              <a:buNone/>
              <a:defRPr/>
            </a:pPr>
            <a:r>
              <a:rPr lang="en-US" sz="2600" smtClean="0">
                <a:solidFill>
                  <a:srgbClr val="0070C0"/>
                </a:solidFill>
              </a:rPr>
              <a:t>100 1_ $a Paine, Thomas, $d 1737-1809. $t Works $s (Carey)</a:t>
            </a:r>
          </a:p>
          <a:p>
            <a:pPr marL="1084263" lvl="1" indent="-627063" eaLnBrk="1" fontAlgn="auto" hangingPunct="1">
              <a:spcAft>
                <a:spcPts val="0"/>
              </a:spcAft>
              <a:buFont typeface="Arial" pitchFamily="34" charset="0"/>
              <a:buNone/>
              <a:defRPr/>
            </a:pPr>
            <a:r>
              <a:rPr lang="en-US" sz="2600">
                <a:solidFill>
                  <a:srgbClr val="0070C0"/>
                </a:solidFill>
              </a:rPr>
              <a:t>100 1_ $a Paine, Thomas, $d 1737-1809. $t Works</a:t>
            </a:r>
            <a:r>
              <a:rPr lang="en-US" sz="2600" smtClean="0">
                <a:solidFill>
                  <a:srgbClr val="0070C0"/>
                </a:solidFill>
              </a:rPr>
              <a:t>. $l English $s </a:t>
            </a:r>
            <a:r>
              <a:rPr lang="en-US" sz="2600">
                <a:solidFill>
                  <a:srgbClr val="0070C0"/>
                </a:solidFill>
              </a:rPr>
              <a:t>(Carey</a:t>
            </a:r>
            <a:r>
              <a:rPr lang="en-US" sz="2600" smtClean="0">
                <a:solidFill>
                  <a:srgbClr val="0070C0"/>
                </a:solidFill>
              </a:rPr>
              <a:t>)</a:t>
            </a:r>
          </a:p>
          <a:p>
            <a:pPr marL="1084263" lvl="1" indent="-627063" eaLnBrk="1" fontAlgn="auto" hangingPunct="1">
              <a:spcAft>
                <a:spcPts val="0"/>
              </a:spcAft>
              <a:buFont typeface="Arial" pitchFamily="34" charset="0"/>
              <a:buNone/>
              <a:defRPr/>
            </a:pPr>
            <a:endParaRPr lang="en-US" sz="2600" smtClean="0">
              <a:solidFill>
                <a:srgbClr val="0070C0"/>
              </a:solidFill>
            </a:endParaRPr>
          </a:p>
          <a:p>
            <a:pPr marL="1084263" lvl="1" indent="-627063" eaLnBrk="1" fontAlgn="auto" hangingPunct="1">
              <a:spcAft>
                <a:spcPts val="0"/>
              </a:spcAft>
              <a:buFont typeface="Arial" pitchFamily="34" charset="0"/>
              <a:buNone/>
              <a:defRPr/>
            </a:pPr>
            <a:r>
              <a:rPr lang="en-US" sz="2600">
                <a:solidFill>
                  <a:srgbClr val="0070C0"/>
                </a:solidFill>
              </a:rPr>
              <a:t>100 1_ $a Paine, Thomas, $d 1737-1809. $t Works</a:t>
            </a:r>
            <a:r>
              <a:rPr lang="en-US" sz="2600" smtClean="0">
                <a:solidFill>
                  <a:srgbClr val="0070C0"/>
                </a:solidFill>
              </a:rPr>
              <a:t>. $l English $s (Philadelphia, Pa.)</a:t>
            </a:r>
          </a:p>
          <a:p>
            <a:pPr marL="1084263" lvl="1" indent="-627063" eaLnBrk="1" fontAlgn="auto" hangingPunct="1">
              <a:spcAft>
                <a:spcPts val="0"/>
              </a:spcAft>
              <a:buNone/>
              <a:defRPr/>
            </a:pPr>
            <a:r>
              <a:rPr lang="en-US" sz="2600">
                <a:solidFill>
                  <a:srgbClr val="0070C0"/>
                </a:solidFill>
              </a:rPr>
              <a:t>100 1_ $a Paine, Thomas, $d 1737-1809. $t </a:t>
            </a:r>
            <a:r>
              <a:rPr lang="en-US" sz="2600" smtClean="0">
                <a:solidFill>
                  <a:srgbClr val="0070C0"/>
                </a:solidFill>
              </a:rPr>
              <a:t>Works $s (Philadelphia</a:t>
            </a:r>
            <a:r>
              <a:rPr lang="en-US" sz="2600">
                <a:solidFill>
                  <a:srgbClr val="0070C0"/>
                </a:solidFill>
              </a:rPr>
              <a:t>, Pa.)</a:t>
            </a:r>
          </a:p>
          <a:p>
            <a:pPr marL="1084263" lvl="1" indent="-627063" eaLnBrk="1" fontAlgn="auto" hangingPunct="1">
              <a:spcAft>
                <a:spcPts val="0"/>
              </a:spcAft>
              <a:buFont typeface="Arial" pitchFamily="34" charset="0"/>
              <a:buNone/>
              <a:defRPr/>
            </a:pPr>
            <a:endParaRPr lang="en-US" sz="2600" smtClean="0">
              <a:solidFill>
                <a:srgbClr val="0070C0"/>
              </a:solidFill>
            </a:endParaRPr>
          </a:p>
          <a:p>
            <a:pPr marL="1084263" lvl="1" indent="-627063" eaLnBrk="1" fontAlgn="auto" hangingPunct="1">
              <a:spcAft>
                <a:spcPts val="0"/>
              </a:spcAft>
              <a:buFont typeface="Arial" pitchFamily="34" charset="0"/>
              <a:buNone/>
              <a:defRPr/>
            </a:pPr>
            <a:r>
              <a:rPr lang="en-US" sz="2600">
                <a:solidFill>
                  <a:srgbClr val="0070C0"/>
                </a:solidFill>
              </a:rPr>
              <a:t>100 1_ $a Paine, Thomas, $d 1737-1809. $t Works</a:t>
            </a:r>
            <a:r>
              <a:rPr lang="en-US" sz="2600" smtClean="0">
                <a:solidFill>
                  <a:srgbClr val="0070C0"/>
                </a:solidFill>
              </a:rPr>
              <a:t>. $f </a:t>
            </a:r>
            <a:r>
              <a:rPr lang="en-US" sz="2600">
                <a:solidFill>
                  <a:srgbClr val="0070C0"/>
                </a:solidFill>
              </a:rPr>
              <a:t>1797</a:t>
            </a:r>
          </a:p>
          <a:p>
            <a:pPr marL="1084263" lvl="1" indent="-627063" eaLnBrk="1" fontAlgn="auto" hangingPunct="1">
              <a:spcAft>
                <a:spcPts val="0"/>
              </a:spcAft>
              <a:buNone/>
              <a:defRPr/>
            </a:pPr>
            <a:r>
              <a:rPr lang="en-US" sz="2600">
                <a:solidFill>
                  <a:srgbClr val="0070C0"/>
                </a:solidFill>
              </a:rPr>
              <a:t>100 1_ $a Paine, Thomas, $d 1737-1809. $t Works</a:t>
            </a:r>
            <a:r>
              <a:rPr lang="en-US" sz="2600" smtClean="0">
                <a:solidFill>
                  <a:srgbClr val="0070C0"/>
                </a:solidFill>
              </a:rPr>
              <a:t>. $l English. $f 1797</a:t>
            </a:r>
            <a:endParaRPr lang="en-US" sz="2600">
              <a:solidFill>
                <a:srgbClr val="0070C0"/>
              </a:solidFill>
            </a:endParaRPr>
          </a:p>
          <a:p>
            <a:pPr marL="1084263" lvl="1" indent="-627063" eaLnBrk="1" fontAlgn="auto" hangingPunct="1">
              <a:spcAft>
                <a:spcPts val="0"/>
              </a:spcAft>
              <a:buFont typeface="Arial" pitchFamily="34" charset="0"/>
              <a:buNone/>
              <a:defRPr/>
            </a:pPr>
            <a:endParaRPr lang="en-US" sz="2600">
              <a:solidFill>
                <a:srgbClr val="0070C0"/>
              </a:solidFill>
            </a:endParaRPr>
          </a:p>
          <a:p>
            <a:pPr marL="1084263" lvl="1" indent="-627063" eaLnBrk="1" fontAlgn="auto" hangingPunct="1">
              <a:spcAft>
                <a:spcPts val="0"/>
              </a:spcAft>
              <a:buFont typeface="Arial" pitchFamily="34" charset="0"/>
              <a:buNone/>
              <a:defRPr/>
            </a:pPr>
            <a:r>
              <a:rPr lang="en-US" sz="2600">
                <a:solidFill>
                  <a:srgbClr val="0070C0"/>
                </a:solidFill>
              </a:rPr>
              <a:t>100 1_ $a Paine, Thomas, $d 1737-1809. $t Works</a:t>
            </a:r>
            <a:r>
              <a:rPr lang="en-US" sz="2600" smtClean="0">
                <a:solidFill>
                  <a:srgbClr val="0070C0"/>
                </a:solidFill>
              </a:rPr>
              <a:t>. $l English $s (The </a:t>
            </a:r>
            <a:r>
              <a:rPr lang="en-US" sz="2600">
                <a:solidFill>
                  <a:srgbClr val="0070C0"/>
                </a:solidFill>
              </a:rPr>
              <a:t>works of Thomas Paine, Secretary for Foreign Affairs)</a:t>
            </a:r>
          </a:p>
          <a:p>
            <a:pPr marL="1084263" lvl="1" indent="-627063" eaLnBrk="1" fontAlgn="auto" hangingPunct="1">
              <a:spcAft>
                <a:spcPts val="0"/>
              </a:spcAft>
              <a:buNone/>
              <a:defRPr/>
            </a:pPr>
            <a:r>
              <a:rPr lang="en-US" sz="2600">
                <a:solidFill>
                  <a:srgbClr val="0070C0"/>
                </a:solidFill>
              </a:rPr>
              <a:t>100 1_ $a Paine, Thomas, $d 1737-1809. $t Works </a:t>
            </a:r>
            <a:r>
              <a:rPr lang="en-US" sz="2600" smtClean="0">
                <a:solidFill>
                  <a:srgbClr val="0070C0"/>
                </a:solidFill>
              </a:rPr>
              <a:t>$s (The </a:t>
            </a:r>
            <a:r>
              <a:rPr lang="en-US" sz="2600">
                <a:solidFill>
                  <a:srgbClr val="0070C0"/>
                </a:solidFill>
              </a:rPr>
              <a:t>works of Thomas Paine, Secretary for Foreign Affairs)</a:t>
            </a:r>
          </a:p>
          <a:p>
            <a:pPr marL="457200" lvl="1" indent="0" eaLnBrk="1" fontAlgn="auto" hangingPunct="1">
              <a:spcAft>
                <a:spcPts val="0"/>
              </a:spcAft>
              <a:buFont typeface="Arial" pitchFamily="34" charset="0"/>
              <a:buNone/>
              <a:defRPr/>
            </a:pPr>
            <a:endParaRPr lang="en-US" sz="2400">
              <a:solidFill>
                <a:srgbClr val="0070C0"/>
              </a:solidFill>
            </a:endParaRPr>
          </a:p>
        </p:txBody>
      </p:sp>
      <p:pic>
        <p:nvPicPr>
          <p:cNvPr id="335875" name="Picture 4"/>
          <p:cNvPicPr>
            <a:picLocks noChangeAspect="1" noChangeArrowheads="1"/>
          </p:cNvPicPr>
          <p:nvPr/>
        </p:nvPicPr>
        <p:blipFill>
          <a:blip r:embed="rId3"/>
          <a:srcRect/>
          <a:stretch>
            <a:fillRect/>
          </a:stretch>
        </p:blipFill>
        <p:spPr bwMode="auto">
          <a:xfrm>
            <a:off x="6400800" y="1943100"/>
            <a:ext cx="2438400" cy="4071938"/>
          </a:xfrm>
          <a:prstGeom prst="rect">
            <a:avLst/>
          </a:prstGeom>
          <a:noFill/>
          <a:ln w="9525">
            <a:solidFill>
              <a:schemeClr val="tx1"/>
            </a:solidFill>
            <a:miter lim="800000"/>
            <a:headEnd/>
            <a:tailEnd/>
          </a:ln>
        </p:spPr>
      </p:pic>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FC67879B-D68A-45E2-A072-2F9303EE7C1C}" type="slidenum">
              <a:rPr lang="en-US"/>
              <a:pPr>
                <a:defRPr/>
              </a:pPr>
              <a:t>62</a:t>
            </a:fld>
            <a:endParaRPr lang="en-US"/>
          </a:p>
        </p:txBody>
      </p:sp>
    </p:spTree>
    <p:extLst>
      <p:ext uri="{BB962C8B-B14F-4D97-AF65-F5344CB8AC3E}">
        <p14:creationId xmlns:p14="http://schemas.microsoft.com/office/powerpoint/2010/main" val="63129787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152400" y="1524000"/>
            <a:ext cx="8839200" cy="4495800"/>
          </a:xfrm>
        </p:spPr>
        <p:txBody>
          <a:bodyPr rtlCol="0">
            <a:normAutofit lnSpcReduction="10000"/>
          </a:bodyPr>
          <a:lstStyle/>
          <a:p>
            <a:pPr eaLnBrk="1" fontAlgn="auto" hangingPunct="1">
              <a:spcAft>
                <a:spcPts val="0"/>
              </a:spcAft>
              <a:buFont typeface="Arial" pitchFamily="34" charset="0"/>
              <a:buChar char="•"/>
              <a:defRPr/>
            </a:pPr>
            <a:endParaRPr lang="en-US" sz="2400" smtClean="0"/>
          </a:p>
          <a:p>
            <a:pPr eaLnBrk="1" fontAlgn="auto" hangingPunct="1">
              <a:spcAft>
                <a:spcPts val="0"/>
              </a:spcAft>
              <a:buFont typeface="Arial" pitchFamily="34" charset="0"/>
              <a:buChar char="•"/>
              <a:defRPr/>
            </a:pPr>
            <a:r>
              <a:rPr lang="en-US" sz="2400" smtClean="0"/>
              <a:t>Problem: Because NACO conventions were different previous to RDA, more than one AACR2 heading may be found for the same expression of an aggregate work. These should be consolidated for use in RDA.</a:t>
            </a:r>
          </a:p>
          <a:p>
            <a:pPr eaLnBrk="1" fontAlgn="auto" hangingPunct="1">
              <a:spcAft>
                <a:spcPts val="0"/>
              </a:spcAft>
              <a:buFont typeface="Arial" pitchFamily="34" charset="0"/>
              <a:buChar char="•"/>
              <a:defRPr/>
            </a:pPr>
            <a:endParaRPr lang="en-US" sz="2400" smtClean="0"/>
          </a:p>
          <a:p>
            <a:pPr marL="857250" lvl="2" indent="0" eaLnBrk="1" fontAlgn="auto" hangingPunct="1">
              <a:spcAft>
                <a:spcPts val="0"/>
              </a:spcAft>
              <a:buFont typeface="Arial" pitchFamily="34" charset="0"/>
              <a:buNone/>
              <a:defRPr/>
            </a:pPr>
            <a:r>
              <a:rPr lang="en-US" sz="2000" smtClean="0">
                <a:solidFill>
                  <a:srgbClr val="0070C0"/>
                </a:solidFill>
              </a:rPr>
              <a:t>100 1_ $a Shakespeare</a:t>
            </a:r>
            <a:r>
              <a:rPr lang="en-US" sz="2000">
                <a:solidFill>
                  <a:srgbClr val="0070C0"/>
                </a:solidFill>
              </a:rPr>
              <a:t>, William, </a:t>
            </a:r>
            <a:r>
              <a:rPr lang="en-US" sz="2000" smtClean="0">
                <a:solidFill>
                  <a:srgbClr val="0070C0"/>
                </a:solidFill>
              </a:rPr>
              <a:t>$d 1564-1616</a:t>
            </a:r>
            <a:r>
              <a:rPr lang="en-US" sz="2000">
                <a:solidFill>
                  <a:srgbClr val="0070C0"/>
                </a:solidFill>
              </a:rPr>
              <a:t>. </a:t>
            </a:r>
            <a:r>
              <a:rPr lang="en-US" sz="2000" smtClean="0">
                <a:solidFill>
                  <a:srgbClr val="0070C0"/>
                </a:solidFill>
              </a:rPr>
              <a:t>$t Works</a:t>
            </a:r>
            <a:r>
              <a:rPr lang="en-US" sz="2000">
                <a:solidFill>
                  <a:srgbClr val="0070C0"/>
                </a:solidFill>
              </a:rPr>
              <a:t>. </a:t>
            </a:r>
            <a:r>
              <a:rPr lang="en-US" sz="2000" smtClean="0">
                <a:solidFill>
                  <a:srgbClr val="0070C0"/>
                </a:solidFill>
              </a:rPr>
              <a:t>$f 1974</a:t>
            </a:r>
          </a:p>
          <a:p>
            <a:pPr marL="857250" lvl="2" indent="0" eaLnBrk="1" fontAlgn="auto" hangingPunct="1">
              <a:spcAft>
                <a:spcPts val="0"/>
              </a:spcAft>
              <a:buFont typeface="Arial" pitchFamily="34" charset="0"/>
              <a:buNone/>
              <a:defRPr/>
            </a:pPr>
            <a:r>
              <a:rPr lang="en-US" sz="2000" smtClean="0">
                <a:solidFill>
                  <a:srgbClr val="0070C0"/>
                </a:solidFill>
              </a:rPr>
              <a:t>100 </a:t>
            </a:r>
            <a:r>
              <a:rPr lang="en-US" sz="2000">
                <a:solidFill>
                  <a:srgbClr val="0070C0"/>
                </a:solidFill>
              </a:rPr>
              <a:t>1_ $a Shakespeare, William, $d 1564-1616. $t Works. $f 1997</a:t>
            </a:r>
            <a:endParaRPr lang="en-US" sz="2000" smtClean="0">
              <a:solidFill>
                <a:srgbClr val="0070C0"/>
              </a:solidFill>
            </a:endParaRPr>
          </a:p>
          <a:p>
            <a:pPr marL="857250" lvl="2" indent="0" eaLnBrk="1" fontAlgn="auto" hangingPunct="1">
              <a:spcAft>
                <a:spcPts val="0"/>
              </a:spcAft>
              <a:buFont typeface="Arial" pitchFamily="34" charset="0"/>
              <a:buNone/>
              <a:defRPr/>
            </a:pPr>
            <a:endParaRPr lang="en-US" sz="2000" smtClean="0"/>
          </a:p>
          <a:p>
            <a:pPr marL="400050" eaLnBrk="1" fontAlgn="auto" hangingPunct="1">
              <a:spcAft>
                <a:spcPts val="0"/>
              </a:spcAft>
              <a:buFont typeface="Arial" pitchFamily="34" charset="0"/>
              <a:buChar char="•"/>
              <a:defRPr/>
            </a:pPr>
            <a:r>
              <a:rPr lang="en-US" sz="2400" smtClean="0"/>
              <a:t>These were used for two different manifestations of the expression called </a:t>
            </a:r>
            <a:r>
              <a:rPr lang="en-US" sz="2400" i="1" smtClean="0"/>
              <a:t>The Riverside Shakespeare</a:t>
            </a:r>
            <a:r>
              <a:rPr lang="en-US" sz="2400" smtClean="0"/>
              <a:t>, published in different years. Only one authorized access point is appropriate in RDA.</a:t>
            </a:r>
          </a:p>
          <a:p>
            <a:pPr marL="457200" lvl="1" indent="0" eaLnBrk="1" fontAlgn="auto" hangingPunct="1">
              <a:spcAft>
                <a:spcPts val="0"/>
              </a:spcAft>
              <a:buFont typeface="Arial" pitchFamily="34" charset="0"/>
              <a:buNone/>
              <a:defRPr/>
            </a:pPr>
            <a:endParaRPr lang="en-US" sz="2000" smtClean="0"/>
          </a:p>
        </p:txBody>
      </p:sp>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44D2EA1C-712D-4C9F-A268-FFF40ED08B3B}" type="slidenum">
              <a:rPr lang="en-US"/>
              <a:pPr>
                <a:defRPr/>
              </a:pPr>
              <a:t>63</a:t>
            </a:fld>
            <a:endParaRPr lang="en-US"/>
          </a:p>
        </p:txBody>
      </p:sp>
    </p:spTree>
    <p:extLst>
      <p:ext uri="{BB962C8B-B14F-4D97-AF65-F5344CB8AC3E}">
        <p14:creationId xmlns:p14="http://schemas.microsoft.com/office/powerpoint/2010/main" val="254873215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152400" y="1524000"/>
            <a:ext cx="8839200" cy="4495800"/>
          </a:xfrm>
        </p:spPr>
        <p:txBody>
          <a:bodyPr rtlCol="0">
            <a:normAutofit lnSpcReduction="10000"/>
          </a:bodyPr>
          <a:lstStyle/>
          <a:p>
            <a:pPr marL="400050" eaLnBrk="1" fontAlgn="auto" hangingPunct="1">
              <a:spcAft>
                <a:spcPts val="0"/>
              </a:spcAft>
              <a:buFont typeface="Arial" pitchFamily="34" charset="0"/>
              <a:buChar char="•"/>
              <a:defRPr/>
            </a:pPr>
            <a:r>
              <a:rPr lang="en-US" sz="2400" smtClean="0"/>
              <a:t>Possible RDA authorized access points:</a:t>
            </a:r>
          </a:p>
          <a:p>
            <a:pPr marL="514350" lvl="1" indent="0" eaLnBrk="1" fontAlgn="auto" hangingPunct="1">
              <a:spcAft>
                <a:spcPts val="0"/>
              </a:spcAft>
              <a:buFont typeface="Arial" pitchFamily="34" charset="0"/>
              <a:buNone/>
              <a:defRPr/>
            </a:pPr>
            <a:endParaRPr lang="en-US" sz="2000" smtClean="0"/>
          </a:p>
          <a:p>
            <a:pPr marL="514350" lvl="1" indent="0" eaLnBrk="1" fontAlgn="auto" hangingPunct="1">
              <a:spcAft>
                <a:spcPts val="0"/>
              </a:spcAft>
              <a:buFont typeface="Arial" pitchFamily="34" charset="0"/>
              <a:buNone/>
              <a:defRPr/>
            </a:pPr>
            <a:r>
              <a:rPr lang="en-US" sz="2000" smtClean="0">
                <a:solidFill>
                  <a:srgbClr val="0070C0"/>
                </a:solidFill>
              </a:rPr>
              <a:t>100 </a:t>
            </a:r>
            <a:r>
              <a:rPr lang="en-US" sz="2000">
                <a:solidFill>
                  <a:srgbClr val="0070C0"/>
                </a:solidFill>
              </a:rPr>
              <a:t>1_ $a Shakespeare, William, $d 1564-1616. $t Works. $f 1974 </a:t>
            </a:r>
            <a:r>
              <a:rPr lang="en-US" sz="2000" i="1" smtClean="0">
                <a:solidFill>
                  <a:srgbClr val="0070C0"/>
                </a:solidFill>
              </a:rPr>
              <a:t>or</a:t>
            </a:r>
          </a:p>
          <a:p>
            <a:pPr marL="514350" lvl="1" indent="0" eaLnBrk="1" fontAlgn="auto" hangingPunct="1">
              <a:spcAft>
                <a:spcPts val="0"/>
              </a:spcAft>
              <a:buFont typeface="Arial" pitchFamily="34" charset="0"/>
              <a:buNone/>
              <a:defRPr/>
            </a:pPr>
            <a:r>
              <a:rPr lang="en-US" sz="2000">
                <a:solidFill>
                  <a:srgbClr val="0070C0"/>
                </a:solidFill>
              </a:rPr>
              <a:t>100 1_ $a Shakespeare, William, $d 1564-1616. $t Works. </a:t>
            </a:r>
            <a:r>
              <a:rPr lang="en-US" sz="2000" smtClean="0">
                <a:solidFill>
                  <a:srgbClr val="0070C0"/>
                </a:solidFill>
              </a:rPr>
              <a:t>$l English. $f 1974</a:t>
            </a:r>
          </a:p>
          <a:p>
            <a:pPr marL="914400" lvl="2" indent="0" eaLnBrk="1" fontAlgn="auto" hangingPunct="1">
              <a:spcAft>
                <a:spcPts val="0"/>
              </a:spcAft>
              <a:buFont typeface="Arial" pitchFamily="34" charset="0"/>
              <a:buNone/>
              <a:defRPr/>
            </a:pPr>
            <a:r>
              <a:rPr lang="en-US" sz="1600" smtClean="0"/>
              <a:t>[differentiate by date the expression was first published]</a:t>
            </a:r>
          </a:p>
          <a:p>
            <a:pPr marL="1254125" lvl="1" indent="-739775" eaLnBrk="1" fontAlgn="auto" hangingPunct="1">
              <a:spcAft>
                <a:spcPts val="0"/>
              </a:spcAft>
              <a:buFont typeface="Arial" pitchFamily="34" charset="0"/>
              <a:buNone/>
              <a:defRPr/>
            </a:pPr>
            <a:r>
              <a:rPr lang="en-US" sz="2000">
                <a:solidFill>
                  <a:srgbClr val="0070C0"/>
                </a:solidFill>
              </a:rPr>
              <a:t>100 1_ $a Shakespeare, William, $d 1564-1616. $t Works. $l English </a:t>
            </a:r>
            <a:r>
              <a:rPr lang="en-US" sz="2000" smtClean="0">
                <a:solidFill>
                  <a:srgbClr val="0070C0"/>
                </a:solidFill>
              </a:rPr>
              <a:t>$s (The Riverside Shakespeare) </a:t>
            </a:r>
            <a:r>
              <a:rPr lang="en-US" sz="2000" i="1" smtClean="0">
                <a:solidFill>
                  <a:srgbClr val="0070C0"/>
                </a:solidFill>
              </a:rPr>
              <a:t>or</a:t>
            </a:r>
            <a:endParaRPr lang="en-US" sz="2000" smtClean="0">
              <a:solidFill>
                <a:srgbClr val="0070C0"/>
              </a:solidFill>
            </a:endParaRPr>
          </a:p>
          <a:p>
            <a:pPr marL="1254125" lvl="1" indent="-739775" eaLnBrk="1" fontAlgn="auto" hangingPunct="1">
              <a:spcAft>
                <a:spcPts val="0"/>
              </a:spcAft>
              <a:buNone/>
              <a:defRPr/>
            </a:pPr>
            <a:r>
              <a:rPr lang="en-US" sz="2000">
                <a:solidFill>
                  <a:srgbClr val="0070C0"/>
                </a:solidFill>
              </a:rPr>
              <a:t>100 1_ $a Shakespeare, William, $d 1564-1616. $t Works $s (The Riverside Shakespeare</a:t>
            </a:r>
            <a:r>
              <a:rPr lang="en-US" sz="2000" smtClean="0">
                <a:solidFill>
                  <a:srgbClr val="0070C0"/>
                </a:solidFill>
              </a:rPr>
              <a:t>)</a:t>
            </a:r>
            <a:endParaRPr lang="en-US" sz="2000">
              <a:solidFill>
                <a:srgbClr val="0070C0"/>
              </a:solidFill>
            </a:endParaRPr>
          </a:p>
          <a:p>
            <a:pPr marL="914400" lvl="2" indent="0" eaLnBrk="1" fontAlgn="auto" hangingPunct="1">
              <a:spcAft>
                <a:spcPts val="0"/>
              </a:spcAft>
              <a:buFont typeface="Arial" pitchFamily="34" charset="0"/>
              <a:buNone/>
              <a:defRPr/>
            </a:pPr>
            <a:r>
              <a:rPr lang="en-US" sz="1600"/>
              <a:t>[differentiate by </a:t>
            </a:r>
            <a:r>
              <a:rPr lang="en-US" sz="1600" smtClean="0"/>
              <a:t>title by which the expression is known]</a:t>
            </a:r>
            <a:endParaRPr lang="en-US" sz="1600"/>
          </a:p>
          <a:p>
            <a:pPr marL="514350" lvl="1" indent="0" eaLnBrk="1" fontAlgn="auto" hangingPunct="1">
              <a:spcAft>
                <a:spcPts val="0"/>
              </a:spcAft>
              <a:buFont typeface="Arial" pitchFamily="34" charset="0"/>
              <a:buNone/>
              <a:defRPr/>
            </a:pPr>
            <a:r>
              <a:rPr lang="en-US" sz="2000">
                <a:solidFill>
                  <a:srgbClr val="0070C0"/>
                </a:solidFill>
              </a:rPr>
              <a:t>100 1_ $a Shakespeare, William, $d 1564-1616. $t Works </a:t>
            </a:r>
            <a:r>
              <a:rPr lang="en-US" sz="2000" smtClean="0">
                <a:solidFill>
                  <a:srgbClr val="0070C0"/>
                </a:solidFill>
              </a:rPr>
              <a:t>$s (Evans) </a:t>
            </a:r>
            <a:r>
              <a:rPr lang="en-US" sz="2000" i="1" smtClean="0">
                <a:solidFill>
                  <a:srgbClr val="0070C0"/>
                </a:solidFill>
              </a:rPr>
              <a:t>or</a:t>
            </a:r>
            <a:endParaRPr lang="en-US" sz="2000" smtClean="0">
              <a:solidFill>
                <a:srgbClr val="0070C0"/>
              </a:solidFill>
            </a:endParaRPr>
          </a:p>
          <a:p>
            <a:pPr marL="514350" lvl="1" indent="0" eaLnBrk="1" fontAlgn="auto" hangingPunct="1">
              <a:spcAft>
                <a:spcPts val="0"/>
              </a:spcAft>
              <a:buNone/>
              <a:defRPr/>
            </a:pPr>
            <a:r>
              <a:rPr lang="en-US" sz="2000">
                <a:solidFill>
                  <a:srgbClr val="0070C0"/>
                </a:solidFill>
              </a:rPr>
              <a:t>100 1_ $a Shakespeare, William, $d 1564-1616. $t Works. $l </a:t>
            </a:r>
            <a:r>
              <a:rPr lang="en-US" sz="2000" smtClean="0">
                <a:solidFill>
                  <a:srgbClr val="0070C0"/>
                </a:solidFill>
              </a:rPr>
              <a:t>English $s </a:t>
            </a:r>
            <a:r>
              <a:rPr lang="en-US" sz="2000">
                <a:solidFill>
                  <a:srgbClr val="0070C0"/>
                </a:solidFill>
              </a:rPr>
              <a:t>(Evans)</a:t>
            </a:r>
          </a:p>
          <a:p>
            <a:pPr marL="914400" lvl="2" indent="0" eaLnBrk="1" fontAlgn="auto" hangingPunct="1">
              <a:spcAft>
                <a:spcPts val="0"/>
              </a:spcAft>
              <a:buFont typeface="Arial" pitchFamily="34" charset="0"/>
              <a:buNone/>
              <a:defRPr/>
            </a:pPr>
            <a:r>
              <a:rPr lang="en-US" sz="1600" smtClean="0"/>
              <a:t>[differentiate by the chief editor/compiler of the expression, G. Blakemore Evans]</a:t>
            </a:r>
          </a:p>
          <a:p>
            <a:pPr marL="457200" lvl="1" indent="0" eaLnBrk="1" fontAlgn="auto" hangingPunct="1">
              <a:spcAft>
                <a:spcPts val="0"/>
              </a:spcAft>
              <a:buFont typeface="Arial" pitchFamily="34" charset="0"/>
              <a:buNone/>
              <a:defRPr/>
            </a:pPr>
            <a:endParaRPr lang="en-US" sz="2000"/>
          </a:p>
          <a:p>
            <a:pPr marL="457200" lvl="1" indent="0" eaLnBrk="1" fontAlgn="auto" hangingPunct="1">
              <a:spcAft>
                <a:spcPts val="0"/>
              </a:spcAft>
              <a:buFont typeface="Arial" pitchFamily="34" charset="0"/>
              <a:buNone/>
              <a:defRPr/>
            </a:pPr>
            <a:endParaRPr lang="en-US" sz="2000"/>
          </a:p>
          <a:p>
            <a:pPr marL="457200" lvl="1" indent="0" eaLnBrk="1" fontAlgn="auto" hangingPunct="1">
              <a:spcAft>
                <a:spcPts val="0"/>
              </a:spcAft>
              <a:buFont typeface="Arial" pitchFamily="34" charset="0"/>
              <a:buNone/>
              <a:defRPr/>
            </a:pPr>
            <a:endParaRPr lang="en-US" sz="2000" smtClean="0"/>
          </a:p>
        </p:txBody>
      </p:sp>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ABC031CC-A869-482C-8A0E-8FF3BBF6DEBF}" type="slidenum">
              <a:rPr lang="en-US"/>
              <a:pPr>
                <a:defRPr/>
              </a:pPr>
              <a:t>64</a:t>
            </a:fld>
            <a:endParaRPr lang="en-US"/>
          </a:p>
        </p:txBody>
      </p:sp>
    </p:spTree>
    <p:extLst>
      <p:ext uri="{BB962C8B-B14F-4D97-AF65-F5344CB8AC3E}">
        <p14:creationId xmlns:p14="http://schemas.microsoft.com/office/powerpoint/2010/main" val="108395693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3" name="Content Placeholder 2"/>
          <p:cNvSpPr>
            <a:spLocks noGrp="1"/>
          </p:cNvSpPr>
          <p:nvPr>
            <p:ph idx="1"/>
          </p:nvPr>
        </p:nvSpPr>
        <p:spPr>
          <a:xfrm>
            <a:off x="152400" y="1524000"/>
            <a:ext cx="8839200" cy="4495800"/>
          </a:xfrm>
        </p:spPr>
        <p:txBody>
          <a:bodyPr rtlCol="0">
            <a:normAutofit/>
          </a:bodyPr>
          <a:lstStyle/>
          <a:p>
            <a:pPr eaLnBrk="1" fontAlgn="auto" hangingPunct="1">
              <a:spcAft>
                <a:spcPts val="0"/>
              </a:spcAft>
              <a:buFont typeface="Arial" pitchFamily="34" charset="0"/>
              <a:buChar char="•"/>
              <a:defRPr/>
            </a:pPr>
            <a:endParaRPr lang="en-US" sz="2400" smtClean="0"/>
          </a:p>
          <a:p>
            <a:pPr eaLnBrk="1" fontAlgn="auto" hangingPunct="1">
              <a:spcAft>
                <a:spcPts val="0"/>
              </a:spcAft>
              <a:buFont typeface="Arial" pitchFamily="34" charset="0"/>
              <a:buChar char="•"/>
              <a:defRPr/>
            </a:pPr>
            <a:r>
              <a:rPr lang="en-US" sz="2400" smtClean="0"/>
              <a:t>Additional problem: Because NACO conventions were different previous to RDA, one AACR2 heading may be found that represents different aggregate works. These should be split for use in RDA.</a:t>
            </a:r>
          </a:p>
          <a:p>
            <a:pPr marL="857250" lvl="2" indent="0" eaLnBrk="1" fontAlgn="auto" hangingPunct="1">
              <a:spcAft>
                <a:spcPts val="0"/>
              </a:spcAft>
              <a:buFont typeface="Arial" pitchFamily="34" charset="0"/>
              <a:buNone/>
              <a:defRPr/>
            </a:pPr>
            <a:endParaRPr lang="en-US" sz="2000" smtClean="0"/>
          </a:p>
          <a:p>
            <a:pPr marL="857250" lvl="2" indent="0" eaLnBrk="1" fontAlgn="auto" hangingPunct="1">
              <a:spcAft>
                <a:spcPts val="0"/>
              </a:spcAft>
              <a:buFont typeface="Arial" pitchFamily="34" charset="0"/>
              <a:buNone/>
              <a:defRPr/>
            </a:pPr>
            <a:r>
              <a:rPr lang="en-US" sz="2000">
                <a:solidFill>
                  <a:srgbClr val="0070C0"/>
                </a:solidFill>
              </a:rPr>
              <a:t>100 1_ $a Shakespeare, William, $d 1564-1616. $</a:t>
            </a:r>
            <a:r>
              <a:rPr lang="en-US" sz="2000" smtClean="0">
                <a:solidFill>
                  <a:srgbClr val="0070C0"/>
                </a:solidFill>
              </a:rPr>
              <a:t>t Works. $f 1997</a:t>
            </a:r>
          </a:p>
          <a:p>
            <a:pPr marL="857250" lvl="2" indent="0" eaLnBrk="1" fontAlgn="auto" hangingPunct="1">
              <a:spcAft>
                <a:spcPts val="0"/>
              </a:spcAft>
              <a:buFont typeface="Arial" pitchFamily="34" charset="0"/>
              <a:buNone/>
              <a:defRPr/>
            </a:pPr>
            <a:endParaRPr lang="en-US" sz="2000" smtClean="0"/>
          </a:p>
          <a:p>
            <a:pPr marL="400050" eaLnBrk="1" fontAlgn="auto" hangingPunct="1">
              <a:spcAft>
                <a:spcPts val="0"/>
              </a:spcAft>
              <a:buFont typeface="Arial" pitchFamily="34" charset="0"/>
              <a:buChar char="•"/>
              <a:defRPr/>
            </a:pPr>
            <a:r>
              <a:rPr lang="en-US" sz="2400" smtClean="0"/>
              <a:t>In addition to </a:t>
            </a:r>
            <a:r>
              <a:rPr lang="en-US" sz="2400" i="1" smtClean="0"/>
              <a:t>The Riverside Shakespeare,</a:t>
            </a:r>
            <a:r>
              <a:rPr lang="en-US" sz="2400" smtClean="0"/>
              <a:t> this heading was used for at least three other compilations, all published in 1997. These need to be differentiated because they are separate aggregate works.</a:t>
            </a:r>
          </a:p>
          <a:p>
            <a:pPr marL="457200" lvl="1" indent="0" eaLnBrk="1" fontAlgn="auto" hangingPunct="1">
              <a:spcAft>
                <a:spcPts val="0"/>
              </a:spcAft>
              <a:buFont typeface="Arial" pitchFamily="34" charset="0"/>
              <a:buNone/>
              <a:defRPr/>
            </a:pPr>
            <a:endParaRPr lang="en-US" sz="2000" smtClean="0"/>
          </a:p>
        </p:txBody>
      </p:sp>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59F80B3F-CA9F-4F27-8669-07F0CA4724D1}" type="slidenum">
              <a:rPr lang="en-US"/>
              <a:pPr>
                <a:defRPr/>
              </a:pPr>
              <a:t>65</a:t>
            </a:fld>
            <a:endParaRPr lang="en-US"/>
          </a:p>
        </p:txBody>
      </p:sp>
    </p:spTree>
    <p:extLst>
      <p:ext uri="{BB962C8B-B14F-4D97-AF65-F5344CB8AC3E}">
        <p14:creationId xmlns:p14="http://schemas.microsoft.com/office/powerpoint/2010/main" val="17237840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pic>
        <p:nvPicPr>
          <p:cNvPr id="344066" name="Picture 2"/>
          <p:cNvPicPr>
            <a:picLocks noChangeAspect="1" noChangeArrowheads="1"/>
          </p:cNvPicPr>
          <p:nvPr/>
        </p:nvPicPr>
        <p:blipFill>
          <a:blip r:embed="rId3"/>
          <a:srcRect t="42572" r="33333"/>
          <a:stretch>
            <a:fillRect/>
          </a:stretch>
        </p:blipFill>
        <p:spPr bwMode="auto">
          <a:xfrm>
            <a:off x="838200" y="1447800"/>
            <a:ext cx="7239000" cy="4883150"/>
          </a:xfrm>
          <a:prstGeom prst="rect">
            <a:avLst/>
          </a:prstGeom>
          <a:noFill/>
          <a:ln w="12700">
            <a:solidFill>
              <a:srgbClr val="000000"/>
            </a:solidFill>
            <a:miter lim="800000"/>
            <a:headEnd/>
            <a:tailEnd/>
          </a:ln>
        </p:spPr>
      </p:pic>
      <p:sp>
        <p:nvSpPr>
          <p:cNvPr id="5" name="Footer Placeholder 4"/>
          <p:cNvSpPr>
            <a:spLocks noGrp="1"/>
          </p:cNvSpPr>
          <p:nvPr>
            <p:ph type="ftr" sz="quarter" idx="11"/>
          </p:nvPr>
        </p:nvSpPr>
        <p:spPr/>
        <p:txBody>
          <a:bodyPr/>
          <a:lstStyle/>
          <a:p>
            <a:pPr>
              <a:defRPr/>
            </a:pPr>
            <a:r>
              <a:rPr lang="en-US" smtClean="0"/>
              <a:t>Module 9. Describing Expressions</a:t>
            </a:r>
            <a:endParaRPr lang="en-US"/>
          </a:p>
        </p:txBody>
      </p:sp>
      <p:sp>
        <p:nvSpPr>
          <p:cNvPr id="6" name="Slide Number Placeholder 5"/>
          <p:cNvSpPr>
            <a:spLocks noGrp="1"/>
          </p:cNvSpPr>
          <p:nvPr>
            <p:ph type="sldNum" sz="quarter" idx="12"/>
          </p:nvPr>
        </p:nvSpPr>
        <p:spPr/>
        <p:txBody>
          <a:bodyPr/>
          <a:lstStyle/>
          <a:p>
            <a:pPr>
              <a:defRPr/>
            </a:pPr>
            <a:fld id="{174890D0-1BEB-445B-B942-F6DF1252BFA1}" type="slidenum">
              <a:rPr lang="en-US"/>
              <a:pPr>
                <a:defRPr/>
              </a:pPr>
              <a:t>66</a:t>
            </a:fld>
            <a:endParaRPr lang="en-US"/>
          </a:p>
        </p:txBody>
      </p:sp>
    </p:spTree>
    <p:extLst>
      <p:ext uri="{BB962C8B-B14F-4D97-AF65-F5344CB8AC3E}">
        <p14:creationId xmlns:p14="http://schemas.microsoft.com/office/powerpoint/2010/main" val="181830299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a:t>Additions to Authorized Access Points for </a:t>
            </a:r>
            <a:r>
              <a:rPr lang="en-US" sz="4000" smtClean="0"/>
              <a:t>Expressions: </a:t>
            </a:r>
            <a:r>
              <a:rPr lang="en-US" sz="4000"/>
              <a:t>Conventional Collective Titles</a:t>
            </a:r>
            <a:endParaRPr lang="en-US"/>
          </a:p>
        </p:txBody>
      </p:sp>
      <p:sp>
        <p:nvSpPr>
          <p:cNvPr id="5" name="Content Placeholder 2"/>
          <p:cNvSpPr>
            <a:spLocks noGrp="1"/>
          </p:cNvSpPr>
          <p:nvPr>
            <p:ph idx="1"/>
          </p:nvPr>
        </p:nvSpPr>
        <p:spPr>
          <a:xfrm>
            <a:off x="152400" y="1524000"/>
            <a:ext cx="6324600" cy="4724400"/>
          </a:xfrm>
        </p:spPr>
        <p:txBody>
          <a:bodyPr rtlCol="0">
            <a:normAutofit fontScale="25000" lnSpcReduction="20000"/>
          </a:bodyPr>
          <a:lstStyle/>
          <a:p>
            <a:pPr marL="0" indent="0" eaLnBrk="1" fontAlgn="auto" hangingPunct="1">
              <a:spcAft>
                <a:spcPts val="0"/>
              </a:spcAft>
              <a:buFont typeface="Arial" pitchFamily="34" charset="0"/>
              <a:buNone/>
              <a:defRPr/>
            </a:pPr>
            <a:r>
              <a:rPr lang="en-US" sz="6400" smtClean="0"/>
              <a:t>Possible RDA authorized access points for one of these:</a:t>
            </a:r>
          </a:p>
          <a:p>
            <a:pPr marL="0" indent="0" eaLnBrk="1" fontAlgn="auto" hangingPunct="1">
              <a:spcAft>
                <a:spcPts val="0"/>
              </a:spcAft>
              <a:buFont typeface="Arial" pitchFamily="34" charset="0"/>
              <a:buNone/>
              <a:defRPr/>
            </a:pPr>
            <a:endParaRPr lang="en-US" sz="6400" smtClean="0"/>
          </a:p>
          <a:p>
            <a:pPr marL="1084263" lvl="1" indent="-569913" eaLnBrk="1" fontAlgn="auto" hangingPunct="1">
              <a:spcAft>
                <a:spcPts val="0"/>
              </a:spcAft>
              <a:buFont typeface="Arial" pitchFamily="34" charset="0"/>
              <a:buNone/>
              <a:defRPr/>
            </a:pPr>
            <a:r>
              <a:rPr lang="en-US" sz="6400">
                <a:solidFill>
                  <a:srgbClr val="0070C0"/>
                </a:solidFill>
              </a:rPr>
              <a:t>100 1_ $a Shakespeare, William, $d 1564-1616. $t </a:t>
            </a:r>
            <a:r>
              <a:rPr lang="en-US" sz="6400" smtClean="0">
                <a:solidFill>
                  <a:srgbClr val="0070C0"/>
                </a:solidFill>
              </a:rPr>
              <a:t>Works $s (The Norton Shakespeare) </a:t>
            </a:r>
            <a:r>
              <a:rPr lang="en-US" sz="6400" i="1" smtClean="0">
                <a:solidFill>
                  <a:srgbClr val="0070C0"/>
                </a:solidFill>
              </a:rPr>
              <a:t>or</a:t>
            </a:r>
            <a:endParaRPr lang="en-US" sz="6400" smtClean="0">
              <a:solidFill>
                <a:srgbClr val="0070C0"/>
              </a:solidFill>
            </a:endParaRPr>
          </a:p>
          <a:p>
            <a:pPr marL="1084263" lvl="1" indent="-569913" eaLnBrk="1" fontAlgn="auto" hangingPunct="1">
              <a:spcAft>
                <a:spcPts val="0"/>
              </a:spcAft>
              <a:buNone/>
              <a:defRPr/>
            </a:pPr>
            <a:r>
              <a:rPr lang="en-US" sz="6400">
                <a:solidFill>
                  <a:srgbClr val="0070C0"/>
                </a:solidFill>
              </a:rPr>
              <a:t>100 1_ $a Shakespeare, William, $d 1564-1616. $t </a:t>
            </a:r>
            <a:r>
              <a:rPr lang="en-US" sz="6400" smtClean="0">
                <a:solidFill>
                  <a:srgbClr val="0070C0"/>
                </a:solidFill>
              </a:rPr>
              <a:t>Works. $l English $s </a:t>
            </a:r>
            <a:r>
              <a:rPr lang="en-US" sz="6400">
                <a:solidFill>
                  <a:srgbClr val="0070C0"/>
                </a:solidFill>
              </a:rPr>
              <a:t>(The Norton Shakespeare)</a:t>
            </a:r>
          </a:p>
          <a:p>
            <a:pPr marL="914400" lvl="2" indent="0" eaLnBrk="1" fontAlgn="auto" hangingPunct="1">
              <a:spcAft>
                <a:spcPts val="0"/>
              </a:spcAft>
              <a:buFont typeface="Arial" pitchFamily="34" charset="0"/>
              <a:buNone/>
              <a:defRPr/>
            </a:pPr>
            <a:r>
              <a:rPr lang="en-US" sz="6400" smtClean="0"/>
              <a:t>[</a:t>
            </a:r>
            <a:r>
              <a:rPr lang="en-US" sz="6400"/>
              <a:t>differentiate by title by which the </a:t>
            </a:r>
            <a:r>
              <a:rPr lang="en-US" sz="6400" smtClean="0"/>
              <a:t>expression is </a:t>
            </a:r>
            <a:r>
              <a:rPr lang="en-US" sz="6400"/>
              <a:t>known</a:t>
            </a:r>
            <a:r>
              <a:rPr lang="en-US" sz="6400" smtClean="0"/>
              <a:t>]</a:t>
            </a:r>
          </a:p>
          <a:p>
            <a:pPr marL="914400" lvl="2" indent="0" eaLnBrk="1" fontAlgn="auto" hangingPunct="1">
              <a:spcAft>
                <a:spcPts val="0"/>
              </a:spcAft>
              <a:buFont typeface="Arial" pitchFamily="34" charset="0"/>
              <a:buNone/>
              <a:defRPr/>
            </a:pPr>
            <a:endParaRPr lang="en-US" sz="6400"/>
          </a:p>
          <a:p>
            <a:pPr marL="1084263" lvl="1" indent="-569913" eaLnBrk="1" fontAlgn="auto" hangingPunct="1">
              <a:spcAft>
                <a:spcPts val="0"/>
              </a:spcAft>
              <a:buFont typeface="Arial" pitchFamily="34" charset="0"/>
              <a:buNone/>
              <a:defRPr/>
            </a:pPr>
            <a:r>
              <a:rPr lang="en-US" sz="6400">
                <a:solidFill>
                  <a:srgbClr val="0070C0"/>
                </a:solidFill>
              </a:rPr>
              <a:t>100 1_ $a Shakespeare, William, $d 1564-1616. $t </a:t>
            </a:r>
            <a:r>
              <a:rPr lang="en-US" sz="6400" smtClean="0">
                <a:solidFill>
                  <a:srgbClr val="0070C0"/>
                </a:solidFill>
              </a:rPr>
              <a:t>Works. $l English $s (Greenblatt) </a:t>
            </a:r>
            <a:r>
              <a:rPr lang="en-US" sz="6400" i="1" smtClean="0">
                <a:solidFill>
                  <a:srgbClr val="0070C0"/>
                </a:solidFill>
              </a:rPr>
              <a:t>or</a:t>
            </a:r>
            <a:endParaRPr lang="en-US" sz="6400" smtClean="0">
              <a:solidFill>
                <a:srgbClr val="0070C0"/>
              </a:solidFill>
            </a:endParaRPr>
          </a:p>
          <a:p>
            <a:pPr marL="1084263" lvl="1" indent="-569913" eaLnBrk="1" fontAlgn="auto" hangingPunct="1">
              <a:spcAft>
                <a:spcPts val="0"/>
              </a:spcAft>
              <a:buNone/>
              <a:defRPr/>
            </a:pPr>
            <a:r>
              <a:rPr lang="en-US" sz="6400">
                <a:solidFill>
                  <a:srgbClr val="0070C0"/>
                </a:solidFill>
              </a:rPr>
              <a:t>100 1_ $a Shakespeare, William, $d 1564-1616. $t </a:t>
            </a:r>
            <a:r>
              <a:rPr lang="en-US" sz="6400" smtClean="0">
                <a:solidFill>
                  <a:srgbClr val="0070C0"/>
                </a:solidFill>
              </a:rPr>
              <a:t>Works $s (Greenblatt</a:t>
            </a:r>
            <a:r>
              <a:rPr lang="en-US" sz="6400">
                <a:solidFill>
                  <a:srgbClr val="0070C0"/>
                </a:solidFill>
              </a:rPr>
              <a:t>)</a:t>
            </a:r>
          </a:p>
          <a:p>
            <a:pPr marL="914400" lvl="2" indent="0" eaLnBrk="1" fontAlgn="auto" hangingPunct="1">
              <a:spcAft>
                <a:spcPts val="0"/>
              </a:spcAft>
              <a:buFont typeface="Arial" pitchFamily="34" charset="0"/>
              <a:buNone/>
              <a:defRPr/>
            </a:pPr>
            <a:r>
              <a:rPr lang="en-US" sz="6400" smtClean="0"/>
              <a:t>[</a:t>
            </a:r>
            <a:r>
              <a:rPr lang="en-US" sz="6400"/>
              <a:t>differentiate by the chief </a:t>
            </a:r>
            <a:r>
              <a:rPr lang="en-US" sz="6400" smtClean="0"/>
              <a:t>editor/compiler of the expression, Stephen Greenblatt]</a:t>
            </a:r>
          </a:p>
          <a:p>
            <a:pPr marL="914400" lvl="2" indent="0" eaLnBrk="1" fontAlgn="auto" hangingPunct="1">
              <a:spcAft>
                <a:spcPts val="0"/>
              </a:spcAft>
              <a:buFont typeface="Arial" pitchFamily="34" charset="0"/>
              <a:buNone/>
              <a:defRPr/>
            </a:pPr>
            <a:endParaRPr lang="en-US" sz="6400"/>
          </a:p>
          <a:p>
            <a:pPr marL="1084263" lvl="1" indent="-569913" eaLnBrk="1" fontAlgn="auto" hangingPunct="1">
              <a:spcAft>
                <a:spcPts val="0"/>
              </a:spcAft>
              <a:buFont typeface="Arial" pitchFamily="34" charset="0"/>
              <a:buNone/>
              <a:defRPr/>
            </a:pPr>
            <a:r>
              <a:rPr lang="en-US" sz="6400">
                <a:solidFill>
                  <a:srgbClr val="0070C0"/>
                </a:solidFill>
              </a:rPr>
              <a:t>100 1_ $a Shakespeare, William, $d 1564-1616. $t </a:t>
            </a:r>
            <a:r>
              <a:rPr lang="en-US" sz="6400" smtClean="0">
                <a:solidFill>
                  <a:srgbClr val="0070C0"/>
                </a:solidFill>
              </a:rPr>
              <a:t>Works</a:t>
            </a:r>
            <a:r>
              <a:rPr lang="en-US" sz="6400">
                <a:solidFill>
                  <a:srgbClr val="0070C0"/>
                </a:solidFill>
              </a:rPr>
              <a:t>. </a:t>
            </a:r>
            <a:r>
              <a:rPr lang="en-US" sz="6400" smtClean="0">
                <a:solidFill>
                  <a:srgbClr val="0070C0"/>
                </a:solidFill>
              </a:rPr>
              <a:t>$f 1997</a:t>
            </a:r>
            <a:r>
              <a:rPr lang="en-US" sz="6400" i="1" smtClean="0">
                <a:solidFill>
                  <a:srgbClr val="0070C0"/>
                </a:solidFill>
              </a:rPr>
              <a:t> or</a:t>
            </a:r>
            <a:endParaRPr lang="en-US" sz="6400" smtClean="0">
              <a:solidFill>
                <a:srgbClr val="0070C0"/>
              </a:solidFill>
            </a:endParaRPr>
          </a:p>
          <a:p>
            <a:pPr marL="1084263" lvl="1" indent="-569913" eaLnBrk="1" fontAlgn="auto" hangingPunct="1">
              <a:spcAft>
                <a:spcPts val="0"/>
              </a:spcAft>
              <a:buNone/>
              <a:defRPr/>
            </a:pPr>
            <a:r>
              <a:rPr lang="en-US" sz="6400">
                <a:solidFill>
                  <a:srgbClr val="0070C0"/>
                </a:solidFill>
              </a:rPr>
              <a:t>100 1_ $a Shakespeare, William, $d 1564-1616. $t </a:t>
            </a:r>
            <a:r>
              <a:rPr lang="en-US" sz="6400" smtClean="0">
                <a:solidFill>
                  <a:srgbClr val="0070C0"/>
                </a:solidFill>
              </a:rPr>
              <a:t>Works</a:t>
            </a:r>
            <a:r>
              <a:rPr lang="en-US" sz="6400">
                <a:solidFill>
                  <a:srgbClr val="0070C0"/>
                </a:solidFill>
              </a:rPr>
              <a:t>. </a:t>
            </a:r>
            <a:r>
              <a:rPr lang="en-US" sz="6400" smtClean="0">
                <a:solidFill>
                  <a:srgbClr val="0070C0"/>
                </a:solidFill>
              </a:rPr>
              <a:t>$l English. $f 1997</a:t>
            </a:r>
            <a:endParaRPr lang="en-US" sz="6400">
              <a:solidFill>
                <a:srgbClr val="0070C0"/>
              </a:solidFill>
            </a:endParaRPr>
          </a:p>
          <a:p>
            <a:pPr marL="914400" lvl="2" indent="0" eaLnBrk="1" fontAlgn="auto" hangingPunct="1">
              <a:spcAft>
                <a:spcPts val="0"/>
              </a:spcAft>
              <a:buFont typeface="Arial" pitchFamily="34" charset="0"/>
              <a:buNone/>
              <a:defRPr/>
            </a:pPr>
            <a:r>
              <a:rPr lang="en-US" sz="6400" smtClean="0"/>
              <a:t>[</a:t>
            </a:r>
            <a:r>
              <a:rPr lang="en-US" sz="6400"/>
              <a:t>differentiate by date the </a:t>
            </a:r>
            <a:r>
              <a:rPr lang="en-US" sz="6400" smtClean="0"/>
              <a:t>expression was </a:t>
            </a:r>
            <a:r>
              <a:rPr lang="en-US" sz="6400"/>
              <a:t>first published—unless this access point has already been used by one of the </a:t>
            </a:r>
            <a:r>
              <a:rPr lang="en-US" sz="6400" smtClean="0"/>
              <a:t>other expressions. This is probably the least useful since it does not differentiate from others published the same year]</a:t>
            </a:r>
            <a:endParaRPr lang="en-US" sz="6400"/>
          </a:p>
          <a:p>
            <a:pPr marL="0" indent="0" eaLnBrk="1" fontAlgn="auto" hangingPunct="1">
              <a:spcAft>
                <a:spcPts val="0"/>
              </a:spcAft>
              <a:buFont typeface="Arial" pitchFamily="34" charset="0"/>
              <a:buNone/>
              <a:defRPr/>
            </a:pPr>
            <a:endParaRPr lang="en-US" sz="2400"/>
          </a:p>
          <a:p>
            <a:pPr marL="0" indent="0" eaLnBrk="1" fontAlgn="auto" hangingPunct="1">
              <a:spcAft>
                <a:spcPts val="0"/>
              </a:spcAft>
              <a:buFont typeface="Arial" pitchFamily="34" charset="0"/>
              <a:buNone/>
              <a:defRPr/>
            </a:pPr>
            <a:endParaRPr lang="en-US" sz="2800" smtClean="0"/>
          </a:p>
        </p:txBody>
      </p:sp>
      <p:pic>
        <p:nvPicPr>
          <p:cNvPr id="346115" name="Picture 2" descr="http://ecx.images-amazon.com/images/I/51rX-65ErCL._SY380_.jpg"/>
          <p:cNvPicPr>
            <a:picLocks noChangeAspect="1" noChangeArrowheads="1"/>
          </p:cNvPicPr>
          <p:nvPr/>
        </p:nvPicPr>
        <p:blipFill>
          <a:blip r:embed="rId3"/>
          <a:srcRect/>
          <a:stretch>
            <a:fillRect/>
          </a:stretch>
        </p:blipFill>
        <p:spPr bwMode="auto">
          <a:xfrm>
            <a:off x="6566263" y="1828800"/>
            <a:ext cx="2176927" cy="35052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Module 9. Describing Expressions</a:t>
            </a:r>
            <a:endParaRPr lang="en-US"/>
          </a:p>
        </p:txBody>
      </p:sp>
      <p:sp>
        <p:nvSpPr>
          <p:cNvPr id="7" name="Slide Number Placeholder 6"/>
          <p:cNvSpPr>
            <a:spLocks noGrp="1"/>
          </p:cNvSpPr>
          <p:nvPr>
            <p:ph type="sldNum" sz="quarter" idx="12"/>
          </p:nvPr>
        </p:nvSpPr>
        <p:spPr/>
        <p:txBody>
          <a:bodyPr/>
          <a:lstStyle/>
          <a:p>
            <a:pPr>
              <a:defRPr/>
            </a:pPr>
            <a:fld id="{07626DB3-18A9-4AD6-B5C4-662D65E7063D}" type="slidenum">
              <a:rPr lang="en-US"/>
              <a:pPr>
                <a:defRPr/>
              </a:pPr>
              <a:t>67</a:t>
            </a:fld>
            <a:endParaRPr lang="en-US"/>
          </a:p>
        </p:txBody>
      </p:sp>
    </p:spTree>
    <p:extLst>
      <p:ext uri="{BB962C8B-B14F-4D97-AF65-F5344CB8AC3E}">
        <p14:creationId xmlns:p14="http://schemas.microsoft.com/office/powerpoint/2010/main" val="4017233608"/>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a Variant Access Point for an Expression (6.27.4.5)</a:t>
            </a:r>
            <a:endParaRPr lang="en-US"/>
          </a:p>
        </p:txBody>
      </p:sp>
      <p:sp>
        <p:nvSpPr>
          <p:cNvPr id="3" name="Content Placeholder 2"/>
          <p:cNvSpPr>
            <a:spLocks noGrp="1"/>
          </p:cNvSpPr>
          <p:nvPr>
            <p:ph idx="1"/>
          </p:nvPr>
        </p:nvSpPr>
        <p:spPr/>
        <p:txBody>
          <a:bodyPr/>
          <a:lstStyle/>
          <a:p>
            <a:r>
              <a:rPr lang="en-US" sz="2400" smtClean="0"/>
              <a:t>No variant access points are core. The decision rests with the cataloger: would it help a user find the expression?</a:t>
            </a:r>
          </a:p>
          <a:p>
            <a:r>
              <a:rPr lang="en-US" sz="2400" smtClean="0"/>
              <a:t>Recorded in 4XX</a:t>
            </a:r>
          </a:p>
          <a:p>
            <a:r>
              <a:rPr lang="en-US" sz="2400" smtClean="0"/>
              <a:t>Two kinds of variants</a:t>
            </a:r>
          </a:p>
          <a:p>
            <a:pPr lvl="1"/>
            <a:r>
              <a:rPr lang="en-US" sz="2000" smtClean="0"/>
              <a:t>Variants created by adding different expression attributes</a:t>
            </a:r>
          </a:p>
          <a:p>
            <a:pPr marL="914400" lvl="2" indent="0">
              <a:buNone/>
            </a:pPr>
            <a:r>
              <a:rPr lang="en-US" sz="1600" smtClean="0"/>
              <a:t>130   0   	$a Blade runner (Motion picture : Final cut) </a:t>
            </a:r>
          </a:p>
          <a:p>
            <a:pPr marL="914400" lvl="2" indent="0">
              <a:buNone/>
            </a:pPr>
            <a:r>
              <a:rPr lang="en-US" sz="1600" smtClean="0"/>
              <a:t>430   0  	$a Blade runner (Motion picture : 25th anniversary edition)</a:t>
            </a:r>
          </a:p>
          <a:p>
            <a:pPr lvl="1"/>
            <a:r>
              <a:rPr lang="en-US" sz="2000" smtClean="0"/>
              <a:t>Variants based on a variant title for the work closely associated with a particular expression</a:t>
            </a:r>
          </a:p>
          <a:p>
            <a:pPr marL="914400" lvl="2" indent="0">
              <a:buNone/>
            </a:pPr>
            <a:r>
              <a:rPr lang="en-US" sz="1600" smtClean="0"/>
              <a:t>100 1	$a Dickens</a:t>
            </a:r>
            <a:r>
              <a:rPr lang="en-US" sz="1600"/>
              <a:t>, Charles, </a:t>
            </a:r>
            <a:r>
              <a:rPr lang="en-US" sz="1600" smtClean="0"/>
              <a:t>$d </a:t>
            </a:r>
            <a:r>
              <a:rPr lang="en-US" sz="1600"/>
              <a:t>1812-1870. </a:t>
            </a:r>
            <a:r>
              <a:rPr lang="en-US" sz="1600" smtClean="0"/>
              <a:t>$t </a:t>
            </a:r>
            <a:r>
              <a:rPr lang="en-US" sz="1600"/>
              <a:t>Old curiosity shop. </a:t>
            </a:r>
            <a:r>
              <a:rPr lang="en-US" sz="1600" smtClean="0"/>
              <a:t>$l Hebrew</a:t>
            </a:r>
          </a:p>
          <a:p>
            <a:pPr marL="914400" lvl="2" indent="0">
              <a:buNone/>
            </a:pPr>
            <a:r>
              <a:rPr lang="vi-VN" sz="1600" smtClean="0">
                <a:latin typeface="Calibri" pitchFamily="34" charset="0"/>
                <a:cs typeface="Calibri" pitchFamily="34" charset="0"/>
              </a:rPr>
              <a:t>400</a:t>
            </a:r>
            <a:r>
              <a:rPr lang="en-US" sz="1600" smtClean="0">
                <a:latin typeface="Calibri" pitchFamily="34" charset="0"/>
                <a:cs typeface="Calibri" pitchFamily="34" charset="0"/>
              </a:rPr>
              <a:t> </a:t>
            </a:r>
            <a:r>
              <a:rPr lang="vi-VN" sz="1600" smtClean="0">
                <a:latin typeface="Calibri" pitchFamily="34" charset="0"/>
                <a:cs typeface="Calibri" pitchFamily="34" charset="0"/>
              </a:rPr>
              <a:t>1 </a:t>
            </a:r>
            <a:r>
              <a:rPr lang="en-US" sz="1600" smtClean="0">
                <a:latin typeface="Calibri" pitchFamily="34" charset="0"/>
                <a:cs typeface="Calibri" pitchFamily="34" charset="0"/>
              </a:rPr>
              <a:t>	$a </a:t>
            </a:r>
            <a:r>
              <a:rPr lang="vi-VN" sz="1600" smtClean="0">
                <a:latin typeface="Calibri" pitchFamily="34" charset="0"/>
                <a:cs typeface="Calibri" pitchFamily="34" charset="0"/>
              </a:rPr>
              <a:t>Dickens</a:t>
            </a:r>
            <a:r>
              <a:rPr lang="vi-VN" sz="1600">
                <a:latin typeface="Calibri" pitchFamily="34" charset="0"/>
                <a:cs typeface="Calibri" pitchFamily="34" charset="0"/>
              </a:rPr>
              <a:t>, Charles, </a:t>
            </a:r>
            <a:r>
              <a:rPr lang="en-US" sz="1600" smtClean="0">
                <a:latin typeface="Calibri" pitchFamily="34" charset="0"/>
                <a:cs typeface="Calibri" pitchFamily="34" charset="0"/>
              </a:rPr>
              <a:t>$</a:t>
            </a:r>
            <a:r>
              <a:rPr lang="vi-VN" sz="1600" smtClean="0">
                <a:latin typeface="Calibri" pitchFamily="34" charset="0"/>
                <a:cs typeface="Calibri" pitchFamily="34" charset="0"/>
              </a:rPr>
              <a:t>d </a:t>
            </a:r>
            <a:r>
              <a:rPr lang="vi-VN" sz="1600">
                <a:latin typeface="Calibri" pitchFamily="34" charset="0"/>
                <a:cs typeface="Calibri" pitchFamily="34" charset="0"/>
              </a:rPr>
              <a:t>1812-1870. </a:t>
            </a:r>
            <a:r>
              <a:rPr lang="en-US" sz="1600" smtClean="0">
                <a:latin typeface="Calibri" pitchFamily="34" charset="0"/>
                <a:cs typeface="Calibri" pitchFamily="34" charset="0"/>
              </a:rPr>
              <a:t>$</a:t>
            </a:r>
            <a:r>
              <a:rPr lang="vi-VN" sz="1600" smtClean="0">
                <a:latin typeface="Calibri" pitchFamily="34" charset="0"/>
                <a:cs typeface="Calibri" pitchFamily="34" charset="0"/>
              </a:rPr>
              <a:t>t </a:t>
            </a:r>
            <a:r>
              <a:rPr lang="he-IL" sz="1600">
                <a:latin typeface="Calibri" pitchFamily="34" charset="0"/>
              </a:rPr>
              <a:t>בית ממכר </a:t>
            </a:r>
            <a:r>
              <a:rPr lang="he-IL" sz="1600" smtClean="0">
                <a:latin typeface="Calibri" pitchFamily="34" charset="0"/>
              </a:rPr>
              <a:t>עתיקות</a:t>
            </a:r>
            <a:endParaRPr lang="en-US" sz="1600" smtClean="0">
              <a:latin typeface="Calibri" pitchFamily="34" charset="0"/>
              <a:cs typeface="Calibri" pitchFamily="34" charset="0"/>
            </a:endParaRPr>
          </a:p>
          <a:p>
            <a:pPr marL="914400" lvl="2" indent="0">
              <a:buNone/>
            </a:pPr>
            <a:r>
              <a:rPr lang="vi-VN" sz="1600" smtClean="0">
                <a:latin typeface="Calibri" pitchFamily="34" charset="0"/>
                <a:cs typeface="Calibri" pitchFamily="34" charset="0"/>
              </a:rPr>
              <a:t>400</a:t>
            </a:r>
            <a:r>
              <a:rPr lang="en-US" sz="1600" smtClean="0">
                <a:latin typeface="Calibri" pitchFamily="34" charset="0"/>
                <a:cs typeface="Calibri" pitchFamily="34" charset="0"/>
              </a:rPr>
              <a:t> </a:t>
            </a:r>
            <a:r>
              <a:rPr lang="vi-VN" sz="1600" smtClean="0">
                <a:latin typeface="Calibri" pitchFamily="34" charset="0"/>
                <a:cs typeface="Calibri" pitchFamily="34" charset="0"/>
              </a:rPr>
              <a:t>1 </a:t>
            </a:r>
            <a:r>
              <a:rPr lang="en-US" sz="1600" smtClean="0">
                <a:latin typeface="Calibri" pitchFamily="34" charset="0"/>
                <a:cs typeface="Calibri" pitchFamily="34" charset="0"/>
              </a:rPr>
              <a:t>	$a </a:t>
            </a:r>
            <a:r>
              <a:rPr lang="vi-VN" sz="1600" smtClean="0">
                <a:latin typeface="Calibri" pitchFamily="34" charset="0"/>
                <a:cs typeface="Calibri" pitchFamily="34" charset="0"/>
              </a:rPr>
              <a:t>Dickens</a:t>
            </a:r>
            <a:r>
              <a:rPr lang="vi-VN" sz="1600">
                <a:latin typeface="Calibri" pitchFamily="34" charset="0"/>
                <a:cs typeface="Calibri" pitchFamily="34" charset="0"/>
              </a:rPr>
              <a:t>, Charles, </a:t>
            </a:r>
            <a:r>
              <a:rPr lang="en-US" sz="1600" smtClean="0">
                <a:latin typeface="Calibri" pitchFamily="34" charset="0"/>
                <a:cs typeface="Calibri" pitchFamily="34" charset="0"/>
              </a:rPr>
              <a:t>$</a:t>
            </a:r>
            <a:r>
              <a:rPr lang="vi-VN" sz="1600" smtClean="0">
                <a:latin typeface="Calibri" pitchFamily="34" charset="0"/>
                <a:cs typeface="Calibri" pitchFamily="34" charset="0"/>
              </a:rPr>
              <a:t>d </a:t>
            </a:r>
            <a:r>
              <a:rPr lang="vi-VN" sz="1600">
                <a:latin typeface="Calibri" pitchFamily="34" charset="0"/>
                <a:cs typeface="Calibri" pitchFamily="34" charset="0"/>
              </a:rPr>
              <a:t>1812-1870. </a:t>
            </a:r>
            <a:r>
              <a:rPr lang="en-US" sz="1600" smtClean="0">
                <a:latin typeface="Calibri" pitchFamily="34" charset="0"/>
                <a:cs typeface="Calibri" pitchFamily="34" charset="0"/>
              </a:rPr>
              <a:t>$</a:t>
            </a:r>
            <a:r>
              <a:rPr lang="vi-VN" sz="1600" smtClean="0">
                <a:latin typeface="Calibri" pitchFamily="34" charset="0"/>
                <a:cs typeface="Calibri" pitchFamily="34" charset="0"/>
              </a:rPr>
              <a:t>t </a:t>
            </a:r>
            <a:r>
              <a:rPr lang="vi-VN" sz="1600">
                <a:latin typeface="Calibri" pitchFamily="34" charset="0"/>
                <a:cs typeface="Calibri" pitchFamily="34" charset="0"/>
              </a:rPr>
              <a:t>Bet-mimkar-ʻatiḳot</a:t>
            </a:r>
          </a:p>
          <a:p>
            <a:pPr marL="914400" lvl="2" indent="0">
              <a:buNone/>
            </a:pPr>
            <a:endParaRPr lang="en-US" sz="1600"/>
          </a:p>
          <a:p>
            <a:pPr lvl="1"/>
            <a:endParaRPr lang="en-US" sz="2000"/>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2163108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a:t>
            </a:r>
            <a:r>
              <a:rPr lang="en-US"/>
              <a:t>Point</a:t>
            </a:r>
            <a:r>
              <a:rPr lang="en-US" smtClean="0"/>
              <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z="2400" smtClean="0"/>
              <a:t>046</a:t>
            </a:r>
            <a:r>
              <a:rPr lang="en-US" sz="2400"/>
              <a:t>	$k </a:t>
            </a:r>
            <a:r>
              <a:rPr lang="es-ES" sz="2400" smtClean="0"/>
              <a:t>1963</a:t>
            </a:r>
            <a:endParaRPr lang="en-US" sz="2400"/>
          </a:p>
          <a:p>
            <a:pPr marL="1143000" indent="-1143000">
              <a:buNone/>
            </a:pPr>
            <a:r>
              <a:rPr lang="en-US" sz="2400"/>
              <a:t>100 1  	$a Paz, Octavio, $d 1914-1998. $t Piedra de </a:t>
            </a:r>
            <a:r>
              <a:rPr lang="en-US" sz="2400" smtClean="0"/>
              <a:t>sol. $</a:t>
            </a:r>
            <a:r>
              <a:rPr lang="en-US" sz="2400"/>
              <a:t>l English $s (Rukeyser</a:t>
            </a:r>
            <a:r>
              <a:rPr lang="en-US" sz="2400" smtClean="0"/>
              <a:t>) </a:t>
            </a:r>
          </a:p>
          <a:p>
            <a:pPr marL="1143000" indent="-1143000">
              <a:buNone/>
            </a:pPr>
            <a:r>
              <a:rPr lang="en-US" sz="2400" smtClean="0"/>
              <a:t>336	$a </a:t>
            </a:r>
            <a:r>
              <a:rPr lang="en-US" sz="2400"/>
              <a:t>text $2 rdacontent  </a:t>
            </a:r>
            <a:r>
              <a:rPr lang="en-US" sz="2400" i="1"/>
              <a:t>[not used in current PCC practice]</a:t>
            </a:r>
            <a:r>
              <a:rPr lang="en-US" sz="2400"/>
              <a:t> </a:t>
            </a:r>
          </a:p>
          <a:p>
            <a:pPr marL="1143000" indent="-1143000">
              <a:buNone/>
            </a:pPr>
            <a:r>
              <a:rPr lang="en-US" sz="2400"/>
              <a:t>377	$a </a:t>
            </a:r>
            <a:r>
              <a:rPr lang="en-US" sz="2400" smtClean="0"/>
              <a:t>eng</a:t>
            </a:r>
            <a:endParaRPr lang="en-US" sz="2400"/>
          </a:p>
          <a:p>
            <a:pPr marL="1143000" indent="-1143000">
              <a:buNone/>
            </a:pPr>
            <a:r>
              <a:rPr lang="en-US" sz="2400"/>
              <a:t>381	</a:t>
            </a:r>
            <a:r>
              <a:rPr lang="en-US" sz="2400" smtClean="0"/>
              <a:t>$</a:t>
            </a:r>
            <a:r>
              <a:rPr lang="en-US" sz="2400"/>
              <a:t>a Rukeyser</a:t>
            </a:r>
          </a:p>
          <a:p>
            <a:pPr marL="1143000" indent="-1143000">
              <a:buNone/>
            </a:pPr>
            <a:r>
              <a:rPr lang="en-US" sz="2400"/>
              <a:t>400 1  	$a </a:t>
            </a:r>
            <a:r>
              <a:rPr lang="en-US" sz="2400" b="1"/>
              <a:t>Paz, Octavio, </a:t>
            </a:r>
            <a:r>
              <a:rPr lang="en-US" sz="2400"/>
              <a:t>$d </a:t>
            </a:r>
            <a:r>
              <a:rPr lang="en-US" sz="2400" b="1"/>
              <a:t>1914-1998.</a:t>
            </a:r>
            <a:r>
              <a:rPr lang="en-US" sz="2400" smtClean="0"/>
              <a:t> </a:t>
            </a:r>
            <a:r>
              <a:rPr lang="en-US" sz="2400"/>
              <a:t>$t </a:t>
            </a:r>
            <a:r>
              <a:rPr lang="en-US" sz="2400" b="1"/>
              <a:t>Sun stone</a:t>
            </a:r>
          </a:p>
          <a:p>
            <a:pPr marL="1143000" indent="-1143000">
              <a:buNone/>
            </a:pPr>
            <a:r>
              <a:rPr lang="en-US" sz="2400" smtClean="0"/>
              <a:t>670</a:t>
            </a:r>
            <a:r>
              <a:rPr lang="en-US" sz="2400"/>
              <a:t>	</a:t>
            </a:r>
            <a:r>
              <a:rPr lang="en-US" sz="2400" smtClean="0"/>
              <a:t>$a </a:t>
            </a:r>
            <a:r>
              <a:rPr lang="en-US" sz="2400"/>
              <a:t>Sun stone = Piedra de sol, </a:t>
            </a:r>
            <a:r>
              <a:rPr lang="en-US" sz="2400" smtClean="0"/>
              <a:t>1963</a:t>
            </a:r>
            <a:r>
              <a:rPr lang="en-US" sz="2400"/>
              <a:t>: $b title page (translation by Muriel Rukeyse</a:t>
            </a:r>
            <a:r>
              <a:rPr lang="en-US" sz="2800"/>
              <a:t>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63415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5.8.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15621719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Musical Expression (6.28.3)</a:t>
            </a:r>
            <a:endParaRPr lang="en-US" sz="3600"/>
          </a:p>
        </p:txBody>
      </p:sp>
      <p:sp>
        <p:nvSpPr>
          <p:cNvPr id="3" name="Content Placeholder 2"/>
          <p:cNvSpPr>
            <a:spLocks noGrp="1"/>
          </p:cNvSpPr>
          <p:nvPr>
            <p:ph idx="1"/>
          </p:nvPr>
        </p:nvSpPr>
        <p:spPr/>
        <p:txBody>
          <a:bodyPr/>
          <a:lstStyle/>
          <a:p>
            <a:pPr marL="400050"/>
            <a:endParaRPr lang="en-US" smtClean="0"/>
          </a:p>
          <a:p>
            <a:pPr marL="400050"/>
            <a:r>
              <a:rPr lang="en-US" smtClean="0"/>
              <a:t>Just as with other access points for expressions, the </a:t>
            </a:r>
            <a:r>
              <a:rPr lang="en-US"/>
              <a:t>authorized access point for </a:t>
            </a:r>
            <a:r>
              <a:rPr lang="en-US" smtClean="0"/>
              <a:t>a musical expression </a:t>
            </a:r>
            <a:r>
              <a:rPr lang="en-US" i="1"/>
              <a:t>always</a:t>
            </a:r>
            <a:r>
              <a:rPr lang="en-US"/>
              <a:t> begins with the authorized access point for the work. Record it in 1XX exactly as it was recorded in the description of the work</a:t>
            </a:r>
            <a:r>
              <a:rPr lang="en-US" smtClean="0"/>
              <a:t>.</a:t>
            </a:r>
            <a:endParaRPr lang="en-US" sz="2400" smtClean="0"/>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35532425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Musical Expression (6.28.3)</a:t>
            </a:r>
            <a:endParaRPr lang="en-US" sz="3600"/>
          </a:p>
        </p:txBody>
      </p:sp>
      <p:sp>
        <p:nvSpPr>
          <p:cNvPr id="3" name="Content Placeholder 2"/>
          <p:cNvSpPr>
            <a:spLocks noGrp="1"/>
          </p:cNvSpPr>
          <p:nvPr>
            <p:ph idx="1"/>
          </p:nvPr>
        </p:nvSpPr>
        <p:spPr/>
        <p:txBody>
          <a:bodyPr/>
          <a:lstStyle/>
          <a:p>
            <a:pPr marL="400050"/>
            <a:r>
              <a:rPr lang="en-US" sz="2400"/>
              <a:t>Other elements are added as needed to distinguish the expression from others. These may already have been recorded in the record as elements. Some elements are required, including those mentioned above under “Other Distinguishing characteristic of a Musical Expression</a:t>
            </a:r>
            <a:r>
              <a:rPr lang="en-US" sz="2400" smtClean="0"/>
              <a:t>”</a:t>
            </a:r>
          </a:p>
          <a:p>
            <a:pPr marL="800100" lvl="1"/>
            <a:r>
              <a:rPr lang="en-US" sz="2000" smtClean="0"/>
              <a:t>add “arranged” in subfield $o, following a semicolon</a:t>
            </a:r>
          </a:p>
          <a:p>
            <a:pPr marL="800100" lvl="1"/>
            <a:r>
              <a:rPr lang="en-US" sz="2000" smtClean="0"/>
              <a:t>add “Sketches” in parentheses, in subfield $s</a:t>
            </a:r>
          </a:p>
          <a:p>
            <a:pPr marL="800100" lvl="1"/>
            <a:r>
              <a:rPr lang="en-US" sz="2000" smtClean="0"/>
              <a:t>add “Vocal score” (etc.) in subfield $s following a period</a:t>
            </a:r>
          </a:p>
          <a:p>
            <a:pPr marL="971550" lvl="2" indent="0">
              <a:buNone/>
            </a:pPr>
            <a:endParaRPr lang="en-US" sz="1600" smtClean="0"/>
          </a:p>
          <a:p>
            <a:pPr marL="1828800" lvl="2" indent="-857250">
              <a:buNone/>
            </a:pPr>
            <a:r>
              <a:rPr lang="en-US" sz="1600" smtClean="0"/>
              <a:t>100 1	$a</a:t>
            </a:r>
            <a:r>
              <a:rPr lang="en-US" sz="1400" smtClean="0"/>
              <a:t> </a:t>
            </a:r>
            <a:r>
              <a:rPr lang="vi-VN" sz="1600">
                <a:latin typeface="Calibri" pitchFamily="34" charset="0"/>
                <a:cs typeface="Calibri" pitchFamily="34" charset="0"/>
              </a:rPr>
              <a:t>Schickele, Peter. </a:t>
            </a:r>
            <a:r>
              <a:rPr lang="en-US" sz="1600" smtClean="0">
                <a:latin typeface="Calibri" pitchFamily="34" charset="0"/>
                <a:cs typeface="Calibri" pitchFamily="34" charset="0"/>
              </a:rPr>
              <a:t>$</a:t>
            </a:r>
            <a:r>
              <a:rPr lang="vi-VN" sz="1600" smtClean="0">
                <a:latin typeface="Calibri" pitchFamily="34" charset="0"/>
                <a:cs typeface="Calibri" pitchFamily="34" charset="0"/>
              </a:rPr>
              <a:t>t </a:t>
            </a:r>
            <a:r>
              <a:rPr lang="vi-VN" sz="1600">
                <a:latin typeface="Calibri" pitchFamily="34" charset="0"/>
                <a:cs typeface="Calibri" pitchFamily="34" charset="0"/>
              </a:rPr>
              <a:t>Chaconne à son goût; </a:t>
            </a:r>
            <a:r>
              <a:rPr lang="en-US" sz="1600" smtClean="0">
                <a:latin typeface="Calibri" pitchFamily="34" charset="0"/>
                <a:cs typeface="Calibri" pitchFamily="34" charset="0"/>
              </a:rPr>
              <a:t>$</a:t>
            </a:r>
            <a:r>
              <a:rPr lang="vi-VN" sz="1600" smtClean="0">
                <a:latin typeface="Calibri" pitchFamily="34" charset="0"/>
                <a:cs typeface="Calibri" pitchFamily="34" charset="0"/>
              </a:rPr>
              <a:t>o arranged</a:t>
            </a:r>
            <a:endParaRPr lang="en-US" sz="1600" smtClean="0">
              <a:latin typeface="Calibri" pitchFamily="34" charset="0"/>
              <a:cs typeface="Calibri" pitchFamily="34" charset="0"/>
            </a:endParaRPr>
          </a:p>
          <a:p>
            <a:pPr marL="1828800" lvl="2" indent="-857250">
              <a:buNone/>
            </a:pPr>
            <a:r>
              <a:rPr lang="en-US" sz="1600" smtClean="0"/>
              <a:t>100 </a:t>
            </a:r>
            <a:r>
              <a:rPr lang="en-US" sz="1600"/>
              <a:t>1	$a Babin, Victor, </a:t>
            </a:r>
            <a:r>
              <a:rPr lang="en-US" sz="1600" smtClean="0"/>
              <a:t>$d </a:t>
            </a:r>
            <a:r>
              <a:rPr lang="en-US" sz="1600"/>
              <a:t>1908-1972. </a:t>
            </a:r>
            <a:r>
              <a:rPr lang="en-US" sz="1600" smtClean="0"/>
              <a:t>$t </a:t>
            </a:r>
            <a:r>
              <a:rPr lang="en-US" sz="1600"/>
              <a:t>Concerto da camera, </a:t>
            </a:r>
            <a:r>
              <a:rPr lang="en-US" sz="1600" smtClean="0"/>
              <a:t>$n </a:t>
            </a:r>
            <a:r>
              <a:rPr lang="en-US" sz="1600"/>
              <a:t>no. 1 </a:t>
            </a:r>
            <a:r>
              <a:rPr lang="en-US" sz="1600" smtClean="0"/>
              <a:t>$s (Sketches</a:t>
            </a:r>
            <a:r>
              <a:rPr lang="en-US" sz="1600"/>
              <a:t>)</a:t>
            </a:r>
          </a:p>
          <a:p>
            <a:pPr marL="1828800" lvl="2" indent="-857250">
              <a:buNone/>
            </a:pPr>
            <a:r>
              <a:rPr lang="en-US" sz="1600" smtClean="0"/>
              <a:t>100 </a:t>
            </a:r>
            <a:r>
              <a:rPr lang="en-US" sz="1600"/>
              <a:t>1	$a Gershwin, George, </a:t>
            </a:r>
            <a:r>
              <a:rPr lang="en-US" sz="1600" smtClean="0"/>
              <a:t>$d </a:t>
            </a:r>
            <a:r>
              <a:rPr lang="en-US" sz="1600"/>
              <a:t>1898-1937. </a:t>
            </a:r>
            <a:r>
              <a:rPr lang="en-US" sz="1600" smtClean="0"/>
              <a:t>$t </a:t>
            </a:r>
            <a:r>
              <a:rPr lang="en-US" sz="1600"/>
              <a:t>Porgy and Bess. </a:t>
            </a:r>
            <a:r>
              <a:rPr lang="en-US" sz="1600" smtClean="0"/>
              <a:t>$s </a:t>
            </a:r>
            <a:r>
              <a:rPr lang="en-US" sz="1600"/>
              <a:t>Vocal score</a:t>
            </a:r>
          </a:p>
          <a:p>
            <a:pPr marL="400050"/>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953036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Musical Expression (6.28.3)</a:t>
            </a:r>
            <a:endParaRPr lang="en-US" sz="3600"/>
          </a:p>
        </p:txBody>
      </p:sp>
      <p:sp>
        <p:nvSpPr>
          <p:cNvPr id="3" name="Content Placeholder 2"/>
          <p:cNvSpPr>
            <a:spLocks noGrp="1"/>
          </p:cNvSpPr>
          <p:nvPr>
            <p:ph idx="1"/>
          </p:nvPr>
        </p:nvSpPr>
        <p:spPr/>
        <p:txBody>
          <a:bodyPr/>
          <a:lstStyle/>
          <a:p>
            <a:pPr marL="400050"/>
            <a:r>
              <a:rPr lang="en-US" sz="2400" dirty="0" smtClean="0"/>
              <a:t>As with other expressions, further elements may be added to differentiate.</a:t>
            </a:r>
          </a:p>
          <a:p>
            <a:pPr marL="971550" lvl="2" indent="0">
              <a:buNone/>
            </a:pPr>
            <a:endParaRPr lang="en-US" sz="1600" dirty="0" smtClean="0"/>
          </a:p>
          <a:p>
            <a:pPr marL="1600200" lvl="2" indent="-628650">
              <a:buNone/>
            </a:pPr>
            <a:r>
              <a:rPr lang="en-US" sz="1600" dirty="0" smtClean="0"/>
              <a:t>1</a:t>
            </a:r>
            <a:r>
              <a:rPr lang="en-US" sz="1600" dirty="0"/>
              <a:t>3</a:t>
            </a:r>
            <a:r>
              <a:rPr lang="en-US" sz="1600" dirty="0" smtClean="0"/>
              <a:t>0    0	$a</a:t>
            </a:r>
            <a:r>
              <a:rPr lang="en-US" sz="1400" dirty="0" smtClean="0"/>
              <a:t> </a:t>
            </a:r>
            <a:r>
              <a:rPr lang="en-US" sz="1600" dirty="0">
                <a:latin typeface="Calibri" pitchFamily="34" charset="0"/>
                <a:cs typeface="Calibri" pitchFamily="34" charset="0"/>
              </a:rPr>
              <a:t>Good King Wenceslas; </a:t>
            </a:r>
            <a:r>
              <a:rPr lang="en-US" sz="1600" dirty="0" smtClean="0">
                <a:latin typeface="Calibri" pitchFamily="34" charset="0"/>
                <a:cs typeface="Calibri" pitchFamily="34" charset="0"/>
              </a:rPr>
              <a:t>$o </a:t>
            </a:r>
            <a:r>
              <a:rPr lang="en-US" sz="1600" dirty="0">
                <a:latin typeface="Calibri" pitchFamily="34" charset="0"/>
                <a:cs typeface="Calibri" pitchFamily="34" charset="0"/>
              </a:rPr>
              <a:t>arranged </a:t>
            </a:r>
            <a:r>
              <a:rPr lang="en-US" sz="1600" dirty="0" smtClean="0">
                <a:latin typeface="Calibri" pitchFamily="34" charset="0"/>
                <a:cs typeface="Calibri" pitchFamily="34" charset="0"/>
              </a:rPr>
              <a:t>$s </a:t>
            </a:r>
            <a:r>
              <a:rPr lang="en-US" sz="1600" dirty="0">
                <a:latin typeface="Calibri" pitchFamily="34" charset="0"/>
                <a:cs typeface="Calibri" pitchFamily="34" charset="0"/>
              </a:rPr>
              <a:t>(McDonald)</a:t>
            </a:r>
          </a:p>
          <a:p>
            <a:pPr marL="1600200" lvl="2" indent="-628650">
              <a:buNone/>
            </a:pPr>
            <a:r>
              <a:rPr lang="en-US" sz="1600" dirty="0" smtClean="0"/>
              <a:t>100 </a:t>
            </a:r>
            <a:r>
              <a:rPr lang="en-US" sz="1600" dirty="0"/>
              <a:t>1	$a Brown, </a:t>
            </a:r>
            <a:r>
              <a:rPr lang="en-US" sz="1600" dirty="0" err="1"/>
              <a:t>Nacio</a:t>
            </a:r>
            <a:r>
              <a:rPr lang="en-US" sz="1600" dirty="0"/>
              <a:t> Herb, </a:t>
            </a:r>
            <a:r>
              <a:rPr lang="en-US" sz="1600" dirty="0" err="1"/>
              <a:t>ǂd</a:t>
            </a:r>
            <a:r>
              <a:rPr lang="en-US" sz="1600" dirty="0"/>
              <a:t> 1896-1964. </a:t>
            </a:r>
            <a:r>
              <a:rPr lang="en-US" sz="1600" dirty="0" smtClean="0"/>
              <a:t>$t </a:t>
            </a:r>
            <a:r>
              <a:rPr lang="en-US" sz="1600" dirty="0"/>
              <a:t>All I do is dream of you; </a:t>
            </a:r>
            <a:r>
              <a:rPr lang="en-US" sz="1600" dirty="0" smtClean="0"/>
              <a:t>$o arranged. $h Notated music $s </a:t>
            </a:r>
            <a:r>
              <a:rPr lang="en-US" sz="1600" dirty="0"/>
              <a:t>(</a:t>
            </a:r>
            <a:r>
              <a:rPr lang="en-US" sz="1600" dirty="0" err="1" smtClean="0"/>
              <a:t>Buble</a:t>
            </a:r>
            <a:r>
              <a:rPr lang="en-US" sz="1600" dirty="0" smtClean="0"/>
              <a:t>́)</a:t>
            </a:r>
            <a:endParaRPr lang="en-US" sz="1600" dirty="0"/>
          </a:p>
          <a:p>
            <a:pPr marL="1600200" lvl="2" indent="-628650">
              <a:buNone/>
            </a:pPr>
            <a:r>
              <a:rPr lang="en-US" sz="1600" dirty="0" smtClean="0"/>
              <a:t>100 </a:t>
            </a:r>
            <a:r>
              <a:rPr lang="en-US" sz="1600" dirty="0"/>
              <a:t>1	$a Brown, </a:t>
            </a:r>
            <a:r>
              <a:rPr lang="en-US" sz="1600" dirty="0" err="1"/>
              <a:t>Nacio</a:t>
            </a:r>
            <a:r>
              <a:rPr lang="en-US" sz="1600" dirty="0"/>
              <a:t> Herb, </a:t>
            </a:r>
            <a:r>
              <a:rPr lang="en-US" sz="1600" dirty="0" err="1"/>
              <a:t>ǂd</a:t>
            </a:r>
            <a:r>
              <a:rPr lang="en-US" sz="1600" dirty="0"/>
              <a:t> 1896-1964. $t All I do is dream of you; $o </a:t>
            </a:r>
            <a:r>
              <a:rPr lang="en-US" sz="1600" dirty="0" smtClean="0"/>
              <a:t>arranged. </a:t>
            </a:r>
            <a:r>
              <a:rPr lang="en-US" sz="1600" smtClean="0"/>
              <a:t>$h </a:t>
            </a:r>
            <a:r>
              <a:rPr lang="en-US" sz="1600" dirty="0" smtClean="0"/>
              <a:t>Performed music </a:t>
            </a:r>
            <a:r>
              <a:rPr lang="en-US" sz="1600" dirty="0"/>
              <a:t>$s (</a:t>
            </a:r>
            <a:r>
              <a:rPr lang="en-US" sz="1600" dirty="0" err="1"/>
              <a:t>Buble</a:t>
            </a:r>
            <a:r>
              <a:rPr lang="en-US" sz="1600" dirty="0"/>
              <a:t>́)</a:t>
            </a:r>
          </a:p>
          <a:p>
            <a:pPr marL="457200"/>
            <a:endParaRPr lang="en-US" sz="2000" dirty="0" smtClean="0"/>
          </a:p>
          <a:p>
            <a:pPr marL="457200"/>
            <a:r>
              <a:rPr lang="en-US" sz="2000" dirty="0" smtClean="0"/>
              <a:t>NOTE </a:t>
            </a:r>
            <a:r>
              <a:rPr lang="en-US" sz="2000" dirty="0"/>
              <a:t>on LC practice. </a:t>
            </a:r>
            <a:r>
              <a:rPr lang="en-US" sz="2000" dirty="0" smtClean="0"/>
              <a:t>Current LC </a:t>
            </a:r>
            <a:r>
              <a:rPr lang="en-US" sz="2000" dirty="0"/>
              <a:t>practice for </a:t>
            </a:r>
            <a:r>
              <a:rPr lang="en-US" sz="2000" dirty="0" smtClean="0"/>
              <a:t>arrangements is </a:t>
            </a:r>
            <a:r>
              <a:rPr lang="en-US" sz="2000" dirty="0"/>
              <a:t>not to differentiate between expressions </a:t>
            </a:r>
            <a:r>
              <a:rPr lang="en-US" sz="2000" dirty="0" smtClean="0"/>
              <a:t>unless </a:t>
            </a:r>
            <a:r>
              <a:rPr lang="en-US" sz="2000" dirty="0"/>
              <a:t>they are working from copy in which another library has differentiated (see LC-PCC PS 6.27.3). Other libraries can apply RDA.</a:t>
            </a:r>
          </a:p>
          <a:p>
            <a:pPr marL="971550" lvl="2" indent="0">
              <a:buNone/>
            </a:pPr>
            <a:endParaRPr lang="en-US" sz="1600" dirty="0"/>
          </a:p>
          <a:p>
            <a:pPr marL="400050"/>
            <a:endParaRPr lang="en-US" dirty="0"/>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16178676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Constructing the Authorized Access Point for an </a:t>
            </a:r>
            <a:r>
              <a:rPr lang="en-US" sz="3200" smtClean="0"/>
              <a:t>Religious Expression </a:t>
            </a:r>
            <a:r>
              <a:rPr lang="en-US" sz="3200"/>
              <a:t>(</a:t>
            </a:r>
            <a:r>
              <a:rPr lang="en-US" sz="3200" smtClean="0"/>
              <a:t>6.30.3.2) (Bible)</a:t>
            </a:r>
            <a:endParaRPr lang="en-US"/>
          </a:p>
        </p:txBody>
      </p:sp>
      <p:sp>
        <p:nvSpPr>
          <p:cNvPr id="3" name="Content Placeholder 2"/>
          <p:cNvSpPr>
            <a:spLocks noGrp="1"/>
          </p:cNvSpPr>
          <p:nvPr>
            <p:ph idx="1"/>
          </p:nvPr>
        </p:nvSpPr>
        <p:spPr/>
        <p:txBody>
          <a:bodyPr/>
          <a:lstStyle/>
          <a:p>
            <a:r>
              <a:rPr lang="en-US" smtClean="0"/>
              <a:t>Begin with the authorized access point for the work (Bible) or part of the work</a:t>
            </a:r>
          </a:p>
          <a:p>
            <a:r>
              <a:rPr lang="en-US" smtClean="0"/>
              <a:t>Several mandatory expression-related additions</a:t>
            </a:r>
          </a:p>
          <a:p>
            <a:pPr lvl="1"/>
            <a:r>
              <a:rPr lang="en-US" smtClean="0"/>
              <a:t>Language (subfield $l)</a:t>
            </a:r>
          </a:p>
          <a:p>
            <a:pPr lvl="1"/>
            <a:r>
              <a:rPr lang="en-US" smtClean="0"/>
              <a:t>Other distinguishing characteristic, e.g. version (subfield $s)</a:t>
            </a:r>
          </a:p>
          <a:p>
            <a:pPr lvl="1"/>
            <a:r>
              <a:rPr lang="en-US" smtClean="0"/>
              <a:t>Date of expression ($f)</a:t>
            </a: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27724653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Constructing the Authorized Access Point for an </a:t>
            </a:r>
            <a:r>
              <a:rPr lang="en-US" sz="3200" smtClean="0"/>
              <a:t>Religious Expression </a:t>
            </a:r>
            <a:r>
              <a:rPr lang="en-US" sz="3200"/>
              <a:t>(</a:t>
            </a:r>
            <a:r>
              <a:rPr lang="en-US" sz="3200" smtClean="0"/>
              <a:t>6.30.3.2) (Bible)</a:t>
            </a:r>
            <a:endParaRPr lang="en-US"/>
          </a:p>
        </p:txBody>
      </p:sp>
      <p:sp>
        <p:nvSpPr>
          <p:cNvPr id="3" name="Content Placeholder 2"/>
          <p:cNvSpPr>
            <a:spLocks noGrp="1"/>
          </p:cNvSpPr>
          <p:nvPr>
            <p:ph idx="1"/>
          </p:nvPr>
        </p:nvSpPr>
        <p:spPr/>
        <p:txBody>
          <a:bodyPr/>
          <a:lstStyle/>
          <a:p>
            <a:r>
              <a:rPr lang="en-US" smtClean="0"/>
              <a:t>Examples</a:t>
            </a:r>
          </a:p>
          <a:p>
            <a:pPr marL="1600200" lvl="1" indent="-1143000">
              <a:buNone/>
            </a:pPr>
            <a:r>
              <a:rPr lang="en-US" smtClean="0"/>
              <a:t>130   0	$a Bible. $p </a:t>
            </a:r>
            <a:r>
              <a:rPr lang="en-US"/>
              <a:t>Amos. </a:t>
            </a:r>
            <a:r>
              <a:rPr lang="en-US" smtClean="0"/>
              <a:t>$l </a:t>
            </a:r>
            <a:r>
              <a:rPr lang="en-US"/>
              <a:t>English. </a:t>
            </a:r>
            <a:r>
              <a:rPr lang="en-US" smtClean="0"/>
              <a:t>$s </a:t>
            </a:r>
            <a:r>
              <a:rPr lang="en-US"/>
              <a:t>Andersen-Freedman. </a:t>
            </a:r>
            <a:r>
              <a:rPr lang="en-US" smtClean="0"/>
              <a:t>$f 1989</a:t>
            </a:r>
          </a:p>
          <a:p>
            <a:pPr marL="1600200" lvl="1" indent="-1143000">
              <a:buNone/>
            </a:pPr>
            <a:r>
              <a:rPr lang="en-US" smtClean="0"/>
              <a:t>130   0	$a Bible</a:t>
            </a:r>
            <a:r>
              <a:rPr lang="en-US"/>
              <a:t>. </a:t>
            </a:r>
            <a:r>
              <a:rPr lang="en-US" smtClean="0"/>
              <a:t>$p Old Testament. $l </a:t>
            </a:r>
            <a:r>
              <a:rPr lang="en-US"/>
              <a:t>English. </a:t>
            </a:r>
            <a:r>
              <a:rPr lang="en-US" smtClean="0"/>
              <a:t>$s </a:t>
            </a:r>
            <a:r>
              <a:rPr lang="en-US"/>
              <a:t>NETS. </a:t>
            </a:r>
            <a:r>
              <a:rPr lang="en-US" smtClean="0"/>
              <a:t>$f 2007</a:t>
            </a:r>
          </a:p>
          <a:p>
            <a:pPr marL="1600200" lvl="1" indent="-1143000">
              <a:buNone/>
            </a:pPr>
            <a:r>
              <a:rPr lang="en-US"/>
              <a:t>130   0	$a Bible. $</a:t>
            </a:r>
            <a:r>
              <a:rPr lang="en-US" smtClean="0"/>
              <a:t>p </a:t>
            </a:r>
            <a:r>
              <a:rPr lang="en-US"/>
              <a:t>Acts. </a:t>
            </a:r>
            <a:r>
              <a:rPr lang="en-US" smtClean="0"/>
              <a:t>$l </a:t>
            </a:r>
            <a:r>
              <a:rPr lang="en-US"/>
              <a:t>Arawak. </a:t>
            </a:r>
            <a:r>
              <a:rPr lang="en-US" smtClean="0"/>
              <a:t>$s </a:t>
            </a:r>
            <a:r>
              <a:rPr lang="en-US"/>
              <a:t>Shultz. </a:t>
            </a:r>
            <a:r>
              <a:rPr lang="en-US" smtClean="0"/>
              <a:t>$f </a:t>
            </a:r>
            <a:r>
              <a:rPr lang="en-US"/>
              <a:t>1850</a:t>
            </a:r>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32312829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Reminder: Source Consulted</a:t>
            </a:r>
          </a:p>
        </p:txBody>
      </p:sp>
      <p:sp>
        <p:nvSpPr>
          <p:cNvPr id="67587"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reflects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10858918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Families, or Corporate Bodies (RDA 30-32)</a:t>
            </a:r>
            <a:endParaRPr lang="en-US"/>
          </a:p>
        </p:txBody>
      </p:sp>
      <p:sp>
        <p:nvSpPr>
          <p:cNvPr id="3" name="Content Placeholder 2"/>
          <p:cNvSpPr>
            <a:spLocks noGrp="1"/>
          </p:cNvSpPr>
          <p:nvPr>
            <p:ph idx="1"/>
          </p:nvPr>
        </p:nvSpPr>
        <p:spPr/>
        <p:txBody>
          <a:bodyPr/>
          <a:lstStyle/>
          <a:p>
            <a:pPr marL="0" indent="0">
              <a:buNone/>
            </a:pPr>
            <a:r>
              <a:rPr lang="en-US" smtClean="0"/>
              <a:t>Related persons, families, or corporate bodies are recorded in 500 or 510 fields, and may include a relationship indicator in subfield $i (from RDA Appendix I), with $w r.</a:t>
            </a:r>
          </a:p>
          <a:p>
            <a:pPr marL="800100" lvl="2" indent="0">
              <a:buNone/>
            </a:pPr>
            <a:endParaRPr lang="en-US" sz="2000" smtClean="0"/>
          </a:p>
          <a:p>
            <a:pPr marL="1600200" lvl="2" indent="-800100">
              <a:buNone/>
            </a:pPr>
            <a:r>
              <a:rPr lang="en-US" sz="2000" smtClean="0"/>
              <a:t>100 1 	$a </a:t>
            </a:r>
            <a:r>
              <a:rPr lang="en-US" sz="2000"/>
              <a:t>Tolstoy, Leo, </a:t>
            </a:r>
            <a:r>
              <a:rPr lang="en-US" sz="2000" smtClean="0"/>
              <a:t>$c </a:t>
            </a:r>
            <a:r>
              <a:rPr lang="en-US" sz="2000"/>
              <a:t>graf, </a:t>
            </a:r>
            <a:r>
              <a:rPr lang="en-US" sz="2000" smtClean="0"/>
              <a:t>$d </a:t>
            </a:r>
            <a:r>
              <a:rPr lang="en-US" sz="2000"/>
              <a:t>1828-1910. ǂt Voĭna i mir. </a:t>
            </a:r>
            <a:r>
              <a:rPr lang="en-US" sz="2000" smtClean="0"/>
              <a:t>$l </a:t>
            </a:r>
            <a:r>
              <a:rPr lang="en-US" sz="2000"/>
              <a:t>English </a:t>
            </a:r>
            <a:r>
              <a:rPr lang="en-US" sz="2000" smtClean="0"/>
              <a:t>$s </a:t>
            </a:r>
            <a:r>
              <a:rPr lang="en-US" sz="2000"/>
              <a:t>(Pevear and Volokhonsky</a:t>
            </a:r>
            <a:r>
              <a:rPr lang="en-US" sz="2000" smtClean="0"/>
              <a:t>)</a:t>
            </a:r>
          </a:p>
          <a:p>
            <a:pPr marL="1600200" lvl="2" indent="-800100">
              <a:buNone/>
            </a:pPr>
            <a:r>
              <a:rPr lang="en-US" sz="2000"/>
              <a:t>400 1	$a Tolstoy, Leo, </a:t>
            </a:r>
            <a:r>
              <a:rPr lang="en-US" sz="2000" smtClean="0"/>
              <a:t>$c </a:t>
            </a:r>
            <a:r>
              <a:rPr lang="en-US" sz="2000"/>
              <a:t>graf, </a:t>
            </a:r>
            <a:r>
              <a:rPr lang="en-US" sz="2000" smtClean="0"/>
              <a:t>$d </a:t>
            </a:r>
            <a:r>
              <a:rPr lang="en-US" sz="2000"/>
              <a:t>1828-1910. </a:t>
            </a:r>
            <a:r>
              <a:rPr lang="en-US" sz="2000" smtClean="0"/>
              <a:t>$t </a:t>
            </a:r>
            <a:r>
              <a:rPr lang="en-US" sz="2000"/>
              <a:t>War and peace </a:t>
            </a:r>
          </a:p>
          <a:p>
            <a:pPr marL="1600200" lvl="2" indent="-800100">
              <a:buNone/>
            </a:pPr>
            <a:r>
              <a:rPr lang="en-US" sz="2000" smtClean="0"/>
              <a:t>500 1 	$w r $i </a:t>
            </a:r>
            <a:r>
              <a:rPr lang="en-US" sz="2000"/>
              <a:t>Translator: </a:t>
            </a:r>
            <a:r>
              <a:rPr lang="en-US" sz="2000" smtClean="0"/>
              <a:t>$a </a:t>
            </a:r>
            <a:r>
              <a:rPr lang="en-US" sz="2000"/>
              <a:t>Pevear, Richard, </a:t>
            </a:r>
            <a:r>
              <a:rPr lang="en-US" sz="2000" smtClean="0"/>
              <a:t>$d </a:t>
            </a:r>
            <a:r>
              <a:rPr lang="en-US" sz="2000"/>
              <a:t>1943- </a:t>
            </a:r>
            <a:endParaRPr lang="en-US" sz="2000" smtClean="0"/>
          </a:p>
          <a:p>
            <a:pPr marL="1600200" lvl="2" indent="-800100">
              <a:buNone/>
            </a:pPr>
            <a:r>
              <a:rPr lang="en-US" sz="2000"/>
              <a:t>500 1	$w r $i Translator: </a:t>
            </a:r>
            <a:r>
              <a:rPr lang="en-US" sz="2000" smtClean="0"/>
              <a:t>$a </a:t>
            </a:r>
            <a:r>
              <a:rPr lang="en-US" sz="2000"/>
              <a:t>Volokhonsky, Larissa</a:t>
            </a:r>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extLst>
      <p:ext uri="{BB962C8B-B14F-4D97-AF65-F5344CB8AC3E}">
        <p14:creationId xmlns:p14="http://schemas.microsoft.com/office/powerpoint/2010/main" val="30528500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Relationships</a:t>
            </a:r>
            <a:br>
              <a:rPr lang="en-US" smtClean="0"/>
            </a:br>
            <a:r>
              <a:rPr lang="en-US" smtClean="0"/>
              <a:t>(Piedra de sol – English)</a:t>
            </a:r>
            <a:endParaRPr lang="en-US"/>
          </a:p>
        </p:txBody>
      </p:sp>
      <p:sp>
        <p:nvSpPr>
          <p:cNvPr id="3" name="Content Placeholder 2"/>
          <p:cNvSpPr>
            <a:spLocks noGrp="1"/>
          </p:cNvSpPr>
          <p:nvPr>
            <p:ph idx="1"/>
          </p:nvPr>
        </p:nvSpPr>
        <p:spPr/>
        <p:txBody>
          <a:bodyPr/>
          <a:lstStyle/>
          <a:p>
            <a:pPr marL="1143000" indent="-1143000">
              <a:buNone/>
            </a:pPr>
            <a:r>
              <a:rPr lang="en-US" sz="2400" smtClean="0"/>
              <a:t>046</a:t>
            </a:r>
            <a:r>
              <a:rPr lang="en-US" sz="2400"/>
              <a:t>	$k </a:t>
            </a:r>
            <a:r>
              <a:rPr lang="es-ES" sz="2400"/>
              <a:t>1963 $2 edtf</a:t>
            </a:r>
            <a:endParaRPr lang="en-US" sz="2400"/>
          </a:p>
          <a:p>
            <a:pPr marL="1143000" indent="-1143000">
              <a:buNone/>
            </a:pPr>
            <a:r>
              <a:rPr lang="en-US" sz="2400"/>
              <a:t>100 1  	$a Paz, Octavio, $d 1914-1998. $t Piedra de </a:t>
            </a:r>
            <a:r>
              <a:rPr lang="en-US" sz="2400" smtClean="0"/>
              <a:t>sol. </a:t>
            </a:r>
            <a:r>
              <a:rPr lang="en-US" sz="2400"/>
              <a:t>$l English $s (Rukeyser)</a:t>
            </a:r>
            <a:endParaRPr lang="en-US" sz="2400" smtClean="0"/>
          </a:p>
          <a:p>
            <a:pPr marL="1143000" indent="-1143000">
              <a:buNone/>
            </a:pPr>
            <a:r>
              <a:rPr lang="en-US" sz="2400" smtClean="0"/>
              <a:t>336	$a </a:t>
            </a:r>
            <a:r>
              <a:rPr lang="en-US" sz="2400"/>
              <a:t>text $2 rdacontent  </a:t>
            </a:r>
            <a:r>
              <a:rPr lang="en-US" sz="2400" i="1"/>
              <a:t>[not used in current PCC practice]</a:t>
            </a:r>
            <a:r>
              <a:rPr lang="en-US" sz="2400"/>
              <a:t> </a:t>
            </a:r>
          </a:p>
          <a:p>
            <a:pPr marL="1143000" indent="-1143000">
              <a:buNone/>
            </a:pPr>
            <a:r>
              <a:rPr lang="en-US" sz="2400"/>
              <a:t>377	$a </a:t>
            </a:r>
            <a:r>
              <a:rPr lang="en-US" sz="2400" smtClean="0"/>
              <a:t>eng</a:t>
            </a:r>
            <a:endParaRPr lang="en-US" sz="2400"/>
          </a:p>
          <a:p>
            <a:pPr marL="1143000" indent="-1143000">
              <a:buNone/>
            </a:pPr>
            <a:r>
              <a:rPr lang="en-US" sz="2400"/>
              <a:t>381	</a:t>
            </a:r>
            <a:r>
              <a:rPr lang="en-US" sz="2400" smtClean="0"/>
              <a:t>$</a:t>
            </a:r>
            <a:r>
              <a:rPr lang="en-US" sz="2400"/>
              <a:t>a Rukeyser</a:t>
            </a:r>
          </a:p>
          <a:p>
            <a:pPr marL="1143000" indent="-1143000">
              <a:buNone/>
            </a:pPr>
            <a:r>
              <a:rPr lang="en-US" sz="2400"/>
              <a:t>400 1  	$a Paz, Octavio, $d 1914-1998.</a:t>
            </a:r>
            <a:r>
              <a:rPr lang="en-US" sz="2400" smtClean="0"/>
              <a:t> </a:t>
            </a:r>
            <a:r>
              <a:rPr lang="en-US" sz="2400"/>
              <a:t>$t Sun stone</a:t>
            </a:r>
          </a:p>
          <a:p>
            <a:pPr marL="1143000" indent="-1143000">
              <a:buNone/>
            </a:pPr>
            <a:r>
              <a:rPr lang="en-US" sz="2400"/>
              <a:t>500 1	$w r $i </a:t>
            </a:r>
            <a:r>
              <a:rPr lang="en-US" sz="2400" b="1"/>
              <a:t>Translator:</a:t>
            </a:r>
            <a:r>
              <a:rPr lang="en-US" sz="2400"/>
              <a:t> $a </a:t>
            </a:r>
            <a:r>
              <a:rPr lang="en-US" sz="2400" b="1"/>
              <a:t>Rukeyser, Muriel, </a:t>
            </a:r>
            <a:r>
              <a:rPr lang="en-US" sz="2400"/>
              <a:t>$d </a:t>
            </a:r>
            <a:r>
              <a:rPr lang="en-US" sz="2400" b="1"/>
              <a:t>1913-1980</a:t>
            </a:r>
          </a:p>
          <a:p>
            <a:pPr marL="1143000" indent="-1143000">
              <a:buNone/>
            </a:pPr>
            <a:r>
              <a:rPr lang="en-US" sz="2400" smtClean="0"/>
              <a:t>670</a:t>
            </a:r>
            <a:r>
              <a:rPr lang="en-US" sz="2400"/>
              <a:t>	</a:t>
            </a:r>
            <a:r>
              <a:rPr lang="en-US" sz="2400" smtClean="0"/>
              <a:t>$a </a:t>
            </a:r>
            <a:r>
              <a:rPr lang="en-US" sz="2400"/>
              <a:t>Sun stone = Piedra de sol, </a:t>
            </a:r>
            <a:r>
              <a:rPr lang="en-US" sz="2400" smtClean="0"/>
              <a:t>1963</a:t>
            </a:r>
            <a:r>
              <a:rPr lang="en-US" sz="2400"/>
              <a:t>: $b title page (translation by Muriel Rukeyser)</a:t>
            </a:r>
          </a:p>
          <a:p>
            <a:pPr marL="1143000" indent="-114300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2291200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Relationships</a:t>
            </a:r>
            <a:r>
              <a:rPr lang="en-US" smtClean="0"/>
              <a:t/>
            </a:r>
            <a:br>
              <a:rPr lang="en-US" smtClean="0"/>
            </a:br>
            <a:r>
              <a:rPr lang="en-US" smtClean="0"/>
              <a:t>(Iliad – English)</a:t>
            </a:r>
            <a:endParaRPr lang="en-US"/>
          </a:p>
        </p:txBody>
      </p:sp>
      <p:sp>
        <p:nvSpPr>
          <p:cNvPr id="3" name="Content Placeholder 2"/>
          <p:cNvSpPr>
            <a:spLocks noGrp="1"/>
          </p:cNvSpPr>
          <p:nvPr>
            <p:ph idx="1"/>
          </p:nvPr>
        </p:nvSpPr>
        <p:spPr/>
        <p:txBody>
          <a:bodyPr/>
          <a:lstStyle/>
          <a:p>
            <a:pPr marL="1143000" indent="-1143000">
              <a:buNone/>
            </a:pPr>
            <a:r>
              <a:rPr lang="en-US" sz="2400" smtClean="0"/>
              <a:t>046</a:t>
            </a:r>
            <a:r>
              <a:rPr lang="en-US" sz="2400"/>
              <a:t>	$k </a:t>
            </a:r>
            <a:r>
              <a:rPr lang="es-ES" sz="2400"/>
              <a:t>2011 $2 edtf</a:t>
            </a:r>
            <a:endParaRPr lang="en-US" sz="2400"/>
          </a:p>
          <a:p>
            <a:pPr marL="1143000" indent="-1143000">
              <a:buNone/>
            </a:pPr>
            <a:r>
              <a:rPr lang="en-US" sz="2400"/>
              <a:t>100 </a:t>
            </a:r>
            <a:r>
              <a:rPr lang="en-US" sz="2400" smtClean="0"/>
              <a:t>0	$a </a:t>
            </a:r>
            <a:r>
              <a:rPr lang="en-US" sz="2400"/>
              <a:t>Homer. $t Iliad. $l English $s (Mitchell)</a:t>
            </a:r>
          </a:p>
          <a:p>
            <a:pPr marL="1143000" indent="-1143000">
              <a:buNone/>
            </a:pPr>
            <a:r>
              <a:rPr lang="en-US" sz="2400" smtClean="0"/>
              <a:t>336</a:t>
            </a:r>
            <a:r>
              <a:rPr lang="en-US" sz="2400"/>
              <a:t>	</a:t>
            </a:r>
            <a:r>
              <a:rPr lang="en-US" sz="2400" smtClean="0"/>
              <a:t>$</a:t>
            </a:r>
            <a:r>
              <a:rPr lang="en-US" sz="2400"/>
              <a:t>a text $2 rdacontent  </a:t>
            </a:r>
            <a:r>
              <a:rPr lang="en-US" sz="2400" i="1"/>
              <a:t>[not used in current PCC practice]</a:t>
            </a:r>
          </a:p>
          <a:p>
            <a:pPr marL="1143000" indent="-1143000">
              <a:buNone/>
            </a:pPr>
            <a:r>
              <a:rPr lang="en-US" sz="2400"/>
              <a:t>377	$a eng</a:t>
            </a:r>
          </a:p>
          <a:p>
            <a:pPr marL="1143000" indent="-1143000">
              <a:buNone/>
            </a:pPr>
            <a:r>
              <a:rPr lang="en-US" sz="2400"/>
              <a:t>381	$a Mitchell</a:t>
            </a:r>
          </a:p>
          <a:p>
            <a:pPr marL="1143000" indent="-1143000">
              <a:buNone/>
            </a:pPr>
            <a:r>
              <a:rPr lang="en-US" sz="2400"/>
              <a:t>500 1	$w r $i </a:t>
            </a:r>
            <a:r>
              <a:rPr lang="en-US" sz="2400" b="1"/>
              <a:t>Translator: </a:t>
            </a:r>
            <a:r>
              <a:rPr lang="en-US" sz="2400"/>
              <a:t>$a</a:t>
            </a:r>
            <a:r>
              <a:rPr lang="en-US" sz="2400" b="1"/>
              <a:t> Mitchell, Stephen, </a:t>
            </a:r>
            <a:r>
              <a:rPr lang="en-US" sz="2400"/>
              <a:t>$d</a:t>
            </a:r>
            <a:r>
              <a:rPr lang="en-US" sz="2400" b="1"/>
              <a:t> 1943- </a:t>
            </a:r>
          </a:p>
          <a:p>
            <a:pPr marL="1143000" indent="-1143000">
              <a:buNone/>
            </a:pPr>
            <a:r>
              <a:rPr lang="en-US" sz="2400" smtClean="0"/>
              <a:t>670</a:t>
            </a:r>
            <a:r>
              <a:rPr lang="en-US" sz="2400"/>
              <a:t>	</a:t>
            </a:r>
            <a:r>
              <a:rPr lang="en-US" sz="2400" smtClean="0"/>
              <a:t>$</a:t>
            </a:r>
            <a:r>
              <a:rPr lang="en-US" sz="2400"/>
              <a:t>a Iliad, 2011: $b title page (translated ... by Stephen Mitchell)</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791413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Relationships (Iliad </a:t>
            </a:r>
            <a:r>
              <a:rPr lang="en-US"/>
              <a:t>– </a:t>
            </a:r>
            <a:r>
              <a:rPr lang="en-US" smtClean="0"/>
              <a:t>English – Audiobook)</a:t>
            </a:r>
            <a:endParaRPr lang="en-US"/>
          </a:p>
        </p:txBody>
      </p:sp>
      <p:sp>
        <p:nvSpPr>
          <p:cNvPr id="3" name="Content Placeholder 2"/>
          <p:cNvSpPr>
            <a:spLocks noGrp="1"/>
          </p:cNvSpPr>
          <p:nvPr>
            <p:ph idx="1"/>
          </p:nvPr>
        </p:nvSpPr>
        <p:spPr/>
        <p:txBody>
          <a:bodyPr/>
          <a:lstStyle/>
          <a:p>
            <a:pPr marL="1143000" indent="-1143000">
              <a:buNone/>
            </a:pPr>
            <a:r>
              <a:rPr lang="en-US" sz="2400" smtClean="0"/>
              <a:t>046</a:t>
            </a:r>
            <a:r>
              <a:rPr lang="en-US" sz="2400"/>
              <a:t>	$k </a:t>
            </a:r>
            <a:r>
              <a:rPr lang="es-ES" sz="2400"/>
              <a:t>2011 $2 edtf</a:t>
            </a:r>
            <a:endParaRPr lang="en-US" sz="2400"/>
          </a:p>
          <a:p>
            <a:pPr marL="1143000" indent="-1143000">
              <a:buNone/>
            </a:pPr>
            <a:r>
              <a:rPr lang="en-US" sz="2400"/>
              <a:t>100 0  	$a Homer. $t Iliad. $l English. $h Spoken word $s  (Molina) </a:t>
            </a:r>
            <a:endParaRPr lang="en-US" sz="2400" smtClean="0"/>
          </a:p>
          <a:p>
            <a:pPr marL="1143000" indent="-1143000">
              <a:buNone/>
            </a:pPr>
            <a:r>
              <a:rPr lang="en-US" sz="2400" smtClean="0"/>
              <a:t>336</a:t>
            </a:r>
            <a:r>
              <a:rPr lang="en-US" sz="2400"/>
              <a:t>	$a spoken word $2 rdacontent </a:t>
            </a:r>
            <a:r>
              <a:rPr lang="en-US" sz="2400" i="1"/>
              <a:t>[not used in current PCC practice]</a:t>
            </a:r>
          </a:p>
          <a:p>
            <a:pPr marL="1143000" indent="-1143000">
              <a:buNone/>
            </a:pPr>
            <a:r>
              <a:rPr lang="en-US" sz="2400"/>
              <a:t>377	$a eng</a:t>
            </a:r>
          </a:p>
          <a:p>
            <a:pPr marL="1143000" indent="-1143000">
              <a:buNone/>
            </a:pPr>
            <a:r>
              <a:rPr lang="en-US" sz="2400"/>
              <a:t>381	$a Molina $a Mitchell</a:t>
            </a:r>
          </a:p>
          <a:p>
            <a:pPr marL="1143000" indent="-1143000">
              <a:buNone/>
            </a:pPr>
            <a:r>
              <a:rPr lang="en-US" sz="2400"/>
              <a:t>500 1	$w r $i </a:t>
            </a:r>
            <a:r>
              <a:rPr lang="en-US" sz="2400" b="1"/>
              <a:t>Narrator: </a:t>
            </a:r>
            <a:r>
              <a:rPr lang="en-US" sz="2400"/>
              <a:t>$a</a:t>
            </a:r>
            <a:r>
              <a:rPr lang="en-US" sz="2400" b="1"/>
              <a:t> Molina, Alfred, </a:t>
            </a:r>
            <a:r>
              <a:rPr lang="en-US" sz="2400"/>
              <a:t>$d</a:t>
            </a:r>
            <a:r>
              <a:rPr lang="en-US" sz="2400" b="1"/>
              <a:t> 1953-</a:t>
            </a:r>
          </a:p>
          <a:p>
            <a:pPr marL="1143000" indent="-1143000">
              <a:buNone/>
            </a:pPr>
            <a:r>
              <a:rPr lang="en-US" sz="2400"/>
              <a:t>500 1	$w r $i </a:t>
            </a:r>
            <a:r>
              <a:rPr lang="en-US" sz="2400" b="1"/>
              <a:t>Translator: </a:t>
            </a:r>
            <a:r>
              <a:rPr lang="en-US" sz="2400"/>
              <a:t>$a</a:t>
            </a:r>
            <a:r>
              <a:rPr lang="en-US" sz="2400" b="1"/>
              <a:t> Mitchell, Stephen, </a:t>
            </a:r>
            <a:r>
              <a:rPr lang="en-US" sz="2400"/>
              <a:t>$d</a:t>
            </a:r>
            <a:r>
              <a:rPr lang="en-US" sz="2400" b="1"/>
              <a:t> 1943- </a:t>
            </a:r>
          </a:p>
          <a:p>
            <a:pPr marL="1143000" indent="-1143000">
              <a:buNone/>
            </a:pPr>
            <a:r>
              <a:rPr lang="en-US" sz="2400" smtClean="0"/>
              <a:t>670</a:t>
            </a:r>
            <a:r>
              <a:rPr lang="en-US" sz="2400"/>
              <a:t>	$a The Iliad, 2011: $b container (translated by Stephen Mitchell ; read by Alfred Molina</a:t>
            </a:r>
            <a:r>
              <a:rPr lang="en-US" sz="2400" smtClean="0"/>
              <a:t>)</a:t>
            </a: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325821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endParaRPr lang="en-US" sz="1800" dirty="0" smtClean="0"/>
          </a:p>
          <a:p>
            <a:pPr marL="0" lvl="1" indent="0">
              <a:buNone/>
            </a:pPr>
            <a:r>
              <a:rPr lang="en-US" sz="1800" dirty="0" smtClean="0"/>
              <a:t>670  $a The Venus trap, 1972:  $b title page (translator, </a:t>
            </a:r>
            <a:r>
              <a:rPr lang="en-US" sz="1800" dirty="0" err="1" smtClean="0"/>
              <a:t>Wendayne</a:t>
            </a:r>
            <a:r>
              <a:rPr lang="en-US" sz="1800" dirty="0" smtClean="0"/>
              <a:t> Ackerman)</a:t>
            </a:r>
          </a:p>
          <a:p>
            <a:pPr marL="0" lvl="1" indent="0">
              <a:buNone/>
            </a:pPr>
            <a:endParaRPr lang="en-US" sz="1800" dirty="0"/>
          </a:p>
          <a:p>
            <a:pPr marL="0" lvl="1" indent="0">
              <a:buNone/>
            </a:pPr>
            <a:r>
              <a:rPr lang="en-US" sz="1800" dirty="0"/>
              <a:t>670  $a OCLC, 23 October 2012 $b (The Venus trap is an English expression of  </a:t>
            </a:r>
            <a:r>
              <a:rPr lang="en-US" sz="1800" dirty="0" err="1"/>
              <a:t>Im</a:t>
            </a:r>
            <a:r>
              <a:rPr lang="en-US" sz="1800" dirty="0"/>
              <a:t> </a:t>
            </a:r>
            <a:r>
              <a:rPr lang="en-US" sz="1800" dirty="0" err="1"/>
              <a:t>Dschungel</a:t>
            </a:r>
            <a:r>
              <a:rPr lang="en-US" sz="1800" dirty="0"/>
              <a:t> </a:t>
            </a:r>
            <a:r>
              <a:rPr lang="en-US" sz="1800" dirty="0" err="1"/>
              <a:t>der</a:t>
            </a:r>
            <a:r>
              <a:rPr lang="en-US" sz="1800" dirty="0"/>
              <a:t> </a:t>
            </a:r>
            <a:r>
              <a:rPr lang="en-US" sz="1800" dirty="0" err="1" smtClean="0"/>
              <a:t>Urwelt</a:t>
            </a:r>
            <a:r>
              <a:rPr lang="en-US" sz="1800" dirty="0" smtClean="0"/>
              <a:t>; this English expression was first published in 1972)</a:t>
            </a:r>
          </a:p>
          <a:p>
            <a:pPr marL="0" lvl="1" indent="0">
              <a:buNone/>
            </a:pPr>
            <a:endParaRPr lang="en-US" sz="1800" dirty="0" smtClean="0"/>
          </a:p>
          <a:p>
            <a:pPr marL="0" indent="0">
              <a:buNone/>
            </a:pPr>
            <a:r>
              <a:rPr lang="en-US" sz="1800" dirty="0" smtClean="0"/>
              <a:t>670  $a </a:t>
            </a:r>
            <a:r>
              <a:rPr lang="en-US" sz="1800" dirty="0"/>
              <a:t>Ender en el </a:t>
            </a:r>
            <a:r>
              <a:rPr lang="en-US" sz="1800" dirty="0" err="1"/>
              <a:t>exilio</a:t>
            </a:r>
            <a:r>
              <a:rPr lang="en-US" sz="1800" dirty="0"/>
              <a:t>, 2010: $b title page (</a:t>
            </a:r>
            <a:r>
              <a:rPr lang="en-US" sz="1800" dirty="0" err="1"/>
              <a:t>traducción</a:t>
            </a:r>
            <a:r>
              <a:rPr lang="en-US" sz="1800" dirty="0"/>
              <a:t> de Pedro Jorge </a:t>
            </a:r>
            <a:r>
              <a:rPr lang="en-US" sz="1800" dirty="0" smtClean="0"/>
              <a:t>Romero)</a:t>
            </a:r>
          </a:p>
          <a:p>
            <a:pPr marL="0" indent="0">
              <a:buNone/>
            </a:pPr>
            <a:endParaRPr lang="en-US" sz="1800" dirty="0"/>
          </a:p>
          <a:p>
            <a:pPr marL="0" indent="0">
              <a:buNone/>
            </a:pPr>
            <a:r>
              <a:rPr lang="en-US" sz="1800" dirty="0" smtClean="0"/>
              <a:t>670  $</a:t>
            </a:r>
            <a:r>
              <a:rPr lang="en-US" sz="1800" dirty="0"/>
              <a:t>a </a:t>
            </a:r>
            <a:r>
              <a:rPr lang="en-US" sz="1800" dirty="0" err="1" smtClean="0"/>
              <a:t>A</a:t>
            </a:r>
            <a:r>
              <a:rPr lang="en-US" sz="1800" dirty="0" smtClean="0"/>
              <a:t> young doctor’s notebook, 2011: $b title page (translated by Hugh </a:t>
            </a:r>
            <a:r>
              <a:rPr lang="en-US" sz="1800" dirty="0" err="1" smtClean="0"/>
              <a:t>Aplin</a:t>
            </a:r>
            <a:r>
              <a:rPr lang="en-US" sz="1800" dirty="0" smtClean="0"/>
              <a:t>)</a:t>
            </a:r>
          </a:p>
          <a:p>
            <a:pPr marL="0" indent="0">
              <a:buNone/>
            </a:pPr>
            <a:endParaRPr lang="en-US" sz="1800" dirty="0"/>
          </a:p>
          <a:p>
            <a:pPr marL="0" indent="0">
              <a:buNone/>
            </a:pPr>
            <a:r>
              <a:rPr lang="en-US" sz="1800" dirty="0" smtClean="0"/>
              <a:t>670   $a Iliad book XXII, 2012:  $b title page (edited </a:t>
            </a:r>
            <a:r>
              <a:rPr lang="en-US" sz="1800" dirty="0"/>
              <a:t>by Irene </a:t>
            </a:r>
            <a:r>
              <a:rPr lang="en-US" sz="1800" dirty="0" smtClean="0"/>
              <a:t>J.F</a:t>
            </a:r>
            <a:r>
              <a:rPr lang="en-US" sz="1800" dirty="0"/>
              <a:t>. de </a:t>
            </a:r>
            <a:r>
              <a:rPr lang="en-US" sz="1800" dirty="0" err="1" smtClean="0"/>
              <a:t>Jong</a:t>
            </a:r>
            <a:r>
              <a:rPr lang="en-US" sz="1800" dirty="0" smtClean="0"/>
              <a:t>)</a:t>
            </a:r>
            <a:endParaRPr lang="en-US" sz="1800" dirty="0"/>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18829021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expression record</a:t>
            </a:r>
          </a:p>
        </p:txBody>
      </p:sp>
      <p:sp>
        <p:nvSpPr>
          <p:cNvPr id="69635" name="Content Placeholder 2"/>
          <p:cNvSpPr>
            <a:spLocks noGrp="1"/>
          </p:cNvSpPr>
          <p:nvPr>
            <p:ph idx="1"/>
          </p:nvPr>
        </p:nvSpPr>
        <p:spPr>
          <a:xfrm>
            <a:off x="457200" y="2362200"/>
            <a:ext cx="8229600" cy="2133600"/>
          </a:xfrm>
          <a:ln>
            <a:solidFill>
              <a:schemeClr val="tx1"/>
            </a:solidFill>
            <a:miter lim="800000"/>
            <a:headEnd/>
            <a:tailEnd/>
          </a:ln>
        </p:spPr>
        <p:txBody>
          <a:bodyPr/>
          <a:lstStyle/>
          <a:p>
            <a:pPr marL="914400" indent="-914400">
              <a:buNone/>
            </a:pPr>
            <a:r>
              <a:rPr lang="en-US" sz="1400" dirty="0" smtClean="0"/>
              <a:t>040</a:t>
            </a:r>
            <a:r>
              <a:rPr lang="en-US" sz="1400" smtClean="0"/>
              <a:t>	$</a:t>
            </a:r>
            <a:r>
              <a:rPr lang="en-US" sz="1400" dirty="0" smtClean="0"/>
              <a:t>a UPB $b </a:t>
            </a:r>
            <a:r>
              <a:rPr lang="en-US" sz="1400" dirty="0" err="1" smtClean="0"/>
              <a:t>eng</a:t>
            </a:r>
            <a:r>
              <a:rPr lang="en-US" sz="1400" dirty="0" smtClean="0"/>
              <a:t> </a:t>
            </a:r>
            <a:r>
              <a:rPr lang="en-US" sz="1400" dirty="0"/>
              <a:t>$e </a:t>
            </a:r>
            <a:r>
              <a:rPr lang="en-US" sz="1400" dirty="0" err="1" smtClean="0"/>
              <a:t>rda</a:t>
            </a:r>
            <a:r>
              <a:rPr lang="en-US" sz="1400" dirty="0" smtClean="0"/>
              <a:t> $c UPB </a:t>
            </a:r>
          </a:p>
          <a:p>
            <a:pPr marL="914400" indent="-914400">
              <a:buNone/>
            </a:pPr>
            <a:r>
              <a:rPr lang="en-US" sz="1400" dirty="0" smtClean="0"/>
              <a:t>046</a:t>
            </a:r>
            <a:r>
              <a:rPr lang="en-US" sz="1400" smtClean="0"/>
              <a:t>	$k </a:t>
            </a:r>
            <a:r>
              <a:rPr lang="es-ES" sz="1400"/>
              <a:t>1957 $2 edtf</a:t>
            </a:r>
            <a:endParaRPr lang="en-US" sz="1400" dirty="0" smtClean="0"/>
          </a:p>
          <a:p>
            <a:pPr marL="914400" indent="-914400">
              <a:buFont typeface="Arial" charset="0"/>
              <a:buNone/>
            </a:pPr>
            <a:r>
              <a:rPr lang="en-US" sz="1400" dirty="0" smtClean="0"/>
              <a:t>100 1  	$a Paz, Octavio, $d 1914-1998. $t </a:t>
            </a:r>
            <a:r>
              <a:rPr lang="en-US" sz="1400" dirty="0" err="1" smtClean="0"/>
              <a:t>Piedra</a:t>
            </a:r>
            <a:r>
              <a:rPr lang="en-US" sz="1400" dirty="0" smtClean="0"/>
              <a:t> de sol. $l </a:t>
            </a:r>
            <a:r>
              <a:rPr lang="en-US" sz="1400" dirty="0" smtClean="0">
                <a:solidFill>
                  <a:srgbClr val="FF0000"/>
                </a:solidFill>
              </a:rPr>
              <a:t>Spanish</a:t>
            </a:r>
          </a:p>
          <a:p>
            <a:pPr marL="914400" indent="-914400">
              <a:buFont typeface="Arial" charset="0"/>
              <a:buNone/>
            </a:pPr>
            <a:r>
              <a:rPr lang="en-US" sz="1400" dirty="0" smtClean="0"/>
              <a:t>336</a:t>
            </a:r>
            <a:r>
              <a:rPr lang="en-US" sz="1400" smtClean="0"/>
              <a:t>	$</a:t>
            </a:r>
            <a:r>
              <a:rPr lang="en-US" sz="1400" dirty="0" smtClean="0"/>
              <a:t>a text $2 </a:t>
            </a:r>
            <a:r>
              <a:rPr lang="en-US" sz="1400" dirty="0" err="1" smtClean="0"/>
              <a:t>rdacontent</a:t>
            </a:r>
            <a:r>
              <a:rPr lang="en-US" sz="1400" dirty="0" smtClean="0"/>
              <a:t>  [not used in current PCC practice]</a:t>
            </a:r>
          </a:p>
          <a:p>
            <a:pPr marL="914400" indent="-914400">
              <a:buFont typeface="Arial" charset="0"/>
              <a:buNone/>
            </a:pPr>
            <a:r>
              <a:rPr lang="en-US" sz="1400" dirty="0" smtClean="0"/>
              <a:t>377</a:t>
            </a:r>
            <a:r>
              <a:rPr lang="en-US" sz="1400" smtClean="0"/>
              <a:t>	$</a:t>
            </a:r>
            <a:r>
              <a:rPr lang="en-US" sz="1400" dirty="0" smtClean="0"/>
              <a:t>a spa</a:t>
            </a:r>
          </a:p>
          <a:p>
            <a:pPr marL="914400" indent="-914400">
              <a:buNone/>
            </a:pPr>
            <a:r>
              <a:rPr lang="en-US" sz="1400" smtClean="0"/>
              <a:t>670</a:t>
            </a:r>
            <a:r>
              <a:rPr lang="en-US" sz="1400" dirty="0" smtClean="0"/>
              <a:t>	$a </a:t>
            </a:r>
            <a:r>
              <a:rPr lang="en-US" sz="1400" dirty="0" err="1" smtClean="0"/>
              <a:t>Piedra</a:t>
            </a:r>
            <a:r>
              <a:rPr lang="en-US" sz="1400" dirty="0" smtClean="0"/>
              <a:t> de sol, 1957</a:t>
            </a:r>
          </a:p>
          <a:p>
            <a:pPr marL="914400" indent="-914400">
              <a:buFont typeface="Arial" charset="0"/>
              <a:buNone/>
            </a:pPr>
            <a:r>
              <a:rPr lang="en-US" sz="1400" smtClean="0"/>
              <a:t>670</a:t>
            </a:r>
            <a:r>
              <a:rPr lang="en-US" sz="1400" dirty="0" smtClean="0"/>
              <a:t>	$a Sun stone = </a:t>
            </a:r>
            <a:r>
              <a:rPr lang="en-US" sz="1400" dirty="0" err="1" smtClean="0"/>
              <a:t>Piedra</a:t>
            </a:r>
            <a:r>
              <a:rPr lang="en-US" sz="1400" dirty="0" smtClean="0"/>
              <a:t> de sol</a:t>
            </a:r>
            <a:r>
              <a:rPr lang="en-US" sz="1400" smtClean="0"/>
              <a:t>, 1957: $b title page ([by] Octavio Paz)</a:t>
            </a:r>
            <a:endParaRPr lang="en-US" sz="1400" dirty="0" smtClean="0"/>
          </a:p>
        </p:txBody>
      </p:sp>
      <p:sp>
        <p:nvSpPr>
          <p:cNvPr id="4" name="Content Placeholder 2"/>
          <p:cNvSpPr txBox="1">
            <a:spLocks/>
          </p:cNvSpPr>
          <p:nvPr/>
        </p:nvSpPr>
        <p:spPr bwMode="auto">
          <a:xfrm>
            <a:off x="533400" y="4953000"/>
            <a:ext cx="8229600" cy="1066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400" dirty="0" smtClean="0"/>
              <a:t>Note</a:t>
            </a:r>
            <a:r>
              <a:rPr lang="en-US" sz="1400" smtClean="0"/>
              <a:t>: LC would probably use </a:t>
            </a:r>
            <a:r>
              <a:rPr lang="en-US" sz="1400" dirty="0" smtClean="0"/>
              <a:t>the following form for this and all expressions of the </a:t>
            </a:r>
            <a:r>
              <a:rPr lang="en-US" sz="1400" dirty="0" err="1" smtClean="0"/>
              <a:t>Piedra</a:t>
            </a:r>
            <a:r>
              <a:rPr lang="en-US" sz="1400" dirty="0" smtClean="0"/>
              <a:t> de sol in the original language (Spanish),  that is, the authorized access point for the work, unless </a:t>
            </a:r>
            <a:r>
              <a:rPr lang="en-US" sz="1400" smtClean="0"/>
              <a:t>they werecopy </a:t>
            </a:r>
            <a:r>
              <a:rPr lang="en-US" sz="1400" dirty="0" smtClean="0"/>
              <a:t>cataloging a record that records the expression. Other catalogers may apply RDA (as above)</a:t>
            </a:r>
          </a:p>
          <a:p>
            <a:pPr marL="914400" indent="-914400">
              <a:buNone/>
            </a:pPr>
            <a:r>
              <a:rPr lang="en-US" sz="1400" dirty="0" smtClean="0"/>
              <a:t>100 </a:t>
            </a:r>
            <a:r>
              <a:rPr lang="en-US" sz="1400" smtClean="0"/>
              <a:t>0 	$</a:t>
            </a:r>
            <a:r>
              <a:rPr lang="en-US" sz="1400" dirty="0" smtClean="0"/>
              <a:t>a </a:t>
            </a:r>
            <a:r>
              <a:rPr lang="en-US" sz="1400" dirty="0"/>
              <a:t>Paz, </a:t>
            </a:r>
            <a:r>
              <a:rPr lang="en-US" sz="1400" dirty="0" smtClean="0"/>
              <a:t>Octavio, </a:t>
            </a:r>
            <a:r>
              <a:rPr lang="en-US" sz="1400" dirty="0"/>
              <a:t>$d 1914-1998. $t </a:t>
            </a:r>
            <a:r>
              <a:rPr lang="en-US" sz="1400" dirty="0" err="1"/>
              <a:t>Piedra</a:t>
            </a:r>
            <a:r>
              <a:rPr lang="en-US" sz="1400" dirty="0"/>
              <a:t> de </a:t>
            </a:r>
            <a:r>
              <a:rPr lang="en-US" sz="1400" dirty="0" smtClean="0"/>
              <a:t>sol</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4479413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expression record</a:t>
            </a:r>
          </a:p>
        </p:txBody>
      </p:sp>
      <p:sp>
        <p:nvSpPr>
          <p:cNvPr id="70659" name="Content Placeholder 2"/>
          <p:cNvSpPr>
            <a:spLocks noGrp="1"/>
          </p:cNvSpPr>
          <p:nvPr>
            <p:ph idx="1"/>
          </p:nvPr>
        </p:nvSpPr>
        <p:spPr>
          <a:xfrm>
            <a:off x="457200" y="2362200"/>
            <a:ext cx="8229600" cy="2438400"/>
          </a:xfrm>
          <a:ln>
            <a:solidFill>
              <a:schemeClr val="tx1"/>
            </a:solidFill>
            <a:miter lim="800000"/>
            <a:headEnd/>
            <a:tailEnd/>
          </a:ln>
        </p:spPr>
        <p:txBody>
          <a:bodyPr/>
          <a:lstStyle/>
          <a:p>
            <a:pPr>
              <a:buNone/>
            </a:pPr>
            <a:r>
              <a:rPr lang="en-US" sz="1400" dirty="0"/>
              <a:t>040		$a UPB $b </a:t>
            </a:r>
            <a:r>
              <a:rPr lang="en-US" sz="1400" dirty="0" err="1"/>
              <a:t>eng</a:t>
            </a:r>
            <a:r>
              <a:rPr lang="en-US" sz="1400" dirty="0"/>
              <a:t> $e </a:t>
            </a:r>
            <a:r>
              <a:rPr lang="en-US" sz="1400" dirty="0" err="1"/>
              <a:t>rda</a:t>
            </a:r>
            <a:r>
              <a:rPr lang="en-US" sz="1400" dirty="0"/>
              <a:t> $c UPB </a:t>
            </a:r>
          </a:p>
          <a:p>
            <a:pPr>
              <a:buNone/>
            </a:pPr>
            <a:r>
              <a:rPr lang="en-US" sz="1400" dirty="0" smtClean="0"/>
              <a:t>046		$</a:t>
            </a:r>
            <a:r>
              <a:rPr lang="en-US" sz="1400" smtClean="0"/>
              <a:t>k </a:t>
            </a:r>
            <a:r>
              <a:rPr lang="es-ES" sz="1400"/>
              <a:t>1963 $2 edtf</a:t>
            </a:r>
            <a:endParaRPr lang="en-US" sz="1400" dirty="0" smtClean="0"/>
          </a:p>
          <a:p>
            <a:pPr>
              <a:buFont typeface="Arial" charset="0"/>
              <a:buNone/>
            </a:pPr>
            <a:r>
              <a:rPr lang="en-US" sz="1400" dirty="0" smtClean="0"/>
              <a:t>100 1  	$a Paz, Octavio, $d 1914-1998. $t </a:t>
            </a:r>
            <a:r>
              <a:rPr lang="en-US" sz="1400" dirty="0" err="1" smtClean="0"/>
              <a:t>Piedra</a:t>
            </a:r>
            <a:r>
              <a:rPr lang="en-US" sz="1400" dirty="0" smtClean="0"/>
              <a:t> de sol. $l </a:t>
            </a:r>
            <a:r>
              <a:rPr lang="en-US" sz="1400" dirty="0" smtClean="0">
                <a:solidFill>
                  <a:srgbClr val="FF0000"/>
                </a:solidFill>
              </a:rPr>
              <a:t>English </a:t>
            </a:r>
            <a:r>
              <a:rPr lang="en-US" sz="1400" dirty="0" smtClean="0"/>
              <a:t>$s</a:t>
            </a:r>
            <a:r>
              <a:rPr lang="en-US" sz="1400" dirty="0" smtClean="0">
                <a:solidFill>
                  <a:srgbClr val="FF0000"/>
                </a:solidFill>
              </a:rPr>
              <a:t> </a:t>
            </a:r>
            <a:r>
              <a:rPr lang="en-US" sz="1400" dirty="0" smtClean="0"/>
              <a:t>(</a:t>
            </a:r>
            <a:r>
              <a:rPr lang="en-US" sz="1400" dirty="0" smtClean="0">
                <a:solidFill>
                  <a:srgbClr val="FF0000"/>
                </a:solidFill>
              </a:rPr>
              <a:t>Rukeyser</a:t>
            </a:r>
            <a:r>
              <a:rPr lang="en-US" sz="1400" dirty="0" smtClean="0"/>
              <a:t>)</a:t>
            </a:r>
          </a:p>
          <a:p>
            <a:pPr>
              <a:buNone/>
            </a:pPr>
            <a:r>
              <a:rPr lang="en-US" sz="1400" dirty="0"/>
              <a:t>336		$a </a:t>
            </a:r>
            <a:r>
              <a:rPr lang="en-US" sz="1400" dirty="0" smtClean="0"/>
              <a:t>text $2 </a:t>
            </a:r>
            <a:r>
              <a:rPr lang="en-US" sz="1400" dirty="0" err="1" smtClean="0"/>
              <a:t>rdacontent</a:t>
            </a:r>
            <a:r>
              <a:rPr lang="en-US" sz="1400" dirty="0" smtClean="0"/>
              <a:t>  </a:t>
            </a:r>
            <a:r>
              <a:rPr lang="en-US" sz="1400" dirty="0"/>
              <a:t>[not used in current PCC practice]</a:t>
            </a:r>
          </a:p>
          <a:p>
            <a:pPr>
              <a:buFont typeface="Arial" charset="0"/>
              <a:buNone/>
            </a:pPr>
            <a:r>
              <a:rPr lang="en-US" sz="1400" dirty="0" smtClean="0"/>
              <a:t>377		$a </a:t>
            </a:r>
            <a:r>
              <a:rPr lang="en-US" sz="1400" dirty="0" err="1" smtClean="0"/>
              <a:t>eng</a:t>
            </a:r>
            <a:r>
              <a:rPr lang="en-US" sz="1400" dirty="0" smtClean="0"/>
              <a:t> </a:t>
            </a:r>
          </a:p>
          <a:p>
            <a:pPr>
              <a:buFont typeface="Arial" charset="0"/>
              <a:buNone/>
            </a:pPr>
            <a:r>
              <a:rPr lang="en-US" sz="1400" dirty="0" smtClean="0"/>
              <a:t>381		$a Rukeyser</a:t>
            </a:r>
          </a:p>
          <a:p>
            <a:pPr>
              <a:buFont typeface="Arial" charset="0"/>
              <a:buNone/>
            </a:pPr>
            <a:r>
              <a:rPr lang="en-US" sz="1400" dirty="0" smtClean="0"/>
              <a:t>400 1  	$a Paz, Octavio, $d 1914-1998. $t Sun stone</a:t>
            </a:r>
          </a:p>
          <a:p>
            <a:pPr>
              <a:buNone/>
            </a:pPr>
            <a:r>
              <a:rPr lang="en-US" sz="1400" dirty="0"/>
              <a:t>500 1	$w r $</a:t>
            </a:r>
            <a:r>
              <a:rPr lang="en-US" sz="1400" dirty="0" err="1"/>
              <a:t>i</a:t>
            </a:r>
            <a:r>
              <a:rPr lang="en-US" sz="1400" dirty="0"/>
              <a:t> Translator: $a Rukeyser, Muriel, </a:t>
            </a:r>
            <a:r>
              <a:rPr lang="en-US" sz="1400" dirty="0" smtClean="0"/>
              <a:t>$d </a:t>
            </a:r>
            <a:r>
              <a:rPr lang="en-US" sz="1400" dirty="0"/>
              <a:t>1913-1980</a:t>
            </a:r>
            <a:endParaRPr lang="en-US" sz="1400" dirty="0" smtClean="0"/>
          </a:p>
          <a:p>
            <a:pPr>
              <a:buFont typeface="Arial" charset="0"/>
              <a:buNone/>
            </a:pPr>
            <a:r>
              <a:rPr lang="en-US" sz="1400" dirty="0" smtClean="0"/>
              <a:t>670		$a Sun stone = </a:t>
            </a:r>
            <a:r>
              <a:rPr lang="en-US" sz="1400" dirty="0" err="1" smtClean="0"/>
              <a:t>Piedra</a:t>
            </a:r>
            <a:r>
              <a:rPr lang="en-US" sz="1400" dirty="0" smtClean="0"/>
              <a:t> de sol</a:t>
            </a:r>
            <a:r>
              <a:rPr lang="en-US" sz="1400" smtClean="0"/>
              <a:t>, 1963: </a:t>
            </a:r>
            <a:r>
              <a:rPr lang="en-US" sz="1400" dirty="0" smtClean="0"/>
              <a:t>$b title page (translation by Muriel Rukeyser)</a:t>
            </a:r>
          </a:p>
        </p:txBody>
      </p:sp>
      <p:sp>
        <p:nvSpPr>
          <p:cNvPr id="4" name="Content Placeholder 2"/>
          <p:cNvSpPr txBox="1">
            <a:spLocks/>
          </p:cNvSpPr>
          <p:nvPr/>
        </p:nvSpPr>
        <p:spPr bwMode="auto">
          <a:xfrm>
            <a:off x="533400" y="4953000"/>
            <a:ext cx="8229600" cy="7620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400" dirty="0" smtClean="0"/>
              <a:t>Note: LC would use the following form for this and all English expressions of </a:t>
            </a:r>
            <a:r>
              <a:rPr lang="en-US" sz="1400" dirty="0" err="1" smtClean="0"/>
              <a:t>Piedra</a:t>
            </a:r>
            <a:r>
              <a:rPr lang="en-US" sz="1400" dirty="0" smtClean="0"/>
              <a:t> de sol, unless they are copy cataloging a record that differentiated the expression. Other catalogers may apply RDA (as above)</a:t>
            </a:r>
          </a:p>
          <a:p>
            <a:pPr>
              <a:buNone/>
            </a:pPr>
            <a:r>
              <a:rPr lang="en-US" sz="1400" dirty="0" smtClean="0"/>
              <a:t>100 0  	$a </a:t>
            </a:r>
            <a:r>
              <a:rPr lang="en-US" sz="1400" dirty="0"/>
              <a:t>Paz, </a:t>
            </a:r>
            <a:r>
              <a:rPr lang="en-US" sz="1400" dirty="0" smtClean="0"/>
              <a:t>Octavio, </a:t>
            </a:r>
            <a:r>
              <a:rPr lang="en-US" sz="1400" dirty="0"/>
              <a:t>$d 1914-1998. $t </a:t>
            </a:r>
            <a:r>
              <a:rPr lang="en-US" sz="1400" dirty="0" err="1"/>
              <a:t>Piedra</a:t>
            </a:r>
            <a:r>
              <a:rPr lang="en-US" sz="1400" dirty="0"/>
              <a:t> de sol. $l English </a:t>
            </a:r>
            <a:endParaRPr lang="en-US" sz="1400" dirty="0" smtClean="0"/>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extLst>
      <p:ext uri="{BB962C8B-B14F-4D97-AF65-F5344CB8AC3E}">
        <p14:creationId xmlns:p14="http://schemas.microsoft.com/office/powerpoint/2010/main" val="12643280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expression record</a:t>
            </a:r>
          </a:p>
        </p:txBody>
      </p:sp>
      <p:sp>
        <p:nvSpPr>
          <p:cNvPr id="70659" name="Content Placeholder 2"/>
          <p:cNvSpPr>
            <a:spLocks noGrp="1"/>
          </p:cNvSpPr>
          <p:nvPr>
            <p:ph idx="1"/>
          </p:nvPr>
        </p:nvSpPr>
        <p:spPr>
          <a:xfrm>
            <a:off x="457200" y="2362200"/>
            <a:ext cx="8229600" cy="2209800"/>
          </a:xfrm>
          <a:ln>
            <a:solidFill>
              <a:schemeClr val="tx1"/>
            </a:solidFill>
            <a:miter lim="800000"/>
            <a:headEnd/>
            <a:tailEnd/>
          </a:ln>
        </p:spPr>
        <p:txBody>
          <a:bodyPr/>
          <a:lstStyle/>
          <a:p>
            <a:pPr marL="914400" indent="-914400">
              <a:buNone/>
            </a:pPr>
            <a:r>
              <a:rPr lang="en-US" sz="1400" dirty="0"/>
              <a:t>040</a:t>
            </a:r>
            <a:r>
              <a:rPr lang="en-US" sz="1400"/>
              <a:t>	</a:t>
            </a:r>
            <a:r>
              <a:rPr lang="en-US" sz="1400" smtClean="0"/>
              <a:t>$</a:t>
            </a:r>
            <a:r>
              <a:rPr lang="en-US" sz="1400" dirty="0"/>
              <a:t>a UPB $b </a:t>
            </a:r>
            <a:r>
              <a:rPr lang="en-US" sz="1400" dirty="0" err="1"/>
              <a:t>eng</a:t>
            </a:r>
            <a:r>
              <a:rPr lang="en-US" sz="1400" dirty="0"/>
              <a:t> $e </a:t>
            </a:r>
            <a:r>
              <a:rPr lang="en-US" sz="1400" dirty="0" err="1"/>
              <a:t>rda</a:t>
            </a:r>
            <a:r>
              <a:rPr lang="en-US" sz="1400" dirty="0"/>
              <a:t> $c UPB </a:t>
            </a:r>
          </a:p>
          <a:p>
            <a:pPr marL="914400" indent="-914400">
              <a:buNone/>
            </a:pPr>
            <a:r>
              <a:rPr lang="en-US" sz="1400" dirty="0" smtClean="0"/>
              <a:t>046</a:t>
            </a:r>
            <a:r>
              <a:rPr lang="en-US" sz="1400" smtClean="0"/>
              <a:t>	$k </a:t>
            </a:r>
            <a:r>
              <a:rPr lang="es-ES" sz="1400"/>
              <a:t>2011 $2 edtf</a:t>
            </a:r>
            <a:endParaRPr lang="en-US" sz="1400" dirty="0" smtClean="0"/>
          </a:p>
          <a:p>
            <a:pPr marL="914400" indent="-914400">
              <a:buFont typeface="Arial" charset="0"/>
              <a:buNone/>
            </a:pPr>
            <a:r>
              <a:rPr lang="en-US" sz="1400" dirty="0" smtClean="0"/>
              <a:t>100 0  	$a Homer. $t Iliad. $l </a:t>
            </a:r>
            <a:r>
              <a:rPr lang="en-US" sz="1400" dirty="0" smtClean="0">
                <a:solidFill>
                  <a:srgbClr val="FF0000"/>
                </a:solidFill>
              </a:rPr>
              <a:t>English </a:t>
            </a:r>
            <a:r>
              <a:rPr lang="en-US" sz="1400" dirty="0" smtClean="0"/>
              <a:t>$s</a:t>
            </a:r>
            <a:r>
              <a:rPr lang="en-US" sz="1400" dirty="0" smtClean="0">
                <a:solidFill>
                  <a:srgbClr val="FF0000"/>
                </a:solidFill>
              </a:rPr>
              <a:t> </a:t>
            </a:r>
            <a:r>
              <a:rPr lang="en-US" sz="1400" dirty="0" smtClean="0"/>
              <a:t>(</a:t>
            </a:r>
            <a:r>
              <a:rPr lang="en-US" sz="1400" dirty="0" smtClean="0">
                <a:solidFill>
                  <a:srgbClr val="FF0000"/>
                </a:solidFill>
              </a:rPr>
              <a:t>Mitchell</a:t>
            </a:r>
            <a:r>
              <a:rPr lang="en-US" sz="1400" dirty="0" smtClean="0"/>
              <a:t>)</a:t>
            </a:r>
          </a:p>
          <a:p>
            <a:pPr marL="914400" indent="-914400">
              <a:buNone/>
            </a:pPr>
            <a:r>
              <a:rPr lang="en-US" sz="1400" dirty="0"/>
              <a:t>336</a:t>
            </a:r>
            <a:r>
              <a:rPr lang="en-US" sz="1400"/>
              <a:t>	</a:t>
            </a:r>
            <a:r>
              <a:rPr lang="en-US" sz="1400" smtClean="0"/>
              <a:t>$</a:t>
            </a:r>
            <a:r>
              <a:rPr lang="en-US" sz="1400" dirty="0"/>
              <a:t>a </a:t>
            </a:r>
            <a:r>
              <a:rPr lang="en-US" sz="1400" dirty="0" smtClean="0"/>
              <a:t>text $2 </a:t>
            </a:r>
            <a:r>
              <a:rPr lang="en-US" sz="1400" dirty="0" err="1" smtClean="0"/>
              <a:t>rdacontent</a:t>
            </a:r>
            <a:r>
              <a:rPr lang="en-US" sz="1400" dirty="0" smtClean="0"/>
              <a:t>  </a:t>
            </a:r>
            <a:r>
              <a:rPr lang="en-US" sz="1400" dirty="0"/>
              <a:t>[not used in current PCC practice]</a:t>
            </a:r>
          </a:p>
          <a:p>
            <a:pPr marL="914400" indent="-914400">
              <a:buFont typeface="Arial" charset="0"/>
              <a:buNone/>
            </a:pPr>
            <a:r>
              <a:rPr lang="en-US" sz="1400" dirty="0" smtClean="0"/>
              <a:t>377</a:t>
            </a:r>
            <a:r>
              <a:rPr lang="en-US" sz="1400" smtClean="0"/>
              <a:t>	$</a:t>
            </a:r>
            <a:r>
              <a:rPr lang="en-US" sz="1400" dirty="0" smtClean="0"/>
              <a:t>a </a:t>
            </a:r>
            <a:r>
              <a:rPr lang="en-US" sz="1400" dirty="0" err="1" smtClean="0"/>
              <a:t>eng</a:t>
            </a:r>
            <a:r>
              <a:rPr lang="en-US" sz="1400" dirty="0" smtClean="0"/>
              <a:t> </a:t>
            </a:r>
          </a:p>
          <a:p>
            <a:pPr marL="914400" indent="-914400">
              <a:buFont typeface="Arial" charset="0"/>
              <a:buNone/>
            </a:pPr>
            <a:r>
              <a:rPr lang="en-US" sz="1400" dirty="0" smtClean="0"/>
              <a:t>381</a:t>
            </a:r>
            <a:r>
              <a:rPr lang="en-US" sz="1400" smtClean="0"/>
              <a:t>	$</a:t>
            </a:r>
            <a:r>
              <a:rPr lang="en-US" sz="1400" dirty="0" smtClean="0"/>
              <a:t>a Mitchell</a:t>
            </a:r>
          </a:p>
          <a:p>
            <a:pPr marL="914400" indent="-914400">
              <a:buNone/>
            </a:pPr>
            <a:r>
              <a:rPr lang="en-US" sz="1400" dirty="0" smtClean="0"/>
              <a:t>500 </a:t>
            </a:r>
            <a:r>
              <a:rPr lang="en-US" sz="1400" dirty="0"/>
              <a:t>1	$w r $</a:t>
            </a:r>
            <a:r>
              <a:rPr lang="en-US" sz="1400" dirty="0" err="1"/>
              <a:t>i</a:t>
            </a:r>
            <a:r>
              <a:rPr lang="en-US" sz="1400" dirty="0"/>
              <a:t> Translator: $a Mitchell, Stephen, </a:t>
            </a:r>
            <a:r>
              <a:rPr lang="en-US" sz="1400" dirty="0" smtClean="0"/>
              <a:t>$d 1943-</a:t>
            </a:r>
          </a:p>
          <a:p>
            <a:pPr marL="914400" indent="-914400">
              <a:buNone/>
            </a:pPr>
            <a:r>
              <a:rPr lang="en-US" sz="1400" dirty="0" smtClean="0"/>
              <a:t>670</a:t>
            </a:r>
            <a:r>
              <a:rPr lang="en-US" sz="1400" smtClean="0"/>
              <a:t>	$</a:t>
            </a:r>
            <a:r>
              <a:rPr lang="en-US" sz="1400" dirty="0" smtClean="0"/>
              <a:t>a Iliad, 2011: $b title page (translated ... by Stephen Mitchell)</a:t>
            </a:r>
          </a:p>
        </p:txBody>
      </p:sp>
      <p:sp>
        <p:nvSpPr>
          <p:cNvPr id="4" name="Content Placeholder 2"/>
          <p:cNvSpPr txBox="1">
            <a:spLocks/>
          </p:cNvSpPr>
          <p:nvPr/>
        </p:nvSpPr>
        <p:spPr bwMode="auto">
          <a:xfrm>
            <a:off x="533400" y="4953000"/>
            <a:ext cx="8229600" cy="7620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400" smtClean="0"/>
              <a:t>Note: LC would use this form for this and all English expressions of the Iliad, unless they are copy cataloging a record that differentiated the expression. Other catalogers may apply RDA (as above)</a:t>
            </a:r>
          </a:p>
          <a:p>
            <a:pPr marL="914400" indent="-914400">
              <a:buFont typeface="Arial" charset="0"/>
              <a:buNone/>
            </a:pPr>
            <a:r>
              <a:rPr lang="en-US" sz="1400" smtClean="0"/>
              <a:t>100 0  	$a Homer. $t Iliad. $l English</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82</a:t>
            </a:fld>
            <a:endParaRPr lang="en-US"/>
          </a:p>
        </p:txBody>
      </p:sp>
    </p:spTree>
    <p:extLst>
      <p:ext uri="{BB962C8B-B14F-4D97-AF65-F5344CB8AC3E}">
        <p14:creationId xmlns:p14="http://schemas.microsoft.com/office/powerpoint/2010/main" val="20061898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expression record</a:t>
            </a:r>
          </a:p>
        </p:txBody>
      </p:sp>
      <p:sp>
        <p:nvSpPr>
          <p:cNvPr id="70659" name="Content Placeholder 2"/>
          <p:cNvSpPr>
            <a:spLocks noGrp="1"/>
          </p:cNvSpPr>
          <p:nvPr>
            <p:ph idx="1"/>
          </p:nvPr>
        </p:nvSpPr>
        <p:spPr>
          <a:xfrm>
            <a:off x="457200" y="2362200"/>
            <a:ext cx="8229600" cy="2438400"/>
          </a:xfrm>
          <a:ln>
            <a:solidFill>
              <a:schemeClr val="tx1"/>
            </a:solidFill>
            <a:miter lim="800000"/>
            <a:headEnd/>
            <a:tailEnd/>
          </a:ln>
        </p:spPr>
        <p:txBody>
          <a:bodyPr/>
          <a:lstStyle/>
          <a:p>
            <a:pPr marL="914400" indent="-914400">
              <a:buNone/>
            </a:pPr>
            <a:r>
              <a:rPr lang="en-US" sz="1400" dirty="0"/>
              <a:t>040</a:t>
            </a:r>
            <a:r>
              <a:rPr lang="en-US" sz="1400"/>
              <a:t>	</a:t>
            </a:r>
            <a:r>
              <a:rPr lang="en-US" sz="1400" smtClean="0"/>
              <a:t>$</a:t>
            </a:r>
            <a:r>
              <a:rPr lang="en-US" sz="1400" dirty="0"/>
              <a:t>a UPB $b </a:t>
            </a:r>
            <a:r>
              <a:rPr lang="en-US" sz="1400" dirty="0" err="1"/>
              <a:t>eng</a:t>
            </a:r>
            <a:r>
              <a:rPr lang="en-US" sz="1400" dirty="0"/>
              <a:t> $e </a:t>
            </a:r>
            <a:r>
              <a:rPr lang="en-US" sz="1400" dirty="0" err="1"/>
              <a:t>rda</a:t>
            </a:r>
            <a:r>
              <a:rPr lang="en-US" sz="1400" dirty="0"/>
              <a:t> $c UPB </a:t>
            </a:r>
          </a:p>
          <a:p>
            <a:pPr marL="914400" indent="-914400">
              <a:buNone/>
            </a:pPr>
            <a:r>
              <a:rPr lang="en-US" sz="1400" smtClean="0"/>
              <a:t>046</a:t>
            </a:r>
            <a:r>
              <a:rPr lang="en-US" sz="1400" dirty="0" smtClean="0"/>
              <a:t>	$</a:t>
            </a:r>
            <a:r>
              <a:rPr lang="en-US" sz="1400" smtClean="0"/>
              <a:t>k </a:t>
            </a:r>
            <a:r>
              <a:rPr lang="es-ES" sz="1400"/>
              <a:t>2011 $2 edtf</a:t>
            </a:r>
            <a:endParaRPr lang="en-US" sz="1400" dirty="0" smtClean="0"/>
          </a:p>
          <a:p>
            <a:pPr marL="914400" indent="-914400">
              <a:buFont typeface="Arial" charset="0"/>
              <a:buNone/>
            </a:pPr>
            <a:r>
              <a:rPr lang="en-US" sz="1400" dirty="0" smtClean="0"/>
              <a:t>100 0  	$a Homer. $t Iliad. $l </a:t>
            </a:r>
            <a:r>
              <a:rPr lang="en-US" sz="1400" dirty="0" smtClean="0">
                <a:solidFill>
                  <a:srgbClr val="FF0000"/>
                </a:solidFill>
              </a:rPr>
              <a:t>English</a:t>
            </a:r>
            <a:r>
              <a:rPr lang="en-US" sz="1400" dirty="0" smtClean="0"/>
              <a:t>. $h </a:t>
            </a:r>
            <a:r>
              <a:rPr lang="en-US" sz="1400" dirty="0" smtClean="0">
                <a:solidFill>
                  <a:srgbClr val="FF0000"/>
                </a:solidFill>
              </a:rPr>
              <a:t>Spoken word </a:t>
            </a:r>
            <a:r>
              <a:rPr lang="en-US" sz="1400" dirty="0" smtClean="0"/>
              <a:t>$s</a:t>
            </a:r>
            <a:r>
              <a:rPr lang="en-US" sz="1400" dirty="0" smtClean="0">
                <a:solidFill>
                  <a:srgbClr val="FF0000"/>
                </a:solidFill>
              </a:rPr>
              <a:t> </a:t>
            </a:r>
            <a:r>
              <a:rPr lang="en-US" sz="1400" dirty="0" smtClean="0"/>
              <a:t>(</a:t>
            </a:r>
            <a:r>
              <a:rPr lang="en-US" sz="1400" dirty="0" smtClean="0">
                <a:solidFill>
                  <a:srgbClr val="FF0000"/>
                </a:solidFill>
              </a:rPr>
              <a:t>Molina</a:t>
            </a:r>
            <a:r>
              <a:rPr lang="en-US" sz="1400" dirty="0" smtClean="0"/>
              <a:t>)</a:t>
            </a:r>
          </a:p>
          <a:p>
            <a:pPr marL="914400" indent="-914400">
              <a:buNone/>
            </a:pPr>
            <a:r>
              <a:rPr lang="en-US" sz="1400" dirty="0"/>
              <a:t>336</a:t>
            </a:r>
            <a:r>
              <a:rPr lang="en-US" sz="1400"/>
              <a:t>	</a:t>
            </a:r>
            <a:r>
              <a:rPr lang="en-US" sz="1400" smtClean="0"/>
              <a:t>$</a:t>
            </a:r>
            <a:r>
              <a:rPr lang="en-US" sz="1400" dirty="0"/>
              <a:t>a </a:t>
            </a:r>
            <a:r>
              <a:rPr lang="en-US" sz="1400" dirty="0" smtClean="0"/>
              <a:t>spoken word $2 </a:t>
            </a:r>
            <a:r>
              <a:rPr lang="en-US" sz="1400" dirty="0" err="1" smtClean="0"/>
              <a:t>rdacontent</a:t>
            </a:r>
            <a:r>
              <a:rPr lang="en-US" sz="1400" dirty="0" smtClean="0"/>
              <a:t> [not </a:t>
            </a:r>
            <a:r>
              <a:rPr lang="en-US" sz="1400" dirty="0"/>
              <a:t>used in current PCC practice]</a:t>
            </a:r>
          </a:p>
          <a:p>
            <a:pPr marL="914400" indent="-914400">
              <a:buFont typeface="Arial" charset="0"/>
              <a:buNone/>
            </a:pPr>
            <a:r>
              <a:rPr lang="en-US" sz="1400" dirty="0" smtClean="0"/>
              <a:t>377</a:t>
            </a:r>
            <a:r>
              <a:rPr lang="en-US" sz="1400" smtClean="0"/>
              <a:t>	$</a:t>
            </a:r>
            <a:r>
              <a:rPr lang="en-US" sz="1400" dirty="0" smtClean="0"/>
              <a:t>a </a:t>
            </a:r>
            <a:r>
              <a:rPr lang="en-US" sz="1400" dirty="0" err="1" smtClean="0"/>
              <a:t>eng</a:t>
            </a:r>
            <a:r>
              <a:rPr lang="en-US" sz="1400" dirty="0" smtClean="0"/>
              <a:t> </a:t>
            </a:r>
          </a:p>
          <a:p>
            <a:pPr marL="914400" indent="-914400">
              <a:buFont typeface="Arial" charset="0"/>
              <a:buNone/>
            </a:pPr>
            <a:r>
              <a:rPr lang="en-US" sz="1400" dirty="0" smtClean="0"/>
              <a:t>381</a:t>
            </a:r>
            <a:r>
              <a:rPr lang="en-US" sz="1400" smtClean="0"/>
              <a:t>	$a Molina $a Mitchell</a:t>
            </a:r>
            <a:endParaRPr lang="en-US" sz="1400" dirty="0" smtClean="0"/>
          </a:p>
          <a:p>
            <a:pPr marL="914400" indent="-914400">
              <a:buNone/>
            </a:pPr>
            <a:r>
              <a:rPr lang="en-US" sz="1400" dirty="0"/>
              <a:t>500 1	$w r $</a:t>
            </a:r>
            <a:r>
              <a:rPr lang="en-US" sz="1400" dirty="0" err="1"/>
              <a:t>i</a:t>
            </a:r>
            <a:r>
              <a:rPr lang="en-US" sz="1400" dirty="0"/>
              <a:t> </a:t>
            </a:r>
            <a:r>
              <a:rPr lang="en-US" sz="1400" dirty="0" smtClean="0"/>
              <a:t>Narrator: </a:t>
            </a:r>
            <a:r>
              <a:rPr lang="en-US" sz="1400" dirty="0"/>
              <a:t>$a </a:t>
            </a:r>
            <a:r>
              <a:rPr lang="en-US" sz="1400" dirty="0" smtClean="0"/>
              <a:t>Molina, Alfred, $d 1953-</a:t>
            </a:r>
            <a:endParaRPr lang="en-US" sz="1400" dirty="0"/>
          </a:p>
          <a:p>
            <a:pPr marL="914400" indent="-914400">
              <a:buNone/>
            </a:pPr>
            <a:r>
              <a:rPr lang="en-US" sz="1400" dirty="0"/>
              <a:t>500 1	$w r $</a:t>
            </a:r>
            <a:r>
              <a:rPr lang="en-US" sz="1400" dirty="0" err="1"/>
              <a:t>i</a:t>
            </a:r>
            <a:r>
              <a:rPr lang="en-US" sz="1400" dirty="0"/>
              <a:t> Translator: $a Mitchell, Stephen, $d 1943- </a:t>
            </a:r>
            <a:endParaRPr lang="en-US" sz="1400" dirty="0" smtClean="0"/>
          </a:p>
          <a:p>
            <a:pPr marL="914400" indent="-914400">
              <a:buNone/>
            </a:pPr>
            <a:r>
              <a:rPr lang="en-US" sz="1400" smtClean="0"/>
              <a:t>670</a:t>
            </a:r>
            <a:r>
              <a:rPr lang="en-US" sz="1400" dirty="0" smtClean="0"/>
              <a:t>	$a The Iliad, 2011: $b container (translated by Stephen Mitchell ; read by Alfred Molina)</a:t>
            </a:r>
            <a:endParaRPr lang="en-US" sz="1400" dirty="0"/>
          </a:p>
        </p:txBody>
      </p:sp>
      <p:sp>
        <p:nvSpPr>
          <p:cNvPr id="4" name="Content Placeholder 2"/>
          <p:cNvSpPr txBox="1">
            <a:spLocks/>
          </p:cNvSpPr>
          <p:nvPr/>
        </p:nvSpPr>
        <p:spPr bwMode="auto">
          <a:xfrm>
            <a:off x="533400" y="5029200"/>
            <a:ext cx="8229600" cy="7620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1400" smtClean="0"/>
              <a:t>Note: LC would use this form for this and all English expressions of the Iliad, unless they were copy cataloging a record that differentiated the expression. Other catalogers may apply RDA (as above)</a:t>
            </a:r>
          </a:p>
          <a:p>
            <a:pPr marL="914400" indent="-914400">
              <a:buFont typeface="Arial" charset="0"/>
              <a:buNone/>
            </a:pPr>
            <a:r>
              <a:rPr lang="en-US" sz="1400" smtClean="0"/>
              <a:t>100 0  	$a Homer. $t Iliad. $l English</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83</a:t>
            </a:fld>
            <a:endParaRPr lang="en-US"/>
          </a:p>
        </p:txBody>
      </p:sp>
    </p:spTree>
    <p:extLst>
      <p:ext uri="{BB962C8B-B14F-4D97-AF65-F5344CB8AC3E}">
        <p14:creationId xmlns:p14="http://schemas.microsoft.com/office/powerpoint/2010/main" val="20891510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Exercises</a:t>
            </a:r>
          </a:p>
        </p:txBody>
      </p:sp>
      <p:sp>
        <p:nvSpPr>
          <p:cNvPr id="72707" name="Content Placeholder 2"/>
          <p:cNvSpPr>
            <a:spLocks noGrp="1"/>
          </p:cNvSpPr>
          <p:nvPr>
            <p:ph idx="1"/>
          </p:nvPr>
        </p:nvSpPr>
        <p:spPr/>
        <p:txBody>
          <a:bodyPr/>
          <a:lstStyle/>
          <a:p>
            <a:r>
              <a:rPr lang="en-US" smtClean="0"/>
              <a:t>Finish authority worksheets</a:t>
            </a:r>
          </a:p>
          <a:p>
            <a:r>
              <a:rPr lang="en-US" smtClean="0"/>
              <a:t>Do any together that participants have brought.</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84</a:t>
            </a:fld>
            <a:endParaRPr lang="en-US"/>
          </a:p>
        </p:txBody>
      </p:sp>
    </p:spTree>
    <p:extLst>
      <p:ext uri="{BB962C8B-B14F-4D97-AF65-F5344CB8AC3E}">
        <p14:creationId xmlns:p14="http://schemas.microsoft.com/office/powerpoint/2010/main" val="23679943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9</a:t>
            </a:r>
            <a:r>
              <a:rPr lang="en-US" sz="3600" b="1" smtClean="0"/>
              <a:t/>
            </a:r>
            <a:br>
              <a:rPr lang="en-US" sz="3600" b="1" smtClean="0"/>
            </a:br>
            <a:r>
              <a:rPr lang="en-US" sz="3600" b="1" smtClean="0"/>
              <a:t>Describing Expressions</a:t>
            </a:r>
            <a:br>
              <a:rPr lang="en-US" sz="3600" b="1" smtClean="0"/>
            </a:br>
            <a:r>
              <a:rPr lang="en-US" sz="3600" b="1"/>
              <a:t/>
            </a:r>
            <a:br>
              <a:rPr lang="en-US" sz="3600" b="1"/>
            </a:br>
            <a:r>
              <a:rPr lang="en-US" sz="3600" b="1" smtClean="0"/>
              <a:t/>
            </a:r>
            <a:br>
              <a:rPr lang="en-US" sz="3600" b="1" smtClean="0"/>
            </a:br>
            <a:r>
              <a:rPr lang="en-US" sz="3600" b="1" smtClean="0"/>
              <a:t>Questions?</a:t>
            </a:r>
            <a:br>
              <a:rPr lang="en-US" sz="3600" b="1" smtClean="0"/>
            </a:br>
            <a:endParaRPr lang="en-US" sz="2400"/>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40444370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9. Describing Expressions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86</a:t>
            </a:fld>
            <a:endParaRPr lang="en-US"/>
          </a:p>
        </p:txBody>
      </p:sp>
    </p:spTree>
    <p:extLst>
      <p:ext uri="{BB962C8B-B14F-4D97-AF65-F5344CB8AC3E}">
        <p14:creationId xmlns:p14="http://schemas.microsoft.com/office/powerpoint/2010/main" val="152764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Expressions</a:t>
            </a:r>
            <a:br>
              <a:rPr lang="en-US" smtClean="0"/>
            </a:br>
            <a:r>
              <a:rPr lang="en-US" smtClean="0"/>
              <a:t>Sources of Information</a:t>
            </a:r>
          </a:p>
        </p:txBody>
      </p:sp>
      <p:sp>
        <p:nvSpPr>
          <p:cNvPr id="19459" name="Content Placeholder 2"/>
          <p:cNvSpPr>
            <a:spLocks noGrp="1"/>
          </p:cNvSpPr>
          <p:nvPr>
            <p:ph idx="1"/>
          </p:nvPr>
        </p:nvSpPr>
        <p:spPr/>
        <p:txBody>
          <a:bodyPr/>
          <a:lstStyle/>
          <a:p>
            <a:endParaRPr lang="en-US" smtClean="0"/>
          </a:p>
          <a:p>
            <a:r>
              <a:rPr lang="en-US" smtClean="0"/>
              <a:t>Where can we get information about expressions?</a:t>
            </a:r>
          </a:p>
          <a:p>
            <a:pPr lvl="1"/>
            <a:r>
              <a:rPr lang="en-US" smtClean="0"/>
              <a:t>6.1.1: Take information on ... identifying attributes of ... expressions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9. Describing Expressions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9</a:t>
            </a:fld>
            <a:endParaRPr lang="en-US"/>
          </a:p>
        </p:txBody>
      </p:sp>
    </p:spTree>
    <p:extLst>
      <p:ext uri="{BB962C8B-B14F-4D97-AF65-F5344CB8AC3E}">
        <p14:creationId xmlns:p14="http://schemas.microsoft.com/office/powerpoint/2010/main" val="1675988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5428</TotalTime>
  <Words>6792</Words>
  <Application>Microsoft Office PowerPoint</Application>
  <PresentationFormat>On-screen Show (4:3)</PresentationFormat>
  <Paragraphs>879</Paragraphs>
  <Slides>86</Slides>
  <Notes>46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86</vt:i4>
      </vt:variant>
    </vt:vector>
  </HeadingPairs>
  <TitlesOfParts>
    <vt:vector size="89" baseType="lpstr">
      <vt:lpstr>Arial</vt:lpstr>
      <vt:lpstr>Calibri</vt:lpstr>
      <vt:lpstr>Office Theme</vt:lpstr>
      <vt:lpstr>Module 9 Describing Expressions </vt:lpstr>
      <vt:lpstr>Please log in to RDA</vt:lpstr>
      <vt:lpstr>FRBR Primary Entities</vt:lpstr>
      <vt:lpstr>Identifying Expressions: Definition</vt:lpstr>
      <vt:lpstr>Identifying Expressions:  Core Elements (5.3)</vt:lpstr>
      <vt:lpstr>Identifying Expressions:  Core Elements</vt:lpstr>
      <vt:lpstr>RDA 5.8. Source Consulted</vt:lpstr>
      <vt:lpstr>670 field examples</vt:lpstr>
      <vt:lpstr>Identifying Expressions Sources of Information</vt:lpstr>
      <vt:lpstr>Identifying Expressions: Sources</vt:lpstr>
      <vt:lpstr>Attributes of Expressions: Title?</vt:lpstr>
      <vt:lpstr>Attributes of Expressions:  Content Type</vt:lpstr>
      <vt:lpstr>Attributes of Expressions:  Content Type</vt:lpstr>
      <vt:lpstr>Attributes of Expressions:  Exercise: Content Type</vt:lpstr>
      <vt:lpstr>Content Type  (Piedra de sol – Spanish)</vt:lpstr>
      <vt:lpstr>Content Type  (Piedra de sol – English)</vt:lpstr>
      <vt:lpstr>Attributes of Expressions:  Exercise: Content Type</vt:lpstr>
      <vt:lpstr>Content Type  (Iliad – English)</vt:lpstr>
      <vt:lpstr>Content Type  (Iliad – English – Audiobook)</vt:lpstr>
      <vt:lpstr>Attributes of Expressions: Date of Expression</vt:lpstr>
      <vt:lpstr>Attributes of Expressions: Date</vt:lpstr>
      <vt:lpstr>Attributes of Expressions: Date of Expression</vt:lpstr>
      <vt:lpstr>Date of Expression (Piedra de sol – Spanish)</vt:lpstr>
      <vt:lpstr>Date of Expression (Piedra de sol – English)</vt:lpstr>
      <vt:lpstr>Date of Expression (Iliad – English)</vt:lpstr>
      <vt:lpstr>Date of Expression (Iliad – English – Audiobook)</vt:lpstr>
      <vt:lpstr>Attributes of Expressions: Language</vt:lpstr>
      <vt:lpstr>Expression Authority Record Piedra de sol</vt:lpstr>
      <vt:lpstr>Language of Expression (Piedra de sol – Spanish)</vt:lpstr>
      <vt:lpstr>Language of Expression (Piedra de sol – English)</vt:lpstr>
      <vt:lpstr>Language of Expression (Iliad – English)</vt:lpstr>
      <vt:lpstr>Language of Expression (Iliad – English – Audiobook)</vt:lpstr>
      <vt:lpstr>Attributes of Expressions: Other Distinguishing Characteristic</vt:lpstr>
      <vt:lpstr>Attributes of Expressions: Other Distinguishing Characteristic</vt:lpstr>
      <vt:lpstr>Attributes of Expressions: Other Distinguishing Characteristic</vt:lpstr>
      <vt:lpstr>Attributes of Expressions: Other Distinguishing Characteristic</vt:lpstr>
      <vt:lpstr>Other Distinguishing Characteristic (Piedra de sol – English)</vt:lpstr>
      <vt:lpstr>Other Distinguishing Characteristic (Iliad – English)</vt:lpstr>
      <vt:lpstr>Other Distinguishing Characteristic (Iliad – English – Audiobook)</vt:lpstr>
      <vt:lpstr>Attributes of Expression:  Identifier</vt:lpstr>
      <vt:lpstr>Attributes of Expression: Other Distinguishing characteristic of a Musical Expression</vt:lpstr>
      <vt:lpstr>Attributes of Expression: Other Distinguishing characteristic of a Religious Expression (Bible)</vt:lpstr>
      <vt:lpstr>Constructing the Authorized Access Point for an Expression (6.27.3)</vt:lpstr>
      <vt:lpstr>Authorized Access Point (Piedra de sol – Spanish)</vt:lpstr>
      <vt:lpstr>Authorized Access Point (Piedra de sol – English)</vt:lpstr>
      <vt:lpstr>Authorized Access Point (Iliad – English)</vt:lpstr>
      <vt:lpstr>Authorized Access Point (Iliad – English – Audiobook)</vt:lpstr>
      <vt:lpstr>Constructing the Authorized Access Point for an Expression (6.27.3)</vt:lpstr>
      <vt:lpstr>Constructing the Authorized Access Point for an Expression (6.27.3)</vt:lpstr>
      <vt:lpstr>Authorized Access Point (Piedra de sol – Spanish)</vt:lpstr>
      <vt:lpstr>Authorized Access Point (Piedra de sol – English)</vt:lpstr>
      <vt:lpstr>Authorized Access Point (Iliad – English)</vt:lpstr>
      <vt:lpstr>Authorized Access Point (Iliad – English – Audiobook)</vt:lpstr>
      <vt:lpstr>Constructing the Authorized Access Point for an Expression (RDA 6.27.3)</vt:lpstr>
      <vt:lpstr>Constructing the Authorized Access Point for an Expression (RDA 6.27.3)</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Additions to Authorized Access Points for Expressions: Conventional Collective Titles</vt:lpstr>
      <vt:lpstr>Constructing a Variant Access Point for an Expression (6.27.4.5)</vt:lpstr>
      <vt:lpstr>Variant Access Point (Piedra de sol – English)</vt:lpstr>
      <vt:lpstr>Constructing the Authorized Access Point for a Musical Expression (6.28.3)</vt:lpstr>
      <vt:lpstr>Constructing the Authorized Access Point for a Musical Expression (6.28.3)</vt:lpstr>
      <vt:lpstr>Constructing the Authorized Access Point for a Musical Expression (6.28.3)</vt:lpstr>
      <vt:lpstr>Constructing the Authorized Access Point for an Religious Expression (6.30.3.2) (Bible)</vt:lpstr>
      <vt:lpstr>Constructing the Authorized Access Point for an Religious Expression (6.30.3.2) (Bible)</vt:lpstr>
      <vt:lpstr>Reminder: Source Consulted</vt:lpstr>
      <vt:lpstr>Related Persons, Families, or Corporate Bodies (RDA 30-32)</vt:lpstr>
      <vt:lpstr>Relationships (Piedra de sol – English)</vt:lpstr>
      <vt:lpstr>Relationships (Iliad – English)</vt:lpstr>
      <vt:lpstr>Relationships (Iliad – English – Audiobook)</vt:lpstr>
      <vt:lpstr>RDA authority record core and non-core: expression record</vt:lpstr>
      <vt:lpstr>RDA authority record core and non-core: expression record</vt:lpstr>
      <vt:lpstr>RDA authority record core and non-core: expression record</vt:lpstr>
      <vt:lpstr>RDA authority record core and non-core: expression record</vt:lpstr>
      <vt:lpstr>Exercises</vt:lpstr>
      <vt:lpstr>Module 9 Describing Expressions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441</cp:revision>
  <dcterms:created xsi:type="dcterms:W3CDTF">2009-02-12T16:45:06Z</dcterms:created>
  <dcterms:modified xsi:type="dcterms:W3CDTF">2015-11-25T22:25:50Z</dcterms:modified>
</cp:coreProperties>
</file>