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Lst>
  <p:notesMasterIdLst>
    <p:notesMasterId r:id="rId114"/>
  </p:notesMasterIdLst>
  <p:handoutMasterIdLst>
    <p:handoutMasterId r:id="rId115"/>
  </p:handoutMasterIdLst>
  <p:sldIdLst>
    <p:sldId id="369" r:id="rId2"/>
    <p:sldId id="422" r:id="rId3"/>
    <p:sldId id="372" r:id="rId4"/>
    <p:sldId id="315" r:id="rId5"/>
    <p:sldId id="373" r:id="rId6"/>
    <p:sldId id="374" r:id="rId7"/>
    <p:sldId id="375" r:id="rId8"/>
    <p:sldId id="376" r:id="rId9"/>
    <p:sldId id="377" r:id="rId10"/>
    <p:sldId id="378" r:id="rId11"/>
    <p:sldId id="313" r:id="rId12"/>
    <p:sldId id="420" r:id="rId13"/>
    <p:sldId id="314" r:id="rId14"/>
    <p:sldId id="342" r:id="rId15"/>
    <p:sldId id="317" r:id="rId16"/>
    <p:sldId id="389" r:id="rId17"/>
    <p:sldId id="379" r:id="rId18"/>
    <p:sldId id="380" r:id="rId19"/>
    <p:sldId id="344" r:id="rId20"/>
    <p:sldId id="381" r:id="rId21"/>
    <p:sldId id="382" r:id="rId22"/>
    <p:sldId id="426" r:id="rId23"/>
    <p:sldId id="383" r:id="rId24"/>
    <p:sldId id="427" r:id="rId25"/>
    <p:sldId id="347" r:id="rId26"/>
    <p:sldId id="384" r:id="rId27"/>
    <p:sldId id="386" r:id="rId28"/>
    <p:sldId id="387" r:id="rId29"/>
    <p:sldId id="348" r:id="rId30"/>
    <p:sldId id="428" r:id="rId31"/>
    <p:sldId id="349" r:id="rId32"/>
    <p:sldId id="429" r:id="rId33"/>
    <p:sldId id="385" r:id="rId34"/>
    <p:sldId id="388" r:id="rId35"/>
    <p:sldId id="397" r:id="rId36"/>
    <p:sldId id="391" r:id="rId37"/>
    <p:sldId id="430" r:id="rId38"/>
    <p:sldId id="431" r:id="rId39"/>
    <p:sldId id="393" r:id="rId40"/>
    <p:sldId id="394" r:id="rId41"/>
    <p:sldId id="432" r:id="rId42"/>
    <p:sldId id="433" r:id="rId43"/>
    <p:sldId id="434" r:id="rId44"/>
    <p:sldId id="350" r:id="rId45"/>
    <p:sldId id="329" r:id="rId46"/>
    <p:sldId id="435" r:id="rId47"/>
    <p:sldId id="355" r:id="rId48"/>
    <p:sldId id="356" r:id="rId49"/>
    <p:sldId id="436" r:id="rId50"/>
    <p:sldId id="390" r:id="rId51"/>
    <p:sldId id="437" r:id="rId52"/>
    <p:sldId id="398" r:id="rId53"/>
    <p:sldId id="438" r:id="rId54"/>
    <p:sldId id="321" r:id="rId55"/>
    <p:sldId id="322" r:id="rId56"/>
    <p:sldId id="324" r:id="rId57"/>
    <p:sldId id="463" r:id="rId58"/>
    <p:sldId id="462" r:id="rId59"/>
    <p:sldId id="399" r:id="rId60"/>
    <p:sldId id="440" r:id="rId61"/>
    <p:sldId id="392" r:id="rId62"/>
    <p:sldId id="439" r:id="rId63"/>
    <p:sldId id="335" r:id="rId64"/>
    <p:sldId id="400" r:id="rId65"/>
    <p:sldId id="441" r:id="rId66"/>
    <p:sldId id="358" r:id="rId67"/>
    <p:sldId id="401" r:id="rId68"/>
    <p:sldId id="442" r:id="rId69"/>
    <p:sldId id="363" r:id="rId70"/>
    <p:sldId id="364" r:id="rId71"/>
    <p:sldId id="444" r:id="rId72"/>
    <p:sldId id="445" r:id="rId73"/>
    <p:sldId id="443" r:id="rId74"/>
    <p:sldId id="365" r:id="rId75"/>
    <p:sldId id="446" r:id="rId76"/>
    <p:sldId id="447" r:id="rId77"/>
    <p:sldId id="448" r:id="rId78"/>
    <p:sldId id="402" r:id="rId79"/>
    <p:sldId id="403" r:id="rId80"/>
    <p:sldId id="454" r:id="rId81"/>
    <p:sldId id="366" r:id="rId82"/>
    <p:sldId id="404" r:id="rId83"/>
    <p:sldId id="451" r:id="rId84"/>
    <p:sldId id="452" r:id="rId85"/>
    <p:sldId id="453" r:id="rId86"/>
    <p:sldId id="405" r:id="rId87"/>
    <p:sldId id="407" r:id="rId88"/>
    <p:sldId id="406" r:id="rId89"/>
    <p:sldId id="455" r:id="rId90"/>
    <p:sldId id="408" r:id="rId91"/>
    <p:sldId id="409" r:id="rId92"/>
    <p:sldId id="410" r:id="rId93"/>
    <p:sldId id="456" r:id="rId94"/>
    <p:sldId id="457" r:id="rId95"/>
    <p:sldId id="423" r:id="rId96"/>
    <p:sldId id="424" r:id="rId97"/>
    <p:sldId id="458" r:id="rId98"/>
    <p:sldId id="411" r:id="rId99"/>
    <p:sldId id="412" r:id="rId100"/>
    <p:sldId id="460" r:id="rId101"/>
    <p:sldId id="459" r:id="rId102"/>
    <p:sldId id="413" r:id="rId103"/>
    <p:sldId id="416" r:id="rId104"/>
    <p:sldId id="419" r:id="rId105"/>
    <p:sldId id="461" r:id="rId106"/>
    <p:sldId id="417" r:id="rId107"/>
    <p:sldId id="341" r:id="rId108"/>
    <p:sldId id="415" r:id="rId109"/>
    <p:sldId id="414" r:id="rId110"/>
    <p:sldId id="339" r:id="rId111"/>
    <p:sldId id="370" r:id="rId112"/>
    <p:sldId id="425" r:id="rId11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0" autoAdjust="0"/>
    <p:restoredTop sz="80076" autoAdjust="0"/>
  </p:normalViewPr>
  <p:slideViewPr>
    <p:cSldViewPr>
      <p:cViewPr varScale="1">
        <p:scale>
          <a:sx n="74" d="100"/>
          <a:sy n="74" d="100"/>
        </p:scale>
        <p:origin x="78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2100"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1D9C0EB-EE48-443F-A522-383B4B5D8E91}" type="slidenum">
              <a:rPr lang="en-US" smtClean="0"/>
              <a:t>‹#›</a:t>
            </a:fld>
            <a:endParaRPr lang="en-US"/>
          </a:p>
        </p:txBody>
      </p:sp>
    </p:spTree>
    <p:extLst>
      <p:ext uri="{BB962C8B-B14F-4D97-AF65-F5344CB8AC3E}">
        <p14:creationId xmlns:p14="http://schemas.microsoft.com/office/powerpoint/2010/main" val="3806056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9EDEFD02-331C-4FD0-AEFE-DFD15A8D6F50}" type="slidenum">
              <a:rPr lang="en-US"/>
              <a:pPr>
                <a:defRPr/>
              </a:pPr>
              <a:t>‹#›</a:t>
            </a:fld>
            <a:endParaRPr lang="en-US"/>
          </a:p>
        </p:txBody>
      </p:sp>
    </p:spTree>
    <p:extLst>
      <p:ext uri="{BB962C8B-B14F-4D97-AF65-F5344CB8AC3E}">
        <p14:creationId xmlns:p14="http://schemas.microsoft.com/office/powerpoint/2010/main" val="21632482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2</a:t>
            </a:fld>
            <a:endParaRPr lang="en-US" smtClean="0"/>
          </a:p>
        </p:txBody>
      </p:sp>
    </p:spTree>
    <p:extLst>
      <p:ext uri="{BB962C8B-B14F-4D97-AF65-F5344CB8AC3E}">
        <p14:creationId xmlns:p14="http://schemas.microsoft.com/office/powerpoint/2010/main" val="2071578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Please go to 11.2. </a:t>
            </a:r>
            <a:r>
              <a:rPr lang="en-US" dirty="0" smtClean="0"/>
              <a:t>This is basically the same as AACR2</a:t>
            </a:r>
            <a:r>
              <a:rPr lang="en-US" b="1" dirty="0" smtClean="0"/>
              <a:t> </a:t>
            </a:r>
            <a:r>
              <a:rPr lang="en-US" b="0" dirty="0" smtClean="0"/>
              <a:t>EXCEPT subtle</a:t>
            </a:r>
            <a:r>
              <a:rPr lang="en-US" b="0" baseline="0" dirty="0" smtClean="0"/>
              <a:t> but important difference--resources </a:t>
            </a:r>
            <a:r>
              <a:rPr lang="en-US" b="1" baseline="0" dirty="0" smtClean="0"/>
              <a:t>associated with </a:t>
            </a:r>
            <a:r>
              <a:rPr lang="en-US" b="0" baseline="0" dirty="0" smtClean="0"/>
              <a:t>rather than </a:t>
            </a:r>
            <a:r>
              <a:rPr lang="en-US" b="1" baseline="0" dirty="0" smtClean="0"/>
              <a:t>issued by </a:t>
            </a:r>
            <a:r>
              <a:rPr lang="en-US" b="0" baseline="0" dirty="0" smtClean="0"/>
              <a:t>the body</a:t>
            </a:r>
            <a:r>
              <a:rPr lang="en-US" dirty="0" smtClean="0"/>
              <a:t>. The basic principle is (11.2.2.3), we choose the name by which a corporate body is commonly identified. But </a:t>
            </a:r>
            <a:r>
              <a:rPr lang="en-US" b="1" dirty="0" smtClean="0"/>
              <a:t>look at 11.2.2.2</a:t>
            </a:r>
            <a:r>
              <a:rPr lang="en-US" dirty="0" smtClean="0"/>
              <a:t>. We are to prefer forms found in resources associated with the corporate body. </a:t>
            </a:r>
            <a:r>
              <a:rPr lang="en-US" b="1" dirty="0" smtClean="0"/>
              <a:t>What kind of resources might this include?</a:t>
            </a:r>
            <a:r>
              <a:rPr lang="en-US" dirty="0" smtClean="0"/>
              <a:t> (Publications of the corporate body; signs put up by the body; labels on buildings belonging to the CB; a CB’s home page;</a:t>
            </a:r>
            <a:r>
              <a:rPr lang="en-US" baseline="0" dirty="0" smtClean="0"/>
              <a:t> books about the CB</a:t>
            </a:r>
            <a:r>
              <a:rPr lang="en-US" dirty="0" smtClean="0"/>
              <a:t>)</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AEF5888-B8B7-4753-8213-DB4B8D1DFA4B}" type="slidenum">
              <a:rPr lang="en-US" smtClean="0"/>
              <a:pPr/>
              <a:t>13</a:t>
            </a:fld>
            <a:endParaRPr lang="en-US" smtClean="0"/>
          </a:p>
        </p:txBody>
      </p:sp>
    </p:spTree>
    <p:extLst>
      <p:ext uri="{BB962C8B-B14F-4D97-AF65-F5344CB8AC3E}">
        <p14:creationId xmlns:p14="http://schemas.microsoft.com/office/powerpoint/2010/main" val="925332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Turn to 11.2.2.6.</a:t>
            </a:r>
            <a:r>
              <a:rPr lang="en-US" smtClean="0"/>
              <a:t> In other words, in cataloging theory, if a corporate body changes its name, this is considered the birth of a new CB and the end of the old one. Why is this? Because normally when a CB officially changes its name it signals a new direction. 11.2.2.6 implies that we now have two corporate bodies, so we need two CB entity records (currently authority records). </a:t>
            </a:r>
            <a:r>
              <a:rPr lang="en-US" b="1" smtClean="0"/>
              <a:t>CLICK on the LCPS</a:t>
            </a:r>
            <a:r>
              <a:rPr lang="en-US" smtClean="0"/>
              <a:t>. Minor changes don’t count.</a:t>
            </a:r>
            <a:endParaRPr lang="en-US" b="1"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53D32A2-0B7D-4FAB-B88A-0367DDF63011}" type="slidenum">
              <a:rPr lang="en-US" smtClean="0"/>
              <a:pPr/>
              <a:t>14</a:t>
            </a:fld>
            <a:endParaRPr lang="en-US" smtClean="0"/>
          </a:p>
        </p:txBody>
      </p:sp>
    </p:spTree>
    <p:extLst>
      <p:ext uri="{BB962C8B-B14F-4D97-AF65-F5344CB8AC3E}">
        <p14:creationId xmlns:p14="http://schemas.microsoft.com/office/powerpoint/2010/main" val="3855005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DEAFFBE-1426-4D36-A896-69705E1087C9}" type="slidenum">
              <a:rPr lang="en-US" smtClean="0"/>
              <a:pPr/>
              <a:t>15</a:t>
            </a:fld>
            <a:endParaRPr lang="en-US" smtClean="0"/>
          </a:p>
        </p:txBody>
      </p:sp>
    </p:spTree>
    <p:extLst>
      <p:ext uri="{BB962C8B-B14F-4D97-AF65-F5344CB8AC3E}">
        <p14:creationId xmlns:p14="http://schemas.microsoft.com/office/powerpoint/2010/main" val="2528521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DEAFFBE-1426-4D36-A896-69705E1087C9}" type="slidenum">
              <a:rPr lang="en-US" smtClean="0"/>
              <a:pPr/>
              <a:t>16</a:t>
            </a:fld>
            <a:endParaRPr lang="en-US" smtClean="0"/>
          </a:p>
        </p:txBody>
      </p:sp>
    </p:spTree>
    <p:extLst>
      <p:ext uri="{BB962C8B-B14F-4D97-AF65-F5344CB8AC3E}">
        <p14:creationId xmlns:p14="http://schemas.microsoft.com/office/powerpoint/2010/main" val="4272265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LOOK</a:t>
            </a:r>
            <a:r>
              <a:rPr lang="en-US" b="1" baseline="0" dirty="0" smtClean="0"/>
              <a:t> AT MARC authority format 110 field.</a:t>
            </a:r>
            <a:endParaRPr lang="en-US" dirty="0"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17</a:t>
            </a:fld>
            <a:endParaRPr lang="en-US" smtClean="0"/>
          </a:p>
        </p:txBody>
      </p:sp>
    </p:spTree>
    <p:extLst>
      <p:ext uri="{BB962C8B-B14F-4D97-AF65-F5344CB8AC3E}">
        <p14:creationId xmlns:p14="http://schemas.microsoft.com/office/powerpoint/2010/main" val="776068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110 field.</a:t>
            </a:r>
          </a:p>
          <a:p>
            <a:endParaRPr lang="en-US" b="1" baseline="0" smtClean="0"/>
          </a:p>
          <a:p>
            <a:r>
              <a:rPr lang="en-US" b="0" baseline="0" smtClean="0"/>
              <a:t>Only the bolded words are the preferred name. All other pieces of this field are other elements. Comment on each one.</a:t>
            </a:r>
            <a:endParaRPr lang="en-US" b="0"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18</a:t>
            </a:fld>
            <a:endParaRPr lang="en-US" smtClean="0"/>
          </a:p>
        </p:txBody>
      </p:sp>
    </p:spTree>
    <p:extLst>
      <p:ext uri="{BB962C8B-B14F-4D97-AF65-F5344CB8AC3E}">
        <p14:creationId xmlns:p14="http://schemas.microsoft.com/office/powerpoint/2010/main" val="3933925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Title page and back cover. </a:t>
            </a:r>
            <a:r>
              <a:rPr lang="en-US" b="1" smtClean="0"/>
              <a:t>Begin creating 670 fields on an authority worksheet.</a:t>
            </a:r>
            <a:endParaRPr lang="en-US" smtClean="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C2B9987-94FC-4B81-AEEA-2A6C29A1E308}" type="slidenum">
              <a:rPr lang="en-US" smtClean="0"/>
              <a:pPr/>
              <a:t>19</a:t>
            </a:fld>
            <a:endParaRPr lang="en-US" smtClean="0"/>
          </a:p>
        </p:txBody>
      </p:sp>
    </p:spTree>
    <p:extLst>
      <p:ext uri="{BB962C8B-B14F-4D97-AF65-F5344CB8AC3E}">
        <p14:creationId xmlns:p14="http://schemas.microsoft.com/office/powerpoint/2010/main" val="620371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What attributes</a:t>
            </a:r>
            <a:r>
              <a:rPr lang="en-US" baseline="0" smtClean="0"/>
              <a:t> of the corporate body do we find on this page?</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20</a:t>
            </a:fld>
            <a:endParaRPr lang="en-US"/>
          </a:p>
        </p:txBody>
      </p:sp>
    </p:spTree>
    <p:extLst>
      <p:ext uri="{BB962C8B-B14F-4D97-AF65-F5344CB8AC3E}">
        <p14:creationId xmlns:p14="http://schemas.microsoft.com/office/powerpoint/2010/main" val="373492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Other</a:t>
            </a:r>
            <a:r>
              <a:rPr lang="en-US" baseline="0" smtClean="0"/>
              <a:t> attributes? (address)</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21</a:t>
            </a:fld>
            <a:endParaRPr lang="en-US"/>
          </a:p>
        </p:txBody>
      </p:sp>
    </p:spTree>
    <p:extLst>
      <p:ext uri="{BB962C8B-B14F-4D97-AF65-F5344CB8AC3E}">
        <p14:creationId xmlns:p14="http://schemas.microsoft.com/office/powerpoint/2010/main" val="2609053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READ 11.2.2.13; then look at the list of types under 11.2.2.14.</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DD44F13-FAD3-4740-9CA2-355DC709CB5F}" type="slidenum">
              <a:rPr lang="en-US" smtClean="0"/>
              <a:pPr/>
              <a:t>25</a:t>
            </a:fld>
            <a:endParaRPr lang="en-US" smtClean="0"/>
          </a:p>
        </p:txBody>
      </p:sp>
    </p:spTree>
    <p:extLst>
      <p:ext uri="{BB962C8B-B14F-4D97-AF65-F5344CB8AC3E}">
        <p14:creationId xmlns:p14="http://schemas.microsoft.com/office/powerpoint/2010/main" val="1981345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Think of some examples of corporate bodies.</a:t>
            </a: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99D3851-BCEF-4620-903B-993B08F0C373}" type="slidenum">
              <a:rPr lang="en-US" smtClean="0"/>
              <a:pPr/>
              <a:t>4</a:t>
            </a:fld>
            <a:endParaRPr lang="en-US" smtClean="0"/>
          </a:p>
        </p:txBody>
      </p:sp>
    </p:spTree>
    <p:extLst>
      <p:ext uri="{BB962C8B-B14F-4D97-AF65-F5344CB8AC3E}">
        <p14:creationId xmlns:p14="http://schemas.microsoft.com/office/powerpoint/2010/main" val="3810486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 at LC-PCC PS under Type 2 for list of words</a:t>
            </a:r>
            <a:r>
              <a:rPr lang="en-US" baseline="0" dirty="0" smtClean="0"/>
              <a:t> (Directorate is found there).</a:t>
            </a:r>
            <a:endParaRPr lang="en-US" dirty="0"/>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26</a:t>
            </a:fld>
            <a:endParaRPr lang="en-US"/>
          </a:p>
        </p:txBody>
      </p:sp>
    </p:spTree>
    <p:extLst>
      <p:ext uri="{BB962C8B-B14F-4D97-AF65-F5344CB8AC3E}">
        <p14:creationId xmlns:p14="http://schemas.microsoft.com/office/powerpoint/2010/main" val="3175084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 title page from a resource associated with the </a:t>
            </a:r>
            <a:r>
              <a:rPr lang="en-US" dirty="0" err="1" smtClean="0"/>
              <a:t>Facultad</a:t>
            </a:r>
            <a:r>
              <a:rPr lang="en-US" dirty="0" smtClean="0"/>
              <a:t> de </a:t>
            </a:r>
            <a:r>
              <a:rPr lang="en-US" dirty="0" err="1" smtClean="0"/>
              <a:t>Medicina</a:t>
            </a:r>
            <a:r>
              <a:rPr lang="en-US" dirty="0" smtClean="0"/>
              <a:t> of</a:t>
            </a:r>
            <a:r>
              <a:rPr lang="en-US" baseline="0" dirty="0" smtClean="0"/>
              <a:t> Universidad </a:t>
            </a:r>
            <a:r>
              <a:rPr lang="en-US" baseline="0" dirty="0" err="1" smtClean="0"/>
              <a:t>Autónoma</a:t>
            </a:r>
            <a:r>
              <a:rPr lang="en-US" baseline="0" dirty="0" smtClean="0"/>
              <a:t> de San Luis Potosí</a:t>
            </a:r>
            <a:r>
              <a:rPr lang="en-US" dirty="0" smtClean="0"/>
              <a:t>. Is this a government body? No. (In case there is question, see 11.2.2.18 exception.) How does the name appear? “</a:t>
            </a:r>
            <a:r>
              <a:rPr lang="en-US" dirty="0" err="1" smtClean="0"/>
              <a:t>Facultad</a:t>
            </a:r>
            <a:r>
              <a:rPr lang="en-US" dirty="0" smtClean="0"/>
              <a:t> de </a:t>
            </a:r>
            <a:r>
              <a:rPr lang="en-US" dirty="0" err="1" smtClean="0"/>
              <a:t>Medicina</a:t>
            </a:r>
            <a:r>
              <a:rPr lang="en-US" dirty="0" smtClean="0"/>
              <a:t>” and “</a:t>
            </a:r>
            <a:r>
              <a:rPr lang="en-US" dirty="0" err="1" smtClean="0"/>
              <a:t>Facultad</a:t>
            </a:r>
            <a:r>
              <a:rPr lang="en-US" dirty="0" smtClean="0"/>
              <a:t> de </a:t>
            </a:r>
            <a:r>
              <a:rPr lang="en-US" dirty="0" err="1" smtClean="0"/>
              <a:t>Medicina</a:t>
            </a:r>
            <a:r>
              <a:rPr lang="en-US" dirty="0" smtClean="0"/>
              <a:t> de San Luis Potosí.” Is this a subordinate body? Yes. Should we enter it under its own name or subordinately? Go through the types in </a:t>
            </a:r>
            <a:r>
              <a:rPr lang="en-US" b="1" dirty="0" smtClean="0"/>
              <a:t>11.2.2.14</a:t>
            </a:r>
            <a:r>
              <a:rPr lang="en-US" dirty="0" smtClean="0"/>
              <a:t>. This is type 5. (Note: we won’t go through all the types as we would in a NACO workshop; this is just to show you that there is no change yet from AACR2</a:t>
            </a:r>
            <a:r>
              <a:rPr lang="en-US" smtClean="0"/>
              <a:t>.) </a:t>
            </a:r>
            <a:r>
              <a:rPr lang="en-US" b="1" smtClean="0"/>
              <a:t>Record a 670.</a:t>
            </a:r>
            <a:endParaRPr lang="en-US" dirty="0" smtClean="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0862705-F404-4C9C-94A5-EDA5A11488F1}" type="slidenum">
              <a:rPr lang="en-US" smtClean="0"/>
              <a:pPr/>
              <a:t>29</a:t>
            </a:fld>
            <a:endParaRPr lang="en-US" smtClean="0"/>
          </a:p>
        </p:txBody>
      </p:sp>
    </p:spTree>
    <p:extLst>
      <p:ext uri="{BB962C8B-B14F-4D97-AF65-F5344CB8AC3E}">
        <p14:creationId xmlns:p14="http://schemas.microsoft.com/office/powerpoint/2010/main" val="1568900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NOTE:</a:t>
            </a:r>
            <a:r>
              <a:rPr lang="en-US" smtClean="0"/>
              <a:t> The NACO policy still applies: we are required to establish all levels in the hierarchy. So if the University hadn’t yet been established, it would have to be established before the Facultad de Medicina can be established.</a:t>
            </a:r>
            <a:r>
              <a:rPr lang="en-US" baseline="0" smtClean="0"/>
              <a:t> LOOK UP to make sure it’s been established.</a:t>
            </a:r>
            <a:r>
              <a:rPr lang="en-US" smtClean="0"/>
              <a:t> </a:t>
            </a:r>
            <a:r>
              <a:rPr lang="en-US" b="1" smtClean="0"/>
              <a:t>RECORD THIS in a 110 field in a new worksheet (Facultad de Medicina in $b). Also there is a variant, “</a:t>
            </a:r>
            <a:r>
              <a:rPr lang="en-US" smtClean="0"/>
              <a:t>Facultad de Medicina de San Luis </a:t>
            </a:r>
            <a:r>
              <a:rPr lang="es-ES" smtClean="0"/>
              <a:t>Potosí</a:t>
            </a:r>
            <a:r>
              <a:rPr lang="en-US" smtClean="0"/>
              <a:t>.” Record that as is in a 410.</a:t>
            </a:r>
            <a:endParaRPr lang="en-US" b="1"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01F8FF7-FB37-43E4-80B0-4CD524CAD9D2}" type="slidenum">
              <a:rPr lang="en-US" smtClean="0"/>
              <a:pPr/>
              <a:t>31</a:t>
            </a:fld>
            <a:endParaRPr lang="en-US" smtClean="0"/>
          </a:p>
        </p:txBody>
      </p:sp>
    </p:spTree>
    <p:extLst>
      <p:ext uri="{BB962C8B-B14F-4D97-AF65-F5344CB8AC3E}">
        <p14:creationId xmlns:p14="http://schemas.microsoft.com/office/powerpoint/2010/main" val="1101175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What is missing from the RDA list? Frequency. </a:t>
            </a:r>
          </a:p>
          <a:p>
            <a:endParaRPr lang="en-US" smtClean="0"/>
          </a:p>
          <a:p>
            <a:r>
              <a:rPr lang="en-US" smtClean="0"/>
              <a:t>Note:</a:t>
            </a:r>
            <a:r>
              <a:rPr lang="en-US" baseline="0" smtClean="0"/>
              <a:t> “conference, etc.” includes congresses, meetings, exhibitions, fairs, festivals, etc.</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33</a:t>
            </a:fld>
            <a:endParaRPr lang="en-US"/>
          </a:p>
        </p:txBody>
      </p:sp>
    </p:spTree>
    <p:extLst>
      <p:ext uri="{BB962C8B-B14F-4D97-AF65-F5344CB8AC3E}">
        <p14:creationId xmlns:p14="http://schemas.microsoft.com/office/powerpoint/2010/main" val="39818406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a:t>
            </a:r>
            <a:r>
              <a:rPr lang="en-US" baseline="0" smtClean="0"/>
              <a:t> first example is type 6, contains the entire name of the higher body.</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34</a:t>
            </a:fld>
            <a:endParaRPr lang="en-US"/>
          </a:p>
        </p:txBody>
      </p:sp>
    </p:spTree>
    <p:extLst>
      <p:ext uri="{BB962C8B-B14F-4D97-AF65-F5344CB8AC3E}">
        <p14:creationId xmlns:p14="http://schemas.microsoft.com/office/powerpoint/2010/main" val="3981840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35</a:t>
            </a:fld>
            <a:endParaRPr lang="en-US"/>
          </a:p>
        </p:txBody>
      </p:sp>
    </p:spTree>
    <p:extLst>
      <p:ext uri="{BB962C8B-B14F-4D97-AF65-F5344CB8AC3E}">
        <p14:creationId xmlns:p14="http://schemas.microsoft.com/office/powerpoint/2010/main" val="39818406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Create a 670 </a:t>
            </a:r>
            <a:r>
              <a:rPr lang="en-US" b="0" baseline="0" smtClean="0"/>
              <a:t> and r</a:t>
            </a:r>
            <a:r>
              <a:rPr lang="en-US" smtClean="0"/>
              <a:t>ecord the preferred</a:t>
            </a:r>
            <a:r>
              <a:rPr lang="en-US" baseline="0" smtClean="0"/>
              <a:t> name of this meeting in a worksheet.</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36</a:t>
            </a:fld>
            <a:endParaRPr lang="en-US"/>
          </a:p>
        </p:txBody>
      </p:sp>
    </p:spTree>
    <p:extLst>
      <p:ext uri="{BB962C8B-B14F-4D97-AF65-F5344CB8AC3E}">
        <p14:creationId xmlns:p14="http://schemas.microsoft.com/office/powerpoint/2010/main" val="3664715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Now add the preferred name</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37</a:t>
            </a:fld>
            <a:endParaRPr lang="en-US"/>
          </a:p>
        </p:txBody>
      </p:sp>
    </p:spTree>
    <p:extLst>
      <p:ext uri="{BB962C8B-B14F-4D97-AF65-F5344CB8AC3E}">
        <p14:creationId xmlns:p14="http://schemas.microsoft.com/office/powerpoint/2010/main" val="41178029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Do you see a variant</a:t>
            </a:r>
            <a:r>
              <a:rPr lang="en-US" baseline="0" smtClean="0"/>
              <a:t> name here? The Butler. Record this in a 410 field on the appropriate worksheet.</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40</a:t>
            </a:fld>
            <a:endParaRPr lang="en-US"/>
          </a:p>
        </p:txBody>
      </p:sp>
    </p:spTree>
    <p:extLst>
      <p:ext uri="{BB962C8B-B14F-4D97-AF65-F5344CB8AC3E}">
        <p14:creationId xmlns:p14="http://schemas.microsoft.com/office/powerpoint/2010/main" val="23887930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Don’t worry, we’re not done with this 410– more later.</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41</a:t>
            </a:fld>
            <a:endParaRPr lang="en-US"/>
          </a:p>
        </p:txBody>
      </p:sp>
    </p:spTree>
    <p:extLst>
      <p:ext uri="{BB962C8B-B14F-4D97-AF65-F5344CB8AC3E}">
        <p14:creationId xmlns:p14="http://schemas.microsoft.com/office/powerpoint/2010/main" val="3270271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Utah</a:t>
            </a:r>
          </a:p>
          <a:p>
            <a:r>
              <a:rPr lang="en-US" smtClean="0"/>
              <a:t>House</a:t>
            </a:r>
            <a:r>
              <a:rPr lang="en-US" baseline="0" smtClean="0"/>
              <a:t> of Representatives</a:t>
            </a:r>
          </a:p>
          <a:p>
            <a:r>
              <a:rPr lang="en-US" baseline="0" smtClean="0"/>
              <a:t>Gibson Brothers</a:t>
            </a:r>
          </a:p>
          <a:p>
            <a:r>
              <a:rPr lang="en-US" baseline="0" smtClean="0"/>
              <a:t>POINT: the Citizens of Salt Lake City are NOT a corporate body. Why not? They are a group, that has acted, but they are not identified by a particular name.</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a:t>
            </a:fld>
            <a:endParaRPr lang="en-US"/>
          </a:p>
        </p:txBody>
      </p:sp>
    </p:spTree>
    <p:extLst>
      <p:ext uri="{BB962C8B-B14F-4D97-AF65-F5344CB8AC3E}">
        <p14:creationId xmlns:p14="http://schemas.microsoft.com/office/powerpoint/2010/main" val="20868200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There was also a variant for this body --</a:t>
            </a:r>
            <a:r>
              <a:rPr lang="en-US" baseline="0" smtClean="0"/>
              <a:t> ?</a:t>
            </a:r>
            <a:endParaRPr lang="en-US" dirty="0" smtClean="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0862705-F404-4C9C-94A5-EDA5A11488F1}" type="slidenum">
              <a:rPr lang="en-US" smtClean="0"/>
              <a:pPr/>
              <a:t>42</a:t>
            </a:fld>
            <a:endParaRPr lang="en-US" smtClean="0"/>
          </a:p>
        </p:txBody>
      </p:sp>
    </p:spTree>
    <p:extLst>
      <p:ext uri="{BB962C8B-B14F-4D97-AF65-F5344CB8AC3E}">
        <p14:creationId xmlns:p14="http://schemas.microsoft.com/office/powerpoint/2010/main" val="21821495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LOOK AT MARC</a:t>
            </a: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434E31B-AFFB-474C-B674-B97C69AD113A}" type="slidenum">
              <a:rPr lang="en-US" smtClean="0"/>
              <a:pPr/>
              <a:t>45</a:t>
            </a:fld>
            <a:endParaRPr lang="en-US" smtClean="0"/>
          </a:p>
        </p:txBody>
      </p:sp>
    </p:spTree>
    <p:extLst>
      <p:ext uri="{BB962C8B-B14F-4D97-AF65-F5344CB8AC3E}">
        <p14:creationId xmlns:p14="http://schemas.microsoft.com/office/powerpoint/2010/main" val="28724919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73" indent="-285720">
              <a:defRPr>
                <a:solidFill>
                  <a:schemeClr val="tx1"/>
                </a:solidFill>
                <a:latin typeface="Arial" charset="0"/>
              </a:defRPr>
            </a:lvl2pPr>
            <a:lvl3pPr marL="1142882" indent="-228576">
              <a:defRPr>
                <a:solidFill>
                  <a:schemeClr val="tx1"/>
                </a:solidFill>
                <a:latin typeface="Arial" charset="0"/>
              </a:defRPr>
            </a:lvl3pPr>
            <a:lvl4pPr marL="1600034" indent="-228576">
              <a:defRPr>
                <a:solidFill>
                  <a:schemeClr val="tx1"/>
                </a:solidFill>
                <a:latin typeface="Arial" charset="0"/>
              </a:defRPr>
            </a:lvl4pPr>
            <a:lvl5pPr marL="2057186" indent="-228576">
              <a:defRPr>
                <a:solidFill>
                  <a:schemeClr val="tx1"/>
                </a:solidFill>
                <a:latin typeface="Arial" charset="0"/>
              </a:defRPr>
            </a:lvl5pPr>
            <a:lvl6pPr marL="2514339" indent="-228576" eaLnBrk="0" fontAlgn="base" hangingPunct="0">
              <a:spcBef>
                <a:spcPct val="0"/>
              </a:spcBef>
              <a:spcAft>
                <a:spcPct val="0"/>
              </a:spcAft>
              <a:defRPr>
                <a:solidFill>
                  <a:schemeClr val="tx1"/>
                </a:solidFill>
                <a:latin typeface="Arial" charset="0"/>
              </a:defRPr>
            </a:lvl6pPr>
            <a:lvl7pPr marL="2971491" indent="-228576" eaLnBrk="0" fontAlgn="base" hangingPunct="0">
              <a:spcBef>
                <a:spcPct val="0"/>
              </a:spcBef>
              <a:spcAft>
                <a:spcPct val="0"/>
              </a:spcAft>
              <a:defRPr>
                <a:solidFill>
                  <a:schemeClr val="tx1"/>
                </a:solidFill>
                <a:latin typeface="Arial" charset="0"/>
              </a:defRPr>
            </a:lvl7pPr>
            <a:lvl8pPr marL="3428644" indent="-228576" eaLnBrk="0" fontAlgn="base" hangingPunct="0">
              <a:spcBef>
                <a:spcPct val="0"/>
              </a:spcBef>
              <a:spcAft>
                <a:spcPct val="0"/>
              </a:spcAft>
              <a:defRPr>
                <a:solidFill>
                  <a:schemeClr val="tx1"/>
                </a:solidFill>
                <a:latin typeface="Arial" charset="0"/>
              </a:defRPr>
            </a:lvl8pPr>
            <a:lvl9pPr marL="3885797" indent="-228576" eaLnBrk="0" fontAlgn="base" hangingPunct="0">
              <a:spcBef>
                <a:spcPct val="0"/>
              </a:spcBef>
              <a:spcAft>
                <a:spcPct val="0"/>
              </a:spcAft>
              <a:defRPr>
                <a:solidFill>
                  <a:schemeClr val="tx1"/>
                </a:solidFill>
                <a:latin typeface="Arial" charset="0"/>
              </a:defRPr>
            </a:lvl9pPr>
          </a:lstStyle>
          <a:p>
            <a:fld id="{51017D4F-E6F1-4BF4-8F47-5C9A7C134E25}" type="slidenum">
              <a:rPr lang="en-US" smtClean="0"/>
              <a:pPr/>
              <a:t>46</a:t>
            </a:fld>
            <a:endParaRPr lang="en-US" smtClean="0"/>
          </a:p>
        </p:txBody>
      </p:sp>
    </p:spTree>
    <p:extLst>
      <p:ext uri="{BB962C8B-B14F-4D97-AF65-F5344CB8AC3E}">
        <p14:creationId xmlns:p14="http://schemas.microsoft.com/office/powerpoint/2010/main" val="17394312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Remember for the moment we are required to use forms as established using the English rules. Note that 370 can be repeated, or alternately subfields can be repeated within a single 370.</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4A7A6E5-4A6D-4FE9-861D-98EE98A9A8FF}" type="slidenum">
              <a:rPr lang="en-US" smtClean="0"/>
              <a:pPr/>
              <a:t>47</a:t>
            </a:fld>
            <a:endParaRPr lang="en-US" smtClean="0"/>
          </a:p>
        </p:txBody>
      </p:sp>
    </p:spTree>
    <p:extLst>
      <p:ext uri="{BB962C8B-B14F-4D97-AF65-F5344CB8AC3E}">
        <p14:creationId xmlns:p14="http://schemas.microsoft.com/office/powerpoint/2010/main" val="32952879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RECORD the place element in the appropriate worksheet</a:t>
            </a: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CC2D926-8582-4795-AC3E-5D57D12A7CEF}" type="slidenum">
              <a:rPr lang="en-US" smtClean="0"/>
              <a:pPr/>
              <a:t>48</a:t>
            </a:fld>
            <a:endParaRPr lang="en-US" smtClean="0"/>
          </a:p>
        </p:txBody>
      </p:sp>
    </p:spTree>
    <p:extLst>
      <p:ext uri="{BB962C8B-B14F-4D97-AF65-F5344CB8AC3E}">
        <p14:creationId xmlns:p14="http://schemas.microsoft.com/office/powerpoint/2010/main" val="21226357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Record the place attribute for the Butler Institute of American Art in its worksheet </a:t>
            </a:r>
            <a:r>
              <a:rPr lang="en-US" baseline="0" smtClean="0"/>
              <a:t>(in 370 only for now)</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50</a:t>
            </a:fld>
            <a:endParaRPr lang="en-US"/>
          </a:p>
        </p:txBody>
      </p:sp>
    </p:spTree>
    <p:extLst>
      <p:ext uri="{BB962C8B-B14F-4D97-AF65-F5344CB8AC3E}">
        <p14:creationId xmlns:p14="http://schemas.microsoft.com/office/powerpoint/2010/main" val="27244387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Don’t worry, we’re not done with this 410– more later.</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51</a:t>
            </a:fld>
            <a:endParaRPr lang="en-US"/>
          </a:p>
        </p:txBody>
      </p:sp>
    </p:spTree>
    <p:extLst>
      <p:ext uri="{BB962C8B-B14F-4D97-AF65-F5344CB8AC3E}">
        <p14:creationId xmlns:p14="http://schemas.microsoft.com/office/powerpoint/2010/main" val="32702716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Record the place attribute for the Workshop in its worksheet </a:t>
            </a:r>
            <a:r>
              <a:rPr lang="en-US" baseline="0" smtClean="0"/>
              <a:t>(in 370 only for now)</a:t>
            </a:r>
            <a:endParaRPr lang="en-US" smtClean="0"/>
          </a:p>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52</a:t>
            </a:fld>
            <a:endParaRPr lang="en-US"/>
          </a:p>
        </p:txBody>
      </p:sp>
    </p:spTree>
    <p:extLst>
      <p:ext uri="{BB962C8B-B14F-4D97-AF65-F5344CB8AC3E}">
        <p14:creationId xmlns:p14="http://schemas.microsoft.com/office/powerpoint/2010/main" val="15275758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Go to 11.4. Read together</a:t>
            </a:r>
            <a:r>
              <a:rPr lang="en-US" b="1" smtClean="0"/>
              <a:t>.</a:t>
            </a:r>
          </a:p>
          <a:p>
            <a:endParaRPr lang="en-US" b="1" smtClean="0"/>
          </a:p>
          <a:p>
            <a:r>
              <a:rPr lang="en-US" b="1" smtClean="0"/>
              <a:t>NOTE: PCC has not yet</a:t>
            </a:r>
            <a:r>
              <a:rPr lang="en-US" b="1" baseline="0" smtClean="0"/>
              <a:t> implemented the period of activity element.</a:t>
            </a:r>
            <a:endParaRPr lang="en-US" b="1"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13E96E1-89A1-4DF0-B24C-97E0C06F1A43}" type="slidenum">
              <a:rPr lang="en-US" smtClean="0"/>
              <a:pPr/>
              <a:t>54</a:t>
            </a:fld>
            <a:endParaRPr lang="en-US" smtClean="0"/>
          </a:p>
        </p:txBody>
      </p:sp>
    </p:spTree>
    <p:extLst>
      <p:ext uri="{BB962C8B-B14F-4D97-AF65-F5344CB8AC3E}">
        <p14:creationId xmlns:p14="http://schemas.microsoft.com/office/powerpoint/2010/main" val="7256198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GO TO MARC 046 </a:t>
            </a:r>
            <a:r>
              <a:rPr lang="en-US" b="1" smtClean="0"/>
              <a:t>field</a:t>
            </a:r>
          </a:p>
          <a:p>
            <a:endParaRPr lang="en-US" b="1" smtClean="0"/>
          </a:p>
          <a:p>
            <a:r>
              <a:rPr lang="en-US" b="1" smtClean="0"/>
              <a:t>* NOTE: PCC has not yet implemented $q and $r. DO NOT USE until implementation. Until then, $s and $t stand for date of establishment and date of termination.</a:t>
            </a:r>
            <a:endParaRPr lang="en-US" b="1" smtClean="0"/>
          </a:p>
          <a:p>
            <a:endParaRPr lang="en-US" b="1" smtClean="0"/>
          </a:p>
          <a:p>
            <a:r>
              <a:rPr lang="en-US" b="1" smtClean="0"/>
              <a:t>Record the date element in 046 for the Workshop</a:t>
            </a:r>
            <a:r>
              <a:rPr lang="en-US" b="1" baseline="0" smtClean="0"/>
              <a:t> and for the Museum (next slides)</a:t>
            </a:r>
            <a:endParaRPr lang="en-US" b="1" smtClean="0"/>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B69324E-BCA8-4C45-B472-B065B6084726}" type="slidenum">
              <a:rPr lang="en-US" smtClean="0"/>
              <a:pPr/>
              <a:t>56</a:t>
            </a:fld>
            <a:endParaRPr lang="en-US" smtClean="0"/>
          </a:p>
        </p:txBody>
      </p:sp>
    </p:spTree>
    <p:extLst>
      <p:ext uri="{BB962C8B-B14F-4D97-AF65-F5344CB8AC3E}">
        <p14:creationId xmlns:p14="http://schemas.microsoft.com/office/powerpoint/2010/main" val="1658610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Open to RDA </a:t>
            </a:r>
            <a:r>
              <a:rPr lang="en-US" b="1" smtClean="0"/>
              <a:t>0.6.7,</a:t>
            </a:r>
            <a:r>
              <a:rPr lang="en-US" b="0" smtClean="0"/>
              <a:t> </a:t>
            </a:r>
            <a:r>
              <a:rPr lang="en-US" b="0" smtClean="0"/>
              <a:t>looking for core elements for the</a:t>
            </a:r>
            <a:r>
              <a:rPr lang="en-US" b="0" baseline="0" smtClean="0"/>
              <a:t> corporate body. CLICK THROUGH as people find them</a:t>
            </a:r>
            <a:r>
              <a:rPr lang="en-US" b="0" baseline="0" smtClean="0"/>
              <a:t>.</a:t>
            </a:r>
          </a:p>
          <a:p>
            <a:endParaRPr lang="en-US" b="0" baseline="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ea typeface="Microsoft YaHei"/>
                <a:cs typeface="Microsoft YaHei"/>
              </a:rPr>
              <a:t>Remember “core” does not necessarily mean the information has to become part of the authorized access point. It simply means it must be recorded as part of the description.</a:t>
            </a:r>
          </a:p>
          <a:p>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6</a:t>
            </a:fld>
            <a:endParaRPr lang="en-US"/>
          </a:p>
        </p:txBody>
      </p:sp>
    </p:spTree>
    <p:extLst>
      <p:ext uri="{BB962C8B-B14F-4D97-AF65-F5344CB8AC3E}">
        <p14:creationId xmlns:p14="http://schemas.microsoft.com/office/powerpoint/2010/main" val="40627076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1794" name="Rectangle 1"/>
          <p:cNvSpPr>
            <a:spLocks noGrp="1" noRot="1" noChangeAspect="1" noChangeArrowheads="1" noTextEdit="1"/>
          </p:cNvSpPr>
          <p:nvPr>
            <p:ph type="sldImg"/>
          </p:nvPr>
        </p:nvSpPr>
        <p:spPr>
          <a:xfrm>
            <a:off x="1447800" y="533400"/>
            <a:ext cx="5180013" cy="3884613"/>
          </a:xfrm>
          <a:solidFill>
            <a:srgbClr val="FFFFFF"/>
          </a:solidFill>
          <a:ln>
            <a:solidFill>
              <a:srgbClr val="000000"/>
            </a:solidFill>
            <a:miter lim="800000"/>
          </a:ln>
        </p:spPr>
      </p:sp>
      <p:sp>
        <p:nvSpPr>
          <p:cNvPr id="161795" name="Text Box 2"/>
          <p:cNvSpPr>
            <a:spLocks noGrp="1" noChangeArrowheads="1"/>
          </p:cNvSpPr>
          <p:nvPr>
            <p:ph type="body" idx="1"/>
          </p:nvPr>
        </p:nvSpPr>
        <p:spPr>
          <a:xfrm>
            <a:off x="809625" y="4932363"/>
            <a:ext cx="6478588" cy="4664075"/>
          </a:xfrm>
          <a:noFill/>
        </p:spPr>
        <p:txBody>
          <a:bodyP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ea typeface="Microsoft YaHei"/>
                <a:cs typeface="Microsoft YaHei"/>
              </a:rPr>
              <a:t>November 25, 2015</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Microsoft YaHei"/>
              <a:cs typeface="Microsoft YaHei"/>
            </a:endParaRPr>
          </a:p>
          <a:p>
            <a:r>
              <a:rPr lang="en-US" b="1" smtClean="0"/>
              <a:t>* NOTE: PCC has not yet implemented $q and $r. DO NOT USE until implementation. Until then, $s and $t stand for date of establishment and date of termination.</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Microsoft YaHei"/>
              <a:cs typeface="Times New Roman" pitchFamily="18" charset="0"/>
            </a:endParaRPr>
          </a:p>
        </p:txBody>
      </p:sp>
      <p:sp>
        <p:nvSpPr>
          <p:cNvPr id="161796" name="Slide Number Placeholder 3"/>
          <p:cNvSpPr>
            <a:spLocks noGrp="1"/>
          </p:cNvSpPr>
          <p:nvPr>
            <p:ph type="sldNum" sz="quarter" idx="4294967295"/>
          </p:nvPr>
        </p:nvSpPr>
        <p:spPr bwMode="auto">
          <a:xfrm>
            <a:off x="5959475" y="9867900"/>
            <a:ext cx="765175" cy="508000"/>
          </a:xfrm>
          <a:prstGeom prst="rect">
            <a:avLst/>
          </a:prstGeom>
          <a:noFill/>
          <a:ln>
            <a:miter lim="800000"/>
            <a:headEnd/>
            <a:tailEnd/>
          </a:ln>
        </p:spPr>
        <p:txBody>
          <a:bodyPr lIns="0" tIns="0" rIns="0" bIns="0" anchor="b" anchorCtr="1"/>
          <a:lstStyle/>
          <a:p>
            <a:pPr algn="r" defTabSz="474663" hangingPunct="0">
              <a:lnSpc>
                <a:spcPct val="95000"/>
              </a:lnSpc>
              <a:buSzPct val="100000"/>
              <a:tabLst>
                <a:tab pos="0" algn="l"/>
                <a:tab pos="474663" algn="l"/>
                <a:tab pos="949325" algn="l"/>
                <a:tab pos="1422400" algn="l"/>
                <a:tab pos="1897063" algn="l"/>
                <a:tab pos="2371725" algn="l"/>
                <a:tab pos="2846388" algn="l"/>
                <a:tab pos="3321050" algn="l"/>
                <a:tab pos="3794125" algn="l"/>
                <a:tab pos="4268788" algn="l"/>
                <a:tab pos="4743450" algn="l"/>
                <a:tab pos="5218113" algn="l"/>
                <a:tab pos="5692775" algn="l"/>
                <a:tab pos="6165850" algn="l"/>
                <a:tab pos="6640513" algn="l"/>
                <a:tab pos="7115175" algn="l"/>
                <a:tab pos="7589838" algn="l"/>
                <a:tab pos="8064500" algn="l"/>
                <a:tab pos="8537575" algn="l"/>
                <a:tab pos="9012238" algn="l"/>
                <a:tab pos="9486900" algn="l"/>
              </a:tabLst>
            </a:pPr>
            <a:fld id="{39DD9B65-3EAF-4810-AF39-E92D88B2D523}" type="slidenum">
              <a:rPr lang="en-US" sz="1500">
                <a:solidFill>
                  <a:srgbClr val="000000"/>
                </a:solidFill>
                <a:latin typeface="Times New Roman" pitchFamily="18" charset="0"/>
                <a:cs typeface="Microsoft YaHei"/>
              </a:rPr>
              <a:pPr algn="r" defTabSz="474663" hangingPunct="0">
                <a:lnSpc>
                  <a:spcPct val="95000"/>
                </a:lnSpc>
                <a:buSzPct val="100000"/>
                <a:tabLst>
                  <a:tab pos="0" algn="l"/>
                  <a:tab pos="474663" algn="l"/>
                  <a:tab pos="949325" algn="l"/>
                  <a:tab pos="1422400" algn="l"/>
                  <a:tab pos="1897063" algn="l"/>
                  <a:tab pos="2371725" algn="l"/>
                  <a:tab pos="2846388" algn="l"/>
                  <a:tab pos="3321050" algn="l"/>
                  <a:tab pos="3794125" algn="l"/>
                  <a:tab pos="4268788" algn="l"/>
                  <a:tab pos="4743450" algn="l"/>
                  <a:tab pos="5218113" algn="l"/>
                  <a:tab pos="5692775" algn="l"/>
                  <a:tab pos="6165850" algn="l"/>
                  <a:tab pos="6640513" algn="l"/>
                  <a:tab pos="7115175" algn="l"/>
                  <a:tab pos="7589838" algn="l"/>
                  <a:tab pos="8064500" algn="l"/>
                  <a:tab pos="8537575" algn="l"/>
                  <a:tab pos="9012238" algn="l"/>
                  <a:tab pos="9486900" algn="l"/>
                </a:tabLst>
              </a:pPr>
              <a:t>57</a:t>
            </a:fld>
            <a:endParaRPr lang="en-US" sz="1500">
              <a:solidFill>
                <a:srgbClr val="000000"/>
              </a:solidFill>
              <a:latin typeface="Times New Roman" pitchFamily="18" charset="0"/>
              <a:cs typeface="Microsoft YaHei"/>
            </a:endParaRPr>
          </a:p>
        </p:txBody>
      </p:sp>
    </p:spTree>
    <p:extLst>
      <p:ext uri="{BB962C8B-B14F-4D97-AF65-F5344CB8AC3E}">
        <p14:creationId xmlns:p14="http://schemas.microsoft.com/office/powerpoint/2010/main" val="25063872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42" name="Rectangle 1"/>
          <p:cNvSpPr>
            <a:spLocks noGrp="1" noRot="1" noChangeAspect="1" noChangeArrowheads="1" noTextEdit="1"/>
          </p:cNvSpPr>
          <p:nvPr>
            <p:ph type="sldImg"/>
          </p:nvPr>
        </p:nvSpPr>
        <p:spPr>
          <a:xfrm>
            <a:off x="1447800" y="533400"/>
            <a:ext cx="5180013" cy="3884613"/>
          </a:xfrm>
          <a:solidFill>
            <a:srgbClr val="FFFFFF"/>
          </a:solidFill>
          <a:ln>
            <a:solidFill>
              <a:srgbClr val="000000"/>
            </a:solidFill>
            <a:miter lim="800000"/>
          </a:ln>
        </p:spPr>
      </p:sp>
      <p:sp>
        <p:nvSpPr>
          <p:cNvPr id="163843" name="Text Box 2"/>
          <p:cNvSpPr>
            <a:spLocks noGrp="1" noChangeArrowheads="1"/>
          </p:cNvSpPr>
          <p:nvPr>
            <p:ph type="body" idx="1"/>
          </p:nvPr>
        </p:nvSpPr>
        <p:spPr>
          <a:xfrm>
            <a:off x="809625" y="4932363"/>
            <a:ext cx="6269038" cy="4664075"/>
          </a:xfrm>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ea typeface="Microsoft YaHei"/>
                <a:cs typeface="Microsoft YaHei"/>
              </a:rPr>
              <a:t>November</a:t>
            </a:r>
            <a:r>
              <a:rPr lang="en-US" baseline="0" smtClean="0">
                <a:ea typeface="Microsoft YaHei"/>
                <a:cs typeface="Microsoft YaHei"/>
              </a:rPr>
              <a:t> 25, 2015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Microsoft YaHei"/>
              <a:cs typeface="Microsoft YaHei"/>
            </a:endParaRP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BC dates are one year off because there was no year “0”.</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p>
          <a:p>
            <a:pPr marL="0" marR="0" indent="0" algn="l" defTabSz="457200" rtl="0" eaLnBrk="1" fontAlgn="base" latinLnBrk="0" hangingPunct="1">
              <a:lnSpc>
                <a:spcPct val="100000"/>
              </a:lnSpc>
              <a:spcBef>
                <a:spcPts val="45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b="1" smtClean="0"/>
              <a:t>* NOTE: PCC has not yet implemented $q and $r. DO NOT USE until implementation. Until then, $s and $t stand for date of establishment and date of termination.</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Microsoft YaHei"/>
              <a:cs typeface="Microsoft YaHei"/>
            </a:endParaRP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Microsoft YaHei"/>
              <a:cs typeface="Microsoft YaHei"/>
            </a:endParaRPr>
          </a:p>
        </p:txBody>
      </p:sp>
      <p:sp>
        <p:nvSpPr>
          <p:cNvPr id="163844" name="Slide Number Placeholder 3"/>
          <p:cNvSpPr>
            <a:spLocks noGrp="1"/>
          </p:cNvSpPr>
          <p:nvPr>
            <p:ph type="sldNum" sz="quarter" idx="4294967295"/>
          </p:nvPr>
        </p:nvSpPr>
        <p:spPr bwMode="auto">
          <a:xfrm>
            <a:off x="5959475" y="9867900"/>
            <a:ext cx="765175" cy="508000"/>
          </a:xfrm>
          <a:prstGeom prst="rect">
            <a:avLst/>
          </a:prstGeom>
          <a:noFill/>
          <a:ln>
            <a:miter lim="800000"/>
            <a:headEnd/>
            <a:tailEnd/>
          </a:ln>
        </p:spPr>
        <p:txBody>
          <a:bodyPr lIns="0" tIns="0" rIns="0" bIns="0" anchor="b" anchorCtr="1"/>
          <a:lstStyle/>
          <a:p>
            <a:pPr algn="r" defTabSz="474663" hangingPunct="0">
              <a:lnSpc>
                <a:spcPct val="95000"/>
              </a:lnSpc>
              <a:buSzPct val="100000"/>
              <a:tabLst>
                <a:tab pos="0" algn="l"/>
                <a:tab pos="474663" algn="l"/>
                <a:tab pos="949325" algn="l"/>
                <a:tab pos="1422400" algn="l"/>
                <a:tab pos="1897063" algn="l"/>
                <a:tab pos="2371725" algn="l"/>
                <a:tab pos="2846388" algn="l"/>
                <a:tab pos="3321050" algn="l"/>
                <a:tab pos="3794125" algn="l"/>
                <a:tab pos="4268788" algn="l"/>
                <a:tab pos="4743450" algn="l"/>
                <a:tab pos="5218113" algn="l"/>
                <a:tab pos="5692775" algn="l"/>
                <a:tab pos="6165850" algn="l"/>
                <a:tab pos="6640513" algn="l"/>
                <a:tab pos="7115175" algn="l"/>
                <a:tab pos="7589838" algn="l"/>
                <a:tab pos="8064500" algn="l"/>
                <a:tab pos="8537575" algn="l"/>
                <a:tab pos="9012238" algn="l"/>
                <a:tab pos="9486900" algn="l"/>
              </a:tabLst>
            </a:pPr>
            <a:fld id="{21886A7E-ACA1-49CD-8393-2FCCEC921E1C}" type="slidenum">
              <a:rPr lang="en-US" sz="1500">
                <a:solidFill>
                  <a:srgbClr val="000000"/>
                </a:solidFill>
                <a:latin typeface="Times New Roman" pitchFamily="18" charset="0"/>
                <a:cs typeface="Microsoft YaHei"/>
              </a:rPr>
              <a:pPr algn="r" defTabSz="474663" hangingPunct="0">
                <a:lnSpc>
                  <a:spcPct val="95000"/>
                </a:lnSpc>
                <a:buSzPct val="100000"/>
                <a:tabLst>
                  <a:tab pos="0" algn="l"/>
                  <a:tab pos="474663" algn="l"/>
                  <a:tab pos="949325" algn="l"/>
                  <a:tab pos="1422400" algn="l"/>
                  <a:tab pos="1897063" algn="l"/>
                  <a:tab pos="2371725" algn="l"/>
                  <a:tab pos="2846388" algn="l"/>
                  <a:tab pos="3321050" algn="l"/>
                  <a:tab pos="3794125" algn="l"/>
                  <a:tab pos="4268788" algn="l"/>
                  <a:tab pos="4743450" algn="l"/>
                  <a:tab pos="5218113" algn="l"/>
                  <a:tab pos="5692775" algn="l"/>
                  <a:tab pos="6165850" algn="l"/>
                  <a:tab pos="6640513" algn="l"/>
                  <a:tab pos="7115175" algn="l"/>
                  <a:tab pos="7589838" algn="l"/>
                  <a:tab pos="8064500" algn="l"/>
                  <a:tab pos="8537575" algn="l"/>
                  <a:tab pos="9012238" algn="l"/>
                  <a:tab pos="9486900" algn="l"/>
                </a:tabLst>
              </a:pPr>
              <a:t>58</a:t>
            </a:fld>
            <a:endParaRPr lang="en-US" sz="1500">
              <a:solidFill>
                <a:srgbClr val="000000"/>
              </a:solidFill>
              <a:latin typeface="Times New Roman" pitchFamily="18" charset="0"/>
              <a:cs typeface="Microsoft YaHei"/>
            </a:endParaRPr>
          </a:p>
        </p:txBody>
      </p:sp>
    </p:spTree>
    <p:extLst>
      <p:ext uri="{BB962C8B-B14F-4D97-AF65-F5344CB8AC3E}">
        <p14:creationId xmlns:p14="http://schemas.microsoft.com/office/powerpoint/2010/main" val="4363895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smtClean="0"/>
              <a:t>* NOTE: PCC has not yet implemented $q and $r. DO NOT USE until implementation. Until then, $s and $t stand for date of establishment and date of termination.</a:t>
            </a:r>
          </a:p>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60</a:t>
            </a:fld>
            <a:endParaRPr lang="en-US"/>
          </a:p>
        </p:txBody>
      </p:sp>
    </p:spTree>
    <p:extLst>
      <p:ext uri="{BB962C8B-B14F-4D97-AF65-F5344CB8AC3E}">
        <p14:creationId xmlns:p14="http://schemas.microsoft.com/office/powerpoint/2010/main" val="33798455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Don’t worry, we’re not done with this 410– more later</a:t>
            </a:r>
            <a:r>
              <a:rPr lang="en-US" smtClean="0"/>
              <a:t>.</a:t>
            </a:r>
          </a:p>
          <a:p>
            <a:endParaRPr lang="en-US"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smtClean="0"/>
              <a:t>* NOTE: PCC has not yet implemented $q and $r. DO NOT USE until implementation. Until then, $s and $t stand for date of establishment and date of termination.</a:t>
            </a:r>
          </a:p>
          <a:p>
            <a:endParaRPr lang="en-US" smtClean="0"/>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62</a:t>
            </a:fld>
            <a:endParaRPr lang="en-US"/>
          </a:p>
        </p:txBody>
      </p:sp>
    </p:spTree>
    <p:extLst>
      <p:ext uri="{BB962C8B-B14F-4D97-AF65-F5344CB8AC3E}">
        <p14:creationId xmlns:p14="http://schemas.microsoft.com/office/powerpoint/2010/main" val="32702716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together at 11.5.</a:t>
            </a:r>
          </a:p>
          <a:p>
            <a:endParaRPr lang="en-US" b="1"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smtClean="0"/>
              <a:t>Use the preferred</a:t>
            </a:r>
            <a:r>
              <a:rPr lang="en-US" b="1" baseline="0" smtClean="0"/>
              <a:t> name (as of July 2013). Not required to establish, but if it is established, use the authorized form, and include $2 naf in the field.</a:t>
            </a:r>
            <a:endParaRPr lang="en-US" b="1" smtClean="0"/>
          </a:p>
          <a:p>
            <a:endParaRPr lang="en-US" b="1"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C5D3B0C-790C-491E-B449-D48EFC88C316}" type="slidenum">
              <a:rPr lang="en-US" smtClean="0"/>
              <a:pPr/>
              <a:t>63</a:t>
            </a:fld>
            <a:endParaRPr lang="en-US" smtClean="0"/>
          </a:p>
        </p:txBody>
      </p:sp>
    </p:spTree>
    <p:extLst>
      <p:ext uri="{BB962C8B-B14F-4D97-AF65-F5344CB8AC3E}">
        <p14:creationId xmlns:p14="http://schemas.microsoft.com/office/powerpoint/2010/main" val="2716360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Record the associated institution for the Workshop on the appropriate worksheet.</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64</a:t>
            </a:fld>
            <a:endParaRPr lang="en-US"/>
          </a:p>
        </p:txBody>
      </p:sp>
    </p:spTree>
    <p:extLst>
      <p:ext uri="{BB962C8B-B14F-4D97-AF65-F5344CB8AC3E}">
        <p14:creationId xmlns:p14="http://schemas.microsoft.com/office/powerpoint/2010/main" val="13164814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smtClean="0"/>
              <a:t>* NOTE: PCC has not yet implemented $q and $r. DO NOT USE until implementation. Until then, $s and $t stand for date of establishment and date of termination.</a:t>
            </a:r>
          </a:p>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65</a:t>
            </a:fld>
            <a:endParaRPr lang="en-US"/>
          </a:p>
        </p:txBody>
      </p:sp>
    </p:spTree>
    <p:extLst>
      <p:ext uri="{BB962C8B-B14F-4D97-AF65-F5344CB8AC3E}">
        <p14:creationId xmlns:p14="http://schemas.microsoft.com/office/powerpoint/2010/main" val="37188438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66</a:t>
            </a:fld>
            <a:endParaRPr lang="en-US"/>
          </a:p>
        </p:txBody>
      </p:sp>
    </p:spTree>
    <p:extLst>
      <p:ext uri="{BB962C8B-B14F-4D97-AF65-F5344CB8AC3E}">
        <p14:creationId xmlns:p14="http://schemas.microsoft.com/office/powerpoint/2010/main" val="22376585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Record the number of the conference on</a:t>
            </a:r>
            <a:r>
              <a:rPr lang="en-US" baseline="0" smtClean="0"/>
              <a:t> the appropriate worksheet.</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67</a:t>
            </a:fld>
            <a:endParaRPr lang="en-US"/>
          </a:p>
        </p:txBody>
      </p:sp>
    </p:spTree>
    <p:extLst>
      <p:ext uri="{BB962C8B-B14F-4D97-AF65-F5344CB8AC3E}">
        <p14:creationId xmlns:p14="http://schemas.microsoft.com/office/powerpoint/2010/main" val="1825026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Go to 11.7.</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DF770F5-397F-46EB-832A-36E12BAB9245}" type="slidenum">
              <a:rPr lang="en-US" smtClean="0"/>
              <a:pPr/>
              <a:t>69</a:t>
            </a:fld>
            <a:endParaRPr lang="en-US" smtClean="0"/>
          </a:p>
        </p:txBody>
      </p:sp>
    </p:spTree>
    <p:extLst>
      <p:ext uri="{BB962C8B-B14F-4D97-AF65-F5344CB8AC3E}">
        <p14:creationId xmlns:p14="http://schemas.microsoft.com/office/powerpoint/2010/main" val="2713867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Open to RDA </a:t>
            </a:r>
            <a:r>
              <a:rPr lang="en-US" b="1" smtClean="0"/>
              <a:t>0.6.7,</a:t>
            </a:r>
            <a:r>
              <a:rPr lang="en-US" b="0" smtClean="0"/>
              <a:t> </a:t>
            </a:r>
            <a:r>
              <a:rPr lang="en-US" b="0" smtClean="0"/>
              <a:t>looking for core elements for the</a:t>
            </a:r>
            <a:r>
              <a:rPr lang="en-US" b="0" baseline="0" smtClean="0"/>
              <a:t> corporate body. CLICK THROUGH as people find them.</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7</a:t>
            </a:fld>
            <a:endParaRPr lang="en-US"/>
          </a:p>
        </p:txBody>
      </p:sp>
    </p:spTree>
    <p:extLst>
      <p:ext uri="{BB962C8B-B14F-4D97-AF65-F5344CB8AC3E}">
        <p14:creationId xmlns:p14="http://schemas.microsoft.com/office/powerpoint/2010/main" val="40627076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NOTE:</a:t>
            </a:r>
            <a:r>
              <a:rPr lang="en-US" b="1" baseline="0" smtClean="0"/>
              <a:t> You might say, “well, that’s obvious” for the Library, but remember it’s not obvious for a machine and this element might be used to bring together all libraries, including those without the word “Library” in the name (e.g. Biblioteca)</a:t>
            </a:r>
            <a:endParaRPr lang="en-US" b="1" smtClean="0"/>
          </a:p>
          <a:p>
            <a:endParaRPr lang="en-US" b="1" smtClean="0"/>
          </a:p>
          <a:p>
            <a:r>
              <a:rPr lang="en-US" b="1" smtClean="0"/>
              <a:t>EXERCISE:</a:t>
            </a:r>
            <a:r>
              <a:rPr lang="en-US" b="1" baseline="0" smtClean="0"/>
              <a:t> Add this element to the three descriptions you’re working on.</a:t>
            </a:r>
          </a:p>
          <a:p>
            <a:endParaRPr lang="en-US" b="1" baseline="0" smtClean="0"/>
          </a:p>
          <a:p>
            <a:r>
              <a:rPr lang="en-US" b="1" baseline="0" smtClean="0"/>
              <a:t>Possibilities (find controlled form in LCSH):</a:t>
            </a:r>
            <a:endParaRPr lang="en-US" b="1" baseline="0" smtClean="0"/>
          </a:p>
          <a:p>
            <a:endParaRPr lang="en-US" b="1" baseline="0" smtClean="0"/>
          </a:p>
          <a:p>
            <a:r>
              <a:rPr lang="en-US" b="1" baseline="0" smtClean="0"/>
              <a:t>For the workshop: “Workshop” “Conference” “Meeting”, etc.</a:t>
            </a:r>
          </a:p>
          <a:p>
            <a:r>
              <a:rPr lang="en-US" b="1" baseline="0" smtClean="0"/>
              <a:t>For the Butler Institute: “Museum”, etc.</a:t>
            </a:r>
          </a:p>
          <a:p>
            <a:r>
              <a:rPr lang="en-US" b="1" baseline="0" smtClean="0"/>
              <a:t>For the UASLP faculty, “Medical school” etc.</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70</a:t>
            </a:fld>
            <a:endParaRPr lang="en-US"/>
          </a:p>
        </p:txBody>
      </p:sp>
    </p:spTree>
    <p:extLst>
      <p:ext uri="{BB962C8B-B14F-4D97-AF65-F5344CB8AC3E}">
        <p14:creationId xmlns:p14="http://schemas.microsoft.com/office/powerpoint/2010/main" val="4990682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Don’t worry, we’re not done with this 410– more later.</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71</a:t>
            </a:fld>
            <a:endParaRPr lang="en-US"/>
          </a:p>
        </p:txBody>
      </p:sp>
    </p:spTree>
    <p:extLst>
      <p:ext uri="{BB962C8B-B14F-4D97-AF65-F5344CB8AC3E}">
        <p14:creationId xmlns:p14="http://schemas.microsoft.com/office/powerpoint/2010/main" val="32702716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11.8</a:t>
            </a:r>
            <a:r>
              <a:rPr lang="en-US" b="1" baseline="0" smtClean="0"/>
              <a:t> together. </a:t>
            </a:r>
          </a:p>
          <a:p>
            <a:endParaRPr lang="en-US" b="1" baseline="0" smtClean="0"/>
          </a:p>
          <a:p>
            <a:r>
              <a:rPr lang="en-US" b="1" smtClean="0"/>
              <a:t>Add language element to all the worksheets.</a:t>
            </a: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2C7DBAD-68E5-44C2-95A5-2A4F47F28CC5}" type="slidenum">
              <a:rPr lang="en-US" smtClean="0"/>
              <a:pPr/>
              <a:t>74</a:t>
            </a:fld>
            <a:endParaRPr lang="en-US" smtClean="0"/>
          </a:p>
        </p:txBody>
      </p:sp>
    </p:spTree>
    <p:extLst>
      <p:ext uri="{BB962C8B-B14F-4D97-AF65-F5344CB8AC3E}">
        <p14:creationId xmlns:p14="http://schemas.microsoft.com/office/powerpoint/2010/main" val="8001912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Don’t worry, we’re not done with this 410– more later.</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75</a:t>
            </a:fld>
            <a:endParaRPr lang="en-US"/>
          </a:p>
        </p:txBody>
      </p:sp>
    </p:spTree>
    <p:extLst>
      <p:ext uri="{BB962C8B-B14F-4D97-AF65-F5344CB8AC3E}">
        <p14:creationId xmlns:p14="http://schemas.microsoft.com/office/powerpoint/2010/main" val="32702716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11.9</a:t>
            </a:r>
            <a:r>
              <a:rPr lang="en-US" b="1" baseline="0" smtClean="0"/>
              <a:t> together. </a:t>
            </a:r>
          </a:p>
          <a:p>
            <a:endParaRPr lang="en-US" b="1" baseline="0" smtClean="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2C7DBAD-68E5-44C2-95A5-2A4F47F28CC5}" type="slidenum">
              <a:rPr lang="en-US" smtClean="0"/>
              <a:pPr/>
              <a:t>78</a:t>
            </a:fld>
            <a:endParaRPr lang="en-US" smtClean="0"/>
          </a:p>
        </p:txBody>
      </p:sp>
    </p:spTree>
    <p:extLst>
      <p:ext uri="{BB962C8B-B14F-4D97-AF65-F5344CB8AC3E}">
        <p14:creationId xmlns:p14="http://schemas.microsoft.com/office/powerpoint/2010/main" val="37520676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Record the Address element for the Butler Institute.</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79</a:t>
            </a:fld>
            <a:endParaRPr lang="en-US"/>
          </a:p>
        </p:txBody>
      </p:sp>
    </p:spTree>
    <p:extLst>
      <p:ext uri="{BB962C8B-B14F-4D97-AF65-F5344CB8AC3E}">
        <p14:creationId xmlns:p14="http://schemas.microsoft.com/office/powerpoint/2010/main" val="34158271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Don’t worry, we’re not done with this 410– more later.</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80</a:t>
            </a:fld>
            <a:endParaRPr lang="en-US"/>
          </a:p>
        </p:txBody>
      </p:sp>
    </p:spTree>
    <p:extLst>
      <p:ext uri="{BB962C8B-B14F-4D97-AF65-F5344CB8AC3E}">
        <p14:creationId xmlns:p14="http://schemas.microsoft.com/office/powerpoint/2010/main" val="32702716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11.10 together. </a:t>
            </a:r>
          </a:p>
          <a:p>
            <a:endParaRPr lang="en-US" b="1" baseline="0"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21C9F50-CBB3-4942-BD72-03C20FB18F18}" type="slidenum">
              <a:rPr lang="en-US" smtClean="0"/>
              <a:pPr/>
              <a:t>81</a:t>
            </a:fld>
            <a:endParaRPr lang="en-US" smtClean="0"/>
          </a:p>
        </p:txBody>
      </p:sp>
    </p:spTree>
    <p:extLst>
      <p:ext uri="{BB962C8B-B14F-4D97-AF65-F5344CB8AC3E}">
        <p14:creationId xmlns:p14="http://schemas.microsoft.com/office/powerpoint/2010/main" val="22580888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EXERCISE:</a:t>
            </a:r>
            <a:r>
              <a:rPr lang="en-US" b="1" baseline="0" smtClean="0"/>
              <a:t> Add this element to the three descriptions you’re working on.</a:t>
            </a:r>
          </a:p>
          <a:p>
            <a:endParaRPr lang="en-US" b="1" baseline="0" smtClean="0"/>
          </a:p>
          <a:p>
            <a:r>
              <a:rPr lang="en-US" b="1" baseline="0" smtClean="0"/>
              <a:t>Possibilities:</a:t>
            </a:r>
          </a:p>
          <a:p>
            <a:endParaRPr lang="en-US" b="1" baseline="0" smtClean="0"/>
          </a:p>
          <a:p>
            <a:r>
              <a:rPr lang="en-US" b="1" baseline="0" smtClean="0"/>
              <a:t>For the workshop: “Nude mice”</a:t>
            </a:r>
          </a:p>
          <a:p>
            <a:r>
              <a:rPr lang="en-US" b="1" baseline="0" smtClean="0"/>
              <a:t>For the Butler Institute: “Art”</a:t>
            </a:r>
          </a:p>
          <a:p>
            <a:r>
              <a:rPr lang="en-US" b="1" baseline="0" smtClean="0"/>
              <a:t>For the UASLP faculty, “Medicine”</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82</a:t>
            </a:fld>
            <a:endParaRPr lang="en-US"/>
          </a:p>
        </p:txBody>
      </p:sp>
    </p:spTree>
    <p:extLst>
      <p:ext uri="{BB962C8B-B14F-4D97-AF65-F5344CB8AC3E}">
        <p14:creationId xmlns:p14="http://schemas.microsoft.com/office/powerpoint/2010/main" val="4990682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83</a:t>
            </a:fld>
            <a:endParaRPr lang="en-US"/>
          </a:p>
        </p:txBody>
      </p:sp>
    </p:spTree>
    <p:extLst>
      <p:ext uri="{BB962C8B-B14F-4D97-AF65-F5344CB8AC3E}">
        <p14:creationId xmlns:p14="http://schemas.microsoft.com/office/powerpoint/2010/main" val="3270271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Go</a:t>
            </a:r>
            <a:r>
              <a:rPr lang="en-US" baseline="0" smtClean="0"/>
              <a:t> to 8.5.1; have someone read, especially 8.5.6.2. Then go to Appendix A.2 &amp; B.2 and examine together.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8</a:t>
            </a:fld>
            <a:endParaRPr lang="en-US"/>
          </a:p>
        </p:txBody>
      </p:sp>
    </p:spTree>
    <p:extLst>
      <p:ext uri="{BB962C8B-B14F-4D97-AF65-F5344CB8AC3E}">
        <p14:creationId xmlns:p14="http://schemas.microsoft.com/office/powerpoint/2010/main" val="12487953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11.11 together.</a:t>
            </a: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21C9F50-CBB3-4942-BD72-03C20FB18F18}" type="slidenum">
              <a:rPr lang="en-US" smtClean="0"/>
              <a:pPr/>
              <a:t>86</a:t>
            </a:fld>
            <a:endParaRPr lang="en-US" smtClean="0"/>
          </a:p>
        </p:txBody>
      </p:sp>
    </p:spTree>
    <p:extLst>
      <p:ext uri="{BB962C8B-B14F-4D97-AF65-F5344CB8AC3E}">
        <p14:creationId xmlns:p14="http://schemas.microsoft.com/office/powerpoint/2010/main" val="33231975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EXERCISE: Record the</a:t>
            </a:r>
            <a:r>
              <a:rPr lang="en-US" b="1" baseline="0" smtClean="0"/>
              <a:t> corporate history element for the Butler Institute (see following slide)</a:t>
            </a:r>
            <a:endParaRPr lang="en-US" b="1"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21C9F50-CBB3-4942-BD72-03C20FB18F18}" type="slidenum">
              <a:rPr lang="en-US" smtClean="0"/>
              <a:pPr/>
              <a:t>87</a:t>
            </a:fld>
            <a:endParaRPr lang="en-US" smtClean="0"/>
          </a:p>
        </p:txBody>
      </p:sp>
    </p:spTree>
    <p:extLst>
      <p:ext uri="{BB962C8B-B14F-4D97-AF65-F5344CB8AC3E}">
        <p14:creationId xmlns:p14="http://schemas.microsoft.com/office/powerpoint/2010/main" val="24553142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Write a brief</a:t>
            </a:r>
            <a:r>
              <a:rPr lang="en-US" baseline="0" smtClean="0"/>
              <a:t> corporate history for the Butler Institute of American Art.</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88</a:t>
            </a:fld>
            <a:endParaRPr lang="en-US"/>
          </a:p>
        </p:txBody>
      </p:sp>
    </p:spTree>
    <p:extLst>
      <p:ext uri="{BB962C8B-B14F-4D97-AF65-F5344CB8AC3E}">
        <p14:creationId xmlns:p14="http://schemas.microsoft.com/office/powerpoint/2010/main" val="67124369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89</a:t>
            </a:fld>
            <a:endParaRPr lang="en-US"/>
          </a:p>
        </p:txBody>
      </p:sp>
    </p:spTree>
    <p:extLst>
      <p:ext uri="{BB962C8B-B14F-4D97-AF65-F5344CB8AC3E}">
        <p14:creationId xmlns:p14="http://schemas.microsoft.com/office/powerpoint/2010/main" val="32702716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 at RDA 9.18 together</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90</a:t>
            </a:fld>
            <a:endParaRPr lang="en-US"/>
          </a:p>
        </p:txBody>
      </p:sp>
    </p:spTree>
    <p:extLst>
      <p:ext uri="{BB962C8B-B14F-4D97-AF65-F5344CB8AC3E}">
        <p14:creationId xmlns:p14="http://schemas.microsoft.com/office/powerpoint/2010/main" val="5286278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11.13 together,</a:t>
            </a:r>
            <a:r>
              <a:rPr lang="en-US" baseline="0" smtClean="0"/>
              <a:t> including all the required additions (linger on the requirement to add place to local church and radio/TV station)</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91</a:t>
            </a:fld>
            <a:endParaRPr lang="en-US"/>
          </a:p>
        </p:txBody>
      </p:sp>
    </p:spTree>
    <p:extLst>
      <p:ext uri="{BB962C8B-B14F-4D97-AF65-F5344CB8AC3E}">
        <p14:creationId xmlns:p14="http://schemas.microsoft.com/office/powerpoint/2010/main" val="40460625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11.13</a:t>
            </a:r>
            <a:r>
              <a:rPr lang="en-US" baseline="0" smtClean="0"/>
              <a:t> together.</a:t>
            </a:r>
          </a:p>
          <a:p>
            <a:endParaRPr lang="en-US" baseline="0" smtClean="0"/>
          </a:p>
          <a:p>
            <a:r>
              <a:rPr lang="en-US" baseline="0" smtClean="0"/>
              <a:t>What will the authorized access point be for the Butler and the Faculty of Medicine?</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92</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93</a:t>
            </a:fld>
            <a:endParaRPr lang="en-US"/>
          </a:p>
        </p:txBody>
      </p:sp>
    </p:spTree>
    <p:extLst>
      <p:ext uri="{BB962C8B-B14F-4D97-AF65-F5344CB8AC3E}">
        <p14:creationId xmlns:p14="http://schemas.microsoft.com/office/powerpoint/2010/main" val="327027167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11.13</a:t>
            </a:r>
            <a:r>
              <a:rPr lang="en-US" baseline="0" smtClean="0"/>
              <a:t> together.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95</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Construct the authorized access point for the Workshop</a:t>
            </a:r>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96</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go</a:t>
            </a:r>
            <a:r>
              <a:rPr lang="en-US" baseline="0" smtClean="0"/>
              <a:t> to RDA 8.12.</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9</a:t>
            </a:fld>
            <a:endParaRPr lang="en-US"/>
          </a:p>
        </p:txBody>
      </p:sp>
    </p:spTree>
    <p:extLst>
      <p:ext uri="{BB962C8B-B14F-4D97-AF65-F5344CB8AC3E}">
        <p14:creationId xmlns:p14="http://schemas.microsoft.com/office/powerpoint/2010/main" val="18718825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11.13.2</a:t>
            </a:r>
            <a:r>
              <a:rPr lang="en-US" baseline="0" smtClean="0"/>
              <a:t> together.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98</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99</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we need to qualify the variant here.</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100</a:t>
            </a:fld>
            <a:endParaRPr lang="en-US"/>
          </a:p>
        </p:txBody>
      </p:sp>
    </p:spTree>
    <p:extLst>
      <p:ext uri="{BB962C8B-B14F-4D97-AF65-F5344CB8AC3E}">
        <p14:creationId xmlns:p14="http://schemas.microsoft.com/office/powerpoint/2010/main" val="327027167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Record the sources</a:t>
            </a:r>
            <a:r>
              <a:rPr lang="en-US" baseline="0" smtClean="0"/>
              <a:t> consulted on your worksheet (go back to the earlier slides if necessary)</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102</a:t>
            </a:fld>
            <a:endParaRPr lang="en-US"/>
          </a:p>
        </p:txBody>
      </p:sp>
    </p:spTree>
    <p:extLst>
      <p:ext uri="{BB962C8B-B14F-4D97-AF65-F5344CB8AC3E}">
        <p14:creationId xmlns:p14="http://schemas.microsoft.com/office/powerpoint/2010/main" val="10788771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Of the bodies</a:t>
            </a:r>
            <a:r>
              <a:rPr lang="en-US" baseline="0" smtClean="0"/>
              <a:t> we’ve been working on, o</a:t>
            </a:r>
            <a:r>
              <a:rPr lang="en-US" smtClean="0"/>
              <a:t>nly</a:t>
            </a:r>
            <a:r>
              <a:rPr lang="en-US" baseline="0" smtClean="0"/>
              <a:t> the Medical School has a related body. It is possible (and permissible) to add this 510, but it hasn’t been done much yet since the hierarchical superior also appears in the authorized access point itself. More typical are earlier and later bodies.</a:t>
            </a:r>
          </a:p>
          <a:p>
            <a:endParaRPr lang="en-US" baseline="0" smtClean="0"/>
          </a:p>
          <a:p>
            <a:r>
              <a:rPr lang="en-US" baseline="0" smtClean="0"/>
              <a:t>Point out that this is MARC order; OCLC flips $w to the end.</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103</a:t>
            </a:fld>
            <a:endParaRPr lang="en-US"/>
          </a:p>
        </p:txBody>
      </p:sp>
    </p:spTree>
    <p:extLst>
      <p:ext uri="{BB962C8B-B14F-4D97-AF65-F5344CB8AC3E}">
        <p14:creationId xmlns:p14="http://schemas.microsoft.com/office/powerpoint/2010/main" val="23000241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There is a related person for the Butler – who? The founder.</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104</a:t>
            </a:fld>
            <a:endParaRPr lang="en-US"/>
          </a:p>
        </p:txBody>
      </p:sp>
    </p:spTree>
    <p:extLst>
      <p:ext uri="{BB962C8B-B14F-4D97-AF65-F5344CB8AC3E}">
        <p14:creationId xmlns:p14="http://schemas.microsoft.com/office/powerpoint/2010/main" val="40360834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105</a:t>
            </a:fld>
            <a:endParaRPr lang="en-US"/>
          </a:p>
        </p:txBody>
      </p:sp>
    </p:spTree>
    <p:extLst>
      <p:ext uri="{BB962C8B-B14F-4D97-AF65-F5344CB8AC3E}">
        <p14:creationId xmlns:p14="http://schemas.microsoft.com/office/powerpoint/2010/main" val="327027167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106</a:t>
            </a:fld>
            <a:endParaRPr lang="en-US"/>
          </a:p>
        </p:txBody>
      </p:sp>
    </p:spTree>
    <p:extLst>
      <p:ext uri="{BB962C8B-B14F-4D97-AF65-F5344CB8AC3E}">
        <p14:creationId xmlns:p14="http://schemas.microsoft.com/office/powerpoint/2010/main" val="358798840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NOTE: talk about $v and $u in 371;</a:t>
            </a:r>
            <a:r>
              <a:rPr lang="en-US" b="1" baseline="0" smtClean="0"/>
              <a:t> and about $2 in 372</a:t>
            </a:r>
            <a:endParaRPr lang="en-US" b="1" smtClean="0"/>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8B07040-57AE-4D1F-AED4-517A1997DC97}" type="slidenum">
              <a:rPr lang="en-US" smtClean="0"/>
              <a:pPr/>
              <a:t>107</a:t>
            </a:fld>
            <a:endParaRPr lang="en-US" smtClean="0"/>
          </a:p>
        </p:txBody>
      </p:sp>
    </p:spTree>
    <p:extLst>
      <p:ext uri="{BB962C8B-B14F-4D97-AF65-F5344CB8AC3E}">
        <p14:creationId xmlns:p14="http://schemas.microsoft.com/office/powerpoint/2010/main" val="308172060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B60861A-8C6F-48FB-9002-298EC33B83E8}" type="slidenum">
              <a:rPr lang="en-US" smtClean="0"/>
              <a:pPr/>
              <a:t>108</a:t>
            </a:fld>
            <a:endParaRPr lang="en-US" smtClean="0"/>
          </a:p>
        </p:txBody>
      </p:sp>
    </p:spTree>
    <p:extLst>
      <p:ext uri="{BB962C8B-B14F-4D97-AF65-F5344CB8AC3E}">
        <p14:creationId xmlns:p14="http://schemas.microsoft.com/office/powerpoint/2010/main" val="112533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Explain the OCLC 670.</a:t>
            </a:r>
          </a:p>
          <a:p>
            <a:endParaRPr lang="en-US" smtClean="0"/>
          </a:p>
          <a:p>
            <a:r>
              <a:rPr lang="en-US" smtClean="0"/>
              <a:t>There are lots of ways to form these. The point is, record information justifying what you’ve included in other elements in the description.</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10</a:t>
            </a:fld>
            <a:endParaRPr lang="en-US"/>
          </a:p>
        </p:txBody>
      </p:sp>
    </p:spTree>
    <p:extLst>
      <p:ext uri="{BB962C8B-B14F-4D97-AF65-F5344CB8AC3E}">
        <p14:creationId xmlns:p14="http://schemas.microsoft.com/office/powerpoint/2010/main" val="325187678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NOTE:</a:t>
            </a:r>
            <a:r>
              <a:rPr lang="en-US" b="1" baseline="0" smtClean="0"/>
              <a:t> Talk about $2 in 373</a:t>
            </a:r>
            <a:endParaRPr lang="en-US" b="1" smtClean="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ADCB102-50EA-4952-AA21-031C348D3C93}" type="slidenum">
              <a:rPr lang="en-US" smtClean="0"/>
              <a:pPr/>
              <a:t>109</a:t>
            </a:fld>
            <a:endParaRPr lang="en-US" smtClean="0"/>
          </a:p>
        </p:txBody>
      </p:sp>
    </p:spTree>
    <p:extLst>
      <p:ext uri="{BB962C8B-B14F-4D97-AF65-F5344CB8AC3E}">
        <p14:creationId xmlns:p14="http://schemas.microsoft.com/office/powerpoint/2010/main" val="397366647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111</a:t>
            </a:fld>
            <a:endParaRPr lang="en-US"/>
          </a:p>
        </p:txBody>
      </p:sp>
    </p:spTree>
    <p:extLst>
      <p:ext uri="{BB962C8B-B14F-4D97-AF65-F5344CB8AC3E}">
        <p14:creationId xmlns:p14="http://schemas.microsoft.com/office/powerpoint/2010/main" val="277875916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53C9DC5-6BBB-47C0-B82C-15732F0D3D44}" type="slidenum">
              <a:rPr lang="en-US" smtClean="0"/>
              <a:pPr>
                <a:defRPr/>
              </a:pPr>
              <a:t>112</a:t>
            </a:fld>
            <a:endParaRPr lang="en-US"/>
          </a:p>
        </p:txBody>
      </p:sp>
    </p:spTree>
    <p:extLst>
      <p:ext uri="{BB962C8B-B14F-4D97-AF65-F5344CB8AC3E}">
        <p14:creationId xmlns:p14="http://schemas.microsoft.com/office/powerpoint/2010/main" val="4161484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Now please turn to Chapter 11 if you’re not already there.</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E4A7612-2AC7-4F78-9C55-7600C64F56DA}" type="slidenum">
              <a:rPr lang="en-US" smtClean="0"/>
              <a:pPr/>
              <a:t>11</a:t>
            </a:fld>
            <a:endParaRPr lang="en-US" smtClean="0"/>
          </a:p>
        </p:txBody>
      </p:sp>
    </p:spTree>
    <p:extLst>
      <p:ext uri="{BB962C8B-B14F-4D97-AF65-F5344CB8AC3E}">
        <p14:creationId xmlns:p14="http://schemas.microsoft.com/office/powerpoint/2010/main" val="3384723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lvl1pPr>
              <a:defRPr/>
            </a:lvl1pPr>
          </a:lstStyle>
          <a:p>
            <a:pPr>
              <a:defRPr/>
            </a:pPr>
            <a:fld id="{6AB6C514-0B45-4F14-8AA6-5DF49A543A8F}" type="slidenum">
              <a:rPr lang="en-US"/>
              <a:pPr>
                <a:defRPr/>
              </a:pPr>
              <a:t>‹#›</a:t>
            </a:fld>
            <a:endParaRPr lang="en-US"/>
          </a:p>
        </p:txBody>
      </p:sp>
    </p:spTree>
    <p:extLst>
      <p:ext uri="{BB962C8B-B14F-4D97-AF65-F5344CB8AC3E}">
        <p14:creationId xmlns:p14="http://schemas.microsoft.com/office/powerpoint/2010/main" val="2745980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lvl1pPr>
              <a:defRPr/>
            </a:lvl1pPr>
          </a:lstStyle>
          <a:p>
            <a:pPr>
              <a:defRPr/>
            </a:pPr>
            <a:fld id="{B9265B22-5040-47BB-80C8-7D967C664775}" type="slidenum">
              <a:rPr lang="en-US"/>
              <a:pPr>
                <a:defRPr/>
              </a:pPr>
              <a:t>‹#›</a:t>
            </a:fld>
            <a:endParaRPr lang="en-US"/>
          </a:p>
        </p:txBody>
      </p:sp>
    </p:spTree>
    <p:extLst>
      <p:ext uri="{BB962C8B-B14F-4D97-AF65-F5344CB8AC3E}">
        <p14:creationId xmlns:p14="http://schemas.microsoft.com/office/powerpoint/2010/main" val="3337249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lvl1pPr>
              <a:defRPr/>
            </a:lvl1pPr>
          </a:lstStyle>
          <a:p>
            <a:pPr>
              <a:defRPr/>
            </a:pPr>
            <a:fld id="{3E412736-4CF5-4799-9CEC-7017E42DFA0C}" type="slidenum">
              <a:rPr lang="en-US"/>
              <a:pPr>
                <a:defRPr/>
              </a:pPr>
              <a:t>‹#›</a:t>
            </a:fld>
            <a:endParaRPr lang="en-US"/>
          </a:p>
        </p:txBody>
      </p:sp>
    </p:spTree>
    <p:extLst>
      <p:ext uri="{BB962C8B-B14F-4D97-AF65-F5344CB8AC3E}">
        <p14:creationId xmlns:p14="http://schemas.microsoft.com/office/powerpoint/2010/main" val="3496907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lvl1pPr>
              <a:defRPr/>
            </a:lvl1pPr>
          </a:lstStyle>
          <a:p>
            <a:pPr>
              <a:defRPr/>
            </a:pPr>
            <a:fld id="{D92AA2C8-A7FF-495D-8849-DA0C39E4BF22}" type="slidenum">
              <a:rPr lang="en-US"/>
              <a:pPr>
                <a:defRPr/>
              </a:pPr>
              <a:t>‹#›</a:t>
            </a:fld>
            <a:endParaRPr lang="en-US"/>
          </a:p>
        </p:txBody>
      </p:sp>
    </p:spTree>
    <p:extLst>
      <p:ext uri="{BB962C8B-B14F-4D97-AF65-F5344CB8AC3E}">
        <p14:creationId xmlns:p14="http://schemas.microsoft.com/office/powerpoint/2010/main" val="1463557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lvl1pPr>
              <a:defRPr/>
            </a:lvl1pPr>
          </a:lstStyle>
          <a:p>
            <a:pPr>
              <a:defRPr/>
            </a:pPr>
            <a:fld id="{F0AEEC88-35C4-46EB-B433-A699E404652F}" type="slidenum">
              <a:rPr lang="en-US"/>
              <a:pPr>
                <a:defRPr/>
              </a:pPr>
              <a:t>‹#›</a:t>
            </a:fld>
            <a:endParaRPr lang="en-US"/>
          </a:p>
        </p:txBody>
      </p:sp>
    </p:spTree>
    <p:extLst>
      <p:ext uri="{BB962C8B-B14F-4D97-AF65-F5344CB8AC3E}">
        <p14:creationId xmlns:p14="http://schemas.microsoft.com/office/powerpoint/2010/main" val="369819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6. Describing Corporate Bodies</a:t>
            </a:r>
            <a:endParaRPr lang="en-US"/>
          </a:p>
        </p:txBody>
      </p:sp>
      <p:sp>
        <p:nvSpPr>
          <p:cNvPr id="7" name="Slide Number Placeholder 5"/>
          <p:cNvSpPr>
            <a:spLocks noGrp="1"/>
          </p:cNvSpPr>
          <p:nvPr>
            <p:ph type="sldNum" sz="quarter" idx="12"/>
          </p:nvPr>
        </p:nvSpPr>
        <p:spPr/>
        <p:txBody>
          <a:bodyPr/>
          <a:lstStyle>
            <a:lvl1pPr>
              <a:defRPr/>
            </a:lvl1pPr>
          </a:lstStyle>
          <a:p>
            <a:pPr>
              <a:defRPr/>
            </a:pPr>
            <a:fld id="{C4D1F42F-807F-4CE8-A249-28C523118968}" type="slidenum">
              <a:rPr lang="en-US"/>
              <a:pPr>
                <a:defRPr/>
              </a:pPr>
              <a:t>‹#›</a:t>
            </a:fld>
            <a:endParaRPr lang="en-US"/>
          </a:p>
        </p:txBody>
      </p:sp>
    </p:spTree>
    <p:extLst>
      <p:ext uri="{BB962C8B-B14F-4D97-AF65-F5344CB8AC3E}">
        <p14:creationId xmlns:p14="http://schemas.microsoft.com/office/powerpoint/2010/main" val="838944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6. Describing Corporate Bodies</a:t>
            </a:r>
            <a:endParaRPr lang="en-US"/>
          </a:p>
        </p:txBody>
      </p:sp>
      <p:sp>
        <p:nvSpPr>
          <p:cNvPr id="9" name="Slide Number Placeholder 5"/>
          <p:cNvSpPr>
            <a:spLocks noGrp="1"/>
          </p:cNvSpPr>
          <p:nvPr>
            <p:ph type="sldNum" sz="quarter" idx="12"/>
          </p:nvPr>
        </p:nvSpPr>
        <p:spPr/>
        <p:txBody>
          <a:bodyPr/>
          <a:lstStyle>
            <a:lvl1pPr>
              <a:defRPr/>
            </a:lvl1pPr>
          </a:lstStyle>
          <a:p>
            <a:pPr>
              <a:defRPr/>
            </a:pPr>
            <a:fld id="{AE86D6EF-AFB9-4364-B4B6-85532BAB6D52}" type="slidenum">
              <a:rPr lang="en-US"/>
              <a:pPr>
                <a:defRPr/>
              </a:pPr>
              <a:t>‹#›</a:t>
            </a:fld>
            <a:endParaRPr lang="en-US"/>
          </a:p>
        </p:txBody>
      </p:sp>
    </p:spTree>
    <p:extLst>
      <p:ext uri="{BB962C8B-B14F-4D97-AF65-F5344CB8AC3E}">
        <p14:creationId xmlns:p14="http://schemas.microsoft.com/office/powerpoint/2010/main" val="2706681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6. Describing Corporate Bodies</a:t>
            </a:r>
            <a:endParaRPr lang="en-US"/>
          </a:p>
        </p:txBody>
      </p:sp>
      <p:sp>
        <p:nvSpPr>
          <p:cNvPr id="5" name="Slide Number Placeholder 5"/>
          <p:cNvSpPr>
            <a:spLocks noGrp="1"/>
          </p:cNvSpPr>
          <p:nvPr>
            <p:ph type="sldNum" sz="quarter" idx="12"/>
          </p:nvPr>
        </p:nvSpPr>
        <p:spPr/>
        <p:txBody>
          <a:bodyPr/>
          <a:lstStyle>
            <a:lvl1pPr>
              <a:defRPr/>
            </a:lvl1pPr>
          </a:lstStyle>
          <a:p>
            <a:pPr>
              <a:defRPr/>
            </a:pPr>
            <a:fld id="{081DF157-BBE1-49B2-A13E-DCCC2AC17CD1}" type="slidenum">
              <a:rPr lang="en-US"/>
              <a:pPr>
                <a:defRPr/>
              </a:pPr>
              <a:t>‹#›</a:t>
            </a:fld>
            <a:endParaRPr lang="en-US"/>
          </a:p>
        </p:txBody>
      </p:sp>
    </p:spTree>
    <p:extLst>
      <p:ext uri="{BB962C8B-B14F-4D97-AF65-F5344CB8AC3E}">
        <p14:creationId xmlns:p14="http://schemas.microsoft.com/office/powerpoint/2010/main" val="1452865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6. Describing Corporate Bodies</a:t>
            </a:r>
            <a:endParaRPr lang="en-US"/>
          </a:p>
        </p:txBody>
      </p:sp>
      <p:sp>
        <p:nvSpPr>
          <p:cNvPr id="4" name="Slide Number Placeholder 5"/>
          <p:cNvSpPr>
            <a:spLocks noGrp="1"/>
          </p:cNvSpPr>
          <p:nvPr>
            <p:ph type="sldNum" sz="quarter" idx="12"/>
          </p:nvPr>
        </p:nvSpPr>
        <p:spPr/>
        <p:txBody>
          <a:bodyPr/>
          <a:lstStyle>
            <a:lvl1pPr>
              <a:defRPr/>
            </a:lvl1pPr>
          </a:lstStyle>
          <a:p>
            <a:pPr>
              <a:defRPr/>
            </a:pPr>
            <a:fld id="{A95B0788-70D2-40EA-BDDE-5CE79E6FCB27}" type="slidenum">
              <a:rPr lang="en-US"/>
              <a:pPr>
                <a:defRPr/>
              </a:pPr>
              <a:t>‹#›</a:t>
            </a:fld>
            <a:endParaRPr lang="en-US"/>
          </a:p>
        </p:txBody>
      </p:sp>
    </p:spTree>
    <p:extLst>
      <p:ext uri="{BB962C8B-B14F-4D97-AF65-F5344CB8AC3E}">
        <p14:creationId xmlns:p14="http://schemas.microsoft.com/office/powerpoint/2010/main" val="3560579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6. Describing Corporate Bodies</a:t>
            </a:r>
            <a:endParaRPr lang="en-US"/>
          </a:p>
        </p:txBody>
      </p:sp>
      <p:sp>
        <p:nvSpPr>
          <p:cNvPr id="7" name="Slide Number Placeholder 5"/>
          <p:cNvSpPr>
            <a:spLocks noGrp="1"/>
          </p:cNvSpPr>
          <p:nvPr>
            <p:ph type="sldNum" sz="quarter" idx="12"/>
          </p:nvPr>
        </p:nvSpPr>
        <p:spPr/>
        <p:txBody>
          <a:bodyPr/>
          <a:lstStyle>
            <a:lvl1pPr>
              <a:defRPr/>
            </a:lvl1pPr>
          </a:lstStyle>
          <a:p>
            <a:pPr>
              <a:defRPr/>
            </a:pPr>
            <a:fld id="{D9FD24E3-F95D-4095-9900-0FEF144DC112}" type="slidenum">
              <a:rPr lang="en-US"/>
              <a:pPr>
                <a:defRPr/>
              </a:pPr>
              <a:t>‹#›</a:t>
            </a:fld>
            <a:endParaRPr lang="en-US"/>
          </a:p>
        </p:txBody>
      </p:sp>
    </p:spTree>
    <p:extLst>
      <p:ext uri="{BB962C8B-B14F-4D97-AF65-F5344CB8AC3E}">
        <p14:creationId xmlns:p14="http://schemas.microsoft.com/office/powerpoint/2010/main" val="1555642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6. Describing Corporate Bodies</a:t>
            </a:r>
            <a:endParaRPr lang="en-US"/>
          </a:p>
        </p:txBody>
      </p:sp>
      <p:sp>
        <p:nvSpPr>
          <p:cNvPr id="7" name="Slide Number Placeholder 5"/>
          <p:cNvSpPr>
            <a:spLocks noGrp="1"/>
          </p:cNvSpPr>
          <p:nvPr>
            <p:ph type="sldNum" sz="quarter" idx="12"/>
          </p:nvPr>
        </p:nvSpPr>
        <p:spPr/>
        <p:txBody>
          <a:bodyPr/>
          <a:lstStyle>
            <a:lvl1pPr>
              <a:defRPr/>
            </a:lvl1pPr>
          </a:lstStyle>
          <a:p>
            <a:pPr>
              <a:defRPr/>
            </a:pPr>
            <a:fld id="{8EC626D9-36FC-4C0D-9FF3-B66CDBF3A3BB}" type="slidenum">
              <a:rPr lang="en-US"/>
              <a:pPr>
                <a:defRPr/>
              </a:pPr>
              <a:t>‹#›</a:t>
            </a:fld>
            <a:endParaRPr lang="en-US"/>
          </a:p>
        </p:txBody>
      </p:sp>
    </p:spTree>
    <p:extLst>
      <p:ext uri="{BB962C8B-B14F-4D97-AF65-F5344CB8AC3E}">
        <p14:creationId xmlns:p14="http://schemas.microsoft.com/office/powerpoint/2010/main" val="1359490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Module 6. Describing Corporate Bodies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E246CE9-9858-480A-AB11-C529B27857FF}"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http://access.rdatoolkit.org/logi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loc.gov/standards/datetime/"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a:t>
            </a:r>
            <a:r>
              <a:rPr lang="en-US" sz="3600" b="1"/>
              <a:t>6</a:t>
            </a:r>
            <a:r>
              <a:rPr lang="en-US" sz="3600" b="1" smtClean="0"/>
              <a:t/>
            </a:r>
            <a:br>
              <a:rPr lang="en-US" sz="3600" b="1" smtClean="0"/>
            </a:br>
            <a:r>
              <a:rPr lang="en-US" sz="3600" b="1" smtClean="0"/>
              <a:t>Describing Corporate Bodies</a:t>
            </a:r>
            <a:br>
              <a:rPr lang="en-US" sz="3600" b="1" smtClean="0"/>
            </a:br>
            <a:endParaRPr lang="en-US" sz="2400"/>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6AB6C514-0B45-4F14-8AA6-5DF49A543A8F}" type="slidenum">
              <a:rPr lang="en-US" smtClean="0"/>
              <a:pPr>
                <a:defRPr/>
              </a:pPr>
              <a:t>1</a:t>
            </a:fld>
            <a:endParaRPr lang="en-US"/>
          </a:p>
        </p:txBody>
      </p:sp>
      <p:sp>
        <p:nvSpPr>
          <p:cNvPr id="7" name="TextBox 6"/>
          <p:cNvSpPr txBox="1">
            <a:spLocks noChangeArrowheads="1"/>
          </p:cNvSpPr>
          <p:nvPr/>
        </p:nvSpPr>
        <p:spPr>
          <a:xfrm>
            <a:off x="571500" y="3657600"/>
            <a:ext cx="8001000" cy="1981200"/>
          </a:xfrm>
          <a:prstGeom prst="rect">
            <a:avLst/>
          </a:prstGeom>
        </p:spPr>
        <p:txBody>
          <a:bodyPr vert="horz" lIns="91440" tIns="45720" rIns="91440" bIns="45720" rtlCol="0">
            <a:norm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800" b="1" smtClean="0">
                <a:solidFill>
                  <a:schemeClr val="tx1"/>
                </a:solidFill>
              </a:rPr>
              <a:t>RDA </a:t>
            </a:r>
            <a:r>
              <a:rPr lang="en-US" sz="2800" b="1" smtClean="0">
                <a:solidFill>
                  <a:schemeClr val="tx1"/>
                </a:solidFill>
              </a:rPr>
              <a:t>Training</a:t>
            </a:r>
          </a:p>
          <a:p>
            <a:pPr algn="ctr"/>
            <a:r>
              <a:rPr lang="en-US" sz="2800" b="1" smtClean="0">
                <a:solidFill>
                  <a:schemeClr val="tx1"/>
                </a:solidFill>
              </a:rPr>
              <a:t>Harold </a:t>
            </a:r>
            <a:r>
              <a:rPr lang="en-US" sz="2800" b="1" smtClean="0">
                <a:solidFill>
                  <a:schemeClr val="tx1"/>
                </a:solidFill>
              </a:rPr>
              <a:t>B. Lee Library, Brigham Young University</a:t>
            </a:r>
          </a:p>
          <a:p>
            <a:pPr algn="ctr"/>
            <a:r>
              <a:rPr lang="en-US" sz="2800" b="1" smtClean="0">
                <a:solidFill>
                  <a:schemeClr val="tx1"/>
                </a:solidFill>
              </a:rPr>
              <a:t>Fall 2015</a:t>
            </a:r>
            <a:endParaRPr lang="en-US" sz="2800" dirty="0">
              <a:solidFill>
                <a:schemeClr val="tx1"/>
              </a:solidFill>
            </a:endParaRPr>
          </a:p>
        </p:txBody>
      </p:sp>
    </p:spTree>
    <p:extLst>
      <p:ext uri="{BB962C8B-B14F-4D97-AF65-F5344CB8AC3E}">
        <p14:creationId xmlns:p14="http://schemas.microsoft.com/office/powerpoint/2010/main" val="1817250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670 field examples</a:t>
            </a:r>
            <a:endParaRPr lang="en-US"/>
          </a:p>
        </p:txBody>
      </p:sp>
      <p:sp>
        <p:nvSpPr>
          <p:cNvPr id="3" name="Content Placeholder 2"/>
          <p:cNvSpPr>
            <a:spLocks noGrp="1"/>
          </p:cNvSpPr>
          <p:nvPr>
            <p:ph idx="1"/>
          </p:nvPr>
        </p:nvSpPr>
        <p:spPr>
          <a:xfrm>
            <a:off x="457200" y="1219200"/>
            <a:ext cx="8229600" cy="4800600"/>
          </a:xfrm>
        </p:spPr>
        <p:txBody>
          <a:bodyPr/>
          <a:lstStyle/>
          <a:p>
            <a:pPr marL="0" lvl="1" indent="0">
              <a:buNone/>
            </a:pPr>
            <a:r>
              <a:rPr lang="en-US" sz="1800" smtClean="0"/>
              <a:t>670  $a </a:t>
            </a:r>
            <a:r>
              <a:rPr lang="en-US" sz="1800"/>
              <a:t>A </a:t>
            </a:r>
            <a:r>
              <a:rPr lang="en-US" sz="1800" smtClean="0"/>
              <a:t>woman’s </a:t>
            </a:r>
            <a:r>
              <a:rPr lang="en-US" sz="1800"/>
              <a:t>view, </a:t>
            </a:r>
            <a:r>
              <a:rPr lang="en-US" sz="1800" smtClean="0"/>
              <a:t>1988</a:t>
            </a:r>
            <a:r>
              <a:rPr lang="en-US" sz="1800"/>
              <a:t>: </a:t>
            </a:r>
            <a:r>
              <a:rPr lang="en-US" sz="1800" smtClean="0"/>
              <a:t>$b </a:t>
            </a:r>
            <a:r>
              <a:rPr lang="en-US" sz="1800"/>
              <a:t>t.p. (S.L.C. Public Library)</a:t>
            </a:r>
            <a:endParaRPr lang="en-US" sz="1800" smtClean="0"/>
          </a:p>
          <a:p>
            <a:pPr marL="0" lvl="1" indent="0">
              <a:buNone/>
            </a:pPr>
            <a:endParaRPr lang="en-US" sz="1800" smtClean="0"/>
          </a:p>
          <a:p>
            <a:pPr marL="0" indent="0">
              <a:buNone/>
            </a:pPr>
            <a:r>
              <a:rPr lang="en-US" sz="1800" smtClean="0"/>
              <a:t>670  $a </a:t>
            </a:r>
            <a:r>
              <a:rPr lang="en-US" sz="1800"/>
              <a:t>1998 western letterpress broadside exchange, 1998: </a:t>
            </a:r>
            <a:r>
              <a:rPr lang="en-US" sz="1800" smtClean="0"/>
              <a:t>$b </a:t>
            </a:r>
            <a:r>
              <a:rPr lang="en-US" sz="1800"/>
              <a:t>cover of prospectus (Marriott Library Book Arts Program</a:t>
            </a:r>
            <a:r>
              <a:rPr lang="en-US" sz="1800" smtClean="0"/>
              <a:t>)</a:t>
            </a:r>
          </a:p>
          <a:p>
            <a:pPr marL="0" indent="0">
              <a:buNone/>
            </a:pPr>
            <a:endParaRPr lang="en-US" sz="1800"/>
          </a:p>
          <a:p>
            <a:pPr marL="0" indent="0">
              <a:buNone/>
            </a:pPr>
            <a:r>
              <a:rPr lang="en-US" sz="1800" smtClean="0"/>
              <a:t>670  $a </a:t>
            </a:r>
            <a:r>
              <a:rPr lang="en-US" sz="1800"/>
              <a:t>Wikipedia, </a:t>
            </a:r>
            <a:r>
              <a:rPr lang="en-US" sz="1800" smtClean="0"/>
              <a:t>January </a:t>
            </a:r>
            <a:r>
              <a:rPr lang="en-US" sz="1800"/>
              <a:t>23, 2011: </a:t>
            </a:r>
            <a:r>
              <a:rPr lang="en-US" sz="1800" smtClean="0"/>
              <a:t>$b (</a:t>
            </a:r>
            <a:r>
              <a:rPr lang="en-US" sz="1800"/>
              <a:t>The 2002 Winter Olympics, officially known as the XIX Olympic Winter Games; held </a:t>
            </a:r>
            <a:r>
              <a:rPr lang="en-US" sz="1800" smtClean="0"/>
              <a:t>February </a:t>
            </a:r>
            <a:r>
              <a:rPr lang="en-US" sz="1800"/>
              <a:t>8-24, 2002 in and around Salt Lake City, Utah</a:t>
            </a:r>
            <a:r>
              <a:rPr lang="en-US" sz="1800" smtClean="0"/>
              <a:t>)</a:t>
            </a:r>
          </a:p>
          <a:p>
            <a:pPr marL="0" indent="0">
              <a:buNone/>
            </a:pPr>
            <a:endParaRPr lang="en-US" sz="1800"/>
          </a:p>
          <a:p>
            <a:pPr marL="0" indent="0">
              <a:buNone/>
            </a:pPr>
            <a:r>
              <a:rPr lang="en-US" sz="1800" smtClean="0"/>
              <a:t>670   $a Guru’s </a:t>
            </a:r>
            <a:r>
              <a:rPr lang="en-US" sz="1800"/>
              <a:t>Provo Restaurant study, 2001: </a:t>
            </a:r>
            <a:r>
              <a:rPr lang="en-US" sz="1800" smtClean="0"/>
              <a:t>$b title page </a:t>
            </a:r>
            <a:r>
              <a:rPr lang="en-US" sz="1800"/>
              <a:t>(</a:t>
            </a:r>
            <a:r>
              <a:rPr lang="en-US" sz="1800" smtClean="0"/>
              <a:t>Guru’s</a:t>
            </a:r>
            <a:r>
              <a:rPr lang="en-US" sz="1800"/>
              <a:t>) cover (</a:t>
            </a:r>
            <a:r>
              <a:rPr lang="en-US" sz="1800" smtClean="0"/>
              <a:t>Guru’s </a:t>
            </a:r>
            <a:r>
              <a:rPr lang="en-US" sz="1800"/>
              <a:t>International, Inc.) </a:t>
            </a:r>
            <a:r>
              <a:rPr lang="en-US" sz="1800" smtClean="0"/>
              <a:t>page </a:t>
            </a:r>
            <a:r>
              <a:rPr lang="en-US" sz="1800"/>
              <a:t>1 (</a:t>
            </a:r>
            <a:r>
              <a:rPr lang="en-US" sz="1800" smtClean="0"/>
              <a:t>Guru’s </a:t>
            </a:r>
            <a:r>
              <a:rPr lang="en-US" sz="1800"/>
              <a:t>International Inc.; Guru's)</a:t>
            </a:r>
          </a:p>
          <a:p>
            <a:pPr marL="0" indent="0">
              <a:buNone/>
            </a:pPr>
            <a:endParaRPr lang="en-US" sz="1800" smtClean="0"/>
          </a:p>
          <a:p>
            <a:pPr marL="0" indent="0">
              <a:buNone/>
            </a:pPr>
            <a:r>
              <a:rPr lang="en-US" sz="1800" smtClean="0"/>
              <a:t>670  $a OCLC</a:t>
            </a:r>
            <a:r>
              <a:rPr lang="en-US" sz="1800"/>
              <a:t>, June 23, 2011 </a:t>
            </a:r>
            <a:r>
              <a:rPr lang="en-US" sz="1800" smtClean="0"/>
              <a:t>$b </a:t>
            </a:r>
            <a:r>
              <a:rPr lang="en-US" sz="1800"/>
              <a:t>(access point: </a:t>
            </a:r>
            <a:r>
              <a:rPr lang="en-US" sz="1800" smtClean="0"/>
              <a:t>Utah State University; </a:t>
            </a:r>
            <a:r>
              <a:rPr lang="en-US" sz="1800"/>
              <a:t>usage: </a:t>
            </a:r>
            <a:r>
              <a:rPr lang="en-US" sz="1800" smtClean="0"/>
              <a:t>Utah State University; Utah State)</a:t>
            </a:r>
            <a:endParaRPr lang="en-US" sz="180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10</a:t>
            </a:fld>
            <a:endParaRPr lang="en-US"/>
          </a:p>
        </p:txBody>
      </p:sp>
    </p:spTree>
    <p:extLst>
      <p:ext uri="{BB962C8B-B14F-4D97-AF65-F5344CB8AC3E}">
        <p14:creationId xmlns:p14="http://schemas.microsoft.com/office/powerpoint/2010/main" val="226582915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Variant Access Point (Butler)</a:t>
            </a:r>
            <a:endParaRPr lang="en-US"/>
          </a:p>
        </p:txBody>
      </p:sp>
      <p:sp>
        <p:nvSpPr>
          <p:cNvPr id="3" name="Content Placeholder 2"/>
          <p:cNvSpPr>
            <a:spLocks noGrp="1"/>
          </p:cNvSpPr>
          <p:nvPr>
            <p:ph idx="1"/>
          </p:nvPr>
        </p:nvSpPr>
        <p:spPr>
          <a:xfrm>
            <a:off x="457200" y="1295400"/>
            <a:ext cx="8229600" cy="4830763"/>
          </a:xfrm>
        </p:spPr>
        <p:txBody>
          <a:bodyPr/>
          <a:lstStyle/>
          <a:p>
            <a:pPr marL="914400" indent="-914400">
              <a:buNone/>
            </a:pPr>
            <a:r>
              <a:rPr lang="en-US" sz="1600"/>
              <a:t>046	</a:t>
            </a:r>
            <a:r>
              <a:rPr lang="en-US" sz="1600" smtClean="0"/>
              <a:t>$q </a:t>
            </a:r>
            <a:r>
              <a:rPr lang="es-ES" sz="1600" smtClean="0"/>
              <a:t>1919 $2 edtf</a:t>
            </a:r>
            <a:endParaRPr lang="en-US" sz="1600"/>
          </a:p>
          <a:p>
            <a:pPr marL="914400" indent="-914400">
              <a:buNone/>
            </a:pPr>
            <a:r>
              <a:rPr lang="en-US" sz="1600" smtClean="0"/>
              <a:t>110 2	$a </a:t>
            </a:r>
            <a:r>
              <a:rPr lang="es-ES" sz="1600"/>
              <a:t>Butler Institute of American Art </a:t>
            </a:r>
            <a:endParaRPr lang="en-US" sz="1600"/>
          </a:p>
          <a:p>
            <a:pPr marL="914400" indent="-914400">
              <a:buNone/>
            </a:pPr>
            <a:r>
              <a:rPr lang="en-US" sz="1600"/>
              <a:t>368	</a:t>
            </a:r>
            <a:r>
              <a:rPr lang="en-US" sz="1600" smtClean="0"/>
              <a:t>$</a:t>
            </a:r>
            <a:r>
              <a:rPr lang="en-US" sz="1600"/>
              <a:t>a Museums $2 lcsh</a:t>
            </a:r>
          </a:p>
          <a:p>
            <a:pPr marL="914400" indent="-914400">
              <a:buNone/>
            </a:pPr>
            <a:r>
              <a:rPr lang="en-US" sz="1600" smtClean="0"/>
              <a:t>370</a:t>
            </a:r>
            <a:r>
              <a:rPr lang="en-US" sz="1600"/>
              <a:t>	</a:t>
            </a:r>
            <a:r>
              <a:rPr lang="en-US" sz="1600" smtClean="0"/>
              <a:t>$</a:t>
            </a:r>
            <a:r>
              <a:rPr lang="en-US" sz="1600"/>
              <a:t>e Youngstown (Ohio) $2 naf</a:t>
            </a:r>
          </a:p>
          <a:p>
            <a:pPr marL="914400" indent="-914400">
              <a:buNone/>
            </a:pPr>
            <a:r>
              <a:rPr lang="en-US" sz="1600"/>
              <a:t>371	</a:t>
            </a:r>
            <a:r>
              <a:rPr lang="en-US" sz="1600" smtClean="0"/>
              <a:t>$</a:t>
            </a:r>
            <a:r>
              <a:rPr lang="en-US" sz="1600"/>
              <a:t>a </a:t>
            </a:r>
            <a:r>
              <a:rPr lang="es-ES" sz="1600"/>
              <a:t>The Beecher Center $a 524 Wick Avenue $b Youngstown $c Ohio  $e 44052 </a:t>
            </a:r>
            <a:r>
              <a:rPr lang="es-ES" sz="1600" smtClean="0"/>
              <a:t>$m info@butlerart.com $v </a:t>
            </a:r>
            <a:r>
              <a:rPr lang="es-ES" sz="1600"/>
              <a:t>Institute website $u www.butlerart.com</a:t>
            </a:r>
          </a:p>
          <a:p>
            <a:pPr marL="914400" indent="-914400">
              <a:buNone/>
            </a:pPr>
            <a:r>
              <a:rPr lang="es-ES" sz="1600"/>
              <a:t>372	$a Art, American $2 lcsh</a:t>
            </a:r>
            <a:endParaRPr lang="en-US" sz="1600"/>
          </a:p>
          <a:p>
            <a:pPr marL="914400" indent="-914400">
              <a:buNone/>
            </a:pPr>
            <a:r>
              <a:rPr lang="en-US" sz="1600" smtClean="0"/>
              <a:t>377	$a </a:t>
            </a:r>
            <a:r>
              <a:rPr lang="en-US" sz="1600"/>
              <a:t>eng</a:t>
            </a:r>
          </a:p>
          <a:p>
            <a:pPr marL="914400" indent="-914400">
              <a:buNone/>
            </a:pPr>
            <a:r>
              <a:rPr lang="en-US" sz="1600" smtClean="0"/>
              <a:t>410 </a:t>
            </a:r>
            <a:r>
              <a:rPr lang="en-US" sz="1600"/>
              <a:t>2	$a </a:t>
            </a:r>
            <a:r>
              <a:rPr lang="en-US" sz="1600" b="1"/>
              <a:t>Butler </a:t>
            </a:r>
            <a:r>
              <a:rPr lang="en-US" sz="1600" b="1" smtClean="0"/>
              <a:t>(Museum) </a:t>
            </a:r>
            <a:r>
              <a:rPr lang="en-US" sz="1600" smtClean="0"/>
              <a:t>[or (Institute)]</a:t>
            </a:r>
          </a:p>
          <a:p>
            <a:pPr marL="914400" indent="-914400">
              <a:buNone/>
            </a:pPr>
            <a:r>
              <a:rPr lang="en-US" sz="1600" smtClean="0"/>
              <a:t>670</a:t>
            </a:r>
            <a:r>
              <a:rPr lang="en-US" sz="1600"/>
              <a:t>	</a:t>
            </a:r>
            <a:r>
              <a:rPr lang="en-US" sz="1600" smtClean="0"/>
              <a:t>$</a:t>
            </a:r>
            <a:r>
              <a:rPr lang="en-US" sz="1600"/>
              <a:t>a</a:t>
            </a:r>
            <a:r>
              <a:rPr lang="vi-VN" sz="1600"/>
              <a:t> </a:t>
            </a:r>
            <a:r>
              <a:rPr lang="en-US" sz="1600"/>
              <a:t>Masterworks from the Butler Institute of American Art, 2010: $b title page (Butler Institute of American Art, Youngstown, Ohio) page 9 </a:t>
            </a:r>
            <a:r>
              <a:rPr lang="en-US" sz="1600" smtClean="0"/>
              <a:t>(founded by Joseph G. Butler, Jr., in 1919; </a:t>
            </a:r>
            <a:r>
              <a:rPr lang="en-US" sz="1600"/>
              <a:t>first director: Margaret Evans; “The Butler” was the first structure built to house a collection of American works)</a:t>
            </a:r>
          </a:p>
          <a:p>
            <a:pPr marL="914400" indent="-914400">
              <a:buAutoNum type="arabicPlain" startAt="670"/>
            </a:pPr>
            <a:r>
              <a:rPr lang="es-ES" sz="1600" smtClean="0"/>
              <a:t>$</a:t>
            </a:r>
            <a:r>
              <a:rPr lang="es-ES" sz="1600"/>
              <a:t>a The Butler Institute of American Art, via WWW, 19 October 2012 $b (address: The Beecher Center, 524 Wick Avenue, Yongstown, Ohio 44052, phone: (330)743-1107</a:t>
            </a:r>
            <a:r>
              <a:rPr lang="es-ES" sz="1600" smtClean="0"/>
              <a:t>)</a:t>
            </a:r>
            <a:endParaRPr lang="en-US" smtClean="0"/>
          </a:p>
          <a:p>
            <a:pPr marL="0" indent="0">
              <a:buNone/>
            </a:pPr>
            <a:r>
              <a:rPr lang="es-ES" sz="1600"/>
              <a:t>678 1	$a The Butler Institute of American Art, </a:t>
            </a:r>
            <a:r>
              <a:rPr lang="en-US" sz="1600" smtClean="0"/>
              <a:t>founded by Joseph G. Butler, Jr., in 1919</a:t>
            </a:r>
            <a:r>
              <a:rPr lang="es-ES" sz="1600" smtClean="0"/>
              <a:t> </a:t>
            </a:r>
            <a:r>
              <a:rPr lang="es-ES" sz="1600"/>
              <a:t>in Youngstown, Ohio, was the first museum built specifically to house a collection of American works</a:t>
            </a:r>
            <a:endParaRPr lang="es-ES" sz="200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100</a:t>
            </a:fld>
            <a:endParaRPr lang="en-US"/>
          </a:p>
        </p:txBody>
      </p:sp>
    </p:spTree>
    <p:extLst>
      <p:ext uri="{BB962C8B-B14F-4D97-AF65-F5344CB8AC3E}">
        <p14:creationId xmlns:p14="http://schemas.microsoft.com/office/powerpoint/2010/main" val="27384675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Variant Access Point</a:t>
            </a:r>
            <a:br>
              <a:rPr lang="en-US" smtClean="0"/>
            </a:br>
            <a:r>
              <a:rPr lang="en-US" smtClean="0"/>
              <a:t>(</a:t>
            </a:r>
            <a:r>
              <a:rPr lang="en-US"/>
              <a:t>Facultad de </a:t>
            </a:r>
            <a:r>
              <a:rPr lang="en-US" smtClean="0"/>
              <a:t>Medicina)</a:t>
            </a:r>
            <a:endParaRPr lang="en-US"/>
          </a:p>
        </p:txBody>
      </p:sp>
      <p:sp>
        <p:nvSpPr>
          <p:cNvPr id="3" name="Content Placeholder 2"/>
          <p:cNvSpPr>
            <a:spLocks noGrp="1"/>
          </p:cNvSpPr>
          <p:nvPr>
            <p:ph idx="1"/>
          </p:nvPr>
        </p:nvSpPr>
        <p:spPr/>
        <p:txBody>
          <a:bodyPr/>
          <a:lstStyle/>
          <a:p>
            <a:pPr marL="1143000" indent="-1143000">
              <a:buNone/>
            </a:pPr>
            <a:r>
              <a:rPr lang="en-US" sz="2400"/>
              <a:t>110 2	$a </a:t>
            </a:r>
            <a:r>
              <a:rPr lang="es-ES" sz="2400"/>
              <a:t>Universidad Autónoma de San Luis Potosí. $b </a:t>
            </a:r>
            <a:r>
              <a:rPr lang="en-US" sz="2400"/>
              <a:t>Facultad de Medicina</a:t>
            </a:r>
          </a:p>
          <a:p>
            <a:pPr marL="1143000" indent="-1143000">
              <a:buNone/>
            </a:pPr>
            <a:r>
              <a:rPr lang="en-US" sz="2400"/>
              <a:t>368	</a:t>
            </a:r>
            <a:r>
              <a:rPr lang="en-US" sz="2400" smtClean="0"/>
              <a:t>$</a:t>
            </a:r>
            <a:r>
              <a:rPr lang="en-US" sz="2400"/>
              <a:t>a Medical colleges $2 lcsh</a:t>
            </a:r>
          </a:p>
          <a:p>
            <a:pPr marL="1143000" indent="-1143000">
              <a:buNone/>
            </a:pPr>
            <a:r>
              <a:rPr lang="en-US" sz="2400" smtClean="0"/>
              <a:t>370	$e </a:t>
            </a:r>
            <a:r>
              <a:rPr lang="es-ES" sz="2400"/>
              <a:t>San Luis Potosí (Mexico) $2 naf</a:t>
            </a:r>
          </a:p>
          <a:p>
            <a:pPr marL="1143000" indent="-1143000">
              <a:buNone/>
            </a:pPr>
            <a:r>
              <a:rPr lang="es-ES" sz="2400"/>
              <a:t>372	</a:t>
            </a:r>
            <a:r>
              <a:rPr lang="es-ES" sz="2400" smtClean="0"/>
              <a:t>$</a:t>
            </a:r>
            <a:r>
              <a:rPr lang="es-ES" sz="2400"/>
              <a:t>a Medicine $2 lcsh</a:t>
            </a:r>
            <a:endParaRPr lang="en-US" sz="2400"/>
          </a:p>
          <a:p>
            <a:pPr marL="1143000" indent="-1143000">
              <a:buNone/>
            </a:pPr>
            <a:r>
              <a:rPr lang="en-US" sz="2400" smtClean="0"/>
              <a:t>377	$a spa</a:t>
            </a:r>
          </a:p>
          <a:p>
            <a:pPr marL="1143000" indent="-1143000">
              <a:buNone/>
            </a:pPr>
            <a:r>
              <a:rPr lang="en-US" sz="2400" smtClean="0"/>
              <a:t>410 2	$a </a:t>
            </a:r>
            <a:r>
              <a:rPr lang="en-US" sz="2400" b="1"/>
              <a:t>Facultad de Medicina de San Luis Potosí</a:t>
            </a:r>
          </a:p>
          <a:p>
            <a:pPr marL="1143000" indent="-1143000">
              <a:buNone/>
            </a:pPr>
            <a:r>
              <a:rPr lang="en-US" sz="2400" smtClean="0"/>
              <a:t>670</a:t>
            </a:r>
            <a:r>
              <a:rPr lang="en-US" sz="2400"/>
              <a:t>	</a:t>
            </a:r>
            <a:r>
              <a:rPr lang="en-US" sz="2400" smtClean="0"/>
              <a:t>$</a:t>
            </a:r>
            <a:r>
              <a:rPr lang="en-US" sz="2400"/>
              <a:t>a </a:t>
            </a:r>
            <a:r>
              <a:rPr lang="es-ES" sz="2400"/>
              <a:t>Homenaje conmemorativo que la Facultad de Medicina de San Luis Potosí ofrece al poeta Jaime Sabines</a:t>
            </a:r>
            <a:r>
              <a:rPr lang="en-US" sz="2400"/>
              <a:t>, 2000: $b title page (</a:t>
            </a:r>
            <a:r>
              <a:rPr lang="es-ES" sz="2400"/>
              <a:t>Universidad Autónoma de San Luis Potosí, Facultad de Medicina</a:t>
            </a:r>
            <a:r>
              <a:rPr lang="en-US" sz="2400"/>
              <a:t>) </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101</a:t>
            </a:fld>
            <a:endParaRPr lang="en-US"/>
          </a:p>
        </p:txBody>
      </p:sp>
    </p:spTree>
    <p:extLst>
      <p:ext uri="{BB962C8B-B14F-4D97-AF65-F5344CB8AC3E}">
        <p14:creationId xmlns:p14="http://schemas.microsoft.com/office/powerpoint/2010/main" val="391627567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Reminder: Source Consulted</a:t>
            </a:r>
          </a:p>
        </p:txBody>
      </p:sp>
      <p:sp>
        <p:nvSpPr>
          <p:cNvPr id="43011" name="Content Placeholder 2"/>
          <p:cNvSpPr>
            <a:spLocks noGrp="1"/>
          </p:cNvSpPr>
          <p:nvPr>
            <p:ph idx="1"/>
          </p:nvPr>
        </p:nvSpPr>
        <p:spPr/>
        <p:txBody>
          <a:bodyPr/>
          <a:lstStyle/>
          <a:p>
            <a:r>
              <a:rPr lang="en-US" smtClean="0"/>
              <a:t>RDA 8.12.1.3. Cite sources used to determine a preferred or variant name, followed by a brief statement of the information found. Identify the specific location within the source where the information was found.</a:t>
            </a:r>
          </a:p>
          <a:p>
            <a:r>
              <a:rPr lang="en-US" smtClean="0"/>
              <a:t>RDA examples reflect NACO practice. Sources consulted are recorded in MARC 670 fields.</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102</a:t>
            </a:fld>
            <a:endParaRPr lang="en-US"/>
          </a:p>
        </p:txBody>
      </p:sp>
    </p:spTree>
    <p:extLst>
      <p:ext uri="{BB962C8B-B14F-4D97-AF65-F5344CB8AC3E}">
        <p14:creationId xmlns:p14="http://schemas.microsoft.com/office/powerpoint/2010/main" val="99236273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Corporate Bodies (RDA 32)</a:t>
            </a:r>
            <a:endParaRPr lang="en-US"/>
          </a:p>
        </p:txBody>
      </p:sp>
      <p:sp>
        <p:nvSpPr>
          <p:cNvPr id="3" name="Content Placeholder 2"/>
          <p:cNvSpPr>
            <a:spLocks noGrp="1"/>
          </p:cNvSpPr>
          <p:nvPr>
            <p:ph idx="1"/>
          </p:nvPr>
        </p:nvSpPr>
        <p:spPr/>
        <p:txBody>
          <a:bodyPr/>
          <a:lstStyle/>
          <a:p>
            <a:pPr marL="0" indent="0">
              <a:buNone/>
            </a:pPr>
            <a:r>
              <a:rPr lang="en-US" sz="2800" dirty="0" smtClean="0"/>
              <a:t>Related bodies are recorded in 510 fields, and may include a relationship indicator in subfield $</a:t>
            </a:r>
            <a:r>
              <a:rPr lang="en-US" sz="2800" dirty="0" err="1" smtClean="0"/>
              <a:t>i</a:t>
            </a:r>
            <a:r>
              <a:rPr lang="en-US" sz="2800" dirty="0" smtClean="0"/>
              <a:t> (from RDA Appendix K), with $w r, </a:t>
            </a:r>
            <a:r>
              <a:rPr lang="en-US" sz="2800" dirty="0"/>
              <a:t>or use MARC $w coding.</a:t>
            </a:r>
            <a:endParaRPr lang="en-US" sz="2800" dirty="0" smtClean="0"/>
          </a:p>
          <a:p>
            <a:pPr marL="1828800" lvl="2" indent="-1030288">
              <a:buNone/>
            </a:pPr>
            <a:r>
              <a:rPr lang="en-US" sz="2000" dirty="0"/>
              <a:t>110 2	$a </a:t>
            </a:r>
            <a:r>
              <a:rPr lang="es-ES" sz="2000" dirty="0"/>
              <a:t>Universidad </a:t>
            </a:r>
            <a:r>
              <a:rPr lang="es-ES" sz="2000" dirty="0" err="1" smtClean="0"/>
              <a:t>Autónoma</a:t>
            </a:r>
            <a:r>
              <a:rPr lang="es-ES" sz="2000" dirty="0" smtClean="0"/>
              <a:t> </a:t>
            </a:r>
            <a:r>
              <a:rPr lang="es-ES" sz="2000" dirty="0"/>
              <a:t>de San Luis </a:t>
            </a:r>
            <a:r>
              <a:rPr lang="es-ES" sz="2000" dirty="0" err="1"/>
              <a:t>Potosi</a:t>
            </a:r>
            <a:r>
              <a:rPr lang="es-ES" sz="2000" dirty="0"/>
              <a:t>́. $b </a:t>
            </a:r>
            <a:r>
              <a:rPr lang="en-US" sz="2000" dirty="0" err="1"/>
              <a:t>Facultad</a:t>
            </a:r>
            <a:r>
              <a:rPr lang="en-US" sz="2000" dirty="0"/>
              <a:t> de </a:t>
            </a:r>
            <a:r>
              <a:rPr lang="en-US" sz="2000" dirty="0" err="1"/>
              <a:t>Medicina</a:t>
            </a:r>
            <a:endParaRPr lang="en-US" sz="2000" dirty="0"/>
          </a:p>
          <a:p>
            <a:pPr marL="1828800" lvl="2" indent="-1030288">
              <a:buNone/>
            </a:pPr>
            <a:r>
              <a:rPr lang="en-US" sz="2000" dirty="0" smtClean="0"/>
              <a:t>510 2	$w r $</a:t>
            </a:r>
            <a:r>
              <a:rPr lang="en-US" sz="2000" dirty="0" err="1" smtClean="0"/>
              <a:t>i</a:t>
            </a:r>
            <a:r>
              <a:rPr lang="en-US" sz="2000" dirty="0" smtClean="0"/>
              <a:t> Hierarchical superior: $a </a:t>
            </a:r>
            <a:r>
              <a:rPr lang="es-ES" sz="2000" dirty="0"/>
              <a:t>Universidad </a:t>
            </a:r>
            <a:r>
              <a:rPr lang="es-ES" sz="2000" dirty="0" err="1"/>
              <a:t>Autónoma</a:t>
            </a:r>
            <a:r>
              <a:rPr lang="es-ES" sz="2000" dirty="0"/>
              <a:t> de San Luis </a:t>
            </a:r>
            <a:r>
              <a:rPr lang="es-ES" sz="2000" dirty="0" err="1" smtClean="0"/>
              <a:t>Potosi</a:t>
            </a:r>
            <a:r>
              <a:rPr lang="es-ES" sz="2000" dirty="0" smtClean="0"/>
              <a:t>́</a:t>
            </a:r>
          </a:p>
          <a:p>
            <a:pPr marL="800100" lvl="2" indent="0">
              <a:buNone/>
            </a:pPr>
            <a:endParaRPr lang="es-ES" sz="2000" dirty="0" smtClean="0"/>
          </a:p>
          <a:p>
            <a:pPr marL="800100" lvl="2" indent="0">
              <a:buNone/>
            </a:pPr>
            <a:r>
              <a:rPr lang="en-US" sz="2000" dirty="0"/>
              <a:t>110 2  </a:t>
            </a:r>
            <a:r>
              <a:rPr lang="en-US" sz="2000" dirty="0" smtClean="0"/>
              <a:t>	$</a:t>
            </a:r>
            <a:r>
              <a:rPr lang="en-US" sz="2000" dirty="0"/>
              <a:t>a Paramount Pictures Corporation (1914-1927</a:t>
            </a:r>
            <a:r>
              <a:rPr lang="en-US" sz="2000" dirty="0" smtClean="0"/>
              <a:t>)</a:t>
            </a:r>
          </a:p>
          <a:p>
            <a:pPr marL="1828800" lvl="2" indent="-1030288">
              <a:buNone/>
            </a:pPr>
            <a:r>
              <a:rPr lang="en-US" sz="2000" dirty="0"/>
              <a:t>510 2	</a:t>
            </a:r>
            <a:r>
              <a:rPr lang="en-US" sz="2000" dirty="0" smtClean="0"/>
              <a:t>$w r $</a:t>
            </a:r>
            <a:r>
              <a:rPr lang="en-US" sz="2000" dirty="0" err="1" smtClean="0"/>
              <a:t>i</a:t>
            </a:r>
            <a:r>
              <a:rPr lang="en-US" sz="2000" dirty="0" smtClean="0"/>
              <a:t> </a:t>
            </a:r>
            <a:r>
              <a:rPr lang="en-US" sz="2000" dirty="0"/>
              <a:t>Product of a merger: </a:t>
            </a:r>
            <a:r>
              <a:rPr lang="en-US" sz="2000" dirty="0" smtClean="0"/>
              <a:t>$a </a:t>
            </a:r>
            <a:r>
              <a:rPr lang="en-US" sz="2000" dirty="0"/>
              <a:t>Paramount Famous </a:t>
            </a:r>
            <a:r>
              <a:rPr lang="en-US" sz="2000" dirty="0" err="1"/>
              <a:t>Lasky</a:t>
            </a:r>
            <a:r>
              <a:rPr lang="en-US" sz="2000" dirty="0"/>
              <a:t> Corporation</a:t>
            </a:r>
          </a:p>
          <a:p>
            <a:pPr marL="800100" lvl="2" indent="0">
              <a:buNone/>
            </a:pPr>
            <a:r>
              <a:rPr lang="es-ES" sz="2000" i="1" dirty="0" smtClean="0"/>
              <a:t>OR </a:t>
            </a:r>
            <a:r>
              <a:rPr lang="en-US" sz="2000" dirty="0"/>
              <a:t>510 2	$w </a:t>
            </a:r>
            <a:r>
              <a:rPr lang="en-US" sz="2000" dirty="0" smtClean="0"/>
              <a:t>b </a:t>
            </a:r>
            <a:r>
              <a:rPr lang="en-US" sz="2000" dirty="0"/>
              <a:t>$a Paramount Famous </a:t>
            </a:r>
            <a:r>
              <a:rPr lang="en-US" sz="2000" dirty="0" err="1"/>
              <a:t>Lasky</a:t>
            </a:r>
            <a:r>
              <a:rPr lang="en-US" sz="2000" dirty="0"/>
              <a:t> Corporation</a:t>
            </a:r>
          </a:p>
          <a:p>
            <a:pPr marL="800100" lvl="2" indent="0">
              <a:buNone/>
            </a:pPr>
            <a:endParaRPr lang="es-ES" sz="2000" i="1" dirty="0"/>
          </a:p>
          <a:p>
            <a:pPr marL="800100" lvl="2" indent="0">
              <a:buNone/>
            </a:pPr>
            <a:endParaRPr lang="en-US" sz="2000" dirty="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103</a:t>
            </a:fld>
            <a:endParaRPr lang="en-US"/>
          </a:p>
        </p:txBody>
      </p:sp>
    </p:spTree>
    <p:extLst>
      <p:ext uri="{BB962C8B-B14F-4D97-AF65-F5344CB8AC3E}">
        <p14:creationId xmlns:p14="http://schemas.microsoft.com/office/powerpoint/2010/main" val="86775702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Persons (RDA 30)</a:t>
            </a:r>
            <a:endParaRPr lang="en-US"/>
          </a:p>
        </p:txBody>
      </p:sp>
      <p:sp>
        <p:nvSpPr>
          <p:cNvPr id="3" name="Content Placeholder 2"/>
          <p:cNvSpPr>
            <a:spLocks noGrp="1"/>
          </p:cNvSpPr>
          <p:nvPr>
            <p:ph idx="1"/>
          </p:nvPr>
        </p:nvSpPr>
        <p:spPr/>
        <p:txBody>
          <a:bodyPr/>
          <a:lstStyle/>
          <a:p>
            <a:pPr marL="0" indent="0">
              <a:buNone/>
            </a:pPr>
            <a:r>
              <a:rPr lang="en-US" smtClean="0"/>
              <a:t>Related persons are recorded in 500 fields, and may include a relationship indicator in subfield $i (from RDA Appendix K), with $w r.</a:t>
            </a:r>
          </a:p>
          <a:p>
            <a:pPr marL="0" indent="0">
              <a:buNone/>
            </a:pPr>
            <a:endParaRPr lang="en-US" smtClean="0"/>
          </a:p>
          <a:p>
            <a:pPr marL="800100" lvl="2" indent="0">
              <a:buNone/>
            </a:pPr>
            <a:r>
              <a:rPr lang="en-US" smtClean="0"/>
              <a:t>110 2  	$a Paramount </a:t>
            </a:r>
            <a:r>
              <a:rPr lang="en-US"/>
              <a:t>Pictures Corporation (1914-1927</a:t>
            </a:r>
            <a:r>
              <a:rPr lang="en-US" smtClean="0"/>
              <a:t>)</a:t>
            </a:r>
          </a:p>
          <a:p>
            <a:pPr marL="1828800" lvl="2" indent="-1028700">
              <a:buNone/>
            </a:pPr>
            <a:r>
              <a:rPr lang="en-US" smtClean="0"/>
              <a:t>500 1  	$w r $i </a:t>
            </a:r>
            <a:r>
              <a:rPr lang="en-US"/>
              <a:t>Founder: </a:t>
            </a:r>
            <a:r>
              <a:rPr lang="en-US" smtClean="0"/>
              <a:t>$a </a:t>
            </a:r>
            <a:r>
              <a:rPr lang="en-US"/>
              <a:t>Hodkinson, W. W. </a:t>
            </a:r>
            <a:r>
              <a:rPr lang="en-US" smtClean="0"/>
              <a:t>$q </a:t>
            </a:r>
            <a:r>
              <a:rPr lang="en-US"/>
              <a:t>(William Wadsworth), </a:t>
            </a:r>
            <a:r>
              <a:rPr lang="en-US" smtClean="0"/>
              <a:t>$d 1881-1971</a:t>
            </a:r>
            <a:endParaRPr lang="en-US"/>
          </a:p>
          <a:p>
            <a:pPr marL="800100" lvl="2" indent="0">
              <a:buNone/>
            </a:pPr>
            <a:endParaRPr lang="en-US"/>
          </a:p>
          <a:p>
            <a:pPr marL="800100" lvl="2" indent="0">
              <a:buNone/>
            </a:pPr>
            <a:endParaRPr lang="en-US" smtClean="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104</a:t>
            </a:fld>
            <a:endParaRPr lang="en-US"/>
          </a:p>
        </p:txBody>
      </p:sp>
    </p:spTree>
    <p:extLst>
      <p:ext uri="{BB962C8B-B14F-4D97-AF65-F5344CB8AC3E}">
        <p14:creationId xmlns:p14="http://schemas.microsoft.com/office/powerpoint/2010/main" val="152254470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Person (Butler)</a:t>
            </a:r>
            <a:endParaRPr lang="en-US"/>
          </a:p>
        </p:txBody>
      </p:sp>
      <p:sp>
        <p:nvSpPr>
          <p:cNvPr id="3" name="Content Placeholder 2"/>
          <p:cNvSpPr>
            <a:spLocks noGrp="1"/>
          </p:cNvSpPr>
          <p:nvPr>
            <p:ph idx="1"/>
          </p:nvPr>
        </p:nvSpPr>
        <p:spPr>
          <a:xfrm>
            <a:off x="457200" y="1295400"/>
            <a:ext cx="8229600" cy="4830763"/>
          </a:xfrm>
        </p:spPr>
        <p:txBody>
          <a:bodyPr/>
          <a:lstStyle/>
          <a:p>
            <a:pPr marL="914400" indent="-914400">
              <a:buNone/>
            </a:pPr>
            <a:r>
              <a:rPr lang="en-US" sz="1400"/>
              <a:t>046	</a:t>
            </a:r>
            <a:r>
              <a:rPr lang="en-US" sz="1400" smtClean="0"/>
              <a:t>$</a:t>
            </a:r>
            <a:r>
              <a:rPr lang="en-US" sz="1400"/>
              <a:t>q</a:t>
            </a:r>
            <a:r>
              <a:rPr lang="en-US" sz="1400" smtClean="0"/>
              <a:t> </a:t>
            </a:r>
            <a:r>
              <a:rPr lang="es-ES" sz="1400" smtClean="0"/>
              <a:t>1919 $2 edtf</a:t>
            </a:r>
            <a:endParaRPr lang="en-US" sz="1400"/>
          </a:p>
          <a:p>
            <a:pPr marL="914400" indent="-914400">
              <a:buNone/>
            </a:pPr>
            <a:r>
              <a:rPr lang="en-US" sz="1400" smtClean="0"/>
              <a:t>110 2	$a </a:t>
            </a:r>
            <a:r>
              <a:rPr lang="es-ES" sz="1400"/>
              <a:t>Butler Institute of American Art </a:t>
            </a:r>
            <a:endParaRPr lang="en-US" sz="1400"/>
          </a:p>
          <a:p>
            <a:pPr marL="914400" indent="-914400">
              <a:buNone/>
            </a:pPr>
            <a:r>
              <a:rPr lang="en-US" sz="1400"/>
              <a:t>368	</a:t>
            </a:r>
            <a:r>
              <a:rPr lang="en-US" sz="1400" smtClean="0"/>
              <a:t>$</a:t>
            </a:r>
            <a:r>
              <a:rPr lang="en-US" sz="1400"/>
              <a:t>a Museums $2 lcsh</a:t>
            </a:r>
          </a:p>
          <a:p>
            <a:pPr marL="914400" indent="-914400">
              <a:buNone/>
            </a:pPr>
            <a:r>
              <a:rPr lang="en-US" sz="1400" smtClean="0"/>
              <a:t>370</a:t>
            </a:r>
            <a:r>
              <a:rPr lang="en-US" sz="1400"/>
              <a:t>	</a:t>
            </a:r>
            <a:r>
              <a:rPr lang="en-US" sz="1400" smtClean="0"/>
              <a:t>$</a:t>
            </a:r>
            <a:r>
              <a:rPr lang="en-US" sz="1400"/>
              <a:t>e Youngstown (Ohio) $2 naf</a:t>
            </a:r>
          </a:p>
          <a:p>
            <a:pPr marL="914400" indent="-914400">
              <a:buNone/>
            </a:pPr>
            <a:r>
              <a:rPr lang="en-US" sz="1400"/>
              <a:t>371	</a:t>
            </a:r>
            <a:r>
              <a:rPr lang="en-US" sz="1400" smtClean="0"/>
              <a:t>$</a:t>
            </a:r>
            <a:r>
              <a:rPr lang="en-US" sz="1400"/>
              <a:t>a </a:t>
            </a:r>
            <a:r>
              <a:rPr lang="es-ES" sz="1400"/>
              <a:t>The Beecher Center $a 524 Wick Avenue $b Youngstown $c Ohio  $e 44052 </a:t>
            </a:r>
            <a:r>
              <a:rPr lang="es-ES" sz="1400" smtClean="0"/>
              <a:t>$m info@butlerart.com $v </a:t>
            </a:r>
            <a:r>
              <a:rPr lang="es-ES" sz="1400"/>
              <a:t>Institute website $u www.butlerart.com</a:t>
            </a:r>
          </a:p>
          <a:p>
            <a:pPr marL="914400" indent="-914400">
              <a:buNone/>
            </a:pPr>
            <a:r>
              <a:rPr lang="es-ES" sz="1400"/>
              <a:t>372	$a Art, American $2 lcsh</a:t>
            </a:r>
            <a:endParaRPr lang="en-US" sz="1400"/>
          </a:p>
          <a:p>
            <a:pPr marL="914400" indent="-914400">
              <a:buNone/>
            </a:pPr>
            <a:r>
              <a:rPr lang="en-US" sz="1400" smtClean="0"/>
              <a:t>377	$a </a:t>
            </a:r>
            <a:r>
              <a:rPr lang="en-US" sz="1400"/>
              <a:t>eng</a:t>
            </a:r>
          </a:p>
          <a:p>
            <a:pPr marL="914400" indent="-914400">
              <a:buNone/>
            </a:pPr>
            <a:r>
              <a:rPr lang="en-US" sz="1400" smtClean="0"/>
              <a:t>410 </a:t>
            </a:r>
            <a:r>
              <a:rPr lang="en-US" sz="1400"/>
              <a:t>2	$a Butler </a:t>
            </a:r>
            <a:r>
              <a:rPr lang="en-US" sz="1400" smtClean="0"/>
              <a:t>(Museum)</a:t>
            </a:r>
            <a:r>
              <a:rPr lang="en-US" sz="1400" b="1" smtClean="0"/>
              <a:t> </a:t>
            </a:r>
            <a:r>
              <a:rPr lang="en-US" sz="1400" smtClean="0"/>
              <a:t>[or (Institute)]</a:t>
            </a:r>
          </a:p>
          <a:p>
            <a:pPr marL="914400" indent="-914400">
              <a:buNone/>
            </a:pPr>
            <a:r>
              <a:rPr lang="en-US" sz="1400"/>
              <a:t>500 1	$w r $i </a:t>
            </a:r>
            <a:r>
              <a:rPr lang="en-US" sz="1400" b="1"/>
              <a:t>Founder:</a:t>
            </a:r>
            <a:r>
              <a:rPr lang="en-US" sz="1400"/>
              <a:t> $a </a:t>
            </a:r>
            <a:r>
              <a:rPr lang="en-US" sz="1400" b="1"/>
              <a:t>Butler, Joseph G., </a:t>
            </a:r>
            <a:r>
              <a:rPr lang="en-US" sz="1400"/>
              <a:t>$c</a:t>
            </a:r>
            <a:r>
              <a:rPr lang="en-US" sz="1400" b="1"/>
              <a:t> Jr. </a:t>
            </a:r>
            <a:r>
              <a:rPr lang="en-US" sz="1400"/>
              <a:t>$q </a:t>
            </a:r>
            <a:r>
              <a:rPr lang="en-US" sz="1400" b="1"/>
              <a:t>(Joseph Green), </a:t>
            </a:r>
            <a:r>
              <a:rPr lang="en-US" sz="1400"/>
              <a:t>$d </a:t>
            </a:r>
            <a:r>
              <a:rPr lang="en-US" sz="1400" b="1"/>
              <a:t>1840-1927</a:t>
            </a:r>
          </a:p>
          <a:p>
            <a:pPr marL="914400" indent="-914400">
              <a:buNone/>
            </a:pPr>
            <a:r>
              <a:rPr lang="en-US" sz="1400" smtClean="0"/>
              <a:t>670</a:t>
            </a:r>
            <a:r>
              <a:rPr lang="en-US" sz="1400"/>
              <a:t>	</a:t>
            </a:r>
            <a:r>
              <a:rPr lang="en-US" sz="1400" smtClean="0"/>
              <a:t>$</a:t>
            </a:r>
            <a:r>
              <a:rPr lang="en-US" sz="1400"/>
              <a:t>a</a:t>
            </a:r>
            <a:r>
              <a:rPr lang="vi-VN" sz="1400"/>
              <a:t> </a:t>
            </a:r>
            <a:r>
              <a:rPr lang="en-US" sz="1400"/>
              <a:t>Masterworks from the Butler Institute of American Art, 2010: $b title page (Butler Institute of American Art, Youngstown, Ohio) page 9 </a:t>
            </a:r>
            <a:r>
              <a:rPr lang="en-US" sz="1400" smtClean="0"/>
              <a:t>(founded by Joseph G. Butler, Jr., in 1919; </a:t>
            </a:r>
            <a:r>
              <a:rPr lang="en-US" sz="1400"/>
              <a:t>first director: Margaret Evans; “The Butler” was the first structure built to house a collection of American works)</a:t>
            </a:r>
          </a:p>
          <a:p>
            <a:pPr marL="914400" indent="-914400">
              <a:buAutoNum type="arabicPlain" startAt="670"/>
            </a:pPr>
            <a:r>
              <a:rPr lang="es-ES" sz="1400" smtClean="0"/>
              <a:t>$</a:t>
            </a:r>
            <a:r>
              <a:rPr lang="es-ES" sz="1400"/>
              <a:t>a The Butler Institute of American Art, via WWW, 19 October 2012 $b (address: The Beecher Center, 524 Wick Avenue, Yongstown, Ohio 44052, phone: (330)743-1107</a:t>
            </a:r>
            <a:r>
              <a:rPr lang="es-ES" sz="1400" smtClean="0"/>
              <a:t>)</a:t>
            </a:r>
            <a:endParaRPr lang="en-US" sz="2800" smtClean="0"/>
          </a:p>
          <a:p>
            <a:pPr marL="914400" indent="-914400">
              <a:buNone/>
            </a:pPr>
            <a:r>
              <a:rPr lang="es-ES" sz="1400"/>
              <a:t>678 1	$a The Butler Institute of American Art, </a:t>
            </a:r>
            <a:r>
              <a:rPr lang="en-US" sz="1400" smtClean="0"/>
              <a:t>founded by Joseph G. Butler, Jr., in 1919</a:t>
            </a:r>
            <a:r>
              <a:rPr lang="es-ES" sz="1400" smtClean="0"/>
              <a:t> </a:t>
            </a:r>
            <a:r>
              <a:rPr lang="es-ES" sz="1400"/>
              <a:t>in Youngstown, Ohio, was the first museum built specifically to house a collection of American works</a:t>
            </a:r>
            <a:endParaRPr lang="es-ES" sz="180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105</a:t>
            </a:fld>
            <a:endParaRPr lang="en-US"/>
          </a:p>
        </p:txBody>
      </p:sp>
    </p:spTree>
    <p:extLst>
      <p:ext uri="{BB962C8B-B14F-4D97-AF65-F5344CB8AC3E}">
        <p14:creationId xmlns:p14="http://schemas.microsoft.com/office/powerpoint/2010/main" val="166214104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Families (RDA 31)</a:t>
            </a:r>
            <a:endParaRPr lang="en-US"/>
          </a:p>
        </p:txBody>
      </p:sp>
      <p:sp>
        <p:nvSpPr>
          <p:cNvPr id="3" name="Content Placeholder 2"/>
          <p:cNvSpPr>
            <a:spLocks noGrp="1"/>
          </p:cNvSpPr>
          <p:nvPr>
            <p:ph idx="1"/>
          </p:nvPr>
        </p:nvSpPr>
        <p:spPr/>
        <p:txBody>
          <a:bodyPr/>
          <a:lstStyle/>
          <a:p>
            <a:pPr marL="0" indent="0">
              <a:buNone/>
            </a:pPr>
            <a:r>
              <a:rPr lang="en-US" smtClean="0"/>
              <a:t>Related families are also recorded in 500 fields. You may include a relationship indicator in subfield $i (from RDA Appendix K), with $w r.</a:t>
            </a:r>
          </a:p>
          <a:p>
            <a:pPr marL="1257300" lvl="3" indent="0">
              <a:buNone/>
            </a:pPr>
            <a:endParaRPr lang="en-US" smtClean="0"/>
          </a:p>
          <a:p>
            <a:pPr lvl="2">
              <a:buNone/>
            </a:pPr>
            <a:r>
              <a:rPr lang="en-US" smtClean="0"/>
              <a:t>110 2  	$a </a:t>
            </a:r>
            <a:r>
              <a:rPr lang="en-US"/>
              <a:t>Linnell Family Association </a:t>
            </a:r>
            <a:endParaRPr lang="en-US" smtClean="0"/>
          </a:p>
          <a:p>
            <a:pPr marL="1828800" lvl="2" indent="-914400">
              <a:buNone/>
            </a:pPr>
            <a:r>
              <a:rPr lang="en-US" smtClean="0"/>
              <a:t>500 3  	$w </a:t>
            </a:r>
            <a:r>
              <a:rPr lang="en-US"/>
              <a:t>r $i </a:t>
            </a:r>
            <a:r>
              <a:rPr lang="en-US" smtClean="0"/>
              <a:t>Founding family: </a:t>
            </a:r>
            <a:r>
              <a:rPr lang="en-US"/>
              <a:t>$a </a:t>
            </a:r>
            <a:r>
              <a:rPr lang="en-US" smtClean="0"/>
              <a:t>Linnell </a:t>
            </a:r>
            <a:r>
              <a:rPr lang="en-US"/>
              <a:t>(Family : $d 1638- : $c North America)</a:t>
            </a:r>
            <a:endParaRPr lang="en-US" sz="2000"/>
          </a:p>
          <a:p>
            <a:pPr lvl="2">
              <a:buNone/>
            </a:pPr>
            <a:endParaRPr lang="en-US" sz="2000"/>
          </a:p>
          <a:p>
            <a:pPr marL="800100" lvl="2"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106</a:t>
            </a:fld>
            <a:endParaRPr lang="en-US"/>
          </a:p>
        </p:txBody>
      </p:sp>
    </p:spTree>
    <p:extLst>
      <p:ext uri="{BB962C8B-B14F-4D97-AF65-F5344CB8AC3E}">
        <p14:creationId xmlns:p14="http://schemas.microsoft.com/office/powerpoint/2010/main" val="415017625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RDA authority record </a:t>
            </a:r>
            <a:r>
              <a:rPr lang="en-US" smtClean="0">
                <a:solidFill>
                  <a:srgbClr val="FF0000"/>
                </a:solidFill>
              </a:rPr>
              <a:t>core</a:t>
            </a:r>
            <a:r>
              <a:rPr lang="en-US" smtClean="0"/>
              <a:t> and non-core</a:t>
            </a:r>
          </a:p>
        </p:txBody>
      </p:sp>
      <p:sp>
        <p:nvSpPr>
          <p:cNvPr id="45059" name="Content Placeholder 2"/>
          <p:cNvSpPr>
            <a:spLocks noGrp="1"/>
          </p:cNvSpPr>
          <p:nvPr>
            <p:ph idx="1"/>
          </p:nvPr>
        </p:nvSpPr>
        <p:spPr>
          <a:xfrm>
            <a:off x="457200" y="1600200"/>
            <a:ext cx="8229600" cy="4495800"/>
          </a:xfrm>
          <a:ln>
            <a:solidFill>
              <a:schemeClr val="tx1"/>
            </a:solidFill>
            <a:miter lim="800000"/>
            <a:headEnd/>
            <a:tailEnd/>
          </a:ln>
        </p:spPr>
        <p:txBody>
          <a:bodyPr/>
          <a:lstStyle/>
          <a:p>
            <a:pPr marL="914400" indent="-914400">
              <a:buFont typeface="Arial" charset="0"/>
              <a:buNone/>
            </a:pPr>
            <a:r>
              <a:rPr lang="en-US" sz="1400" dirty="0" smtClean="0"/>
              <a:t>040</a:t>
            </a:r>
            <a:r>
              <a:rPr lang="en-US" sz="1400" smtClean="0"/>
              <a:t>	$</a:t>
            </a:r>
            <a:r>
              <a:rPr lang="en-US" sz="1400" dirty="0" smtClean="0"/>
              <a:t>a UPB $b eng $c UPB $e </a:t>
            </a:r>
            <a:r>
              <a:rPr lang="en-US" sz="1400" dirty="0" err="1" smtClean="0"/>
              <a:t>rda</a:t>
            </a:r>
            <a:endParaRPr lang="en-US" sz="1400" dirty="0" smtClean="0"/>
          </a:p>
          <a:p>
            <a:pPr marL="914400" indent="-914400">
              <a:buNone/>
            </a:pPr>
            <a:r>
              <a:rPr lang="en-US" sz="1400" dirty="0" smtClean="0"/>
              <a:t>046</a:t>
            </a:r>
            <a:r>
              <a:rPr lang="en-US" sz="1400" smtClean="0"/>
              <a:t>	</a:t>
            </a:r>
            <a:r>
              <a:rPr lang="en-US" sz="1400" smtClean="0"/>
              <a:t>$q </a:t>
            </a:r>
            <a:r>
              <a:rPr lang="es-ES" sz="1400" smtClean="0">
                <a:solidFill>
                  <a:srgbClr val="FF0000"/>
                </a:solidFill>
              </a:rPr>
              <a:t>1919 </a:t>
            </a:r>
            <a:r>
              <a:rPr lang="en-US" sz="1400" smtClean="0"/>
              <a:t>$2 edtf</a:t>
            </a:r>
            <a:endParaRPr lang="en-US" sz="1400" dirty="0" smtClean="0">
              <a:solidFill>
                <a:srgbClr val="FF0000"/>
              </a:solidFill>
            </a:endParaRPr>
          </a:p>
          <a:p>
            <a:pPr marL="914400" indent="-914400">
              <a:buFont typeface="Arial" charset="0"/>
              <a:buNone/>
            </a:pPr>
            <a:r>
              <a:rPr lang="en-US" sz="1400" dirty="0" smtClean="0"/>
              <a:t>110 2	$a </a:t>
            </a:r>
            <a:r>
              <a:rPr lang="es-ES" sz="1400" dirty="0" smtClean="0">
                <a:solidFill>
                  <a:srgbClr val="FF0000"/>
                </a:solidFill>
              </a:rPr>
              <a:t>Butler </a:t>
            </a:r>
            <a:r>
              <a:rPr lang="es-ES" sz="1400" dirty="0" err="1" smtClean="0">
                <a:solidFill>
                  <a:srgbClr val="FF0000"/>
                </a:solidFill>
              </a:rPr>
              <a:t>Institute</a:t>
            </a:r>
            <a:r>
              <a:rPr lang="es-ES" sz="1400" dirty="0" smtClean="0">
                <a:solidFill>
                  <a:srgbClr val="FF0000"/>
                </a:solidFill>
              </a:rPr>
              <a:t> of American Art </a:t>
            </a:r>
            <a:endParaRPr lang="en-US" sz="1400" dirty="0" smtClean="0"/>
          </a:p>
          <a:p>
            <a:pPr marL="914400" indent="-914400">
              <a:buFont typeface="Arial" charset="0"/>
              <a:buNone/>
            </a:pPr>
            <a:r>
              <a:rPr lang="en-US" sz="1400" dirty="0" smtClean="0"/>
              <a:t>410 2	$a Butler (Museum) [or (Institute)]</a:t>
            </a:r>
          </a:p>
          <a:p>
            <a:pPr marL="914400" indent="-914400">
              <a:buFont typeface="Arial" charset="0"/>
              <a:buNone/>
            </a:pPr>
            <a:r>
              <a:rPr lang="en-US" sz="1400" dirty="0" smtClean="0"/>
              <a:t>368</a:t>
            </a:r>
            <a:r>
              <a:rPr lang="en-US" sz="1400" smtClean="0"/>
              <a:t>	$a Museums $2 lcsh</a:t>
            </a:r>
            <a:endParaRPr lang="en-US" sz="1400" dirty="0" smtClean="0"/>
          </a:p>
          <a:p>
            <a:pPr marL="914400" indent="-914400">
              <a:buFont typeface="Arial" charset="0"/>
              <a:buNone/>
            </a:pPr>
            <a:r>
              <a:rPr lang="en-US" sz="1400" dirty="0" smtClean="0"/>
              <a:t>370</a:t>
            </a:r>
            <a:r>
              <a:rPr lang="en-US" sz="1400" smtClean="0"/>
              <a:t>	$e Youngstown (Ohio) $2 naf</a:t>
            </a:r>
            <a:endParaRPr lang="en-US" sz="1400" dirty="0" smtClean="0"/>
          </a:p>
          <a:p>
            <a:pPr marL="914400" indent="-914400">
              <a:buNone/>
            </a:pPr>
            <a:r>
              <a:rPr lang="en-US" sz="1400" dirty="0" smtClean="0"/>
              <a:t>371</a:t>
            </a:r>
            <a:r>
              <a:rPr lang="en-US" sz="1400" smtClean="0"/>
              <a:t>	$</a:t>
            </a:r>
            <a:r>
              <a:rPr lang="en-US" sz="1400" dirty="0" smtClean="0"/>
              <a:t>a </a:t>
            </a:r>
            <a:r>
              <a:rPr lang="es-ES" sz="1400" dirty="0"/>
              <a:t>The </a:t>
            </a:r>
            <a:r>
              <a:rPr lang="es-ES" sz="1400" dirty="0" err="1"/>
              <a:t>Beecher</a:t>
            </a:r>
            <a:r>
              <a:rPr lang="es-ES" sz="1400" dirty="0"/>
              <a:t> </a:t>
            </a:r>
            <a:r>
              <a:rPr lang="es-ES" sz="1400" dirty="0" smtClean="0"/>
              <a:t>Center $a </a:t>
            </a:r>
            <a:r>
              <a:rPr lang="es-ES" sz="1400" dirty="0"/>
              <a:t>524 </a:t>
            </a:r>
            <a:r>
              <a:rPr lang="es-ES" sz="1400" dirty="0" err="1"/>
              <a:t>Wick</a:t>
            </a:r>
            <a:r>
              <a:rPr lang="es-ES" sz="1400" dirty="0"/>
              <a:t> </a:t>
            </a:r>
            <a:r>
              <a:rPr lang="es-ES" sz="1400" dirty="0" err="1" smtClean="0"/>
              <a:t>Avenue</a:t>
            </a:r>
            <a:r>
              <a:rPr lang="es-ES" sz="1400" dirty="0" smtClean="0"/>
              <a:t> $b Youngstown $c </a:t>
            </a:r>
            <a:r>
              <a:rPr lang="es-ES" sz="1400" dirty="0"/>
              <a:t>Ohio </a:t>
            </a:r>
            <a:r>
              <a:rPr lang="es-ES" sz="1400" dirty="0" smtClean="0"/>
              <a:t> $e </a:t>
            </a:r>
            <a:r>
              <a:rPr lang="es-ES" sz="1400" smtClean="0"/>
              <a:t>44052 $m info@butlerart.com $v </a:t>
            </a:r>
            <a:r>
              <a:rPr lang="es-ES" sz="1400" dirty="0" err="1" smtClean="0"/>
              <a:t>Institute</a:t>
            </a:r>
            <a:r>
              <a:rPr lang="es-ES" sz="1400" dirty="0" smtClean="0"/>
              <a:t> </a:t>
            </a:r>
            <a:r>
              <a:rPr lang="es-ES" sz="1400" dirty="0" err="1" smtClean="0"/>
              <a:t>website</a:t>
            </a:r>
            <a:r>
              <a:rPr lang="es-ES" sz="1400" dirty="0" smtClean="0"/>
              <a:t> $u www.butlerart.com</a:t>
            </a:r>
          </a:p>
          <a:p>
            <a:pPr marL="914400" indent="-914400">
              <a:buNone/>
            </a:pPr>
            <a:r>
              <a:rPr lang="es-ES" sz="1400" dirty="0" smtClean="0"/>
              <a:t>372</a:t>
            </a:r>
            <a:r>
              <a:rPr lang="es-ES" sz="1400" smtClean="0"/>
              <a:t>	$a Art</a:t>
            </a:r>
            <a:r>
              <a:rPr lang="es-ES" sz="1400" dirty="0" smtClean="0"/>
              <a:t>, American $</a:t>
            </a:r>
            <a:r>
              <a:rPr lang="es-ES" sz="1400" smtClean="0"/>
              <a:t>2 lcsh</a:t>
            </a:r>
            <a:endParaRPr lang="en-US" sz="1400" dirty="0" smtClean="0"/>
          </a:p>
          <a:p>
            <a:pPr marL="914400" indent="-914400">
              <a:buFont typeface="Arial" charset="0"/>
              <a:buNone/>
            </a:pPr>
            <a:r>
              <a:rPr lang="en-US" sz="1400" dirty="0" smtClean="0"/>
              <a:t>377</a:t>
            </a:r>
            <a:r>
              <a:rPr lang="en-US" sz="1400" smtClean="0"/>
              <a:t>	$</a:t>
            </a:r>
            <a:r>
              <a:rPr lang="en-US" sz="1400" dirty="0" smtClean="0"/>
              <a:t>a eng</a:t>
            </a:r>
          </a:p>
          <a:p>
            <a:pPr marL="914400" indent="-914400">
              <a:buNone/>
            </a:pPr>
            <a:r>
              <a:rPr lang="en-US" sz="1400" smtClean="0"/>
              <a:t>500 1	$w r $i Founder: $a </a:t>
            </a:r>
            <a:r>
              <a:rPr lang="en-US" sz="1400"/>
              <a:t>Butler, Joseph G.,</a:t>
            </a:r>
            <a:r>
              <a:rPr lang="en-US" sz="1400" b="1"/>
              <a:t> </a:t>
            </a:r>
            <a:r>
              <a:rPr lang="en-US" sz="1400" smtClean="0"/>
              <a:t>$c</a:t>
            </a:r>
            <a:r>
              <a:rPr lang="en-US" sz="1400" b="1" smtClean="0"/>
              <a:t> </a:t>
            </a:r>
            <a:r>
              <a:rPr lang="en-US" sz="1400"/>
              <a:t>Jr.</a:t>
            </a:r>
            <a:r>
              <a:rPr lang="en-US" sz="1400" b="1"/>
              <a:t> </a:t>
            </a:r>
            <a:r>
              <a:rPr lang="en-US" sz="1400" smtClean="0"/>
              <a:t>$q</a:t>
            </a:r>
            <a:r>
              <a:rPr lang="en-US" sz="1400" b="1" smtClean="0"/>
              <a:t> </a:t>
            </a:r>
            <a:r>
              <a:rPr lang="en-US" sz="1400"/>
              <a:t>(Joseph Green),</a:t>
            </a:r>
            <a:r>
              <a:rPr lang="en-US" sz="1400" b="1"/>
              <a:t> </a:t>
            </a:r>
            <a:r>
              <a:rPr lang="en-US" sz="1400" smtClean="0"/>
              <a:t>$d</a:t>
            </a:r>
            <a:r>
              <a:rPr lang="en-US" sz="1400" b="1" smtClean="0"/>
              <a:t> </a:t>
            </a:r>
            <a:r>
              <a:rPr lang="en-US" sz="1400" smtClean="0"/>
              <a:t>1840-1927</a:t>
            </a:r>
          </a:p>
          <a:p>
            <a:pPr marL="914400" indent="-914400">
              <a:buFont typeface="Arial" charset="0"/>
              <a:buNone/>
            </a:pPr>
            <a:r>
              <a:rPr lang="en-US" sz="1400" smtClean="0"/>
              <a:t>670	$</a:t>
            </a:r>
            <a:r>
              <a:rPr lang="en-US" sz="1400" dirty="0" smtClean="0"/>
              <a:t>a</a:t>
            </a:r>
            <a:r>
              <a:rPr lang="vi-VN" sz="1400" dirty="0" smtClean="0"/>
              <a:t> </a:t>
            </a:r>
            <a:r>
              <a:rPr lang="en-US" sz="1400" dirty="0" smtClean="0"/>
              <a:t>Masterworks from the Butler Institute of American Art, 2010: $b title page (Butler Institute of American Art, Youngstown, Ohio) page 9 (</a:t>
            </a:r>
            <a:r>
              <a:rPr lang="en-US" sz="1400" smtClean="0"/>
              <a:t>founded by Joseph G. Butler, Jr. in </a:t>
            </a:r>
            <a:r>
              <a:rPr lang="en-US" sz="1400" dirty="0" smtClean="0"/>
              <a:t>1919; first director: Margaret Evans; “The Butler” was the first structure built to house a collection of American works)</a:t>
            </a:r>
          </a:p>
          <a:p>
            <a:pPr marL="914400" indent="-914400">
              <a:buFont typeface="Arial" charset="0"/>
              <a:buNone/>
            </a:pPr>
            <a:r>
              <a:rPr lang="en-US" sz="1400" dirty="0" smtClean="0"/>
              <a:t>670	</a:t>
            </a:r>
            <a:r>
              <a:rPr lang="es-ES" sz="1400" smtClean="0"/>
              <a:t> $</a:t>
            </a:r>
            <a:r>
              <a:rPr lang="es-ES" sz="1400" dirty="0" smtClean="0"/>
              <a:t>a The Butler </a:t>
            </a:r>
            <a:r>
              <a:rPr lang="es-ES" sz="1400" dirty="0" err="1" smtClean="0"/>
              <a:t>Institute</a:t>
            </a:r>
            <a:r>
              <a:rPr lang="es-ES" sz="1400" dirty="0" smtClean="0"/>
              <a:t> of American Art, </a:t>
            </a:r>
            <a:r>
              <a:rPr lang="es-ES" sz="1400" dirty="0" err="1" smtClean="0"/>
              <a:t>via</a:t>
            </a:r>
            <a:r>
              <a:rPr lang="es-ES" sz="1400" dirty="0" smtClean="0"/>
              <a:t> WWW, 19 </a:t>
            </a:r>
            <a:r>
              <a:rPr lang="es-ES" sz="1400" dirty="0" err="1" smtClean="0"/>
              <a:t>October</a:t>
            </a:r>
            <a:r>
              <a:rPr lang="es-ES" sz="1400" dirty="0" smtClean="0"/>
              <a:t> 2012 $b (</a:t>
            </a:r>
            <a:r>
              <a:rPr lang="es-ES" sz="1400" dirty="0" err="1" smtClean="0"/>
              <a:t>address</a:t>
            </a:r>
            <a:r>
              <a:rPr lang="es-ES" sz="1400" dirty="0" smtClean="0"/>
              <a:t>: The </a:t>
            </a:r>
            <a:r>
              <a:rPr lang="es-ES" sz="1400" dirty="0" err="1" smtClean="0"/>
              <a:t>Beecher</a:t>
            </a:r>
            <a:r>
              <a:rPr lang="es-ES" sz="1400" dirty="0" smtClean="0"/>
              <a:t> Center, 524 </a:t>
            </a:r>
            <a:r>
              <a:rPr lang="es-ES" sz="1400" dirty="0" err="1" smtClean="0"/>
              <a:t>Wick</a:t>
            </a:r>
            <a:r>
              <a:rPr lang="es-ES" sz="1400" dirty="0" smtClean="0"/>
              <a:t> </a:t>
            </a:r>
            <a:r>
              <a:rPr lang="es-ES" sz="1400" dirty="0" err="1" smtClean="0"/>
              <a:t>Avenue</a:t>
            </a:r>
            <a:r>
              <a:rPr lang="es-ES" sz="1400" dirty="0" smtClean="0"/>
              <a:t>, </a:t>
            </a:r>
            <a:r>
              <a:rPr lang="es-ES" sz="1400" dirty="0" err="1" smtClean="0"/>
              <a:t>Yongstown</a:t>
            </a:r>
            <a:r>
              <a:rPr lang="es-ES" sz="1400" dirty="0" smtClean="0"/>
              <a:t>, Ohio 44052, </a:t>
            </a:r>
            <a:r>
              <a:rPr lang="es-ES" sz="1400" dirty="0" err="1" smtClean="0"/>
              <a:t>phone</a:t>
            </a:r>
            <a:r>
              <a:rPr lang="es-ES" sz="1400" dirty="0" smtClean="0"/>
              <a:t>: (330)743-1107)</a:t>
            </a:r>
          </a:p>
          <a:p>
            <a:pPr marL="914400" indent="-914400">
              <a:buFont typeface="Arial" charset="0"/>
              <a:buNone/>
            </a:pPr>
            <a:r>
              <a:rPr lang="es-ES" sz="1400" smtClean="0"/>
              <a:t>678 1	$a </a:t>
            </a:r>
            <a:r>
              <a:rPr lang="es-ES" sz="1400" dirty="0" smtClean="0"/>
              <a:t>The Butler </a:t>
            </a:r>
            <a:r>
              <a:rPr lang="es-ES" sz="1400" dirty="0" err="1" smtClean="0"/>
              <a:t>Institute</a:t>
            </a:r>
            <a:r>
              <a:rPr lang="es-ES" sz="1400" dirty="0" smtClean="0"/>
              <a:t> of American Art</a:t>
            </a:r>
            <a:r>
              <a:rPr lang="es-ES" sz="1400" smtClean="0"/>
              <a:t>, </a:t>
            </a:r>
            <a:r>
              <a:rPr lang="en-US" sz="1400" smtClean="0"/>
              <a:t>founded by Joseph G. Butler, Jr., in 1919</a:t>
            </a:r>
            <a:r>
              <a:rPr lang="es-ES" sz="1400" smtClean="0"/>
              <a:t> </a:t>
            </a:r>
            <a:r>
              <a:rPr lang="es-ES" sz="1400" dirty="0" smtClean="0"/>
              <a:t>in Youngstown, Ohio, </a:t>
            </a:r>
            <a:r>
              <a:rPr lang="es-ES" sz="1400" dirty="0" err="1" smtClean="0"/>
              <a:t>was</a:t>
            </a:r>
            <a:r>
              <a:rPr lang="es-ES" sz="1400" dirty="0" smtClean="0"/>
              <a:t> the </a:t>
            </a:r>
            <a:r>
              <a:rPr lang="es-ES" sz="1400" dirty="0" err="1" smtClean="0"/>
              <a:t>first</a:t>
            </a:r>
            <a:r>
              <a:rPr lang="es-ES" sz="1400" dirty="0" smtClean="0"/>
              <a:t> </a:t>
            </a:r>
            <a:r>
              <a:rPr lang="es-ES" sz="1400" dirty="0" err="1" smtClean="0"/>
              <a:t>museum</a:t>
            </a:r>
            <a:r>
              <a:rPr lang="es-ES" sz="1400" dirty="0" smtClean="0"/>
              <a:t> </a:t>
            </a:r>
            <a:r>
              <a:rPr lang="es-ES" sz="1400" dirty="0" err="1" smtClean="0"/>
              <a:t>built</a:t>
            </a:r>
            <a:r>
              <a:rPr lang="es-ES" sz="1400" dirty="0" smtClean="0"/>
              <a:t> </a:t>
            </a:r>
            <a:r>
              <a:rPr lang="es-ES" sz="1400" dirty="0" err="1" smtClean="0"/>
              <a:t>specifically</a:t>
            </a:r>
            <a:r>
              <a:rPr lang="es-ES" sz="1400" dirty="0" smtClean="0"/>
              <a:t> </a:t>
            </a:r>
            <a:r>
              <a:rPr lang="es-ES" sz="1400" dirty="0" err="1" smtClean="0"/>
              <a:t>to</a:t>
            </a:r>
            <a:r>
              <a:rPr lang="es-ES" sz="1400" dirty="0" smtClean="0"/>
              <a:t> </a:t>
            </a:r>
            <a:r>
              <a:rPr lang="es-ES" sz="1400" dirty="0" err="1" smtClean="0"/>
              <a:t>house</a:t>
            </a:r>
            <a:r>
              <a:rPr lang="es-ES" sz="1400" dirty="0" smtClean="0"/>
              <a:t> a </a:t>
            </a:r>
            <a:r>
              <a:rPr lang="es-ES" sz="1400" dirty="0" err="1" smtClean="0"/>
              <a:t>collection</a:t>
            </a:r>
            <a:r>
              <a:rPr lang="es-ES" sz="1400" dirty="0" smtClean="0"/>
              <a:t> of American </a:t>
            </a:r>
            <a:r>
              <a:rPr lang="es-ES" sz="1400" dirty="0" err="1" smtClean="0"/>
              <a:t>works</a:t>
            </a:r>
            <a:r>
              <a:rPr lang="es-ES" sz="1400" dirty="0" smtClean="0"/>
              <a:t>.</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107</a:t>
            </a:fld>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RDA authority record </a:t>
            </a:r>
            <a:r>
              <a:rPr lang="en-US" smtClean="0">
                <a:solidFill>
                  <a:srgbClr val="FF0000"/>
                </a:solidFill>
              </a:rPr>
              <a:t>core</a:t>
            </a:r>
            <a:r>
              <a:rPr lang="en-US" smtClean="0"/>
              <a:t> and non-core</a:t>
            </a:r>
          </a:p>
        </p:txBody>
      </p:sp>
      <p:sp>
        <p:nvSpPr>
          <p:cNvPr id="46083" name="Content Placeholder 2"/>
          <p:cNvSpPr>
            <a:spLocks noGrp="1"/>
          </p:cNvSpPr>
          <p:nvPr>
            <p:ph idx="1"/>
          </p:nvPr>
        </p:nvSpPr>
        <p:spPr>
          <a:xfrm>
            <a:off x="457200" y="2133600"/>
            <a:ext cx="8077200" cy="2590800"/>
          </a:xfrm>
          <a:ln>
            <a:solidFill>
              <a:schemeClr val="tx1"/>
            </a:solidFill>
            <a:miter lim="800000"/>
            <a:headEnd/>
            <a:tailEnd/>
          </a:ln>
        </p:spPr>
        <p:txBody>
          <a:bodyPr/>
          <a:lstStyle/>
          <a:p>
            <a:pPr>
              <a:buFont typeface="Arial" charset="0"/>
              <a:buNone/>
            </a:pPr>
            <a:r>
              <a:rPr lang="en-US" sz="1400" dirty="0" smtClean="0"/>
              <a:t>040		$a UPB $b eng $</a:t>
            </a:r>
            <a:r>
              <a:rPr lang="en-US" sz="1400" dirty="0" err="1" smtClean="0"/>
              <a:t>erda</a:t>
            </a:r>
            <a:r>
              <a:rPr lang="en-US" sz="1400" dirty="0" smtClean="0"/>
              <a:t> $c UPB</a:t>
            </a:r>
          </a:p>
          <a:p>
            <a:pPr>
              <a:buFont typeface="Arial" charset="0"/>
              <a:buNone/>
            </a:pPr>
            <a:r>
              <a:rPr lang="en-US" sz="1400" dirty="0" smtClean="0"/>
              <a:t>110 2	$a </a:t>
            </a:r>
            <a:r>
              <a:rPr lang="es-ES" sz="1400" dirty="0" smtClean="0">
                <a:solidFill>
                  <a:srgbClr val="FF0000"/>
                </a:solidFill>
              </a:rPr>
              <a:t>Universidad </a:t>
            </a:r>
            <a:r>
              <a:rPr lang="es-ES" sz="1400" dirty="0" err="1" smtClean="0">
                <a:solidFill>
                  <a:srgbClr val="FF0000"/>
                </a:solidFill>
              </a:rPr>
              <a:t>Autónoma</a:t>
            </a:r>
            <a:r>
              <a:rPr lang="es-ES" sz="1400" dirty="0" smtClean="0">
                <a:solidFill>
                  <a:srgbClr val="FF0000"/>
                </a:solidFill>
              </a:rPr>
              <a:t> de San Luis Potosí. </a:t>
            </a:r>
            <a:r>
              <a:rPr lang="es-ES" sz="1400" dirty="0" smtClean="0"/>
              <a:t>$b</a:t>
            </a:r>
            <a:r>
              <a:rPr lang="es-ES" sz="1400" dirty="0" smtClean="0">
                <a:solidFill>
                  <a:srgbClr val="FF0000"/>
                </a:solidFill>
              </a:rPr>
              <a:t> </a:t>
            </a:r>
            <a:r>
              <a:rPr lang="en-US" sz="1400" dirty="0" err="1" smtClean="0">
                <a:solidFill>
                  <a:srgbClr val="FF0000"/>
                </a:solidFill>
              </a:rPr>
              <a:t>Facultad</a:t>
            </a:r>
            <a:r>
              <a:rPr lang="en-US" sz="1400" dirty="0" smtClean="0">
                <a:solidFill>
                  <a:srgbClr val="FF0000"/>
                </a:solidFill>
              </a:rPr>
              <a:t> de </a:t>
            </a:r>
            <a:r>
              <a:rPr lang="en-US" sz="1400" dirty="0" err="1" smtClean="0">
                <a:solidFill>
                  <a:srgbClr val="FF0000"/>
                </a:solidFill>
              </a:rPr>
              <a:t>Medicina</a:t>
            </a:r>
            <a:endParaRPr lang="en-US" sz="1400" dirty="0" smtClean="0">
              <a:solidFill>
                <a:srgbClr val="FF0000"/>
              </a:solidFill>
            </a:endParaRPr>
          </a:p>
          <a:p>
            <a:pPr>
              <a:buFont typeface="Arial" charset="0"/>
              <a:buNone/>
            </a:pPr>
            <a:r>
              <a:rPr lang="en-US" sz="1400" smtClean="0"/>
              <a:t>368</a:t>
            </a:r>
            <a:r>
              <a:rPr lang="en-US" sz="1400" dirty="0" smtClean="0"/>
              <a:t>		$a </a:t>
            </a:r>
            <a:r>
              <a:rPr lang="en-US" sz="1400" smtClean="0"/>
              <a:t>Medical colleges $2 lcsh</a:t>
            </a:r>
            <a:endParaRPr lang="en-US" sz="1400" dirty="0" smtClean="0"/>
          </a:p>
          <a:p>
            <a:pPr>
              <a:buFont typeface="Arial" charset="0"/>
              <a:buNone/>
            </a:pPr>
            <a:r>
              <a:rPr lang="en-US" sz="1400" dirty="0" smtClean="0"/>
              <a:t>370		$</a:t>
            </a:r>
            <a:r>
              <a:rPr lang="en-US" sz="1400" smtClean="0"/>
              <a:t>e </a:t>
            </a:r>
            <a:r>
              <a:rPr lang="es-ES" sz="1400" smtClean="0"/>
              <a:t>San Luis Potosí (Mexico) $2 naf</a:t>
            </a:r>
          </a:p>
          <a:p>
            <a:pPr>
              <a:buFont typeface="Arial" charset="0"/>
              <a:buNone/>
            </a:pPr>
            <a:r>
              <a:rPr lang="es-ES" sz="1400" smtClean="0"/>
              <a:t>372		$a Medicine $2 lcsh</a:t>
            </a:r>
            <a:endParaRPr lang="en-US" sz="1400" smtClean="0"/>
          </a:p>
          <a:p>
            <a:pPr>
              <a:buFont typeface="Arial" charset="0"/>
              <a:buNone/>
            </a:pPr>
            <a:r>
              <a:rPr lang="en-US" sz="1400" smtClean="0"/>
              <a:t>377</a:t>
            </a:r>
            <a:r>
              <a:rPr lang="en-US" sz="1400" dirty="0" smtClean="0"/>
              <a:t>		$a spa</a:t>
            </a:r>
          </a:p>
          <a:p>
            <a:pPr marL="342900" lvl="2" indent="-342900">
              <a:buNone/>
            </a:pPr>
            <a:r>
              <a:rPr lang="en-US" sz="1400"/>
              <a:t>410 2	$a Facultad de Medicina de San Luis Potosí</a:t>
            </a:r>
          </a:p>
          <a:p>
            <a:pPr marL="342900" lvl="2" indent="-342900">
              <a:buNone/>
            </a:pPr>
            <a:r>
              <a:rPr lang="en-US" sz="1400" smtClean="0"/>
              <a:t>510 </a:t>
            </a:r>
            <a:r>
              <a:rPr lang="en-US" sz="1400" dirty="0"/>
              <a:t>2	$w r $</a:t>
            </a:r>
            <a:r>
              <a:rPr lang="en-US" sz="1400" dirty="0" err="1"/>
              <a:t>i</a:t>
            </a:r>
            <a:r>
              <a:rPr lang="en-US" sz="1400" dirty="0"/>
              <a:t> Hierarchical superior: $a </a:t>
            </a:r>
            <a:r>
              <a:rPr lang="es-ES" sz="1400" dirty="0"/>
              <a:t>Universidad </a:t>
            </a:r>
            <a:r>
              <a:rPr lang="es-ES" sz="1400" dirty="0" err="1"/>
              <a:t>Autónoma</a:t>
            </a:r>
            <a:r>
              <a:rPr lang="es-ES" sz="1400" dirty="0"/>
              <a:t> de San Luis </a:t>
            </a:r>
            <a:r>
              <a:rPr lang="es-ES" sz="1400" dirty="0" smtClean="0"/>
              <a:t>Potosí</a:t>
            </a:r>
            <a:endParaRPr lang="en-US" sz="1400" dirty="0"/>
          </a:p>
          <a:p>
            <a:pPr>
              <a:buFont typeface="Arial" charset="0"/>
              <a:buNone/>
            </a:pPr>
            <a:r>
              <a:rPr lang="en-US" sz="1400" dirty="0" smtClean="0"/>
              <a:t>670		$a </a:t>
            </a:r>
            <a:r>
              <a:rPr lang="es-ES" sz="1400" dirty="0" smtClean="0"/>
              <a:t>Homenaje conmemorativo que la Facultad de Medicina de San Luis Potosí ofrece al poeta Jaime </a:t>
            </a:r>
            <a:r>
              <a:rPr lang="es-ES" sz="1400" dirty="0" err="1" smtClean="0"/>
              <a:t>Sabines</a:t>
            </a:r>
            <a:r>
              <a:rPr lang="en-US" sz="1400" dirty="0" smtClean="0"/>
              <a:t>, 2000: $b title page (</a:t>
            </a:r>
            <a:r>
              <a:rPr lang="es-ES" sz="1400" dirty="0" smtClean="0"/>
              <a:t>Universidad </a:t>
            </a:r>
            <a:r>
              <a:rPr lang="es-ES" sz="1400" dirty="0" err="1" smtClean="0"/>
              <a:t>Autónoma</a:t>
            </a:r>
            <a:r>
              <a:rPr lang="es-ES" sz="1400" dirty="0" smtClean="0"/>
              <a:t> de San Luis Potosí, Facultad de Medicina</a:t>
            </a:r>
            <a:r>
              <a:rPr lang="en-US" sz="1400" dirty="0" smtClean="0"/>
              <a:t>) </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108</a:t>
            </a:fld>
            <a:endParaRPr lang="en-US"/>
          </a:p>
        </p:txBody>
      </p:sp>
    </p:spTree>
    <p:extLst>
      <p:ext uri="{BB962C8B-B14F-4D97-AF65-F5344CB8AC3E}">
        <p14:creationId xmlns:p14="http://schemas.microsoft.com/office/powerpoint/2010/main" val="333008669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RDA authority record </a:t>
            </a:r>
            <a:r>
              <a:rPr lang="en-US" smtClean="0">
                <a:solidFill>
                  <a:srgbClr val="FF0000"/>
                </a:solidFill>
              </a:rPr>
              <a:t>core</a:t>
            </a:r>
            <a:r>
              <a:rPr lang="en-US" smtClean="0"/>
              <a:t> and non-core</a:t>
            </a:r>
          </a:p>
        </p:txBody>
      </p:sp>
      <p:sp>
        <p:nvSpPr>
          <p:cNvPr id="47107" name="Content Placeholder 2"/>
          <p:cNvSpPr>
            <a:spLocks noGrp="1"/>
          </p:cNvSpPr>
          <p:nvPr>
            <p:ph idx="1"/>
          </p:nvPr>
        </p:nvSpPr>
        <p:spPr>
          <a:xfrm>
            <a:off x="457200" y="2209800"/>
            <a:ext cx="8153400" cy="2895600"/>
          </a:xfrm>
          <a:ln>
            <a:solidFill>
              <a:schemeClr val="tx1"/>
            </a:solidFill>
            <a:miter lim="800000"/>
            <a:headEnd/>
            <a:tailEnd/>
          </a:ln>
        </p:spPr>
        <p:txBody>
          <a:bodyPr/>
          <a:lstStyle/>
          <a:p>
            <a:pPr>
              <a:buFont typeface="Arial" charset="0"/>
              <a:buNone/>
            </a:pPr>
            <a:r>
              <a:rPr lang="en-US" sz="1400" dirty="0" smtClean="0"/>
              <a:t>040		$a UPB $b eng $</a:t>
            </a:r>
            <a:r>
              <a:rPr lang="en-US" sz="1400" dirty="0" err="1" smtClean="0"/>
              <a:t>erda</a:t>
            </a:r>
            <a:r>
              <a:rPr lang="en-US" sz="1400" dirty="0" smtClean="0"/>
              <a:t> $c UPB </a:t>
            </a:r>
          </a:p>
          <a:p>
            <a:pPr>
              <a:buNone/>
            </a:pPr>
            <a:r>
              <a:rPr lang="en-US" sz="1400" dirty="0" smtClean="0"/>
              <a:t>046	</a:t>
            </a:r>
            <a:r>
              <a:rPr lang="en-US" sz="1400" smtClean="0"/>
              <a:t>	</a:t>
            </a:r>
            <a:r>
              <a:rPr lang="en-US" sz="1400" smtClean="0"/>
              <a:t>$q </a:t>
            </a:r>
            <a:r>
              <a:rPr lang="en-US" sz="1400" smtClean="0">
                <a:solidFill>
                  <a:srgbClr val="FF0000"/>
                </a:solidFill>
              </a:rPr>
              <a:t>1979-09-06 </a:t>
            </a:r>
            <a:r>
              <a:rPr lang="en-US" sz="1400" smtClean="0"/>
              <a:t>$r </a:t>
            </a:r>
            <a:r>
              <a:rPr lang="en-US" sz="1400" smtClean="0">
                <a:solidFill>
                  <a:srgbClr val="FF0000"/>
                </a:solidFill>
              </a:rPr>
              <a:t>1979-09-09 </a:t>
            </a:r>
            <a:r>
              <a:rPr lang="en-US" sz="1400"/>
              <a:t>$</a:t>
            </a:r>
            <a:r>
              <a:rPr lang="en-US" sz="1400"/>
              <a:t>2 </a:t>
            </a:r>
            <a:r>
              <a:rPr lang="en-US" sz="1400" smtClean="0"/>
              <a:t>edtf</a:t>
            </a:r>
            <a:endParaRPr lang="en-US" sz="1400" dirty="0" smtClean="0">
              <a:solidFill>
                <a:srgbClr val="FF0000"/>
              </a:solidFill>
            </a:endParaRPr>
          </a:p>
          <a:p>
            <a:pPr marL="914400" indent="-914400">
              <a:buNone/>
            </a:pPr>
            <a:r>
              <a:rPr lang="en-US" sz="1400" dirty="0" smtClean="0"/>
              <a:t>111 2	$a </a:t>
            </a:r>
            <a:r>
              <a:rPr lang="en-US" sz="1400" dirty="0" smtClean="0">
                <a:solidFill>
                  <a:srgbClr val="FF0000"/>
                </a:solidFill>
              </a:rPr>
              <a:t>International Workshop on Nude Mice </a:t>
            </a:r>
            <a:r>
              <a:rPr lang="en-US" sz="1400" dirty="0" smtClean="0"/>
              <a:t>$n (</a:t>
            </a:r>
            <a:r>
              <a:rPr lang="en-US" sz="1400" dirty="0" smtClean="0">
                <a:solidFill>
                  <a:srgbClr val="FF0000"/>
                </a:solidFill>
              </a:rPr>
              <a:t>3rd </a:t>
            </a:r>
            <a:r>
              <a:rPr lang="en-US" sz="1400" dirty="0" smtClean="0"/>
              <a:t>: $d</a:t>
            </a:r>
            <a:r>
              <a:rPr lang="en-US" sz="1400" dirty="0" smtClean="0">
                <a:solidFill>
                  <a:srgbClr val="FF0000"/>
                </a:solidFill>
              </a:rPr>
              <a:t> 1979 </a:t>
            </a:r>
            <a:r>
              <a:rPr lang="en-US" sz="1400" dirty="0" smtClean="0"/>
              <a:t>: $</a:t>
            </a:r>
            <a:r>
              <a:rPr lang="en-US" sz="1400" smtClean="0"/>
              <a:t>c</a:t>
            </a:r>
            <a:r>
              <a:rPr lang="en-US" sz="1400" smtClean="0">
                <a:solidFill>
                  <a:srgbClr val="FF0000"/>
                </a:solidFill>
              </a:rPr>
              <a:t> </a:t>
            </a:r>
            <a:r>
              <a:rPr lang="en-US" sz="1400">
                <a:solidFill>
                  <a:srgbClr val="FF0000"/>
                </a:solidFill>
              </a:rPr>
              <a:t>Montana State University (Bozeman, Mont.)</a:t>
            </a:r>
            <a:r>
              <a:rPr lang="es-ES" sz="1400" smtClean="0"/>
              <a:t>) </a:t>
            </a:r>
            <a:r>
              <a:rPr lang="es-ES" sz="1400" dirty="0" smtClean="0"/>
              <a:t>[</a:t>
            </a:r>
            <a:r>
              <a:rPr lang="es-ES" sz="1400" dirty="0" err="1" smtClean="0"/>
              <a:t>or</a:t>
            </a:r>
            <a:r>
              <a:rPr lang="es-ES" sz="1400" dirty="0" smtClean="0"/>
              <a:t> $c Bozeman, </a:t>
            </a:r>
            <a:r>
              <a:rPr lang="es-ES" sz="1400" dirty="0" err="1" smtClean="0"/>
              <a:t>Mont</a:t>
            </a:r>
            <a:r>
              <a:rPr lang="es-ES" sz="1400" dirty="0" smtClean="0"/>
              <a:t>.]</a:t>
            </a:r>
          </a:p>
          <a:p>
            <a:pPr>
              <a:buFont typeface="Arial" charset="0"/>
              <a:buNone/>
            </a:pPr>
            <a:r>
              <a:rPr lang="es-ES" sz="1400" dirty="0" smtClean="0"/>
              <a:t>368		$</a:t>
            </a:r>
            <a:r>
              <a:rPr lang="es-ES" sz="1400" smtClean="0"/>
              <a:t>a Workshops $2 lcsh</a:t>
            </a:r>
            <a:endParaRPr lang="es-ES" sz="1400" dirty="0" smtClean="0"/>
          </a:p>
          <a:p>
            <a:pPr>
              <a:buFont typeface="Arial" charset="0"/>
              <a:buNone/>
            </a:pPr>
            <a:r>
              <a:rPr lang="es-ES" sz="1400" dirty="0" smtClean="0"/>
              <a:t>370	 	$</a:t>
            </a:r>
            <a:r>
              <a:rPr lang="es-ES" sz="1400" smtClean="0"/>
              <a:t>e Bozeman (Mont.) $2 naf</a:t>
            </a:r>
            <a:endParaRPr lang="es-ES" sz="1400" dirty="0" smtClean="0"/>
          </a:p>
          <a:p>
            <a:pPr>
              <a:buNone/>
            </a:pPr>
            <a:r>
              <a:rPr lang="es-ES" sz="1400" dirty="0" smtClean="0"/>
              <a:t>373		$</a:t>
            </a:r>
            <a:r>
              <a:rPr lang="es-ES" sz="1400" smtClean="0"/>
              <a:t>a </a:t>
            </a:r>
            <a:r>
              <a:rPr lang="en-US" sz="1400"/>
              <a:t>Montana State University (Bozeman, Mont</a:t>
            </a:r>
            <a:r>
              <a:rPr lang="en-US" sz="1400" smtClean="0"/>
              <a:t>.) </a:t>
            </a:r>
            <a:r>
              <a:rPr lang="es-ES" sz="1400" smtClean="0"/>
              <a:t>$</a:t>
            </a:r>
            <a:r>
              <a:rPr lang="es-ES" sz="1400" dirty="0" smtClean="0"/>
              <a:t>2 </a:t>
            </a:r>
            <a:r>
              <a:rPr lang="es-ES" sz="1400" dirty="0" err="1" smtClean="0"/>
              <a:t>naf</a:t>
            </a:r>
            <a:endParaRPr lang="es-ES" sz="1400" dirty="0" smtClean="0"/>
          </a:p>
          <a:p>
            <a:pPr>
              <a:buFont typeface="Arial" charset="0"/>
              <a:buNone/>
            </a:pPr>
            <a:r>
              <a:rPr lang="es-ES" sz="1400" dirty="0" smtClean="0"/>
              <a:t>372		$</a:t>
            </a:r>
            <a:r>
              <a:rPr lang="es-ES" sz="1400" smtClean="0"/>
              <a:t>a Nude </a:t>
            </a:r>
            <a:r>
              <a:rPr lang="es-ES" sz="1400" dirty="0" smtClean="0"/>
              <a:t>mouse $</a:t>
            </a:r>
            <a:r>
              <a:rPr lang="es-ES" sz="1400" smtClean="0"/>
              <a:t>2 lcsh</a:t>
            </a:r>
            <a:endParaRPr lang="es-ES" sz="1400" dirty="0" smtClean="0"/>
          </a:p>
          <a:p>
            <a:pPr>
              <a:buFont typeface="Arial" charset="0"/>
              <a:buNone/>
            </a:pPr>
            <a:r>
              <a:rPr lang="es-ES" sz="1400" dirty="0" smtClean="0"/>
              <a:t>377		$a </a:t>
            </a:r>
            <a:r>
              <a:rPr lang="es-ES" sz="1400" dirty="0" err="1" smtClean="0"/>
              <a:t>eng</a:t>
            </a:r>
            <a:endParaRPr lang="es-ES" sz="1400" dirty="0" smtClean="0"/>
          </a:p>
          <a:p>
            <a:pPr>
              <a:buFont typeface="Arial" charset="0"/>
              <a:buNone/>
            </a:pPr>
            <a:r>
              <a:rPr lang="es-ES" sz="1400" dirty="0" smtClean="0"/>
              <a:t>670		$a </a:t>
            </a:r>
            <a:r>
              <a:rPr lang="es-ES" sz="1400" dirty="0" err="1" smtClean="0"/>
              <a:t>Proceedings</a:t>
            </a:r>
            <a:r>
              <a:rPr lang="es-ES" sz="1400" dirty="0" smtClean="0"/>
              <a:t> of the </a:t>
            </a:r>
            <a:r>
              <a:rPr lang="es-ES" sz="1400" dirty="0" err="1" smtClean="0"/>
              <a:t>Third</a:t>
            </a:r>
            <a:r>
              <a:rPr lang="es-ES" sz="1400" dirty="0" smtClean="0"/>
              <a:t> International </a:t>
            </a:r>
            <a:r>
              <a:rPr lang="es-ES" sz="1400" dirty="0" err="1" smtClean="0"/>
              <a:t>Workshop</a:t>
            </a:r>
            <a:r>
              <a:rPr lang="es-ES" sz="1400" dirty="0" smtClean="0"/>
              <a:t> on </a:t>
            </a:r>
            <a:r>
              <a:rPr lang="es-ES" sz="1400" dirty="0" err="1" smtClean="0"/>
              <a:t>Nude</a:t>
            </a:r>
            <a:r>
              <a:rPr lang="es-ES" sz="1400" dirty="0" smtClean="0"/>
              <a:t> </a:t>
            </a:r>
            <a:r>
              <a:rPr lang="es-ES" sz="1400" dirty="0" err="1" smtClean="0"/>
              <a:t>Mice</a:t>
            </a:r>
            <a:r>
              <a:rPr lang="es-ES" sz="1400" dirty="0" smtClean="0"/>
              <a:t>, 1982: $b </a:t>
            </a:r>
            <a:r>
              <a:rPr lang="es-ES" sz="1400" dirty="0" err="1" smtClean="0"/>
              <a:t>title</a:t>
            </a:r>
            <a:r>
              <a:rPr lang="es-ES" sz="1400" dirty="0" smtClean="0"/>
              <a:t> page (</a:t>
            </a:r>
            <a:r>
              <a:rPr lang="es-ES" sz="1400" dirty="0" err="1" smtClean="0"/>
              <a:t>held</a:t>
            </a:r>
            <a:r>
              <a:rPr lang="es-ES" sz="1400" dirty="0" smtClean="0"/>
              <a:t> at Montana </a:t>
            </a:r>
            <a:r>
              <a:rPr lang="es-ES" sz="1400" dirty="0" err="1" smtClean="0"/>
              <a:t>State</a:t>
            </a:r>
            <a:r>
              <a:rPr lang="es-ES" sz="1400" dirty="0" smtClean="0"/>
              <a:t> </a:t>
            </a:r>
            <a:r>
              <a:rPr lang="es-ES" sz="1400" dirty="0" err="1" smtClean="0"/>
              <a:t>University</a:t>
            </a:r>
            <a:r>
              <a:rPr lang="es-ES" sz="1400" dirty="0" smtClean="0"/>
              <a:t>, Bozeman, Montana, </a:t>
            </a:r>
            <a:r>
              <a:rPr lang="es-ES" sz="1400" dirty="0" err="1" smtClean="0"/>
              <a:t>September</a:t>
            </a:r>
            <a:r>
              <a:rPr lang="es-ES" sz="1400" dirty="0" smtClean="0"/>
              <a:t> 6-9, 1979)</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109</a:t>
            </a:fld>
            <a:endParaRPr lang="en-US"/>
          </a:p>
        </p:txBody>
      </p:sp>
    </p:spTree>
    <p:extLst>
      <p:ext uri="{BB962C8B-B14F-4D97-AF65-F5344CB8AC3E}">
        <p14:creationId xmlns:p14="http://schemas.microsoft.com/office/powerpoint/2010/main" val="518274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Identifying Corporate Bodies: Sources</a:t>
            </a:r>
          </a:p>
        </p:txBody>
      </p:sp>
      <p:sp>
        <p:nvSpPr>
          <p:cNvPr id="13315" name="Content Placeholder 2"/>
          <p:cNvSpPr>
            <a:spLocks noGrp="1"/>
          </p:cNvSpPr>
          <p:nvPr>
            <p:ph idx="1"/>
          </p:nvPr>
        </p:nvSpPr>
        <p:spPr/>
        <p:txBody>
          <a:bodyPr/>
          <a:lstStyle/>
          <a:p>
            <a:endParaRPr lang="en-US" smtClean="0"/>
          </a:p>
          <a:p>
            <a:r>
              <a:rPr lang="en-US" smtClean="0"/>
              <a:t>Where can we get information about corporate bodies?</a:t>
            </a:r>
          </a:p>
          <a:p>
            <a:pPr lvl="1"/>
            <a:r>
              <a:rPr lang="en-US" smtClean="0"/>
              <a:t>11.1.1: Take the name or names of the corporate body from </a:t>
            </a:r>
            <a:r>
              <a:rPr lang="en-US" i="1" smtClean="0"/>
              <a:t>any source</a:t>
            </a:r>
            <a:r>
              <a:rPr lang="en-US" smtClean="0"/>
              <a:t>; take information on other identifying attributes from </a:t>
            </a:r>
            <a:r>
              <a:rPr lang="en-US" i="1" smtClean="0"/>
              <a:t>any source</a:t>
            </a:r>
            <a:r>
              <a:rPr lang="en-US" smtClean="0"/>
              <a:t>.</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Exercises</a:t>
            </a:r>
          </a:p>
        </p:txBody>
      </p:sp>
      <p:sp>
        <p:nvSpPr>
          <p:cNvPr id="49155" name="Content Placeholder 2"/>
          <p:cNvSpPr>
            <a:spLocks noGrp="1"/>
          </p:cNvSpPr>
          <p:nvPr>
            <p:ph idx="1"/>
          </p:nvPr>
        </p:nvSpPr>
        <p:spPr/>
        <p:txBody>
          <a:bodyPr/>
          <a:lstStyle/>
          <a:p>
            <a:r>
              <a:rPr lang="en-US" smtClean="0"/>
              <a:t>Describe corporate bodies in materials you brought.</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110</a:t>
            </a:fld>
            <a:endParaRPr lang="en-US"/>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a:t>
            </a:r>
            <a:r>
              <a:rPr lang="en-US" sz="3600" b="1"/>
              <a:t>6</a:t>
            </a:r>
            <a:r>
              <a:rPr lang="en-US" sz="3600" b="1" smtClean="0"/>
              <a:t/>
            </a:r>
            <a:br>
              <a:rPr lang="en-US" sz="3600" b="1" smtClean="0"/>
            </a:br>
            <a:r>
              <a:rPr lang="en-US" sz="3600" b="1" smtClean="0"/>
              <a:t>Describing Corporate Bodies</a:t>
            </a:r>
            <a:br>
              <a:rPr lang="en-US" sz="3600" b="1" smtClean="0"/>
            </a:br>
            <a:r>
              <a:rPr lang="en-US" sz="3600" b="1"/>
              <a:t/>
            </a:r>
            <a:br>
              <a:rPr lang="en-US" sz="3600" b="1"/>
            </a:br>
            <a:r>
              <a:rPr lang="en-US" sz="3600" b="1" smtClean="0"/>
              <a:t>QUESTIONS?</a:t>
            </a:r>
            <a:br>
              <a:rPr lang="en-US" sz="3600" b="1" smtClean="0"/>
            </a:br>
            <a:endParaRPr lang="en-US" sz="2400"/>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6AB6C514-0B45-4F14-8AA6-5DF49A543A8F}" type="slidenum">
              <a:rPr lang="en-US" smtClean="0"/>
              <a:pPr>
                <a:defRPr/>
              </a:pPr>
              <a:t>111</a:t>
            </a:fld>
            <a:endParaRPr lang="en-US"/>
          </a:p>
        </p:txBody>
      </p:sp>
      <p:sp>
        <p:nvSpPr>
          <p:cNvPr id="7" name="TextBox 6"/>
          <p:cNvSpPr txBox="1">
            <a:spLocks noChangeArrowheads="1"/>
          </p:cNvSpPr>
          <p:nvPr/>
        </p:nvSpPr>
        <p:spPr>
          <a:xfrm>
            <a:off x="533400" y="3733800"/>
            <a:ext cx="8001000" cy="1981200"/>
          </a:xfrm>
          <a:prstGeom prst="rect">
            <a:avLst/>
          </a:prstGeom>
        </p:spPr>
        <p:txBody>
          <a:bodyPr vert="horz" lIns="91440" tIns="45720" rIns="91440" bIns="45720" rtlCol="0">
            <a:norm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800" b="1" smtClean="0">
                <a:solidFill>
                  <a:schemeClr val="tx1"/>
                </a:solidFill>
              </a:rPr>
              <a:t>RDA Training</a:t>
            </a:r>
            <a:br>
              <a:rPr lang="en-US" sz="2800" b="1" smtClean="0">
                <a:solidFill>
                  <a:schemeClr val="tx1"/>
                </a:solidFill>
              </a:rPr>
            </a:br>
            <a:r>
              <a:rPr lang="en-US" sz="2800" b="1" smtClean="0">
                <a:solidFill>
                  <a:schemeClr val="tx1"/>
                </a:solidFill>
              </a:rPr>
              <a:t>Harold </a:t>
            </a:r>
            <a:r>
              <a:rPr lang="en-US" sz="2800" b="1" smtClean="0">
                <a:solidFill>
                  <a:schemeClr val="tx1"/>
                </a:solidFill>
              </a:rPr>
              <a:t>B. Lee Library, Brigham Young University</a:t>
            </a:r>
          </a:p>
          <a:p>
            <a:pPr algn="ctr"/>
            <a:r>
              <a:rPr lang="en-US" sz="2800" b="1" smtClean="0">
                <a:solidFill>
                  <a:schemeClr val="tx1"/>
                </a:solidFill>
              </a:rPr>
              <a:t>Fall 2015</a:t>
            </a:r>
            <a:endParaRPr lang="en-US" sz="2800" dirty="0">
              <a:solidFill>
                <a:schemeClr val="tx1"/>
              </a:solidFill>
            </a:endParaRPr>
          </a:p>
        </p:txBody>
      </p:sp>
    </p:spTree>
    <p:extLst>
      <p:ext uri="{BB962C8B-B14F-4D97-AF65-F5344CB8AC3E}">
        <p14:creationId xmlns:p14="http://schemas.microsoft.com/office/powerpoint/2010/main" val="181725080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catalog/people/rlm/RDAUtah201511/index.htm</a:t>
            </a:r>
            <a:endParaRPr lang="en-US" smtClean="0"/>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112</a:t>
            </a:fld>
            <a:endParaRPr lang="en-US"/>
          </a:p>
        </p:txBody>
      </p:sp>
    </p:spTree>
    <p:extLst>
      <p:ext uri="{BB962C8B-B14F-4D97-AF65-F5344CB8AC3E}">
        <p14:creationId xmlns:p14="http://schemas.microsoft.com/office/powerpoint/2010/main" val="3896336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Identifying Corporate bodies: Sources</a:t>
            </a:r>
          </a:p>
        </p:txBody>
      </p:sp>
      <p:sp>
        <p:nvSpPr>
          <p:cNvPr id="19459" name="Content Placeholder 2"/>
          <p:cNvSpPr>
            <a:spLocks noGrp="1"/>
          </p:cNvSpPr>
          <p:nvPr>
            <p:ph idx="1"/>
          </p:nvPr>
        </p:nvSpPr>
        <p:spPr/>
        <p:txBody>
          <a:bodyPr/>
          <a:lstStyle/>
          <a:p>
            <a:r>
              <a:rPr lang="en-US" dirty="0" smtClean="0"/>
              <a:t>Sources to check</a:t>
            </a:r>
          </a:p>
          <a:p>
            <a:pPr lvl="1"/>
            <a:r>
              <a:rPr lang="en-US" dirty="0" smtClean="0"/>
              <a:t>The resource you are cataloging</a:t>
            </a:r>
          </a:p>
          <a:p>
            <a:pPr lvl="1"/>
            <a:r>
              <a:rPr lang="en-US" dirty="0" smtClean="0"/>
              <a:t>The LC/NACO Authority File (authorities.loc.gov)</a:t>
            </a:r>
          </a:p>
          <a:p>
            <a:pPr lvl="1"/>
            <a:r>
              <a:rPr lang="en-US" dirty="0" smtClean="0"/>
              <a:t>Your database (e.g. OCLC)</a:t>
            </a:r>
          </a:p>
          <a:p>
            <a:pPr lvl="1"/>
            <a:r>
              <a:rPr lang="en-US" dirty="0" smtClean="0"/>
              <a:t>Optional: Other useful sources</a:t>
            </a:r>
          </a:p>
          <a:p>
            <a:pPr lvl="2"/>
            <a:r>
              <a:rPr lang="en-US"/>
              <a:t>Website of corporate body being authorized</a:t>
            </a:r>
          </a:p>
          <a:p>
            <a:pPr lvl="2"/>
            <a:r>
              <a:rPr lang="en-US" smtClean="0"/>
              <a:t>Virtual </a:t>
            </a:r>
            <a:r>
              <a:rPr lang="en-US" dirty="0"/>
              <a:t>International Authority File (http://</a:t>
            </a:r>
            <a:r>
              <a:rPr lang="en-US" dirty="0" smtClean="0"/>
              <a:t>viaf.org)</a:t>
            </a:r>
            <a:endParaRPr lang="en-US" dirty="0"/>
          </a:p>
          <a:p>
            <a:pPr lvl="2"/>
            <a:r>
              <a:rPr lang="en-US" dirty="0"/>
              <a:t>Wikipedia (http://www.wikipedia.org/)</a:t>
            </a:r>
          </a:p>
          <a:p>
            <a:pPr lvl="2"/>
            <a:r>
              <a:rPr lang="en-US" dirty="0" smtClean="0"/>
              <a:t>Other sources such as encyclopedias </a:t>
            </a:r>
            <a:r>
              <a:rPr lang="en-US" smtClean="0"/>
              <a:t>and dictionaries</a:t>
            </a:r>
            <a:endParaRPr lang="en-US" dirty="0" smtClean="0"/>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12</a:t>
            </a:fld>
            <a:endParaRPr lang="en-US"/>
          </a:p>
        </p:txBody>
      </p:sp>
    </p:spTree>
    <p:extLst>
      <p:ext uri="{BB962C8B-B14F-4D97-AF65-F5344CB8AC3E}">
        <p14:creationId xmlns:p14="http://schemas.microsoft.com/office/powerpoint/2010/main" val="2242140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Attributes of Corporate Bodies: Name</a:t>
            </a:r>
          </a:p>
        </p:txBody>
      </p:sp>
      <p:sp>
        <p:nvSpPr>
          <p:cNvPr id="14339" name="Content Placeholder 2"/>
          <p:cNvSpPr>
            <a:spLocks noGrp="1"/>
          </p:cNvSpPr>
          <p:nvPr>
            <p:ph idx="1"/>
          </p:nvPr>
        </p:nvSpPr>
        <p:spPr/>
        <p:txBody>
          <a:bodyPr/>
          <a:lstStyle/>
          <a:p>
            <a:r>
              <a:rPr lang="en-US" smtClean="0"/>
              <a:t>Name is a core element</a:t>
            </a:r>
          </a:p>
          <a:p>
            <a:r>
              <a:rPr lang="en-US" smtClean="0"/>
              <a:t>Preferred name</a:t>
            </a:r>
          </a:p>
          <a:p>
            <a:pPr lvl="1"/>
            <a:r>
              <a:rPr lang="en-US" smtClean="0"/>
              <a:t>Chosen according to 11.2.2.3: “Choose the name by which the corporate body is commonly identified.”</a:t>
            </a:r>
          </a:p>
          <a:p>
            <a:pPr lvl="1"/>
            <a:r>
              <a:rPr lang="en-US" smtClean="0"/>
              <a:t>11.2.2.2 gives help in deciding the commonly known form: prefer forms found in resources associated with the corporate body.</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Attributes of Corporate Bodies: Name</a:t>
            </a:r>
          </a:p>
        </p:txBody>
      </p:sp>
      <p:sp>
        <p:nvSpPr>
          <p:cNvPr id="15363" name="Content Placeholder 2"/>
          <p:cNvSpPr>
            <a:spLocks noGrp="1"/>
          </p:cNvSpPr>
          <p:nvPr>
            <p:ph idx="1"/>
          </p:nvPr>
        </p:nvSpPr>
        <p:spPr/>
        <p:txBody>
          <a:bodyPr/>
          <a:lstStyle/>
          <a:p>
            <a:endParaRPr lang="en-US" smtClean="0"/>
          </a:p>
          <a:p>
            <a:r>
              <a:rPr lang="en-US" smtClean="0"/>
              <a:t>11.2.2.6. If the name of a corporate body has changed (including changes from one language to another), choose the new name as the preferred name for use with resources associated with that name.</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Attributes of Corporate Bodies: Recording the Name</a:t>
            </a:r>
          </a:p>
        </p:txBody>
      </p:sp>
      <p:sp>
        <p:nvSpPr>
          <p:cNvPr id="16387" name="Content Placeholder 2"/>
          <p:cNvSpPr>
            <a:spLocks noGrp="1"/>
          </p:cNvSpPr>
          <p:nvPr>
            <p:ph idx="1"/>
          </p:nvPr>
        </p:nvSpPr>
        <p:spPr/>
        <p:txBody>
          <a:bodyPr/>
          <a:lstStyle/>
          <a:p>
            <a:endParaRPr lang="en-US" sz="2800" smtClean="0"/>
          </a:p>
          <a:p>
            <a:r>
              <a:rPr lang="en-US" sz="2800" smtClean="0"/>
              <a:t>11.2.2.4. Record the name of a corporate body as it appears in resources associated with the body.</a:t>
            </a:r>
          </a:p>
          <a:p>
            <a:r>
              <a:rPr lang="en-US" sz="2800" smtClean="0"/>
              <a:t>In other words, no manipulation of the preferred name, as we do with personal names.</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Attributes of Corporate Bodies: Recording the Name</a:t>
            </a:r>
          </a:p>
        </p:txBody>
      </p:sp>
      <p:sp>
        <p:nvSpPr>
          <p:cNvPr id="16387" name="Content Placeholder 2"/>
          <p:cNvSpPr>
            <a:spLocks noGrp="1"/>
          </p:cNvSpPr>
          <p:nvPr>
            <p:ph idx="1"/>
          </p:nvPr>
        </p:nvSpPr>
        <p:spPr/>
        <p:txBody>
          <a:bodyPr/>
          <a:lstStyle/>
          <a:p>
            <a:r>
              <a:rPr lang="en-US" sz="2400" smtClean="0"/>
              <a:t>Include full stops or not in names consisting of initials following the usage of the body (11.2.2.7)</a:t>
            </a:r>
          </a:p>
          <a:p>
            <a:pPr lvl="1"/>
            <a:r>
              <a:rPr lang="en-US" sz="2400" smtClean="0"/>
              <a:t>IBM Australia </a:t>
            </a:r>
            <a:r>
              <a:rPr lang="en-US" sz="2400" i="1" smtClean="0"/>
              <a:t>not</a:t>
            </a:r>
            <a:r>
              <a:rPr lang="en-US" sz="2400" smtClean="0"/>
              <a:t> I.B.M. Australia</a:t>
            </a:r>
          </a:p>
          <a:p>
            <a:r>
              <a:rPr lang="en-US" sz="2400" smtClean="0"/>
              <a:t>Omit initial articles (11.2.2.8 alternative)</a:t>
            </a:r>
          </a:p>
          <a:p>
            <a:pPr lvl="1"/>
            <a:r>
              <a:rPr lang="en-US" sz="2400" smtClean="0"/>
              <a:t>First Church of Christ, Scientist </a:t>
            </a:r>
            <a:r>
              <a:rPr lang="en-US" sz="2400" i="1" smtClean="0"/>
              <a:t>not</a:t>
            </a:r>
            <a:r>
              <a:rPr lang="en-US" sz="2400" smtClean="0"/>
              <a:t> The First Church of Christ, Scientist</a:t>
            </a:r>
          </a:p>
          <a:p>
            <a:r>
              <a:rPr lang="en-US" sz="2400" smtClean="0"/>
              <a:t>Omit terms indicating incorporation unless integral to the name or needed to make clear that it’s a corporate body (11.2.2.10)</a:t>
            </a:r>
            <a:endParaRPr lang="en-US" sz="2400"/>
          </a:p>
          <a:p>
            <a:pPr lvl="1"/>
            <a:r>
              <a:rPr lang="en-US" sz="2400" smtClean="0"/>
              <a:t>EBSCO Industries </a:t>
            </a:r>
            <a:r>
              <a:rPr lang="en-US" sz="2400" i="1" smtClean="0"/>
              <a:t>not </a:t>
            </a:r>
            <a:r>
              <a:rPr lang="en-US" sz="2400" smtClean="0"/>
              <a:t>EBSCO Industries, Inc.</a:t>
            </a:r>
          </a:p>
          <a:p>
            <a:pPr lvl="1"/>
            <a:r>
              <a:rPr lang="en-US" sz="2400" i="1" smtClean="0"/>
              <a:t>but</a:t>
            </a:r>
            <a:r>
              <a:rPr lang="en-US" sz="2400" smtClean="0"/>
              <a:t> Time, inc.</a:t>
            </a:r>
            <a:endParaRPr lang="en-US" sz="2400" i="1" smtClean="0"/>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16</a:t>
            </a:fld>
            <a:endParaRPr lang="en-US"/>
          </a:p>
        </p:txBody>
      </p:sp>
    </p:spTree>
    <p:extLst>
      <p:ext uri="{BB962C8B-B14F-4D97-AF65-F5344CB8AC3E}">
        <p14:creationId xmlns:p14="http://schemas.microsoft.com/office/powerpoint/2010/main" val="40729799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Corporate body: Preferred Name (MARC)</a:t>
            </a:r>
          </a:p>
        </p:txBody>
      </p:sp>
      <p:sp>
        <p:nvSpPr>
          <p:cNvPr id="20483" name="Content Placeholder 2"/>
          <p:cNvSpPr>
            <a:spLocks noGrp="1"/>
          </p:cNvSpPr>
          <p:nvPr>
            <p:ph idx="1"/>
          </p:nvPr>
        </p:nvSpPr>
        <p:spPr/>
        <p:txBody>
          <a:bodyPr/>
          <a:lstStyle/>
          <a:p>
            <a:r>
              <a:rPr lang="en-US" sz="2400" smtClean="0"/>
              <a:t>Most RDA entity attributes have a discrete place in MARC to record them. Preferred name does not. It can only be recorded as part of the authorized access point for the corporate body.</a:t>
            </a:r>
          </a:p>
          <a:p>
            <a:r>
              <a:rPr lang="en-US" sz="2400" smtClean="0"/>
              <a:t>Record in the MARC authorities format 110 field, first indicator 1 (if the body is a jurisdiction) or 2 (if not</a:t>
            </a:r>
            <a:r>
              <a:rPr lang="en-US" sz="2400" smtClean="0"/>
              <a:t>)</a:t>
            </a:r>
          </a:p>
          <a:p>
            <a:r>
              <a:rPr lang="en-US" sz="2400">
                <a:solidFill>
                  <a:srgbClr val="000000"/>
                </a:solidFill>
                <a:latin typeface="Calibri" pitchFamily="34" charset="0"/>
                <a:cs typeface="Microsoft YaHei"/>
              </a:rPr>
              <a:t>Meetings, events, expeditions are coded </a:t>
            </a:r>
            <a:r>
              <a:rPr lang="en-US" sz="2400">
                <a:solidFill>
                  <a:srgbClr val="000000"/>
                </a:solidFill>
                <a:latin typeface="Calibri" pitchFamily="34" charset="0"/>
                <a:cs typeface="Microsoft YaHei"/>
              </a:rPr>
              <a:t>in </a:t>
            </a:r>
            <a:r>
              <a:rPr lang="en-US" sz="2400" smtClean="0">
                <a:solidFill>
                  <a:srgbClr val="000000"/>
                </a:solidFill>
                <a:latin typeface="Calibri" pitchFamily="34" charset="0"/>
                <a:cs typeface="Microsoft YaHei"/>
              </a:rPr>
              <a:t>X11, first indicator 2.</a:t>
            </a:r>
            <a:endParaRPr lang="en-US" sz="2400" smtClean="0"/>
          </a:p>
          <a:p>
            <a:r>
              <a:rPr lang="en-US" sz="2400" smtClean="0"/>
              <a:t>Record the preferred name in subfield $a. Subfield $b may also record part of the preferred name, if appropriate. </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17</a:t>
            </a:fld>
            <a:endParaRPr lang="en-US"/>
          </a:p>
        </p:txBody>
      </p:sp>
    </p:spTree>
    <p:extLst>
      <p:ext uri="{BB962C8B-B14F-4D97-AF65-F5344CB8AC3E}">
        <p14:creationId xmlns:p14="http://schemas.microsoft.com/office/powerpoint/2010/main" val="30192181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Corporate Body: Preferred Name (MARC examples)</a:t>
            </a:r>
          </a:p>
        </p:txBody>
      </p:sp>
      <p:sp>
        <p:nvSpPr>
          <p:cNvPr id="20483" name="Content Placeholder 2"/>
          <p:cNvSpPr>
            <a:spLocks noGrp="1"/>
          </p:cNvSpPr>
          <p:nvPr>
            <p:ph idx="1"/>
          </p:nvPr>
        </p:nvSpPr>
        <p:spPr/>
        <p:txBody>
          <a:bodyPr/>
          <a:lstStyle/>
          <a:p>
            <a:pPr marL="0" indent="0">
              <a:buNone/>
            </a:pPr>
            <a:r>
              <a:rPr lang="en-US" sz="2800" dirty="0" smtClean="0"/>
              <a:t>The preferred name is bolded in each example</a:t>
            </a:r>
          </a:p>
          <a:p>
            <a:pPr marL="800100" lvl="2" indent="0">
              <a:buNone/>
            </a:pPr>
            <a:r>
              <a:rPr lang="en-US" sz="2200" dirty="0" smtClean="0"/>
              <a:t>110 1 $a </a:t>
            </a:r>
            <a:r>
              <a:rPr lang="en-US" sz="2200" b="1" dirty="0"/>
              <a:t>United States. </a:t>
            </a:r>
            <a:r>
              <a:rPr lang="en-US" sz="2200" dirty="0" smtClean="0"/>
              <a:t>$b</a:t>
            </a:r>
            <a:r>
              <a:rPr lang="en-US" sz="2200" b="1" dirty="0" smtClean="0"/>
              <a:t> </a:t>
            </a:r>
            <a:r>
              <a:rPr lang="en-US" sz="2200" b="1" dirty="0"/>
              <a:t>Armed Forces Bicentennial Band</a:t>
            </a:r>
            <a:endParaRPr lang="en-US" sz="2200" dirty="0" smtClean="0"/>
          </a:p>
          <a:p>
            <a:pPr marL="800100" lvl="2" indent="0">
              <a:buNone/>
            </a:pPr>
            <a:r>
              <a:rPr lang="en-US" sz="2200" dirty="0" smtClean="0"/>
              <a:t>110 1 $a </a:t>
            </a:r>
            <a:r>
              <a:rPr lang="en-US" sz="2200" b="1" dirty="0"/>
              <a:t>Utah. </a:t>
            </a:r>
            <a:r>
              <a:rPr lang="en-US" sz="2200" dirty="0" smtClean="0"/>
              <a:t>$b</a:t>
            </a:r>
            <a:r>
              <a:rPr lang="en-US" sz="2200" b="1" dirty="0" smtClean="0"/>
              <a:t> Department of </a:t>
            </a:r>
            <a:r>
              <a:rPr lang="en-US" sz="2200" b="1" dirty="0"/>
              <a:t>Administrative Services</a:t>
            </a:r>
            <a:endParaRPr lang="en-US" sz="2200" dirty="0" smtClean="0"/>
          </a:p>
          <a:p>
            <a:pPr marL="800100" lvl="2" indent="0">
              <a:buNone/>
            </a:pPr>
            <a:r>
              <a:rPr lang="en-US" sz="2200" dirty="0" smtClean="0"/>
              <a:t>110 2 $a </a:t>
            </a:r>
            <a:r>
              <a:rPr lang="en-US" sz="2200" b="1" dirty="0"/>
              <a:t>Fifth Church of Christ </a:t>
            </a:r>
            <a:r>
              <a:rPr lang="en-US" sz="2200" dirty="0"/>
              <a:t>(Gloucester, Mass.)</a:t>
            </a:r>
            <a:endParaRPr lang="en-US" sz="2200" dirty="0" smtClean="0"/>
          </a:p>
          <a:p>
            <a:pPr marL="800100" lvl="2" indent="0">
              <a:buNone/>
            </a:pPr>
            <a:r>
              <a:rPr lang="en-US" sz="2200" dirty="0" smtClean="0"/>
              <a:t>110 </a:t>
            </a:r>
            <a:r>
              <a:rPr lang="en-US" sz="2200" dirty="0"/>
              <a:t>2</a:t>
            </a:r>
            <a:r>
              <a:rPr lang="en-US" sz="2200" dirty="0" smtClean="0"/>
              <a:t> $a </a:t>
            </a:r>
            <a:r>
              <a:rPr lang="en-US" sz="2200" b="1" dirty="0"/>
              <a:t>Sandy Coast </a:t>
            </a:r>
            <a:r>
              <a:rPr lang="en-US" sz="2200" dirty="0"/>
              <a:t>(Musical group</a:t>
            </a:r>
            <a:r>
              <a:rPr lang="en-US" sz="2200" dirty="0" smtClean="0"/>
              <a:t>)</a:t>
            </a:r>
          </a:p>
          <a:p>
            <a:pPr marL="800100" lvl="2" indent="0">
              <a:buNone/>
            </a:pPr>
            <a:r>
              <a:rPr lang="en-US" sz="2200" dirty="0" smtClean="0"/>
              <a:t>110 </a:t>
            </a:r>
            <a:r>
              <a:rPr lang="en-US" sz="2200" dirty="0"/>
              <a:t>2</a:t>
            </a:r>
            <a:r>
              <a:rPr lang="en-US" sz="2200" dirty="0" smtClean="0"/>
              <a:t> $a </a:t>
            </a:r>
            <a:r>
              <a:rPr lang="en-US" sz="2200" b="1" dirty="0"/>
              <a:t>Kanab Creek Ranchos, Inc.</a:t>
            </a:r>
            <a:endParaRPr lang="en-US" sz="2200" dirty="0" smtClean="0"/>
          </a:p>
          <a:p>
            <a:pPr marL="800100" lvl="2" indent="0">
              <a:buNone/>
            </a:pPr>
            <a:r>
              <a:rPr lang="en-US" sz="2200" dirty="0" smtClean="0"/>
              <a:t>110 2 $a </a:t>
            </a:r>
            <a:r>
              <a:rPr lang="en-US" sz="2200" b="1" dirty="0" smtClean="0"/>
              <a:t>Guru’s </a:t>
            </a:r>
            <a:r>
              <a:rPr lang="en-US" sz="2200" dirty="0"/>
              <a:t>(Restaurant : Provo, Utah</a:t>
            </a:r>
            <a:r>
              <a:rPr lang="en-US" sz="2200" dirty="0" smtClean="0"/>
              <a:t>)</a:t>
            </a:r>
          </a:p>
          <a:p>
            <a:pPr marL="800100" lvl="2" indent="0">
              <a:buNone/>
            </a:pPr>
            <a:r>
              <a:rPr lang="en-US" sz="2200" dirty="0" smtClean="0"/>
              <a:t>110 2 $a </a:t>
            </a:r>
            <a:r>
              <a:rPr lang="en-US" sz="2200" b="1" dirty="0"/>
              <a:t>Bountiful Junior High </a:t>
            </a:r>
            <a:r>
              <a:rPr lang="en-US" sz="2200" b="1" dirty="0" smtClean="0"/>
              <a:t>School</a:t>
            </a:r>
          </a:p>
          <a:p>
            <a:pPr marL="800100" lvl="2" indent="0">
              <a:buNone/>
            </a:pPr>
            <a:r>
              <a:rPr lang="en-US" sz="2200" dirty="0"/>
              <a:t>110 </a:t>
            </a:r>
            <a:r>
              <a:rPr lang="en-US" sz="2200" dirty="0" smtClean="0"/>
              <a:t>1 </a:t>
            </a:r>
            <a:r>
              <a:rPr lang="en-US" sz="2200" dirty="0"/>
              <a:t>$a </a:t>
            </a:r>
            <a:r>
              <a:rPr lang="en-US" sz="2200" b="1" dirty="0"/>
              <a:t>Orem (Utah). </a:t>
            </a:r>
            <a:r>
              <a:rPr lang="en-US" sz="2200" dirty="0" smtClean="0"/>
              <a:t>$b </a:t>
            </a:r>
            <a:r>
              <a:rPr lang="en-US" sz="2200" b="1" dirty="0"/>
              <a:t>Planning &amp; Zoning </a:t>
            </a:r>
            <a:r>
              <a:rPr lang="en-US" sz="2200" b="1" dirty="0" smtClean="0"/>
              <a:t>Department</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18</a:t>
            </a:fld>
            <a:endParaRPr lang="en-US"/>
          </a:p>
        </p:txBody>
      </p:sp>
    </p:spTree>
    <p:extLst>
      <p:ext uri="{BB962C8B-B14F-4D97-AF65-F5344CB8AC3E}">
        <p14:creationId xmlns:p14="http://schemas.microsoft.com/office/powerpoint/2010/main" val="6190302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705" t="12875" r="4097" b="3307"/>
          <a:stretch/>
        </p:blipFill>
        <p:spPr bwMode="auto">
          <a:xfrm>
            <a:off x="5029200" y="1295400"/>
            <a:ext cx="3871073" cy="501980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810" t="10417" r="3348" b="1595"/>
          <a:stretch/>
        </p:blipFill>
        <p:spPr bwMode="auto">
          <a:xfrm>
            <a:off x="533400" y="304800"/>
            <a:ext cx="4308954" cy="560748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r>
              <a:rPr lang="en-US" u="sng">
                <a:hlinkClick r:id="rId3"/>
              </a:rPr>
              <a:t>http://</a:t>
            </a:r>
            <a:r>
              <a:rPr lang="en-US" u="sng" smtClean="0">
                <a:hlinkClick r:id="rId3"/>
              </a:rPr>
              <a:t>access.rdatoolkit.org/login</a:t>
            </a:r>
            <a:endParaRPr lang="en-US"/>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2</a:t>
            </a:fld>
            <a:endParaRPr lang="en-US"/>
          </a:p>
        </p:txBody>
      </p:sp>
    </p:spTree>
    <p:extLst>
      <p:ext uri="{BB962C8B-B14F-4D97-AF65-F5344CB8AC3E}">
        <p14:creationId xmlns:p14="http://schemas.microsoft.com/office/powerpoint/2010/main" val="1223333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273" t="11690" r="5002" b="3560"/>
          <a:stretch/>
        </p:blipFill>
        <p:spPr bwMode="auto">
          <a:xfrm>
            <a:off x="2924948" y="381000"/>
            <a:ext cx="4916346" cy="62327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66800" y="1524000"/>
            <a:ext cx="1143000" cy="369332"/>
          </a:xfrm>
          <a:prstGeom prst="rect">
            <a:avLst/>
          </a:prstGeom>
          <a:noFill/>
        </p:spPr>
        <p:txBody>
          <a:bodyPr wrap="square" rtlCol="0">
            <a:spAutoFit/>
          </a:bodyPr>
          <a:lstStyle/>
          <a:p>
            <a:r>
              <a:rPr lang="en-US" smtClean="0"/>
              <a:t>Page 9</a:t>
            </a:r>
            <a:endParaRPr lang="en-US"/>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20</a:t>
            </a:fld>
            <a:endParaRPr lang="en-US"/>
          </a:p>
        </p:txBody>
      </p:sp>
    </p:spTree>
    <p:extLst>
      <p:ext uri="{BB962C8B-B14F-4D97-AF65-F5344CB8AC3E}">
        <p14:creationId xmlns:p14="http://schemas.microsoft.com/office/powerpoint/2010/main" val="25786075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5197" y="0"/>
            <a:ext cx="6191003" cy="609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21</a:t>
            </a:fld>
            <a:endParaRPr lang="en-US"/>
          </a:p>
        </p:txBody>
      </p:sp>
    </p:spTree>
    <p:extLst>
      <p:ext uri="{BB962C8B-B14F-4D97-AF65-F5344CB8AC3E}">
        <p14:creationId xmlns:p14="http://schemas.microsoft.com/office/powerpoint/2010/main" val="19075341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Sources Consulted (Butler)</a:t>
            </a:r>
            <a:endParaRPr lang="en-US"/>
          </a:p>
        </p:txBody>
      </p:sp>
      <p:sp>
        <p:nvSpPr>
          <p:cNvPr id="3" name="Content Placeholder 2"/>
          <p:cNvSpPr>
            <a:spLocks noGrp="1"/>
          </p:cNvSpPr>
          <p:nvPr>
            <p:ph idx="1"/>
          </p:nvPr>
        </p:nvSpPr>
        <p:spPr/>
        <p:txBody>
          <a:bodyPr/>
          <a:lstStyle/>
          <a:p>
            <a:pPr marL="1143000" indent="-1143000">
              <a:buNone/>
            </a:pPr>
            <a:r>
              <a:rPr lang="en-US" sz="2400"/>
              <a:t>670	</a:t>
            </a:r>
            <a:r>
              <a:rPr lang="en-US" sz="2400" smtClean="0"/>
              <a:t>$</a:t>
            </a:r>
            <a:r>
              <a:rPr lang="en-US" sz="2400"/>
              <a:t>a</a:t>
            </a:r>
            <a:r>
              <a:rPr lang="vi-VN" sz="2400"/>
              <a:t> </a:t>
            </a:r>
            <a:r>
              <a:rPr lang="en-US" sz="2400"/>
              <a:t>Masterworks from the Butler Institute of American Art, 2010: $b title page (Butler Institute of American Art, Youngstown, Ohio) page 9 </a:t>
            </a:r>
            <a:r>
              <a:rPr lang="en-US" sz="2400" smtClean="0"/>
              <a:t>(founded by Joseph G. Butler, Jr., in 1919; </a:t>
            </a:r>
            <a:r>
              <a:rPr lang="en-US" sz="2400"/>
              <a:t>first director: Margaret Evans; “The Butler” was the first structure built to house a collection of American works)</a:t>
            </a:r>
          </a:p>
          <a:p>
            <a:pPr marL="1143000" indent="-1143000">
              <a:buNone/>
            </a:pPr>
            <a:r>
              <a:rPr lang="en-US" sz="2400"/>
              <a:t>670	</a:t>
            </a:r>
            <a:r>
              <a:rPr lang="es-ES" sz="2400"/>
              <a:t> </a:t>
            </a:r>
            <a:r>
              <a:rPr lang="es-ES" sz="2400" smtClean="0"/>
              <a:t>$</a:t>
            </a:r>
            <a:r>
              <a:rPr lang="es-ES" sz="2400"/>
              <a:t>a The Butler Institute of American Art, via WWW, 19 October 2012 $b (address: The Beecher Center, 524 Wick Avenue, Yongstown, Ohio 44052, phone: (330)743-1107)</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22</a:t>
            </a:fld>
            <a:endParaRPr lang="en-US"/>
          </a:p>
        </p:txBody>
      </p:sp>
    </p:spTree>
    <p:extLst>
      <p:ext uri="{BB962C8B-B14F-4D97-AF65-F5344CB8AC3E}">
        <p14:creationId xmlns:p14="http://schemas.microsoft.com/office/powerpoint/2010/main" val="3662281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Corporate Bodies:</a:t>
            </a:r>
            <a:br>
              <a:rPr lang="en-US" smtClean="0"/>
            </a:br>
            <a:r>
              <a:rPr lang="en-US" smtClean="0"/>
              <a:t>Preferred Name</a:t>
            </a:r>
            <a:endParaRPr lang="en-US"/>
          </a:p>
        </p:txBody>
      </p:sp>
      <p:sp>
        <p:nvSpPr>
          <p:cNvPr id="3" name="Content Placeholder 2"/>
          <p:cNvSpPr>
            <a:spLocks noGrp="1"/>
          </p:cNvSpPr>
          <p:nvPr>
            <p:ph idx="1"/>
          </p:nvPr>
        </p:nvSpPr>
        <p:spPr/>
        <p:txBody>
          <a:bodyPr/>
          <a:lstStyle/>
          <a:p>
            <a:r>
              <a:rPr lang="en-US" smtClean="0"/>
              <a:t>Record the preferred name of this body on an authority worksheet.</a:t>
            </a: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23</a:t>
            </a:fld>
            <a:endParaRPr lang="en-US"/>
          </a:p>
        </p:txBody>
      </p:sp>
    </p:spTree>
    <p:extLst>
      <p:ext uri="{BB962C8B-B14F-4D97-AF65-F5344CB8AC3E}">
        <p14:creationId xmlns:p14="http://schemas.microsoft.com/office/powerpoint/2010/main" val="38603548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Name (Butler)</a:t>
            </a:r>
            <a:endParaRPr lang="en-US"/>
          </a:p>
        </p:txBody>
      </p:sp>
      <p:sp>
        <p:nvSpPr>
          <p:cNvPr id="3" name="Content Placeholder 2"/>
          <p:cNvSpPr>
            <a:spLocks noGrp="1"/>
          </p:cNvSpPr>
          <p:nvPr>
            <p:ph idx="1"/>
          </p:nvPr>
        </p:nvSpPr>
        <p:spPr/>
        <p:txBody>
          <a:bodyPr/>
          <a:lstStyle/>
          <a:p>
            <a:pPr marL="1143000" indent="-1143000">
              <a:buNone/>
            </a:pPr>
            <a:r>
              <a:rPr lang="en-US" sz="2400"/>
              <a:t>110 </a:t>
            </a:r>
            <a:r>
              <a:rPr lang="en-US" sz="2400" smtClean="0"/>
              <a:t>2	$a </a:t>
            </a:r>
            <a:r>
              <a:rPr lang="es-ES" sz="2400" b="1"/>
              <a:t>Butler Institute of American Art </a:t>
            </a:r>
            <a:endParaRPr lang="en-US" sz="2400" b="1"/>
          </a:p>
          <a:p>
            <a:pPr marL="1143000" indent="-1143000">
              <a:buNone/>
            </a:pPr>
            <a:r>
              <a:rPr lang="en-US" sz="2400" smtClean="0"/>
              <a:t>670</a:t>
            </a:r>
            <a:r>
              <a:rPr lang="en-US" sz="2400"/>
              <a:t>	</a:t>
            </a:r>
            <a:r>
              <a:rPr lang="en-US" sz="2400" smtClean="0"/>
              <a:t>$</a:t>
            </a:r>
            <a:r>
              <a:rPr lang="en-US" sz="2400"/>
              <a:t>a</a:t>
            </a:r>
            <a:r>
              <a:rPr lang="vi-VN" sz="2400"/>
              <a:t> </a:t>
            </a:r>
            <a:r>
              <a:rPr lang="en-US" sz="2400"/>
              <a:t>Masterworks from the Butler Institute of American Art, 2010: $b title page (Butler Institute of American Art, Youngstown, Ohio) page 9 </a:t>
            </a:r>
            <a:r>
              <a:rPr lang="en-US" sz="2400" smtClean="0"/>
              <a:t>(founded by Joseph G. Butler, Jr., in 1919; </a:t>
            </a:r>
            <a:r>
              <a:rPr lang="en-US" sz="2400"/>
              <a:t>first director: Margaret Evans; “The Butler” was the first structure built to house a collection of American works)</a:t>
            </a:r>
          </a:p>
          <a:p>
            <a:pPr marL="1143000" indent="-1143000">
              <a:buNone/>
            </a:pPr>
            <a:r>
              <a:rPr lang="en-US" sz="2400"/>
              <a:t>670	</a:t>
            </a:r>
            <a:r>
              <a:rPr lang="es-ES" sz="2400"/>
              <a:t> </a:t>
            </a:r>
            <a:r>
              <a:rPr lang="es-ES" sz="2400" smtClean="0"/>
              <a:t>$</a:t>
            </a:r>
            <a:r>
              <a:rPr lang="es-ES" sz="2400"/>
              <a:t>a The Butler Institute of American Art, via WWW, 19 October 2012 $b (address: The Beecher Center, 524 Wick Avenue, Yongstown, Ohio 44052, phone: (330)743-1107)</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24</a:t>
            </a:fld>
            <a:endParaRPr lang="en-US"/>
          </a:p>
        </p:txBody>
      </p:sp>
    </p:spTree>
    <p:extLst>
      <p:ext uri="{BB962C8B-B14F-4D97-AF65-F5344CB8AC3E}">
        <p14:creationId xmlns:p14="http://schemas.microsoft.com/office/powerpoint/2010/main" val="643537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Corporate Bodies: Subordinate Bodies: Name</a:t>
            </a:r>
          </a:p>
        </p:txBody>
      </p:sp>
      <p:sp>
        <p:nvSpPr>
          <p:cNvPr id="20483" name="Content Placeholder 2"/>
          <p:cNvSpPr>
            <a:spLocks noGrp="1"/>
          </p:cNvSpPr>
          <p:nvPr>
            <p:ph idx="1"/>
          </p:nvPr>
        </p:nvSpPr>
        <p:spPr/>
        <p:txBody>
          <a:bodyPr/>
          <a:lstStyle/>
          <a:p>
            <a:r>
              <a:rPr lang="en-US" smtClean="0"/>
              <a:t>Basic rule the same as for non-subordinate bodies (11.2.2.13)</a:t>
            </a:r>
          </a:p>
          <a:p>
            <a:pPr lvl="1"/>
            <a:r>
              <a:rPr lang="en-US" smtClean="0"/>
              <a:t>Record the name as it appears unless the name belongs to one of the categories listed in 11.2.2.14</a:t>
            </a:r>
          </a:p>
          <a:p>
            <a:pPr lvl="1"/>
            <a:r>
              <a:rPr lang="en-US" smtClean="0"/>
              <a:t>Note 11.2.2.14.6 applies only to non-government bodies. All the rest apply to any kind of corporate body.</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CB recorded subordinately or not? </a:t>
            </a:r>
            <a:endParaRPr lang="en-US"/>
          </a:p>
        </p:txBody>
      </p:sp>
      <p:sp>
        <p:nvSpPr>
          <p:cNvPr id="3" name="Content Placeholder 2"/>
          <p:cNvSpPr>
            <a:spLocks noGrp="1"/>
          </p:cNvSpPr>
          <p:nvPr>
            <p:ph idx="1"/>
          </p:nvPr>
        </p:nvSpPr>
        <p:spPr>
          <a:xfrm>
            <a:off x="457200" y="1524000"/>
            <a:ext cx="8229600" cy="4525963"/>
          </a:xfrm>
        </p:spPr>
        <p:txBody>
          <a:bodyPr/>
          <a:lstStyle/>
          <a:p>
            <a:pPr marL="0" indent="0">
              <a:buNone/>
            </a:pPr>
            <a:r>
              <a:rPr lang="en-US" sz="2400" dirty="0" smtClean="0"/>
              <a:t>Library of Congress</a:t>
            </a:r>
          </a:p>
          <a:p>
            <a:pPr marL="400050" lvl="1" indent="0">
              <a:buNone/>
            </a:pPr>
            <a:r>
              <a:rPr lang="en-US" sz="2400" dirty="0" smtClean="0"/>
              <a:t>110 2  $a Library of Congress</a:t>
            </a:r>
          </a:p>
          <a:p>
            <a:pPr marL="0" indent="0">
              <a:buNone/>
            </a:pPr>
            <a:r>
              <a:rPr lang="en-US" sz="2400" dirty="0"/>
              <a:t>Student Society for </a:t>
            </a:r>
            <a:r>
              <a:rPr lang="en-US" sz="2400"/>
              <a:t>Ancient </a:t>
            </a:r>
            <a:r>
              <a:rPr lang="en-US" sz="2400" smtClean="0"/>
              <a:t>Studies [at </a:t>
            </a:r>
            <a:r>
              <a:rPr lang="en-US" sz="2400" dirty="0"/>
              <a:t>Brigham </a:t>
            </a:r>
            <a:r>
              <a:rPr lang="en-US" sz="2400"/>
              <a:t>Young </a:t>
            </a:r>
            <a:r>
              <a:rPr lang="en-US" sz="2400" smtClean="0"/>
              <a:t>University]</a:t>
            </a:r>
            <a:endParaRPr lang="en-US" sz="2400" dirty="0" smtClean="0"/>
          </a:p>
          <a:p>
            <a:pPr marL="400050" lvl="1" indent="0">
              <a:buNone/>
            </a:pPr>
            <a:r>
              <a:rPr lang="en-US" sz="2400" dirty="0" smtClean="0"/>
              <a:t>110 2  $a Student Society for Ancient Studies</a:t>
            </a:r>
          </a:p>
          <a:p>
            <a:pPr marL="0" indent="0">
              <a:buNone/>
            </a:pPr>
            <a:r>
              <a:rPr lang="en-US" sz="2400" dirty="0" smtClean="0"/>
              <a:t>Advanced </a:t>
            </a:r>
            <a:r>
              <a:rPr lang="en-US" sz="2400"/>
              <a:t>Plans </a:t>
            </a:r>
            <a:r>
              <a:rPr lang="en-US" sz="2400" smtClean="0"/>
              <a:t>Directorate [at </a:t>
            </a:r>
            <a:r>
              <a:rPr lang="en-US" sz="2400"/>
              <a:t>Aerospace </a:t>
            </a:r>
            <a:r>
              <a:rPr lang="en-US" sz="2400" smtClean="0"/>
              <a:t>Corporation]</a:t>
            </a:r>
            <a:endParaRPr lang="en-US" sz="2400" dirty="0" smtClean="0"/>
          </a:p>
          <a:p>
            <a:pPr marL="400050" lvl="1" indent="0">
              <a:buNone/>
            </a:pPr>
            <a:r>
              <a:rPr lang="en-US" sz="2400" dirty="0" smtClean="0"/>
              <a:t>110 2  $a Aerospace Corporation. $b Advanced Plans </a:t>
            </a:r>
            <a:r>
              <a:rPr lang="en-US" sz="2400" smtClean="0"/>
              <a:t>Directorate </a:t>
            </a:r>
            <a:r>
              <a:rPr lang="en-US" sz="2400"/>
              <a:t>[</a:t>
            </a:r>
            <a:r>
              <a:rPr lang="en-US" sz="2400" smtClean="0"/>
              <a:t>11.2.2.14.1]</a:t>
            </a:r>
            <a:endParaRPr lang="en-US" sz="2400" dirty="0" smtClean="0"/>
          </a:p>
          <a:p>
            <a:pPr marL="0" indent="0">
              <a:buNone/>
            </a:pPr>
            <a:r>
              <a:rPr lang="en-US" sz="2400" smtClean="0"/>
              <a:t>Corporate Grants [at </a:t>
            </a:r>
            <a:r>
              <a:rPr lang="en-US" sz="2400" dirty="0" smtClean="0"/>
              <a:t>Apple Computer, </a:t>
            </a:r>
            <a:r>
              <a:rPr lang="en-US" sz="2400" smtClean="0"/>
              <a:t>Inc.]</a:t>
            </a:r>
            <a:endParaRPr lang="en-US" sz="2400" dirty="0" smtClean="0"/>
          </a:p>
          <a:p>
            <a:pPr marL="400050" lvl="1" indent="0">
              <a:buNone/>
            </a:pPr>
            <a:r>
              <a:rPr lang="en-US" sz="2400" dirty="0" smtClean="0"/>
              <a:t>110 2  $a Apple Computer, Inc. $b Corporate </a:t>
            </a:r>
            <a:r>
              <a:rPr lang="en-US" sz="2400" smtClean="0"/>
              <a:t>Grants </a:t>
            </a:r>
            <a:r>
              <a:rPr lang="en-US" sz="2400"/>
              <a:t>[</a:t>
            </a:r>
            <a:r>
              <a:rPr lang="en-US" sz="2400" smtClean="0"/>
              <a:t>11.2.2.14.4]</a:t>
            </a:r>
            <a:endParaRPr lang="en-US" sz="2400" dirty="0"/>
          </a:p>
          <a:p>
            <a:pPr marL="0" indent="0">
              <a:buNone/>
            </a:pPr>
            <a:endParaRPr lang="en-US" dirty="0" smtClean="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26</a:t>
            </a:fld>
            <a:endParaRPr lang="en-US"/>
          </a:p>
        </p:txBody>
      </p:sp>
    </p:spTree>
    <p:extLst>
      <p:ext uri="{BB962C8B-B14F-4D97-AF65-F5344CB8AC3E}">
        <p14:creationId xmlns:p14="http://schemas.microsoft.com/office/powerpoint/2010/main" val="84745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CB recorded subordinately or not? </a:t>
            </a:r>
            <a:endParaRPr lang="en-US"/>
          </a:p>
        </p:txBody>
      </p:sp>
      <p:sp>
        <p:nvSpPr>
          <p:cNvPr id="3" name="Content Placeholder 2"/>
          <p:cNvSpPr>
            <a:spLocks noGrp="1"/>
          </p:cNvSpPr>
          <p:nvPr>
            <p:ph idx="1"/>
          </p:nvPr>
        </p:nvSpPr>
        <p:spPr>
          <a:xfrm>
            <a:off x="457200" y="1524000"/>
            <a:ext cx="8229600" cy="4525963"/>
          </a:xfrm>
        </p:spPr>
        <p:txBody>
          <a:bodyPr/>
          <a:lstStyle/>
          <a:p>
            <a:pPr marL="0" indent="0">
              <a:buNone/>
            </a:pPr>
            <a:r>
              <a:rPr lang="en-US" sz="2400"/>
              <a:t>The </a:t>
            </a:r>
            <a:r>
              <a:rPr lang="en-US" sz="2400" smtClean="0"/>
              <a:t>Gallery [at Scarborough College]</a:t>
            </a:r>
          </a:p>
          <a:p>
            <a:pPr marL="400050" lvl="1" indent="0">
              <a:buNone/>
            </a:pPr>
            <a:r>
              <a:rPr lang="en-US" sz="2400" smtClean="0"/>
              <a:t>110 2  $a Scarborough College. $b Gallery </a:t>
            </a:r>
            <a:r>
              <a:rPr lang="en-US" sz="2400"/>
              <a:t>[</a:t>
            </a:r>
            <a:r>
              <a:rPr lang="en-US" sz="2400" smtClean="0"/>
              <a:t>11.2.2.14.3]</a:t>
            </a:r>
          </a:p>
          <a:p>
            <a:pPr marL="0" indent="0">
              <a:buNone/>
            </a:pPr>
            <a:r>
              <a:rPr lang="en-US" sz="2400" smtClean="0"/>
              <a:t>Centre for Medieval Studies [at University of Toronto]</a:t>
            </a:r>
          </a:p>
          <a:p>
            <a:pPr marL="400050" lvl="1" indent="0">
              <a:buNone/>
            </a:pPr>
            <a:r>
              <a:rPr lang="en-US" sz="2400" smtClean="0"/>
              <a:t>110 2  $a University of Toronto. $b Centre for Medieval Studies </a:t>
            </a:r>
            <a:r>
              <a:rPr lang="en-US" sz="2400"/>
              <a:t>[</a:t>
            </a:r>
            <a:r>
              <a:rPr lang="en-US" sz="2400" smtClean="0"/>
              <a:t>11.2.2.14.5]</a:t>
            </a:r>
          </a:p>
          <a:p>
            <a:pPr marL="0" indent="0">
              <a:buNone/>
            </a:pPr>
            <a:r>
              <a:rPr lang="en-US" sz="2400" smtClean="0"/>
              <a:t>Scripps College Press</a:t>
            </a:r>
          </a:p>
          <a:p>
            <a:pPr marL="400050" lvl="1" indent="0">
              <a:buNone/>
            </a:pPr>
            <a:r>
              <a:rPr lang="en-US" sz="2400" smtClean="0"/>
              <a:t>110 2  $a Scripps College. $b Press [11.2.2.14.6]</a:t>
            </a:r>
          </a:p>
          <a:p>
            <a:pPr marL="0" indent="0">
              <a:buNone/>
            </a:pPr>
            <a:r>
              <a:rPr lang="en-US" sz="2400" smtClean="0"/>
              <a:t>U.S. Department of Defense</a:t>
            </a:r>
          </a:p>
          <a:p>
            <a:pPr marL="400050" lvl="1" indent="0">
              <a:buNone/>
            </a:pPr>
            <a:r>
              <a:rPr lang="en-US" sz="2400" smtClean="0"/>
              <a:t>110 1  $a United States. $b Department of Defense </a:t>
            </a:r>
            <a:r>
              <a:rPr lang="en-US" sz="2400"/>
              <a:t>[</a:t>
            </a:r>
            <a:r>
              <a:rPr lang="en-US" sz="2400" smtClean="0"/>
              <a:t>11.2.2.14.1]</a:t>
            </a:r>
            <a:endParaRPr lang="en-US" sz="2400"/>
          </a:p>
          <a:p>
            <a:pPr marL="0" indent="0">
              <a:buNone/>
            </a:pPr>
            <a:endParaRPr lang="en-US" smtClean="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27</a:t>
            </a:fld>
            <a:endParaRPr lang="en-US"/>
          </a:p>
        </p:txBody>
      </p:sp>
    </p:spTree>
    <p:extLst>
      <p:ext uri="{BB962C8B-B14F-4D97-AF65-F5344CB8AC3E}">
        <p14:creationId xmlns:p14="http://schemas.microsoft.com/office/powerpoint/2010/main" val="56816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CB recorded subordinately or not? </a:t>
            </a:r>
            <a:endParaRPr lang="en-US"/>
          </a:p>
        </p:txBody>
      </p:sp>
      <p:sp>
        <p:nvSpPr>
          <p:cNvPr id="3" name="Content Placeholder 2"/>
          <p:cNvSpPr>
            <a:spLocks noGrp="1"/>
          </p:cNvSpPr>
          <p:nvPr>
            <p:ph idx="1"/>
          </p:nvPr>
        </p:nvSpPr>
        <p:spPr>
          <a:xfrm>
            <a:off x="457200" y="1524000"/>
            <a:ext cx="8229600" cy="4525963"/>
          </a:xfrm>
        </p:spPr>
        <p:txBody>
          <a:bodyPr/>
          <a:lstStyle/>
          <a:p>
            <a:pPr marL="0" indent="0">
              <a:buNone/>
            </a:pPr>
            <a:r>
              <a:rPr lang="en-US" sz="2400" dirty="0"/>
              <a:t>Salt Lake City Planning Commission</a:t>
            </a:r>
          </a:p>
          <a:p>
            <a:pPr marL="400050" lvl="1" indent="0">
              <a:buNone/>
            </a:pPr>
            <a:r>
              <a:rPr lang="en-US" sz="2400" smtClean="0"/>
              <a:t>110 2  </a:t>
            </a:r>
            <a:r>
              <a:rPr lang="en-US" sz="2400" dirty="0" smtClean="0"/>
              <a:t>$</a:t>
            </a:r>
            <a:r>
              <a:rPr lang="en-US" sz="2400" smtClean="0"/>
              <a:t>a </a:t>
            </a:r>
            <a:r>
              <a:rPr lang="en-US" sz="2400"/>
              <a:t>Salt Lake City Planning </a:t>
            </a:r>
            <a:r>
              <a:rPr lang="en-US" sz="2400" smtClean="0"/>
              <a:t>Commission </a:t>
            </a:r>
          </a:p>
          <a:p>
            <a:pPr marL="400050" lvl="1" indent="0">
              <a:buNone/>
            </a:pPr>
            <a:r>
              <a:rPr lang="en-US" sz="2400"/>
              <a:t>[Not </a:t>
            </a:r>
            <a:r>
              <a:rPr lang="en-US" sz="2400" smtClean="0"/>
              <a:t>11.2.2.14.2 because not necessary to add the name of the higher body to </a:t>
            </a:r>
            <a:r>
              <a:rPr lang="en-US" sz="2400" smtClean="0"/>
              <a:t>identify the</a:t>
            </a:r>
            <a:r>
              <a:rPr lang="en-US" sz="2400" smtClean="0"/>
              <a:t> </a:t>
            </a:r>
            <a:r>
              <a:rPr lang="en-US" sz="2400"/>
              <a:t>subordinate]</a:t>
            </a:r>
            <a:endParaRPr lang="en-US" sz="2400" dirty="0" smtClean="0"/>
          </a:p>
          <a:p>
            <a:pPr marL="0" indent="0">
              <a:buNone/>
            </a:pPr>
            <a:r>
              <a:rPr lang="en-US" sz="2400" dirty="0" smtClean="0"/>
              <a:t>Sandy City Council</a:t>
            </a:r>
          </a:p>
          <a:p>
            <a:pPr marL="400050" lvl="1" indent="0">
              <a:buNone/>
            </a:pPr>
            <a:r>
              <a:rPr lang="en-US" sz="2400" dirty="0" smtClean="0"/>
              <a:t>110 1  $a Sandy (Utah). $b City </a:t>
            </a:r>
            <a:r>
              <a:rPr lang="en-US" sz="2400" smtClean="0"/>
              <a:t>Council [11.2.2.14.9]</a:t>
            </a:r>
            <a:endParaRPr lang="en-US" sz="2400" dirty="0" smtClean="0"/>
          </a:p>
          <a:p>
            <a:pPr marL="0" indent="0">
              <a:buNone/>
            </a:pPr>
            <a:r>
              <a:rPr lang="en-US" sz="2400"/>
              <a:t>Canadian </a:t>
            </a:r>
            <a:r>
              <a:rPr lang="en-US" sz="2400" smtClean="0"/>
              <a:t>Embassy/</a:t>
            </a:r>
            <a:r>
              <a:rPr lang="en-US" sz="2400" dirty="0" err="1" smtClean="0"/>
              <a:t>A</a:t>
            </a:r>
            <a:r>
              <a:rPr lang="en-US" sz="2400" smtClean="0"/>
              <a:t>mbassade </a:t>
            </a:r>
            <a:r>
              <a:rPr lang="en-US" sz="2400" dirty="0"/>
              <a:t>du </a:t>
            </a:r>
            <a:r>
              <a:rPr lang="en-US" sz="2400" dirty="0" smtClean="0"/>
              <a:t>Canada, Washington</a:t>
            </a:r>
            <a:r>
              <a:rPr lang="en-US" sz="2400" dirty="0"/>
              <a:t>, </a:t>
            </a:r>
            <a:r>
              <a:rPr lang="en-US" sz="2400" dirty="0" smtClean="0"/>
              <a:t>DC</a:t>
            </a:r>
          </a:p>
          <a:p>
            <a:pPr marL="400050" lvl="1" indent="0">
              <a:buNone/>
            </a:pPr>
            <a:r>
              <a:rPr lang="en-US" sz="2400" dirty="0" smtClean="0"/>
              <a:t>110 1  $a Canada. $b Embassy (U.S</a:t>
            </a:r>
            <a:r>
              <a:rPr lang="en-US" sz="2400" smtClean="0"/>
              <a:t>.) [11.2.2.14.13]</a:t>
            </a:r>
            <a:endParaRPr lang="en-US" sz="2400" dirty="0" smtClean="0"/>
          </a:p>
          <a:p>
            <a:pPr marL="0" indent="0">
              <a:buNone/>
            </a:pPr>
            <a:endParaRPr lang="en-US" dirty="0" smtClean="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28</a:t>
            </a:fld>
            <a:endParaRPr lang="en-US"/>
          </a:p>
        </p:txBody>
      </p:sp>
    </p:spTree>
    <p:extLst>
      <p:ext uri="{BB962C8B-B14F-4D97-AF65-F5344CB8AC3E}">
        <p14:creationId xmlns:p14="http://schemas.microsoft.com/office/powerpoint/2010/main" val="154427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en-US" smtClean="0"/>
          </a:p>
        </p:txBody>
      </p:sp>
      <p:sp>
        <p:nvSpPr>
          <p:cNvPr id="21507" name="Content Placeholder 2"/>
          <p:cNvSpPr>
            <a:spLocks noGrp="1"/>
          </p:cNvSpPr>
          <p:nvPr>
            <p:ph idx="1"/>
          </p:nvPr>
        </p:nvSpPr>
        <p:spPr/>
        <p:txBody>
          <a:bodyPr/>
          <a:lstStyle/>
          <a:p>
            <a:endParaRPr lang="en-US" smtClean="0"/>
          </a:p>
        </p:txBody>
      </p:sp>
      <p:pic>
        <p:nvPicPr>
          <p:cNvPr id="2150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78950"/>
            <a:ext cx="4800600" cy="661884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Corporate bodies: MARC Coding</a:t>
            </a:r>
            <a:endParaRPr lang="en-US"/>
          </a:p>
        </p:txBody>
      </p:sp>
      <p:sp>
        <p:nvSpPr>
          <p:cNvPr id="3" name="Content Placeholder 2"/>
          <p:cNvSpPr>
            <a:spLocks noGrp="1"/>
          </p:cNvSpPr>
          <p:nvPr>
            <p:ph idx="1"/>
          </p:nvPr>
        </p:nvSpPr>
        <p:spPr/>
        <p:txBody>
          <a:bodyPr/>
          <a:lstStyle/>
          <a:p>
            <a:r>
              <a:rPr lang="en-US" smtClean="0"/>
              <a:t>Corporate bodies are currently described in the MARC authority format.</a:t>
            </a:r>
          </a:p>
          <a:p>
            <a:r>
              <a:rPr lang="en-US" smtClean="0"/>
              <a:t>RDA records identified by “z” in 008/10 (“Rules”) and $e rda in 040</a:t>
            </a: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3</a:t>
            </a:fld>
            <a:endParaRPr lang="en-US"/>
          </a:p>
        </p:txBody>
      </p:sp>
    </p:spTree>
    <p:extLst>
      <p:ext uri="{BB962C8B-B14F-4D97-AF65-F5344CB8AC3E}">
        <p14:creationId xmlns:p14="http://schemas.microsoft.com/office/powerpoint/2010/main" val="36678295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Source Consulted </a:t>
            </a:r>
            <a:br>
              <a:rPr lang="en-US" smtClean="0"/>
            </a:br>
            <a:r>
              <a:rPr lang="en-US" smtClean="0"/>
              <a:t>(</a:t>
            </a:r>
            <a:r>
              <a:rPr lang="en-US"/>
              <a:t>Facultad de </a:t>
            </a:r>
            <a:r>
              <a:rPr lang="en-US" smtClean="0"/>
              <a:t>Medicina)</a:t>
            </a:r>
            <a:endParaRPr lang="en-US"/>
          </a:p>
        </p:txBody>
      </p:sp>
      <p:sp>
        <p:nvSpPr>
          <p:cNvPr id="3" name="Content Placeholder 2"/>
          <p:cNvSpPr>
            <a:spLocks noGrp="1"/>
          </p:cNvSpPr>
          <p:nvPr>
            <p:ph idx="1"/>
          </p:nvPr>
        </p:nvSpPr>
        <p:spPr/>
        <p:txBody>
          <a:bodyPr/>
          <a:lstStyle/>
          <a:p>
            <a:pPr marL="1143000" indent="-1143000">
              <a:buNone/>
            </a:pPr>
            <a:r>
              <a:rPr lang="en-US"/>
              <a:t>670	</a:t>
            </a:r>
            <a:r>
              <a:rPr lang="en-US" smtClean="0"/>
              <a:t>$</a:t>
            </a:r>
            <a:r>
              <a:rPr lang="en-US"/>
              <a:t>a </a:t>
            </a:r>
            <a:r>
              <a:rPr lang="es-ES"/>
              <a:t>Homenaje conmemorativo que la Facultad de Medicina de San Luis Potosí ofrece al poeta Jaime Sabines</a:t>
            </a:r>
            <a:r>
              <a:rPr lang="en-US"/>
              <a:t>, 2000: $b title page (</a:t>
            </a:r>
            <a:r>
              <a:rPr lang="es-ES"/>
              <a:t>Universidad Autónoma de San Luis Potosí, Facultad de Medicina</a:t>
            </a:r>
            <a:r>
              <a:rPr lang="en-US"/>
              <a:t>) </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30</a:t>
            </a:fld>
            <a:endParaRPr lang="en-US"/>
          </a:p>
        </p:txBody>
      </p:sp>
    </p:spTree>
    <p:extLst>
      <p:ext uri="{BB962C8B-B14F-4D97-AF65-F5344CB8AC3E}">
        <p14:creationId xmlns:p14="http://schemas.microsoft.com/office/powerpoint/2010/main" val="1510704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Attributes of Corporate Bodies: Subordinate Bodies: Name</a:t>
            </a:r>
          </a:p>
        </p:txBody>
      </p:sp>
      <p:sp>
        <p:nvSpPr>
          <p:cNvPr id="22531" name="Content Placeholder 2"/>
          <p:cNvSpPr>
            <a:spLocks noGrp="1"/>
          </p:cNvSpPr>
          <p:nvPr>
            <p:ph idx="1"/>
          </p:nvPr>
        </p:nvSpPr>
        <p:spPr/>
        <p:txBody>
          <a:bodyPr/>
          <a:lstStyle/>
          <a:p>
            <a:r>
              <a:rPr lang="en-US" smtClean="0"/>
              <a:t>11.2.2.14. Record the name of a subordinate or related body as a subdivision of the authorized access point representing the body to which it is subordinate or related if its name belongs to one or more of the types listed below.</a:t>
            </a:r>
          </a:p>
          <a:p>
            <a:pPr lvl="1"/>
            <a:r>
              <a:rPr lang="es-ES" smtClean="0"/>
              <a:t>Universidad Autónoma de San Luis Potosí. </a:t>
            </a:r>
            <a:r>
              <a:rPr lang="en-US" smtClean="0"/>
              <a:t>Facultad de Medicina</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Name</a:t>
            </a:r>
            <a:br>
              <a:rPr lang="en-US" smtClean="0"/>
            </a:br>
            <a:r>
              <a:rPr lang="en-US" smtClean="0"/>
              <a:t>(</a:t>
            </a:r>
            <a:r>
              <a:rPr lang="en-US"/>
              <a:t>Facultad de </a:t>
            </a:r>
            <a:r>
              <a:rPr lang="en-US" smtClean="0"/>
              <a:t>Medicina)</a:t>
            </a:r>
            <a:endParaRPr lang="en-US"/>
          </a:p>
        </p:txBody>
      </p:sp>
      <p:sp>
        <p:nvSpPr>
          <p:cNvPr id="3" name="Content Placeholder 2"/>
          <p:cNvSpPr>
            <a:spLocks noGrp="1"/>
          </p:cNvSpPr>
          <p:nvPr>
            <p:ph idx="1"/>
          </p:nvPr>
        </p:nvSpPr>
        <p:spPr/>
        <p:txBody>
          <a:bodyPr/>
          <a:lstStyle/>
          <a:p>
            <a:pPr marL="1143000" indent="-1143000">
              <a:buNone/>
            </a:pPr>
            <a:r>
              <a:rPr lang="en-US"/>
              <a:t>110 2	$a </a:t>
            </a:r>
            <a:r>
              <a:rPr lang="es-ES" b="1"/>
              <a:t>Universidad Autónoma de San Luis Potosí.</a:t>
            </a:r>
            <a:r>
              <a:rPr lang="es-ES"/>
              <a:t> $b </a:t>
            </a:r>
            <a:r>
              <a:rPr lang="en-US" b="1"/>
              <a:t>Facultad de Medicina</a:t>
            </a:r>
          </a:p>
          <a:p>
            <a:pPr marL="1143000" indent="-1143000">
              <a:buNone/>
            </a:pPr>
            <a:r>
              <a:rPr lang="en-US" smtClean="0"/>
              <a:t>670</a:t>
            </a:r>
            <a:r>
              <a:rPr lang="en-US"/>
              <a:t>	</a:t>
            </a:r>
            <a:r>
              <a:rPr lang="en-US" smtClean="0"/>
              <a:t>$</a:t>
            </a:r>
            <a:r>
              <a:rPr lang="en-US"/>
              <a:t>a </a:t>
            </a:r>
            <a:r>
              <a:rPr lang="es-ES"/>
              <a:t>Homenaje conmemorativo que la Facultad de Medicina de San Luis Potosí ofrece al poeta Jaime Sabines</a:t>
            </a:r>
            <a:r>
              <a:rPr lang="en-US"/>
              <a:t>, 2000: $b title page (</a:t>
            </a:r>
            <a:r>
              <a:rPr lang="es-ES"/>
              <a:t>Universidad Autónoma de San Luis Potosí, Facultad de Medicina</a:t>
            </a:r>
            <a:r>
              <a:rPr lang="en-US"/>
              <a:t>) </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32</a:t>
            </a:fld>
            <a:endParaRPr lang="en-US"/>
          </a:p>
        </p:txBody>
      </p:sp>
    </p:spTree>
    <p:extLst>
      <p:ext uri="{BB962C8B-B14F-4D97-AF65-F5344CB8AC3E}">
        <p14:creationId xmlns:p14="http://schemas.microsoft.com/office/powerpoint/2010/main" val="41008765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Corporate Bodies: Name (Meetings)</a:t>
            </a:r>
            <a:endParaRPr lang="en-US"/>
          </a:p>
        </p:txBody>
      </p:sp>
      <p:sp>
        <p:nvSpPr>
          <p:cNvPr id="3" name="Content Placeholder 2"/>
          <p:cNvSpPr>
            <a:spLocks noGrp="1"/>
          </p:cNvSpPr>
          <p:nvPr>
            <p:ph idx="1"/>
          </p:nvPr>
        </p:nvSpPr>
        <p:spPr/>
        <p:txBody>
          <a:bodyPr/>
          <a:lstStyle/>
          <a:p>
            <a:pPr marL="0" indent="0">
              <a:buNone/>
            </a:pPr>
            <a:r>
              <a:rPr lang="en-US" sz="2800"/>
              <a:t>11.2.2.11. Omit from the name of a </a:t>
            </a:r>
            <a:r>
              <a:rPr lang="en-US" sz="2800" smtClean="0"/>
              <a:t>conference, </a:t>
            </a:r>
            <a:r>
              <a:rPr lang="en-US" sz="2800"/>
              <a:t>etc., </a:t>
            </a:r>
            <a:r>
              <a:rPr lang="en-US" sz="2800" smtClean="0"/>
              <a:t>indications </a:t>
            </a:r>
            <a:r>
              <a:rPr lang="en-US" sz="2800"/>
              <a:t>of its number, or year or years of convocation, etc</a:t>
            </a:r>
            <a:r>
              <a:rPr lang="en-US" sz="2800" smtClean="0"/>
              <a:t>. …</a:t>
            </a:r>
          </a:p>
          <a:p>
            <a:pPr marL="0" indent="0">
              <a:buNone/>
            </a:pPr>
            <a:r>
              <a:rPr lang="en-US" sz="2800" i="1" smtClean="0"/>
              <a:t>Compare AACR2</a:t>
            </a:r>
          </a:p>
          <a:p>
            <a:pPr marL="0" indent="0">
              <a:buNone/>
            </a:pPr>
            <a:r>
              <a:rPr lang="en-US" sz="2800" smtClean="0"/>
              <a:t>24.7A1. Omit </a:t>
            </a:r>
            <a:r>
              <a:rPr lang="en-US" sz="2800"/>
              <a:t>from the name of a conference, etc. </a:t>
            </a:r>
            <a:r>
              <a:rPr lang="en-US" sz="2800" smtClean="0"/>
              <a:t>…, </a:t>
            </a:r>
            <a:r>
              <a:rPr lang="en-US" sz="2800"/>
              <a:t>indications of its number, frequency, or year(s) of convocation.</a:t>
            </a:r>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33</a:t>
            </a:fld>
            <a:endParaRPr lang="en-US"/>
          </a:p>
        </p:txBody>
      </p:sp>
    </p:spTree>
    <p:extLst>
      <p:ext uri="{BB962C8B-B14F-4D97-AF65-F5344CB8AC3E}">
        <p14:creationId xmlns:p14="http://schemas.microsoft.com/office/powerpoint/2010/main" val="24033362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What is the preferred name of these meetings?</a:t>
            </a:r>
            <a:endParaRPr lang="en-US"/>
          </a:p>
        </p:txBody>
      </p:sp>
      <p:sp>
        <p:nvSpPr>
          <p:cNvPr id="3" name="Content Placeholder 2"/>
          <p:cNvSpPr>
            <a:spLocks noGrp="1"/>
          </p:cNvSpPr>
          <p:nvPr>
            <p:ph idx="1"/>
          </p:nvPr>
        </p:nvSpPr>
        <p:spPr/>
        <p:txBody>
          <a:bodyPr/>
          <a:lstStyle/>
          <a:p>
            <a:pPr marL="0" indent="0">
              <a:buNone/>
            </a:pPr>
            <a:r>
              <a:rPr lang="en-US" sz="2400" smtClean="0"/>
              <a:t>182nd Annual General Conference of the Church of Jesus Christ of Latter-day Saints, March 31-April 1, 2012</a:t>
            </a:r>
          </a:p>
          <a:p>
            <a:pPr marL="400050" lvl="1" indent="0">
              <a:buNone/>
            </a:pPr>
            <a:r>
              <a:rPr lang="en-US" sz="2000" smtClean="0"/>
              <a:t>110 2   $a Church of Jesus Christ of Latter-day Saints. $b Annual General Conference</a:t>
            </a:r>
          </a:p>
          <a:p>
            <a:pPr marL="0" indent="0">
              <a:buNone/>
            </a:pPr>
            <a:r>
              <a:rPr lang="en-US" sz="2400" smtClean="0"/>
              <a:t>Seventh Annual Global Conference on Pharmaceutical Microbiology, October 22-23 2012 (held in Bethesda, Md.)</a:t>
            </a:r>
          </a:p>
          <a:p>
            <a:pPr marL="400050" lvl="1" indent="0">
              <a:buNone/>
            </a:pPr>
            <a:r>
              <a:rPr lang="en-US" sz="2000" smtClean="0"/>
              <a:t>111 2  $a Annual Global Conference on Pharmaceutical Microbiology</a:t>
            </a:r>
          </a:p>
          <a:p>
            <a:pPr marL="0" indent="0">
              <a:buNone/>
            </a:pPr>
            <a:r>
              <a:rPr lang="en-US" sz="2400"/>
              <a:t>The 13th International Symposium on Online </a:t>
            </a:r>
            <a:r>
              <a:rPr lang="en-US" sz="2400" smtClean="0"/>
              <a:t>Journalism (held at the Blanton Museum of Art)</a:t>
            </a:r>
          </a:p>
          <a:p>
            <a:pPr marL="400050" lvl="1" indent="0">
              <a:buNone/>
            </a:pPr>
            <a:r>
              <a:rPr lang="en-US" sz="2000" smtClean="0"/>
              <a:t>111 2  $a International Symposium on Online Journalism</a:t>
            </a:r>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34</a:t>
            </a:fld>
            <a:endParaRPr lang="en-US"/>
          </a:p>
        </p:txBody>
      </p:sp>
    </p:spTree>
    <p:extLst>
      <p:ext uri="{BB962C8B-B14F-4D97-AF65-F5344CB8AC3E}">
        <p14:creationId xmlns:p14="http://schemas.microsoft.com/office/powerpoint/2010/main" val="120159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Corporate Bodies: Name (Meetings)</a:t>
            </a:r>
            <a:endParaRPr lang="en-US"/>
          </a:p>
        </p:txBody>
      </p:sp>
      <p:sp>
        <p:nvSpPr>
          <p:cNvPr id="3" name="Content Placeholder 2"/>
          <p:cNvSpPr>
            <a:spLocks noGrp="1"/>
          </p:cNvSpPr>
          <p:nvPr>
            <p:ph idx="1"/>
          </p:nvPr>
        </p:nvSpPr>
        <p:spPr/>
        <p:txBody>
          <a:bodyPr/>
          <a:lstStyle/>
          <a:p>
            <a:pPr marL="0" indent="0">
              <a:buNone/>
            </a:pPr>
            <a:r>
              <a:rPr lang="en-US" sz="2800" smtClean="0"/>
              <a:t>MARC:</a:t>
            </a:r>
          </a:p>
          <a:p>
            <a:pPr marL="0" indent="0">
              <a:buNone/>
            </a:pPr>
            <a:r>
              <a:rPr lang="en-US" sz="2800" smtClean="0"/>
              <a:t>Code meeting names in 111 $a unless they are established subordinately to another body. In that case, use 110; the authorized access point of the higher body is given in subfield $a and the preferred name of the meeting is given in subfield $b. </a:t>
            </a:r>
            <a:endParaRPr lang="en-US" sz="280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35</a:t>
            </a:fld>
            <a:endParaRPr lang="en-US"/>
          </a:p>
        </p:txBody>
      </p:sp>
    </p:spTree>
    <p:extLst>
      <p:ext uri="{BB962C8B-B14F-4D97-AF65-F5344CB8AC3E}">
        <p14:creationId xmlns:p14="http://schemas.microsoft.com/office/powerpoint/2010/main" val="32429291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mtClean="0"/>
              <a:t>Title </a:t>
            </a:r>
            <a:r>
              <a:rPr lang="en-US" smtClean="0"/>
              <a:t>page</a:t>
            </a:r>
          </a:p>
          <a:p>
            <a:pPr marL="0" indent="0">
              <a:buNone/>
            </a:pPr>
            <a:endParaRPr lang="en-US" smtClean="0"/>
          </a:p>
          <a:p>
            <a:pPr marL="0" indent="0">
              <a:buNone/>
            </a:pPr>
            <a:r>
              <a:rPr lang="en-US" smtClean="0"/>
              <a:t>Published 1982</a:t>
            </a:r>
            <a:endParaRPr lang="en-US"/>
          </a:p>
        </p:txBody>
      </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4519810" y="228600"/>
            <a:ext cx="3557390" cy="6413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36</a:t>
            </a:fld>
            <a:endParaRPr lang="en-US"/>
          </a:p>
        </p:txBody>
      </p:sp>
    </p:spTree>
    <p:extLst>
      <p:ext uri="{BB962C8B-B14F-4D97-AF65-F5344CB8AC3E}">
        <p14:creationId xmlns:p14="http://schemas.microsoft.com/office/powerpoint/2010/main" val="24611109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Source Consulted (Nude Mice)</a:t>
            </a:r>
            <a:endParaRPr lang="en-US"/>
          </a:p>
        </p:txBody>
      </p:sp>
      <p:sp>
        <p:nvSpPr>
          <p:cNvPr id="3" name="Content Placeholder 2"/>
          <p:cNvSpPr>
            <a:spLocks noGrp="1"/>
          </p:cNvSpPr>
          <p:nvPr>
            <p:ph idx="1"/>
          </p:nvPr>
        </p:nvSpPr>
        <p:spPr/>
        <p:txBody>
          <a:bodyPr/>
          <a:lstStyle/>
          <a:p>
            <a:pPr marL="1143000" indent="-1143000">
              <a:buNone/>
            </a:pPr>
            <a:r>
              <a:rPr lang="es-ES"/>
              <a:t>670	</a:t>
            </a:r>
            <a:r>
              <a:rPr lang="es-ES" smtClean="0"/>
              <a:t>$</a:t>
            </a:r>
            <a:r>
              <a:rPr lang="es-ES"/>
              <a:t>a Proceedings of the Third International Workshop on Nude Mice, 1982: $b title page (held at Montana State University, Bozeman, Montana, September 6-9, 1979)</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37</a:t>
            </a:fld>
            <a:endParaRPr lang="en-US"/>
          </a:p>
        </p:txBody>
      </p:sp>
    </p:spTree>
    <p:extLst>
      <p:ext uri="{BB962C8B-B14F-4D97-AF65-F5344CB8AC3E}">
        <p14:creationId xmlns:p14="http://schemas.microsoft.com/office/powerpoint/2010/main" val="3983873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Name (Nude Mice)</a:t>
            </a:r>
            <a:endParaRPr lang="en-US"/>
          </a:p>
        </p:txBody>
      </p:sp>
      <p:sp>
        <p:nvSpPr>
          <p:cNvPr id="3" name="Content Placeholder 2"/>
          <p:cNvSpPr>
            <a:spLocks noGrp="1"/>
          </p:cNvSpPr>
          <p:nvPr>
            <p:ph idx="1"/>
          </p:nvPr>
        </p:nvSpPr>
        <p:spPr/>
        <p:txBody>
          <a:bodyPr/>
          <a:lstStyle/>
          <a:p>
            <a:pPr marL="1143000" indent="-1143000">
              <a:buNone/>
            </a:pPr>
            <a:r>
              <a:rPr lang="en-US"/>
              <a:t>111 2	$a International Workshop on Nude Mice </a:t>
            </a:r>
            <a:endParaRPr lang="en-US" smtClean="0"/>
          </a:p>
          <a:p>
            <a:pPr marL="1143000" indent="-1143000">
              <a:buNone/>
            </a:pPr>
            <a:r>
              <a:rPr lang="es-ES" smtClean="0"/>
              <a:t>670</a:t>
            </a:r>
            <a:r>
              <a:rPr lang="es-ES"/>
              <a:t>	</a:t>
            </a:r>
            <a:r>
              <a:rPr lang="es-ES" smtClean="0"/>
              <a:t>$</a:t>
            </a:r>
            <a:r>
              <a:rPr lang="es-ES"/>
              <a:t>a Proceedings of the Third International Workshop on Nude Mice, 1982: $b title page (held at Montana State University, Bozeman, Montana, September 6-9, 1979)</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38</a:t>
            </a:fld>
            <a:endParaRPr lang="en-US"/>
          </a:p>
        </p:txBody>
      </p:sp>
    </p:spTree>
    <p:extLst>
      <p:ext uri="{BB962C8B-B14F-4D97-AF65-F5344CB8AC3E}">
        <p14:creationId xmlns:p14="http://schemas.microsoft.com/office/powerpoint/2010/main" val="6403759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Corporate Bodies:</a:t>
            </a:r>
            <a:br>
              <a:rPr lang="en-US" smtClean="0"/>
            </a:br>
            <a:r>
              <a:rPr lang="en-US" smtClean="0"/>
              <a:t>Variant name (MARC)</a:t>
            </a:r>
            <a:endParaRPr lang="en-US"/>
          </a:p>
        </p:txBody>
      </p:sp>
      <p:sp>
        <p:nvSpPr>
          <p:cNvPr id="3" name="Content Placeholder 2"/>
          <p:cNvSpPr>
            <a:spLocks noGrp="1"/>
          </p:cNvSpPr>
          <p:nvPr>
            <p:ph idx="1"/>
          </p:nvPr>
        </p:nvSpPr>
        <p:spPr/>
        <p:txBody>
          <a:bodyPr/>
          <a:lstStyle/>
          <a:p>
            <a:r>
              <a:rPr lang="en-US" sz="2800"/>
              <a:t>Like the Preferred Name element, the Variant Name element (RDA </a:t>
            </a:r>
            <a:r>
              <a:rPr lang="en-US" sz="2800" smtClean="0"/>
              <a:t>11.2.3</a:t>
            </a:r>
            <a:r>
              <a:rPr lang="en-US" sz="2800"/>
              <a:t>) does not have a discrete place in MARC. It can only be recorded as part of the </a:t>
            </a:r>
            <a:r>
              <a:rPr lang="en-US" sz="2800" smtClean="0"/>
              <a:t>variant access </a:t>
            </a:r>
            <a:r>
              <a:rPr lang="en-US" sz="2800"/>
              <a:t>point for the </a:t>
            </a:r>
            <a:r>
              <a:rPr lang="en-US" sz="2800" smtClean="0"/>
              <a:t>corporate body.</a:t>
            </a:r>
            <a:endParaRPr lang="en-US" sz="2800"/>
          </a:p>
          <a:p>
            <a:r>
              <a:rPr lang="en-US" sz="2800"/>
              <a:t>Record in the MARC authorities format </a:t>
            </a:r>
            <a:r>
              <a:rPr lang="en-US" sz="2800" smtClean="0"/>
              <a:t>410 </a:t>
            </a:r>
            <a:r>
              <a:rPr lang="en-US" sz="2800"/>
              <a:t>field, first indicator 1</a:t>
            </a:r>
            <a:r>
              <a:rPr lang="en-US" sz="2800" smtClean="0"/>
              <a:t> </a:t>
            </a:r>
            <a:r>
              <a:rPr lang="en-US" sz="2800"/>
              <a:t>(if the </a:t>
            </a:r>
            <a:r>
              <a:rPr lang="en-US" sz="2800" smtClean="0"/>
              <a:t>body is a jurisdiction) </a:t>
            </a:r>
            <a:r>
              <a:rPr lang="en-US" sz="2800"/>
              <a:t>or </a:t>
            </a:r>
            <a:r>
              <a:rPr lang="en-US" sz="2800" smtClean="0"/>
              <a:t>2 </a:t>
            </a:r>
            <a:r>
              <a:rPr lang="en-US" sz="2800"/>
              <a:t>(if not)</a:t>
            </a:r>
          </a:p>
          <a:p>
            <a:r>
              <a:rPr lang="en-US" sz="2800"/>
              <a:t>Record the variant name in subfield $a. </a:t>
            </a:r>
            <a:r>
              <a:rPr lang="en-US" sz="2800" smtClean="0"/>
              <a:t>Subfield </a:t>
            </a:r>
            <a:r>
              <a:rPr lang="en-US" sz="2800"/>
              <a:t>$b </a:t>
            </a:r>
            <a:r>
              <a:rPr lang="en-US" sz="2800" smtClean="0"/>
              <a:t>may </a:t>
            </a:r>
            <a:r>
              <a:rPr lang="en-US" sz="2800"/>
              <a:t>also record part of the variant name, if appropriate. </a:t>
            </a:r>
          </a:p>
          <a:p>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39</a:t>
            </a:fld>
            <a:endParaRPr lang="en-US"/>
          </a:p>
        </p:txBody>
      </p:sp>
    </p:spTree>
    <p:extLst>
      <p:ext uri="{BB962C8B-B14F-4D97-AF65-F5344CB8AC3E}">
        <p14:creationId xmlns:p14="http://schemas.microsoft.com/office/powerpoint/2010/main" val="847720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Identifying Corporate Bodies: Definition</a:t>
            </a:r>
          </a:p>
        </p:txBody>
      </p:sp>
      <p:sp>
        <p:nvSpPr>
          <p:cNvPr id="12291" name="Content Placeholder 2"/>
          <p:cNvSpPr>
            <a:spLocks noGrp="1"/>
          </p:cNvSpPr>
          <p:nvPr>
            <p:ph idx="1"/>
          </p:nvPr>
        </p:nvSpPr>
        <p:spPr/>
        <p:txBody>
          <a:bodyPr/>
          <a:lstStyle/>
          <a:p>
            <a:r>
              <a:rPr lang="en-US" smtClean="0"/>
              <a:t>8.1.2. The term corporate body refers to an </a:t>
            </a:r>
            <a:r>
              <a:rPr lang="en-US" smtClean="0">
                <a:solidFill>
                  <a:srgbClr val="00B050"/>
                </a:solidFill>
              </a:rPr>
              <a:t>organization or group of persons and/or organizations </a:t>
            </a:r>
            <a:r>
              <a:rPr lang="en-US" smtClean="0"/>
              <a:t>that is </a:t>
            </a:r>
            <a:r>
              <a:rPr lang="en-US" smtClean="0">
                <a:solidFill>
                  <a:srgbClr val="0070C0"/>
                </a:solidFill>
              </a:rPr>
              <a:t>identified by a particular name</a:t>
            </a:r>
            <a:r>
              <a:rPr lang="en-US" smtClean="0"/>
              <a:t> and </a:t>
            </a:r>
            <a:r>
              <a:rPr lang="en-US" smtClean="0">
                <a:solidFill>
                  <a:srgbClr val="7030A0"/>
                </a:solidFill>
              </a:rPr>
              <a:t>that acts, or may act, as a unit</a:t>
            </a:r>
            <a:r>
              <a:rPr lang="en-US" smtClean="0"/>
              <a:t>.</a:t>
            </a:r>
          </a:p>
          <a:p>
            <a:r>
              <a:rPr lang="en-US" smtClean="0"/>
              <a:t>Must include all three elements or it is not a corporate body for cataloging purposes</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8273" t="11690" r="5002" b="3560"/>
          <a:stretch/>
        </p:blipFill>
        <p:spPr bwMode="auto">
          <a:xfrm>
            <a:off x="2855454" y="27686"/>
            <a:ext cx="5069346" cy="66830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40</a:t>
            </a:fld>
            <a:endParaRPr lang="en-US"/>
          </a:p>
        </p:txBody>
      </p:sp>
    </p:spTree>
    <p:extLst>
      <p:ext uri="{BB962C8B-B14F-4D97-AF65-F5344CB8AC3E}">
        <p14:creationId xmlns:p14="http://schemas.microsoft.com/office/powerpoint/2010/main" val="41106270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Variant Name (Butler)</a:t>
            </a:r>
            <a:endParaRPr lang="en-US"/>
          </a:p>
        </p:txBody>
      </p:sp>
      <p:sp>
        <p:nvSpPr>
          <p:cNvPr id="3" name="Content Placeholder 2"/>
          <p:cNvSpPr>
            <a:spLocks noGrp="1"/>
          </p:cNvSpPr>
          <p:nvPr>
            <p:ph idx="1"/>
          </p:nvPr>
        </p:nvSpPr>
        <p:spPr/>
        <p:txBody>
          <a:bodyPr/>
          <a:lstStyle/>
          <a:p>
            <a:pPr marL="1143000" indent="-1143000">
              <a:buNone/>
            </a:pPr>
            <a:r>
              <a:rPr lang="en-US" sz="2400"/>
              <a:t>110 </a:t>
            </a:r>
            <a:r>
              <a:rPr lang="en-US" sz="2400" smtClean="0"/>
              <a:t>2	$a </a:t>
            </a:r>
            <a:r>
              <a:rPr lang="es-ES" sz="2400"/>
              <a:t>Butler Institute of American Art </a:t>
            </a:r>
            <a:endParaRPr lang="en-US" sz="2400"/>
          </a:p>
          <a:p>
            <a:pPr marL="1143000" indent="-1143000">
              <a:buNone/>
            </a:pPr>
            <a:r>
              <a:rPr lang="en-US" sz="2400"/>
              <a:t>410 2	$a </a:t>
            </a:r>
            <a:r>
              <a:rPr lang="en-US" sz="2400" b="1"/>
              <a:t>Butler </a:t>
            </a:r>
            <a:endParaRPr lang="en-US" sz="2400" b="1" smtClean="0"/>
          </a:p>
          <a:p>
            <a:pPr marL="1143000" indent="-1143000">
              <a:buNone/>
            </a:pPr>
            <a:r>
              <a:rPr lang="en-US" sz="2400" smtClean="0"/>
              <a:t>670</a:t>
            </a:r>
            <a:r>
              <a:rPr lang="en-US" sz="2400"/>
              <a:t>	</a:t>
            </a:r>
            <a:r>
              <a:rPr lang="en-US" sz="2400" smtClean="0"/>
              <a:t>$</a:t>
            </a:r>
            <a:r>
              <a:rPr lang="en-US" sz="2400"/>
              <a:t>a</a:t>
            </a:r>
            <a:r>
              <a:rPr lang="vi-VN" sz="2400"/>
              <a:t> </a:t>
            </a:r>
            <a:r>
              <a:rPr lang="en-US" sz="2400"/>
              <a:t>Masterworks from the Butler Institute of American Art, 2010: $b title page (Butler Institute of American Art, Youngstown, Ohio) page 9 </a:t>
            </a:r>
            <a:r>
              <a:rPr lang="en-US" sz="2400" smtClean="0"/>
              <a:t>(founded by Joseph G. Butler, Jr., in 1919; </a:t>
            </a:r>
            <a:r>
              <a:rPr lang="en-US" sz="2400"/>
              <a:t>first director: Margaret Evans; “The Butler” was the first structure built to house a collection of American works)</a:t>
            </a:r>
          </a:p>
          <a:p>
            <a:pPr marL="1143000" indent="-1143000">
              <a:buNone/>
            </a:pPr>
            <a:r>
              <a:rPr lang="en-US" sz="2400"/>
              <a:t>670	</a:t>
            </a:r>
            <a:r>
              <a:rPr lang="es-ES" sz="2400"/>
              <a:t> </a:t>
            </a:r>
            <a:r>
              <a:rPr lang="es-ES" sz="2400" smtClean="0"/>
              <a:t>$</a:t>
            </a:r>
            <a:r>
              <a:rPr lang="es-ES" sz="2400"/>
              <a:t>a The Butler Institute of American Art, via WWW, 19 October 2012 $b (address: The Beecher Center, 524 Wick Avenue, Yongstown, Ohio 44052, phone: (330)743-1107)</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41</a:t>
            </a:fld>
            <a:endParaRPr lang="en-US"/>
          </a:p>
        </p:txBody>
      </p:sp>
    </p:spTree>
    <p:extLst>
      <p:ext uri="{BB962C8B-B14F-4D97-AF65-F5344CB8AC3E}">
        <p14:creationId xmlns:p14="http://schemas.microsoft.com/office/powerpoint/2010/main" val="32391898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en-US" smtClean="0"/>
          </a:p>
        </p:txBody>
      </p:sp>
      <p:sp>
        <p:nvSpPr>
          <p:cNvPr id="21507" name="Content Placeholder 2"/>
          <p:cNvSpPr>
            <a:spLocks noGrp="1"/>
          </p:cNvSpPr>
          <p:nvPr>
            <p:ph idx="1"/>
          </p:nvPr>
        </p:nvSpPr>
        <p:spPr/>
        <p:txBody>
          <a:bodyPr/>
          <a:lstStyle/>
          <a:p>
            <a:endParaRPr lang="en-US" smtClean="0"/>
          </a:p>
        </p:txBody>
      </p:sp>
      <p:pic>
        <p:nvPicPr>
          <p:cNvPr id="2150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78950"/>
            <a:ext cx="4800600" cy="661884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42</a:t>
            </a:fld>
            <a:endParaRPr lang="en-US"/>
          </a:p>
        </p:txBody>
      </p:sp>
    </p:spTree>
    <p:extLst>
      <p:ext uri="{BB962C8B-B14F-4D97-AF65-F5344CB8AC3E}">
        <p14:creationId xmlns:p14="http://schemas.microsoft.com/office/powerpoint/2010/main" val="39184704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Variant Name</a:t>
            </a:r>
            <a:br>
              <a:rPr lang="en-US" smtClean="0"/>
            </a:br>
            <a:r>
              <a:rPr lang="en-US" smtClean="0"/>
              <a:t>(</a:t>
            </a:r>
            <a:r>
              <a:rPr lang="en-US"/>
              <a:t>Facultad de </a:t>
            </a:r>
            <a:r>
              <a:rPr lang="en-US" smtClean="0"/>
              <a:t>Medicina)</a:t>
            </a:r>
            <a:endParaRPr lang="en-US"/>
          </a:p>
        </p:txBody>
      </p:sp>
      <p:sp>
        <p:nvSpPr>
          <p:cNvPr id="3" name="Content Placeholder 2"/>
          <p:cNvSpPr>
            <a:spLocks noGrp="1"/>
          </p:cNvSpPr>
          <p:nvPr>
            <p:ph idx="1"/>
          </p:nvPr>
        </p:nvSpPr>
        <p:spPr/>
        <p:txBody>
          <a:bodyPr/>
          <a:lstStyle/>
          <a:p>
            <a:pPr marL="1143000" indent="-1143000">
              <a:buNone/>
            </a:pPr>
            <a:r>
              <a:rPr lang="en-US"/>
              <a:t>110 2	$a </a:t>
            </a:r>
            <a:r>
              <a:rPr lang="es-ES"/>
              <a:t>Universidad Autónoma de San Luis Potosí. $b </a:t>
            </a:r>
            <a:r>
              <a:rPr lang="en-US"/>
              <a:t>Facultad de Medicina</a:t>
            </a:r>
          </a:p>
          <a:p>
            <a:pPr marL="1143000" indent="-1143000">
              <a:buNone/>
            </a:pPr>
            <a:r>
              <a:rPr lang="en-US"/>
              <a:t>410 2	$a </a:t>
            </a:r>
            <a:r>
              <a:rPr lang="en-US" b="1"/>
              <a:t>Facultad de Medicina de San Luis Potosí</a:t>
            </a:r>
          </a:p>
          <a:p>
            <a:pPr marL="1143000" indent="-1143000">
              <a:buNone/>
            </a:pPr>
            <a:r>
              <a:rPr lang="en-US" smtClean="0"/>
              <a:t>670</a:t>
            </a:r>
            <a:r>
              <a:rPr lang="en-US"/>
              <a:t>	</a:t>
            </a:r>
            <a:r>
              <a:rPr lang="en-US" smtClean="0"/>
              <a:t>$</a:t>
            </a:r>
            <a:r>
              <a:rPr lang="en-US"/>
              <a:t>a </a:t>
            </a:r>
            <a:r>
              <a:rPr lang="es-ES"/>
              <a:t>Homenaje conmemorativo que la Facultad de Medicina de San Luis Potosí ofrece al poeta Jaime Sabines</a:t>
            </a:r>
            <a:r>
              <a:rPr lang="en-US"/>
              <a:t>, 2000: $b title page (</a:t>
            </a:r>
            <a:r>
              <a:rPr lang="es-ES"/>
              <a:t>Universidad Autónoma de San Luis Potosí, Facultad de Medicina</a:t>
            </a:r>
            <a:r>
              <a:rPr lang="en-US"/>
              <a:t>) </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43</a:t>
            </a:fld>
            <a:endParaRPr lang="en-US"/>
          </a:p>
        </p:txBody>
      </p:sp>
    </p:spTree>
    <p:extLst>
      <p:ext uri="{BB962C8B-B14F-4D97-AF65-F5344CB8AC3E}">
        <p14:creationId xmlns:p14="http://schemas.microsoft.com/office/powerpoint/2010/main" val="22105547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Attributes of Corporate Bodies: Place</a:t>
            </a:r>
          </a:p>
        </p:txBody>
      </p:sp>
      <p:sp>
        <p:nvSpPr>
          <p:cNvPr id="23555" name="Content Placeholder 2"/>
          <p:cNvSpPr>
            <a:spLocks noGrp="1"/>
          </p:cNvSpPr>
          <p:nvPr>
            <p:ph idx="1"/>
          </p:nvPr>
        </p:nvSpPr>
        <p:spPr/>
        <p:txBody>
          <a:bodyPr/>
          <a:lstStyle/>
          <a:p>
            <a:r>
              <a:rPr lang="en-US" smtClean="0"/>
              <a:t>RDA 11.3. Place is a core element for conferences; for other types of corporate bodies, it is not core, but it may be recorded.</a:t>
            </a:r>
          </a:p>
          <a:p>
            <a:r>
              <a:rPr lang="en-US" smtClean="0"/>
              <a:t>The element is recorded in MARC 370 field</a:t>
            </a:r>
          </a:p>
          <a:p>
            <a:r>
              <a:rPr lang="en-US" smtClean="0"/>
              <a:t>May be included in the access point if needed to distinguish</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Recording the Place Attribute</a:t>
            </a:r>
          </a:p>
        </p:txBody>
      </p:sp>
      <p:sp>
        <p:nvSpPr>
          <p:cNvPr id="24579" name="Content Placeholder 2"/>
          <p:cNvSpPr>
            <a:spLocks noGrp="1"/>
          </p:cNvSpPr>
          <p:nvPr>
            <p:ph idx="1"/>
          </p:nvPr>
        </p:nvSpPr>
        <p:spPr/>
        <p:txBody>
          <a:bodyPr/>
          <a:lstStyle/>
          <a:p>
            <a:endParaRPr lang="en-US" smtClean="0"/>
          </a:p>
          <a:p>
            <a:r>
              <a:rPr lang="en-US" smtClean="0"/>
              <a:t>Place is recorded in MARC 370</a:t>
            </a:r>
          </a:p>
          <a:p>
            <a:pPr lvl="1"/>
            <a:r>
              <a:rPr lang="en-US" smtClean="0"/>
              <a:t>Associated country $c</a:t>
            </a:r>
          </a:p>
          <a:p>
            <a:pPr lvl="1"/>
            <a:r>
              <a:rPr lang="en-US" smtClean="0"/>
              <a:t>Place of headquarters $e</a:t>
            </a:r>
          </a:p>
          <a:p>
            <a:pPr lvl="1"/>
            <a:r>
              <a:rPr lang="en-US" smtClean="0"/>
              <a:t>Other associated place $f</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Recording the Place Attribute</a:t>
            </a:r>
          </a:p>
        </p:txBody>
      </p:sp>
      <p:sp>
        <p:nvSpPr>
          <p:cNvPr id="34819" name="Content Placeholder 2"/>
          <p:cNvSpPr>
            <a:spLocks noGrp="1"/>
          </p:cNvSpPr>
          <p:nvPr>
            <p:ph idx="1"/>
          </p:nvPr>
        </p:nvSpPr>
        <p:spPr>
          <a:xfrm>
            <a:off x="457200" y="1447800"/>
            <a:ext cx="8229600" cy="4525963"/>
          </a:xfrm>
        </p:spPr>
        <p:txBody>
          <a:bodyPr/>
          <a:lstStyle/>
          <a:p>
            <a:r>
              <a:rPr lang="en-US" sz="2800" smtClean="0"/>
              <a:t>The form of the place name is governed by RDA Chapter 16.</a:t>
            </a:r>
          </a:p>
          <a:p>
            <a:r>
              <a:rPr lang="en-US" sz="2800" smtClean="0"/>
              <a:t>Authorized access points for jurisdictional place names are generally formed as in AACR2, e.g. “Paris (France)”</a:t>
            </a:r>
          </a:p>
          <a:p>
            <a:r>
              <a:rPr lang="en-US" sz="2800" smtClean="0"/>
              <a:t>LC/PCC Practice: record in 370 exactly as established in the Authority File</a:t>
            </a:r>
          </a:p>
          <a:p>
            <a:r>
              <a:rPr lang="en-US" sz="2800" smtClean="0"/>
              <a:t>If the place has been established in the Authority File, include $2 naf at the end of the field.</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46</a:t>
            </a:fld>
            <a:endParaRPr lang="en-US"/>
          </a:p>
        </p:txBody>
      </p:sp>
    </p:spTree>
    <p:extLst>
      <p:ext uri="{BB962C8B-B14F-4D97-AF65-F5344CB8AC3E}">
        <p14:creationId xmlns:p14="http://schemas.microsoft.com/office/powerpoint/2010/main" val="16979817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Recording the Place Attribute</a:t>
            </a:r>
          </a:p>
        </p:txBody>
      </p:sp>
      <p:sp>
        <p:nvSpPr>
          <p:cNvPr id="27651" name="Content Placeholder 2"/>
          <p:cNvSpPr>
            <a:spLocks noGrp="1"/>
          </p:cNvSpPr>
          <p:nvPr>
            <p:ph idx="1"/>
          </p:nvPr>
        </p:nvSpPr>
        <p:spPr/>
        <p:txBody>
          <a:bodyPr/>
          <a:lstStyle/>
          <a:p>
            <a:pPr>
              <a:buFont typeface="Arial" charset="0"/>
              <a:buNone/>
            </a:pPr>
            <a:r>
              <a:rPr lang="en-US" sz="2400" dirty="0" smtClean="0"/>
              <a:t>370  $</a:t>
            </a:r>
            <a:r>
              <a:rPr lang="en-US" sz="2400" smtClean="0"/>
              <a:t>e London (England) $2 naf</a:t>
            </a:r>
            <a:r>
              <a:rPr lang="en-US" sz="2400" dirty="0" smtClean="0"/>
              <a:t>	[place of headquarters]	</a:t>
            </a:r>
          </a:p>
          <a:p>
            <a:pPr>
              <a:buNone/>
            </a:pPr>
            <a:r>
              <a:rPr lang="en-US" sz="2400" dirty="0" smtClean="0"/>
              <a:t>370  $f </a:t>
            </a:r>
            <a:r>
              <a:rPr lang="en-US" sz="2400" smtClean="0"/>
              <a:t>Mexico </a:t>
            </a:r>
            <a:r>
              <a:rPr lang="en-US" sz="2400"/>
              <a:t>City (Mexico) $2 naf </a:t>
            </a:r>
            <a:r>
              <a:rPr lang="en-US" sz="2400" dirty="0" smtClean="0"/>
              <a:t>	[other associated place]</a:t>
            </a:r>
          </a:p>
          <a:p>
            <a:pPr>
              <a:buNone/>
            </a:pPr>
            <a:r>
              <a:rPr lang="en-US" sz="2400" dirty="0" smtClean="0"/>
              <a:t>370  $</a:t>
            </a:r>
            <a:r>
              <a:rPr lang="en-US" sz="2400" smtClean="0"/>
              <a:t>e </a:t>
            </a:r>
            <a:r>
              <a:rPr lang="en-US" sz="2400"/>
              <a:t>Austin (Tex.) $2 naf </a:t>
            </a:r>
            <a:r>
              <a:rPr lang="en-US" sz="2400" dirty="0" smtClean="0"/>
              <a:t>		[place of </a:t>
            </a:r>
            <a:r>
              <a:rPr lang="en-US" sz="2400" smtClean="0"/>
              <a:t>headquarters]</a:t>
            </a:r>
            <a:endParaRPr lang="en-US" sz="2400" dirty="0" smtClean="0"/>
          </a:p>
          <a:p>
            <a:pPr>
              <a:buNone/>
            </a:pPr>
            <a:r>
              <a:rPr lang="en-US" sz="2400" dirty="0" smtClean="0"/>
              <a:t>370  $</a:t>
            </a:r>
            <a:r>
              <a:rPr lang="en-US" sz="2400" smtClean="0"/>
              <a:t>f </a:t>
            </a:r>
            <a:r>
              <a:rPr lang="en-US" sz="2400"/>
              <a:t>Ontario (Calif.) $2 naf </a:t>
            </a:r>
            <a:r>
              <a:rPr lang="en-US" sz="2400" dirty="0" smtClean="0"/>
              <a:t>		[other associated place]</a:t>
            </a:r>
          </a:p>
          <a:p>
            <a:pPr>
              <a:buNone/>
            </a:pPr>
            <a:r>
              <a:rPr lang="en-US" sz="2400" dirty="0" smtClean="0"/>
              <a:t>370  $</a:t>
            </a:r>
            <a:r>
              <a:rPr lang="en-US" sz="2400" smtClean="0"/>
              <a:t>e </a:t>
            </a:r>
            <a:r>
              <a:rPr lang="en-US" sz="2400"/>
              <a:t>Arizona $2 </a:t>
            </a:r>
            <a:r>
              <a:rPr lang="en-US" sz="2400" smtClean="0"/>
              <a:t>naf</a:t>
            </a:r>
            <a:r>
              <a:rPr lang="en-US" sz="2400" dirty="0" smtClean="0"/>
              <a:t>		[place of headquarters]</a:t>
            </a:r>
          </a:p>
          <a:p>
            <a:pPr>
              <a:buNone/>
            </a:pPr>
            <a:r>
              <a:rPr lang="en-US" sz="2400" dirty="0" smtClean="0"/>
              <a:t>370  $</a:t>
            </a:r>
            <a:r>
              <a:rPr lang="en-US" sz="2400" smtClean="0"/>
              <a:t>e </a:t>
            </a:r>
            <a:r>
              <a:rPr lang="en-US" sz="2400"/>
              <a:t>District of Columbia  $2 </a:t>
            </a:r>
            <a:r>
              <a:rPr lang="en-US" sz="2400" smtClean="0"/>
              <a:t>naf</a:t>
            </a:r>
            <a:r>
              <a:rPr lang="en-US" sz="2400" dirty="0" smtClean="0"/>
              <a:t>	[place of headquarters]</a:t>
            </a:r>
          </a:p>
          <a:p>
            <a:pPr>
              <a:buNone/>
            </a:pPr>
            <a:r>
              <a:rPr lang="en-US" sz="2400" dirty="0" smtClean="0"/>
              <a:t>370  $</a:t>
            </a:r>
            <a:r>
              <a:rPr lang="en-US" sz="2400" smtClean="0"/>
              <a:t>c </a:t>
            </a:r>
            <a:r>
              <a:rPr lang="en-US" sz="2400"/>
              <a:t>United States $2 </a:t>
            </a:r>
            <a:r>
              <a:rPr lang="en-US" sz="2400" smtClean="0"/>
              <a:t>naf</a:t>
            </a:r>
            <a:r>
              <a:rPr lang="en-US" sz="2400" dirty="0" smtClean="0"/>
              <a:t>		[associated country]</a:t>
            </a:r>
          </a:p>
          <a:p>
            <a:pPr>
              <a:buNone/>
            </a:pPr>
            <a:r>
              <a:rPr lang="en-US" sz="2400" dirty="0" smtClean="0"/>
              <a:t>370  $</a:t>
            </a:r>
            <a:r>
              <a:rPr lang="en-US" sz="2400" smtClean="0"/>
              <a:t>e Auckland (N.Z.) </a:t>
            </a:r>
            <a:r>
              <a:rPr lang="en-US" sz="2400" dirty="0" smtClean="0"/>
              <a:t>$</a:t>
            </a:r>
            <a:r>
              <a:rPr lang="en-US" sz="2400" smtClean="0"/>
              <a:t>f Puerto Rico </a:t>
            </a:r>
            <a:r>
              <a:rPr lang="en-US" sz="2400" dirty="0" smtClean="0"/>
              <a:t>$</a:t>
            </a:r>
            <a:r>
              <a:rPr lang="en-US" sz="2400" smtClean="0"/>
              <a:t>c </a:t>
            </a:r>
            <a:r>
              <a:rPr lang="en-US" sz="2400"/>
              <a:t>France $2 </a:t>
            </a:r>
            <a:r>
              <a:rPr lang="en-US" sz="2400" smtClean="0"/>
              <a:t>naf</a:t>
            </a:r>
            <a:br>
              <a:rPr lang="en-US" sz="2400" smtClean="0"/>
            </a:br>
            <a:r>
              <a:rPr lang="en-US" sz="2400" smtClean="0"/>
              <a:t>[place </a:t>
            </a:r>
            <a:r>
              <a:rPr lang="en-US" sz="2400" dirty="0" smtClean="0"/>
              <a:t>of headquarters, other associated place, associated country]</a:t>
            </a:r>
          </a:p>
          <a:p>
            <a:pPr>
              <a:buFont typeface="Arial" charset="0"/>
              <a:buNone/>
            </a:pPr>
            <a:r>
              <a:rPr lang="en-US" sz="2400" dirty="0" smtClean="0"/>
              <a:t>		</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Recording the Place Attribute</a:t>
            </a:r>
          </a:p>
        </p:txBody>
      </p:sp>
      <p:sp>
        <p:nvSpPr>
          <p:cNvPr id="28675" name="Content Placeholder 2"/>
          <p:cNvSpPr>
            <a:spLocks noGrp="1"/>
          </p:cNvSpPr>
          <p:nvPr>
            <p:ph idx="1"/>
          </p:nvPr>
        </p:nvSpPr>
        <p:spPr/>
        <p:txBody>
          <a:bodyPr/>
          <a:lstStyle/>
          <a:p>
            <a:endParaRPr lang="en-US" dirty="0" smtClean="0"/>
          </a:p>
          <a:p>
            <a:pPr marL="342900" lvl="1" indent="-342900">
              <a:buFont typeface="Arial" charset="0"/>
              <a:buChar char="•"/>
            </a:pPr>
            <a:r>
              <a:rPr lang="en-US" dirty="0" smtClean="0"/>
              <a:t>Headquarters of the </a:t>
            </a:r>
            <a:r>
              <a:rPr lang="es-ES" dirty="0" smtClean="0"/>
              <a:t>Universidad Autónoma de San Luis Potosí and the </a:t>
            </a:r>
            <a:r>
              <a:rPr lang="en-US" dirty="0" err="1" smtClean="0"/>
              <a:t>Facultad</a:t>
            </a:r>
            <a:r>
              <a:rPr lang="en-US" dirty="0" smtClean="0"/>
              <a:t> de </a:t>
            </a:r>
            <a:r>
              <a:rPr lang="en-US" dirty="0" err="1" smtClean="0"/>
              <a:t>Medicina</a:t>
            </a:r>
            <a:r>
              <a:rPr lang="en-US" dirty="0" smtClean="0"/>
              <a:t> is </a:t>
            </a:r>
            <a:r>
              <a:rPr lang="es-ES" dirty="0" smtClean="0"/>
              <a:t>San Luis Potosí </a:t>
            </a:r>
          </a:p>
          <a:p>
            <a:pPr marL="342900" lvl="1" indent="-342900">
              <a:buFont typeface="Arial" charset="0"/>
              <a:buChar char="•"/>
            </a:pPr>
            <a:r>
              <a:rPr lang="es-ES" dirty="0" err="1" smtClean="0"/>
              <a:t>This</a:t>
            </a:r>
            <a:r>
              <a:rPr lang="es-ES" dirty="0" smtClean="0"/>
              <a:t> place </a:t>
            </a:r>
            <a:r>
              <a:rPr lang="es-ES" dirty="0" err="1" smtClean="0"/>
              <a:t>is</a:t>
            </a:r>
            <a:r>
              <a:rPr lang="es-ES" dirty="0" smtClean="0"/>
              <a:t> </a:t>
            </a:r>
            <a:r>
              <a:rPr lang="es-ES" dirty="0" err="1" smtClean="0"/>
              <a:t>established</a:t>
            </a:r>
            <a:r>
              <a:rPr lang="es-ES" dirty="0" smtClean="0"/>
              <a:t> as San Luis Potosí  (</a:t>
            </a:r>
            <a:r>
              <a:rPr lang="es-ES" dirty="0" err="1" smtClean="0"/>
              <a:t>Mexico</a:t>
            </a:r>
            <a:r>
              <a:rPr lang="es-ES" dirty="0" smtClean="0"/>
              <a:t>)</a:t>
            </a:r>
          </a:p>
          <a:p>
            <a:pPr marL="342900" lvl="1" indent="-342900">
              <a:buFont typeface="Arial" charset="0"/>
              <a:buChar char="•"/>
            </a:pPr>
            <a:r>
              <a:rPr lang="es-ES" dirty="0" err="1" smtClean="0"/>
              <a:t>This</a:t>
            </a:r>
            <a:r>
              <a:rPr lang="es-ES" dirty="0" smtClean="0"/>
              <a:t> </a:t>
            </a:r>
            <a:r>
              <a:rPr lang="es-ES" dirty="0" err="1" smtClean="0"/>
              <a:t>element</a:t>
            </a:r>
            <a:r>
              <a:rPr lang="es-ES" dirty="0" smtClean="0"/>
              <a:t> </a:t>
            </a:r>
            <a:r>
              <a:rPr lang="es-ES" dirty="0" err="1" smtClean="0"/>
              <a:t>is</a:t>
            </a:r>
            <a:r>
              <a:rPr lang="es-ES" dirty="0" smtClean="0"/>
              <a:t> </a:t>
            </a:r>
            <a:r>
              <a:rPr lang="es-ES" dirty="0" err="1" smtClean="0"/>
              <a:t>recorded</a:t>
            </a:r>
            <a:r>
              <a:rPr lang="es-ES" dirty="0" smtClean="0"/>
              <a:t> in MARC</a:t>
            </a:r>
          </a:p>
          <a:p>
            <a:pPr marL="742950" lvl="2" indent="-342900">
              <a:buNone/>
            </a:pPr>
            <a:r>
              <a:rPr lang="es-ES" dirty="0" smtClean="0"/>
              <a:t>	370 	$e San </a:t>
            </a:r>
            <a:r>
              <a:rPr lang="es-ES" smtClean="0"/>
              <a:t>Luis Potosí (Mexico)</a:t>
            </a:r>
            <a:r>
              <a:rPr lang="en-US"/>
              <a:t> $2 naf</a:t>
            </a:r>
            <a:endParaRPr lang="en-US" dirty="0" smtClean="0"/>
          </a:p>
          <a:p>
            <a:pPr>
              <a:buFont typeface="Arial" charset="0"/>
              <a:buNone/>
            </a:pPr>
            <a:endParaRPr lang="en-US" dirty="0" smtClean="0"/>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Place</a:t>
            </a:r>
            <a:br>
              <a:rPr lang="en-US" smtClean="0"/>
            </a:br>
            <a:r>
              <a:rPr lang="en-US" smtClean="0"/>
              <a:t>(</a:t>
            </a:r>
            <a:r>
              <a:rPr lang="en-US"/>
              <a:t>Facultad de </a:t>
            </a:r>
            <a:r>
              <a:rPr lang="en-US" smtClean="0"/>
              <a:t>Medicina)</a:t>
            </a:r>
            <a:endParaRPr lang="en-US"/>
          </a:p>
        </p:txBody>
      </p:sp>
      <p:sp>
        <p:nvSpPr>
          <p:cNvPr id="3" name="Content Placeholder 2"/>
          <p:cNvSpPr>
            <a:spLocks noGrp="1"/>
          </p:cNvSpPr>
          <p:nvPr>
            <p:ph idx="1"/>
          </p:nvPr>
        </p:nvSpPr>
        <p:spPr/>
        <p:txBody>
          <a:bodyPr/>
          <a:lstStyle/>
          <a:p>
            <a:pPr marL="1143000" indent="-1143000">
              <a:buNone/>
            </a:pPr>
            <a:r>
              <a:rPr lang="en-US" sz="2800"/>
              <a:t>110 2	$a </a:t>
            </a:r>
            <a:r>
              <a:rPr lang="es-ES" sz="2800"/>
              <a:t>Universidad Autónoma de San Luis Potosí. $b </a:t>
            </a:r>
            <a:r>
              <a:rPr lang="en-US" sz="2800"/>
              <a:t>Facultad de Medicina</a:t>
            </a:r>
          </a:p>
          <a:p>
            <a:pPr marL="1143000" indent="-1143000">
              <a:buNone/>
            </a:pPr>
            <a:r>
              <a:rPr lang="en-US" sz="2800" smtClean="0"/>
              <a:t>370	$e </a:t>
            </a:r>
            <a:r>
              <a:rPr lang="es-ES" sz="2800" b="1"/>
              <a:t>San Luis Potosí (Mexico)</a:t>
            </a:r>
            <a:r>
              <a:rPr lang="es-ES" sz="2800"/>
              <a:t> $2 naf</a:t>
            </a:r>
          </a:p>
          <a:p>
            <a:pPr marL="1143000" indent="-1143000">
              <a:buNone/>
            </a:pPr>
            <a:r>
              <a:rPr lang="en-US" sz="2800" smtClean="0"/>
              <a:t>410 </a:t>
            </a:r>
            <a:r>
              <a:rPr lang="en-US" sz="2800"/>
              <a:t>2	$a Facultad de Medicina de San Luis Potosí</a:t>
            </a:r>
          </a:p>
          <a:p>
            <a:pPr marL="1143000" indent="-1143000">
              <a:buNone/>
            </a:pPr>
            <a:r>
              <a:rPr lang="en-US" sz="2800" smtClean="0"/>
              <a:t>670</a:t>
            </a:r>
            <a:r>
              <a:rPr lang="en-US" sz="2800"/>
              <a:t>	</a:t>
            </a:r>
            <a:r>
              <a:rPr lang="en-US" sz="2800" smtClean="0"/>
              <a:t>$</a:t>
            </a:r>
            <a:r>
              <a:rPr lang="en-US" sz="2800"/>
              <a:t>a </a:t>
            </a:r>
            <a:r>
              <a:rPr lang="es-ES" sz="2800"/>
              <a:t>Homenaje conmemorativo que la Facultad de Medicina de San Luis Potosí ofrece al poeta Jaime Sabines</a:t>
            </a:r>
            <a:r>
              <a:rPr lang="en-US" sz="2800"/>
              <a:t>, 2000: $b title page (</a:t>
            </a:r>
            <a:r>
              <a:rPr lang="es-ES" sz="2800"/>
              <a:t>Universidad Autónoma de San Luis Potosí, Facultad de Medicina</a:t>
            </a:r>
            <a:r>
              <a:rPr lang="en-US" sz="2800"/>
              <a:t>) </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49</a:t>
            </a:fld>
            <a:endParaRPr lang="en-US"/>
          </a:p>
        </p:txBody>
      </p:sp>
    </p:spTree>
    <p:extLst>
      <p:ext uri="{BB962C8B-B14F-4D97-AF65-F5344CB8AC3E}">
        <p14:creationId xmlns:p14="http://schemas.microsoft.com/office/powerpoint/2010/main" val="3158254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mtClean="0"/>
              <a:t>What corporate bodies</a:t>
            </a:r>
          </a:p>
          <a:p>
            <a:pPr marL="0" indent="0">
              <a:buNone/>
            </a:pPr>
            <a:r>
              <a:rPr lang="en-US" smtClean="0"/>
              <a:t>are named on this </a:t>
            </a:r>
          </a:p>
          <a:p>
            <a:pPr marL="0" indent="0">
              <a:buNone/>
            </a:pPr>
            <a:r>
              <a:rPr lang="en-US" smtClean="0"/>
              <a:t>title page?</a:t>
            </a:r>
            <a:endParaRPr lang="en-US"/>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00" t="22500" r="16562" b="4946"/>
          <a:stretch/>
        </p:blipFill>
        <p:spPr bwMode="auto">
          <a:xfrm>
            <a:off x="5181600" y="152400"/>
            <a:ext cx="3747752" cy="63085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a:t>
            </a:fld>
            <a:endParaRPr lang="en-US"/>
          </a:p>
        </p:txBody>
      </p:sp>
    </p:spTree>
    <p:extLst>
      <p:ext uri="{BB962C8B-B14F-4D97-AF65-F5344CB8AC3E}">
        <p14:creationId xmlns:p14="http://schemas.microsoft.com/office/powerpoint/2010/main" val="9742906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73751" y="36616"/>
            <a:ext cx="6184449" cy="60895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50</a:t>
            </a:fld>
            <a:endParaRPr lang="en-US"/>
          </a:p>
        </p:txBody>
      </p:sp>
    </p:spTree>
    <p:extLst>
      <p:ext uri="{BB962C8B-B14F-4D97-AF65-F5344CB8AC3E}">
        <p14:creationId xmlns:p14="http://schemas.microsoft.com/office/powerpoint/2010/main" val="24783723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Place (Butler)</a:t>
            </a:r>
            <a:endParaRPr lang="en-US"/>
          </a:p>
        </p:txBody>
      </p:sp>
      <p:sp>
        <p:nvSpPr>
          <p:cNvPr id="3" name="Content Placeholder 2"/>
          <p:cNvSpPr>
            <a:spLocks noGrp="1"/>
          </p:cNvSpPr>
          <p:nvPr>
            <p:ph idx="1"/>
          </p:nvPr>
        </p:nvSpPr>
        <p:spPr/>
        <p:txBody>
          <a:bodyPr/>
          <a:lstStyle/>
          <a:p>
            <a:pPr marL="914400" indent="-914400">
              <a:buNone/>
            </a:pPr>
            <a:r>
              <a:rPr lang="en-US" sz="2400"/>
              <a:t>110 </a:t>
            </a:r>
            <a:r>
              <a:rPr lang="en-US" sz="2400" smtClean="0"/>
              <a:t>2	$a </a:t>
            </a:r>
            <a:r>
              <a:rPr lang="es-ES" sz="2400"/>
              <a:t>Butler Institute of American Art </a:t>
            </a:r>
            <a:endParaRPr lang="en-US" sz="2400"/>
          </a:p>
          <a:p>
            <a:pPr marL="914400" indent="-914400">
              <a:buNone/>
            </a:pPr>
            <a:r>
              <a:rPr lang="en-US" sz="2400"/>
              <a:t>370	</a:t>
            </a:r>
            <a:r>
              <a:rPr lang="en-US" sz="2400" smtClean="0"/>
              <a:t>$</a:t>
            </a:r>
            <a:r>
              <a:rPr lang="en-US" sz="2400"/>
              <a:t>e </a:t>
            </a:r>
            <a:r>
              <a:rPr lang="en-US" sz="2400" b="1"/>
              <a:t>Youngstown (Ohio) </a:t>
            </a:r>
            <a:r>
              <a:rPr lang="en-US" sz="2400"/>
              <a:t>$2 naf</a:t>
            </a:r>
          </a:p>
          <a:p>
            <a:pPr marL="914400" indent="-914400">
              <a:buNone/>
            </a:pPr>
            <a:r>
              <a:rPr lang="en-US" sz="2400" smtClean="0"/>
              <a:t>410 </a:t>
            </a:r>
            <a:r>
              <a:rPr lang="en-US" sz="2400"/>
              <a:t>2	$a Butler </a:t>
            </a:r>
            <a:endParaRPr lang="en-US" sz="2400" smtClean="0"/>
          </a:p>
          <a:p>
            <a:pPr marL="914400" indent="-914400">
              <a:buNone/>
            </a:pPr>
            <a:r>
              <a:rPr lang="en-US" sz="2400" smtClean="0"/>
              <a:t>670</a:t>
            </a:r>
            <a:r>
              <a:rPr lang="en-US" sz="2400"/>
              <a:t>	</a:t>
            </a:r>
            <a:r>
              <a:rPr lang="en-US" sz="2400" smtClean="0"/>
              <a:t>$</a:t>
            </a:r>
            <a:r>
              <a:rPr lang="en-US" sz="2400"/>
              <a:t>a</a:t>
            </a:r>
            <a:r>
              <a:rPr lang="vi-VN" sz="2400"/>
              <a:t> </a:t>
            </a:r>
            <a:r>
              <a:rPr lang="en-US" sz="2400"/>
              <a:t>Masterworks from the Butler Institute of American Art, 2010: $b title page (Butler Institute of American Art, Youngstown, Ohio) page 9 </a:t>
            </a:r>
            <a:r>
              <a:rPr lang="en-US" sz="2400" smtClean="0"/>
              <a:t>(founded by Joseph G. Butler, Jr., in 1919; </a:t>
            </a:r>
            <a:r>
              <a:rPr lang="en-US" sz="2400"/>
              <a:t>first director: Margaret Evans; “The Butler” was the first structure built to house a collection of American works)</a:t>
            </a:r>
          </a:p>
          <a:p>
            <a:pPr marL="914400" indent="-914400">
              <a:buNone/>
            </a:pPr>
            <a:r>
              <a:rPr lang="en-US" sz="2400"/>
              <a:t>670	</a:t>
            </a:r>
            <a:r>
              <a:rPr lang="es-ES" sz="2400"/>
              <a:t> </a:t>
            </a:r>
            <a:r>
              <a:rPr lang="es-ES" sz="2400" smtClean="0"/>
              <a:t>$</a:t>
            </a:r>
            <a:r>
              <a:rPr lang="es-ES" sz="2400"/>
              <a:t>a The Butler Institute of American Art, via WWW, 19 October 2012 $b (address: The Beecher Center, 524 Wick Avenue, Yongstown, Ohio 44052, phone: (330)743-1107)</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51</a:t>
            </a:fld>
            <a:endParaRPr lang="en-US"/>
          </a:p>
        </p:txBody>
      </p:sp>
    </p:spTree>
    <p:extLst>
      <p:ext uri="{BB962C8B-B14F-4D97-AF65-F5344CB8AC3E}">
        <p14:creationId xmlns:p14="http://schemas.microsoft.com/office/powerpoint/2010/main" val="17813428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4495800" y="228600"/>
            <a:ext cx="3557390" cy="6413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6. Describing Corporate Bodies</a:t>
            </a:r>
            <a:endParaRPr lang="en-US"/>
          </a:p>
        </p:txBody>
      </p:sp>
      <p:sp>
        <p:nvSpPr>
          <p:cNvPr id="7" name="Slide Number Placeholder 6"/>
          <p:cNvSpPr>
            <a:spLocks noGrp="1"/>
          </p:cNvSpPr>
          <p:nvPr>
            <p:ph type="sldNum" sz="quarter" idx="12"/>
          </p:nvPr>
        </p:nvSpPr>
        <p:spPr/>
        <p:txBody>
          <a:bodyPr/>
          <a:lstStyle/>
          <a:p>
            <a:pPr>
              <a:defRPr/>
            </a:pPr>
            <a:fld id="{D92AA2C8-A7FF-495D-8849-DA0C39E4BF22}" type="slidenum">
              <a:rPr lang="en-US" smtClean="0"/>
              <a:pPr>
                <a:defRPr/>
              </a:pPr>
              <a:t>52</a:t>
            </a:fld>
            <a:endParaRPr lang="en-US"/>
          </a:p>
        </p:txBody>
      </p:sp>
    </p:spTree>
    <p:extLst>
      <p:ext uri="{BB962C8B-B14F-4D97-AF65-F5344CB8AC3E}">
        <p14:creationId xmlns:p14="http://schemas.microsoft.com/office/powerpoint/2010/main" val="42575083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Place (Nude Mice)</a:t>
            </a:r>
            <a:endParaRPr lang="en-US"/>
          </a:p>
        </p:txBody>
      </p:sp>
      <p:sp>
        <p:nvSpPr>
          <p:cNvPr id="3" name="Content Placeholder 2"/>
          <p:cNvSpPr>
            <a:spLocks noGrp="1"/>
          </p:cNvSpPr>
          <p:nvPr>
            <p:ph idx="1"/>
          </p:nvPr>
        </p:nvSpPr>
        <p:spPr/>
        <p:txBody>
          <a:bodyPr/>
          <a:lstStyle/>
          <a:p>
            <a:pPr marL="1143000" indent="-1143000">
              <a:buNone/>
            </a:pPr>
            <a:r>
              <a:rPr lang="en-US"/>
              <a:t>111 2	$a International Workshop on Nude Mice </a:t>
            </a:r>
            <a:endParaRPr lang="en-US" smtClean="0"/>
          </a:p>
          <a:p>
            <a:pPr marL="1143000" indent="-1143000">
              <a:buNone/>
            </a:pPr>
            <a:r>
              <a:rPr lang="es-ES" smtClean="0"/>
              <a:t>370	$e </a:t>
            </a:r>
            <a:r>
              <a:rPr lang="es-ES" b="1"/>
              <a:t>Bozeman (Mont.) </a:t>
            </a:r>
            <a:r>
              <a:rPr lang="es-ES"/>
              <a:t>$2 naf</a:t>
            </a:r>
          </a:p>
          <a:p>
            <a:pPr marL="1143000" indent="-1143000">
              <a:buNone/>
            </a:pPr>
            <a:r>
              <a:rPr lang="es-ES" smtClean="0"/>
              <a:t>670</a:t>
            </a:r>
            <a:r>
              <a:rPr lang="es-ES"/>
              <a:t>	</a:t>
            </a:r>
            <a:r>
              <a:rPr lang="es-ES" smtClean="0"/>
              <a:t>$</a:t>
            </a:r>
            <a:r>
              <a:rPr lang="es-ES"/>
              <a:t>a Proceedings of the Third International Workshop on Nude Mice, 1982: $b title page (held at Montana State University, Bozeman, Montana, September 6-9, 1979)</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53</a:t>
            </a:fld>
            <a:endParaRPr lang="en-US"/>
          </a:p>
        </p:txBody>
      </p:sp>
    </p:spTree>
    <p:extLst>
      <p:ext uri="{BB962C8B-B14F-4D97-AF65-F5344CB8AC3E}">
        <p14:creationId xmlns:p14="http://schemas.microsoft.com/office/powerpoint/2010/main" val="27304674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Attributes of Corporate Bodies: Dates</a:t>
            </a:r>
          </a:p>
        </p:txBody>
      </p:sp>
      <p:sp>
        <p:nvSpPr>
          <p:cNvPr id="29699" name="Content Placeholder 2"/>
          <p:cNvSpPr>
            <a:spLocks noGrp="1"/>
          </p:cNvSpPr>
          <p:nvPr>
            <p:ph idx="1"/>
          </p:nvPr>
        </p:nvSpPr>
        <p:spPr/>
        <p:txBody>
          <a:bodyPr/>
          <a:lstStyle/>
          <a:p>
            <a:r>
              <a:rPr lang="en-US" sz="2800" smtClean="0"/>
              <a:t>Several </a:t>
            </a:r>
            <a:r>
              <a:rPr lang="en-US" sz="2800"/>
              <a:t>types of date</a:t>
            </a:r>
          </a:p>
          <a:p>
            <a:pPr lvl="1"/>
            <a:r>
              <a:rPr lang="en-US" sz="2400"/>
              <a:t>Date </a:t>
            </a:r>
            <a:r>
              <a:rPr lang="en-US" sz="2400"/>
              <a:t>of </a:t>
            </a:r>
            <a:r>
              <a:rPr lang="en-US" sz="2400" smtClean="0"/>
              <a:t>a conference, etc. (11.4.2)</a:t>
            </a:r>
            <a:endParaRPr lang="en-US" sz="2400"/>
          </a:p>
          <a:p>
            <a:pPr lvl="1"/>
            <a:r>
              <a:rPr lang="en-US" sz="2400"/>
              <a:t>Date </a:t>
            </a:r>
            <a:r>
              <a:rPr lang="en-US" sz="2400"/>
              <a:t>of </a:t>
            </a:r>
            <a:r>
              <a:rPr lang="en-US" sz="2400" smtClean="0"/>
              <a:t>establishment (11.4.3)</a:t>
            </a:r>
          </a:p>
          <a:p>
            <a:pPr lvl="1"/>
            <a:r>
              <a:rPr lang="en-US" sz="2400" smtClean="0"/>
              <a:t>Date of termination (11.4.4)</a:t>
            </a:r>
            <a:endParaRPr lang="en-US" sz="2400"/>
          </a:p>
          <a:p>
            <a:pPr lvl="1"/>
            <a:r>
              <a:rPr lang="en-US" sz="2400"/>
              <a:t>Period of </a:t>
            </a:r>
            <a:r>
              <a:rPr lang="en-US" sz="2400"/>
              <a:t>activity </a:t>
            </a:r>
            <a:r>
              <a:rPr lang="en-US" sz="2400" smtClean="0"/>
              <a:t>(11.4.5)</a:t>
            </a:r>
            <a:endParaRPr lang="en-US" sz="2400"/>
          </a:p>
          <a:p>
            <a:r>
              <a:rPr lang="en-US" sz="2800" smtClean="0"/>
              <a:t>The </a:t>
            </a:r>
            <a:r>
              <a:rPr lang="en-US" sz="2800" smtClean="0"/>
              <a:t>date of conference element is core. If it is known it should be recorded as an element. </a:t>
            </a:r>
          </a:p>
          <a:p>
            <a:pPr lvl="1"/>
            <a:r>
              <a:rPr lang="en-US" sz="2400" smtClean="0"/>
              <a:t>This does not necessarily mean it will be recorded as part of the access point</a:t>
            </a:r>
          </a:p>
          <a:p>
            <a:r>
              <a:rPr lang="en-US" sz="2800"/>
              <a:t>Other known dates may also be recorded</a:t>
            </a:r>
          </a:p>
          <a:p>
            <a:endParaRPr lang="en-US" smtClean="0"/>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Attributes of Corporate Bodies: Dates</a:t>
            </a:r>
          </a:p>
        </p:txBody>
      </p:sp>
      <p:sp>
        <p:nvSpPr>
          <p:cNvPr id="30723" name="Content Placeholder 2"/>
          <p:cNvSpPr>
            <a:spLocks noGrp="1"/>
          </p:cNvSpPr>
          <p:nvPr>
            <p:ph idx="1"/>
          </p:nvPr>
        </p:nvSpPr>
        <p:spPr/>
        <p:txBody>
          <a:bodyPr/>
          <a:lstStyle/>
          <a:p>
            <a:endParaRPr lang="en-US" smtClean="0"/>
          </a:p>
          <a:p>
            <a:r>
              <a:rPr lang="en-US" smtClean="0"/>
              <a:t>Basic instructions:</a:t>
            </a:r>
          </a:p>
          <a:p>
            <a:pPr lvl="1"/>
            <a:r>
              <a:rPr lang="en-US" smtClean="0"/>
              <a:t>Known date: 2005</a:t>
            </a:r>
          </a:p>
          <a:p>
            <a:pPr lvl="1"/>
            <a:r>
              <a:rPr lang="en-US" smtClean="0"/>
              <a:t>Probable date: 1957?</a:t>
            </a:r>
          </a:p>
          <a:p>
            <a:pPr lvl="1"/>
            <a:r>
              <a:rPr lang="en-US" smtClean="0"/>
              <a:t>One of two years: 1675 or 1676</a:t>
            </a:r>
          </a:p>
          <a:p>
            <a:pPr lvl="1"/>
            <a:r>
              <a:rPr lang="en-US" smtClean="0"/>
              <a:t>Approximate date: approximately 1953</a:t>
            </a:r>
          </a:p>
          <a:p>
            <a:pPr lvl="1"/>
            <a:r>
              <a:rPr lang="en-US" smtClean="0"/>
              <a:t>Ranges of dates may also be recorded</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Attributes of Corporate Bodies: Dates</a:t>
            </a:r>
          </a:p>
        </p:txBody>
      </p:sp>
      <p:sp>
        <p:nvSpPr>
          <p:cNvPr id="31747" name="Content Placeholder 2"/>
          <p:cNvSpPr>
            <a:spLocks noGrp="1"/>
          </p:cNvSpPr>
          <p:nvPr>
            <p:ph idx="1"/>
          </p:nvPr>
        </p:nvSpPr>
        <p:spPr/>
        <p:txBody>
          <a:bodyPr/>
          <a:lstStyle/>
          <a:p>
            <a:r>
              <a:rPr lang="en-US" sz="2400" smtClean="0"/>
              <a:t>Except </a:t>
            </a:r>
            <a:r>
              <a:rPr lang="en-US" sz="2400"/>
              <a:t>for century dates, this element is recorded in MARC 046 in the format YYYY-MM-DD or YYYY-MM or YYYY (using the EDTF format, with $2 edtf).</a:t>
            </a:r>
          </a:p>
          <a:p>
            <a:r>
              <a:rPr lang="en-US" sz="2400"/>
              <a:t>EDTF format: </a:t>
            </a:r>
            <a:r>
              <a:rPr lang="en-US" sz="2400">
                <a:hlinkClick r:id="rId3"/>
              </a:rPr>
              <a:t>http://www.loc.gov/standards/datetime/</a:t>
            </a:r>
            <a:r>
              <a:rPr lang="en-US" sz="2400"/>
              <a:t>. See this website for more complex situations.</a:t>
            </a:r>
          </a:p>
          <a:p>
            <a:r>
              <a:rPr lang="en-US" sz="2400"/>
              <a:t>Century dates do not follow the EDTF format. Simply record the first two digits of the century (e.g. “19” = all dates beginning with “19” = 20th century) with no $</a:t>
            </a:r>
            <a:r>
              <a:rPr lang="en-US" sz="2400"/>
              <a:t>2</a:t>
            </a:r>
            <a:r>
              <a:rPr lang="en-US" sz="2400" smtClean="0"/>
              <a:t>.</a:t>
            </a:r>
            <a:endParaRPr lang="en-US" sz="2400"/>
          </a:p>
          <a:p>
            <a:r>
              <a:rPr lang="en-US" sz="2400" smtClean="0"/>
              <a:t>MARC</a:t>
            </a:r>
          </a:p>
          <a:p>
            <a:pPr marL="457200" lvl="1" indent="0">
              <a:buNone/>
            </a:pPr>
            <a:r>
              <a:rPr lang="en-US" sz="2000" smtClean="0"/>
              <a:t>$q – Date of establishment* 		$s – Start of period of activity</a:t>
            </a:r>
          </a:p>
          <a:p>
            <a:pPr marL="457200" lvl="1" indent="0">
              <a:buNone/>
            </a:pPr>
            <a:r>
              <a:rPr lang="en-US" sz="2000" smtClean="0"/>
              <a:t>$r – Date of termination*		$t – End of period of activity</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ext Box 1"/>
          <p:cNvSpPr txBox="1">
            <a:spLocks noChangeArrowheads="1"/>
          </p:cNvSpPr>
          <p:nvPr/>
        </p:nvSpPr>
        <p:spPr bwMode="auto">
          <a:xfrm>
            <a:off x="6553200" y="6245225"/>
            <a:ext cx="2133600" cy="476250"/>
          </a:xfrm>
          <a:prstGeom prst="rect">
            <a:avLst/>
          </a:prstGeom>
          <a:noFill/>
          <a:ln w="9525">
            <a:noFill/>
            <a:round/>
            <a:headEnd/>
            <a:tailEnd/>
          </a:ln>
        </p:spPr>
        <p:txBody>
          <a:bodyPr lIns="90000" tIns="45000" rIns="90000" bIns="45000"/>
          <a:lstStyle/>
          <a:p>
            <a:pP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solidFill>
                <a:srgbClr val="000000"/>
              </a:solidFill>
              <a:cs typeface="Microsoft YaHei"/>
            </a:endParaRPr>
          </a:p>
        </p:txBody>
      </p:sp>
      <p:sp>
        <p:nvSpPr>
          <p:cNvPr id="160770" name="Text Box 2"/>
          <p:cNvSpPr txBox="1">
            <a:spLocks noChangeArrowheads="1"/>
          </p:cNvSpPr>
          <p:nvPr/>
        </p:nvSpPr>
        <p:spPr bwMode="auto">
          <a:xfrm>
            <a:off x="457200" y="274638"/>
            <a:ext cx="8458200" cy="1143000"/>
          </a:xfrm>
          <a:prstGeom prst="rect">
            <a:avLst/>
          </a:prstGeom>
          <a:noFill/>
          <a:ln w="9525">
            <a:noFill/>
            <a:round/>
            <a:headEnd/>
            <a:tailEnd/>
          </a:ln>
        </p:spPr>
        <p:txBody>
          <a:bodyPr lIns="90000" tIns="45000" rIns="90000" bIns="45000"/>
          <a:lstStyle/>
          <a:p>
            <a:pPr algn="ctr">
              <a:lnSpc>
                <a:spcPct val="102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t>Attributes of Corporate Bodies: Dates</a:t>
            </a:r>
            <a:endParaRPr lang="en-US" sz="4000">
              <a:solidFill>
                <a:srgbClr val="000000"/>
              </a:solidFill>
              <a:latin typeface="Calibri" pitchFamily="34" charset="0"/>
              <a:cs typeface="Microsoft YaHei"/>
            </a:endParaRPr>
          </a:p>
        </p:txBody>
      </p:sp>
      <p:sp>
        <p:nvSpPr>
          <p:cNvPr id="160771" name="Text Box 3"/>
          <p:cNvSpPr txBox="1">
            <a:spLocks noChangeArrowheads="1"/>
          </p:cNvSpPr>
          <p:nvPr/>
        </p:nvSpPr>
        <p:spPr bwMode="auto">
          <a:xfrm>
            <a:off x="457200" y="1774825"/>
            <a:ext cx="8218488" cy="4514850"/>
          </a:xfrm>
          <a:prstGeom prst="rect">
            <a:avLst/>
          </a:prstGeom>
          <a:noFill/>
          <a:ln w="9525">
            <a:noFill/>
            <a:round/>
            <a:headEnd/>
            <a:tailEnd/>
          </a:ln>
        </p:spPr>
        <p:txBody>
          <a:bodyPr lIns="90000" tIns="45000" rIns="90000" bIns="45000"/>
          <a:lstStyle/>
          <a:p>
            <a:pPr marL="342900" indent="-341313" eaLnBrk="0" hangingPunct="0">
              <a:lnSpc>
                <a:spcPct val="102000"/>
              </a:lnSpc>
              <a:spcAft>
                <a:spcPts val="1425"/>
              </a:spcAft>
              <a:buSzPct val="10000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000000"/>
                </a:solidFill>
                <a:latin typeface="Calibri" pitchFamily="34" charset="0"/>
                <a:cs typeface="Microsoft YaHei"/>
              </a:rPr>
              <a:t>For a company founded in 1960</a:t>
            </a:r>
          </a:p>
          <a:p>
            <a:pPr marL="342900" indent="-341313" eaLnBrk="0" hangingPunct="0">
              <a:lnSpc>
                <a:spcPct val="102000"/>
              </a:lnSpc>
              <a:spcAft>
                <a:spcPts val="1425"/>
              </a:spcAft>
              <a:buSzPct val="10000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000000"/>
                </a:solidFill>
                <a:latin typeface="Calibri" pitchFamily="34" charset="0"/>
                <a:cs typeface="Microsoft YaHei"/>
              </a:rPr>
              <a:t>	046   </a:t>
            </a:r>
            <a:r>
              <a:rPr lang="en-US" sz="3200" smtClean="0">
                <a:solidFill>
                  <a:srgbClr val="000000"/>
                </a:solidFill>
                <a:latin typeface="Calibri" pitchFamily="34" charset="0"/>
                <a:cs typeface="Microsoft YaHei"/>
              </a:rPr>
              <a:t>$q 1960 $2 edtf *</a:t>
            </a:r>
            <a:endParaRPr lang="en-US" sz="3200">
              <a:solidFill>
                <a:srgbClr val="000000"/>
              </a:solidFill>
              <a:latin typeface="Calibri" pitchFamily="34" charset="0"/>
              <a:cs typeface="Microsoft YaHei"/>
            </a:endParaRPr>
          </a:p>
          <a:p>
            <a:pPr marL="342900" indent="-341313" eaLnBrk="0" hangingPunct="0">
              <a:lnSpc>
                <a:spcPct val="102000"/>
              </a:lnSpc>
              <a:spcAft>
                <a:spcPts val="1425"/>
              </a:spcAft>
              <a:buSzPct val="10000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000000"/>
                </a:solidFill>
                <a:latin typeface="Calibri" pitchFamily="34" charset="0"/>
                <a:cs typeface="Microsoft YaHei"/>
              </a:rPr>
              <a:t>For a musical group that started in 1960 and broke up in 1970</a:t>
            </a:r>
          </a:p>
          <a:p>
            <a:pPr marL="342900" indent="-341313" eaLnBrk="0" hangingPunct="0">
              <a:lnSpc>
                <a:spcPct val="102000"/>
              </a:lnSpc>
              <a:spcAft>
                <a:spcPts val="1425"/>
              </a:spcAft>
              <a:buSzPct val="10000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000000"/>
                </a:solidFill>
                <a:latin typeface="Calibri" pitchFamily="34" charset="0"/>
                <a:cs typeface="Microsoft YaHei"/>
              </a:rPr>
              <a:t>	046   </a:t>
            </a:r>
            <a:r>
              <a:rPr lang="en-US" sz="3200" smtClean="0">
                <a:solidFill>
                  <a:srgbClr val="000000"/>
                </a:solidFill>
                <a:latin typeface="Calibri" pitchFamily="34" charset="0"/>
                <a:cs typeface="Microsoft YaHei"/>
              </a:rPr>
              <a:t>$q </a:t>
            </a:r>
            <a:r>
              <a:rPr lang="en-US" sz="3200">
                <a:solidFill>
                  <a:srgbClr val="000000"/>
                </a:solidFill>
                <a:latin typeface="Calibri" pitchFamily="34" charset="0"/>
                <a:cs typeface="Microsoft YaHei"/>
              </a:rPr>
              <a:t>1960 </a:t>
            </a:r>
            <a:r>
              <a:rPr lang="en-US" sz="3200" smtClean="0">
                <a:solidFill>
                  <a:srgbClr val="000000"/>
                </a:solidFill>
                <a:latin typeface="Calibri" pitchFamily="34" charset="0"/>
                <a:cs typeface="Microsoft YaHei"/>
              </a:rPr>
              <a:t>$r 1970 $2 edtf *</a:t>
            </a:r>
            <a:endParaRPr lang="en-US" sz="3200">
              <a:solidFill>
                <a:srgbClr val="000000"/>
              </a:solidFill>
              <a:latin typeface="Calibri" pitchFamily="34" charset="0"/>
              <a:cs typeface="Microsoft YaHei"/>
            </a:endParaRPr>
          </a:p>
          <a:p>
            <a:pPr marL="342900" indent="-341313" eaLnBrk="0" hangingPunct="0">
              <a:lnSpc>
                <a:spcPct val="102000"/>
              </a:lnSpc>
              <a:spcAft>
                <a:spcPts val="1425"/>
              </a:spcAft>
              <a:buSzPct val="10000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smtClean="0">
                <a:solidFill>
                  <a:srgbClr val="000000"/>
                </a:solidFill>
                <a:latin typeface="Calibri" pitchFamily="34" charset="0"/>
                <a:cs typeface="Microsoft YaHei"/>
              </a:rPr>
              <a:t>Date of establishment: $q</a:t>
            </a:r>
            <a:endParaRPr lang="en-US" sz="3200">
              <a:solidFill>
                <a:srgbClr val="000000"/>
              </a:solidFill>
              <a:latin typeface="Calibri" pitchFamily="34" charset="0"/>
              <a:cs typeface="Microsoft YaHei"/>
            </a:endParaRPr>
          </a:p>
          <a:p>
            <a:pPr marL="342900" indent="-341313" eaLnBrk="0" hangingPunct="0">
              <a:lnSpc>
                <a:spcPct val="102000"/>
              </a:lnSpc>
              <a:spcAft>
                <a:spcPts val="1425"/>
              </a:spcAft>
              <a:buSzPct val="10000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smtClean="0">
                <a:solidFill>
                  <a:srgbClr val="000000"/>
                </a:solidFill>
                <a:latin typeface="Calibri" pitchFamily="34" charset="0"/>
                <a:cs typeface="Microsoft YaHei"/>
              </a:rPr>
              <a:t>Date of termination</a:t>
            </a:r>
            <a:r>
              <a:rPr lang="en-US" sz="3200" smtClean="0">
                <a:solidFill>
                  <a:srgbClr val="000000"/>
                </a:solidFill>
                <a:latin typeface="Calibri" pitchFamily="34" charset="0"/>
                <a:cs typeface="Microsoft YaHei"/>
              </a:rPr>
              <a:t>: $r</a:t>
            </a:r>
            <a:endParaRPr lang="en-US" sz="3200">
              <a:solidFill>
                <a:srgbClr val="000000"/>
              </a:solidFill>
              <a:latin typeface="Calibri" pitchFamily="34" charset="0"/>
              <a:cs typeface="Microsoft YaHei"/>
            </a:endParaRPr>
          </a:p>
        </p:txBody>
      </p:sp>
      <p:sp>
        <p:nvSpPr>
          <p:cNvPr id="160772" name="Footer Placeholder 1"/>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solidFill>
                  <a:srgbClr val="898989"/>
                </a:solidFill>
                <a:latin typeface="Calibri" pitchFamily="34" charset="0"/>
                <a:cs typeface="Microsoft YaHei"/>
              </a:rPr>
              <a:t>Module </a:t>
            </a:r>
            <a:r>
              <a:rPr lang="en-US" sz="1200" smtClean="0">
                <a:solidFill>
                  <a:srgbClr val="898989"/>
                </a:solidFill>
                <a:latin typeface="Calibri" pitchFamily="34" charset="0"/>
                <a:cs typeface="Microsoft YaHei"/>
              </a:rPr>
              <a:t>6. </a:t>
            </a:r>
            <a:r>
              <a:rPr lang="en-US" sz="1200">
                <a:solidFill>
                  <a:srgbClr val="898989"/>
                </a:solidFill>
                <a:latin typeface="Calibri" pitchFamily="34" charset="0"/>
                <a:cs typeface="Microsoft YaHei"/>
              </a:rPr>
              <a:t>Describing Corporate Bodies</a:t>
            </a:r>
            <a:endParaRPr lang="en-US">
              <a:cs typeface="Microsoft YaHei"/>
            </a:endParaRPr>
          </a:p>
        </p:txBody>
      </p:sp>
      <p:sp>
        <p:nvSpPr>
          <p:cNvPr id="160773" name="Slide Number Placeholder 3"/>
          <p:cNvSpPr txBox="1">
            <a:spLocks noGrp="1"/>
          </p:cNvSpPr>
          <p:nvPr/>
        </p:nvSpPr>
        <p:spPr bwMode="auto">
          <a:xfrm>
            <a:off x="6553200" y="6356350"/>
            <a:ext cx="2120900" cy="460375"/>
          </a:xfrm>
          <a:prstGeom prst="rect">
            <a:avLst/>
          </a:prstGeom>
          <a:noFill/>
          <a:ln w="9525">
            <a:noFill/>
            <a:miter lim="800000"/>
            <a:headEnd/>
            <a:tailEnd/>
          </a:ln>
        </p:spPr>
        <p:txBody>
          <a:bodyPr lIns="90000" tIns="45000" rIns="90000" bIns="45000"/>
          <a:lstStyle/>
          <a:p>
            <a:pPr algn="r">
              <a:buSzPct val="100000"/>
              <a:tabLst>
                <a:tab pos="723900" algn="l"/>
                <a:tab pos="1447800" algn="l"/>
              </a:tabLst>
            </a:pPr>
            <a:fld id="{326F25E2-8621-46EF-98C3-FCA11310FCA9}" type="slidenum">
              <a:rPr lang="en-US" sz="1200">
                <a:latin typeface="Arial" panose="020B0604020202020204" pitchFamily="34" charset="0"/>
                <a:ea typeface="Arial Unicode MS" pitchFamily="34" charset="-128"/>
                <a:cs typeface="Arial" panose="020B0604020202020204" pitchFamily="34" charset="0"/>
              </a:rPr>
              <a:pPr algn="r">
                <a:buSzPct val="100000"/>
                <a:tabLst>
                  <a:tab pos="723900" algn="l"/>
                  <a:tab pos="1447800" algn="l"/>
                </a:tabLst>
              </a:pPr>
              <a:t>57</a:t>
            </a:fld>
            <a:endParaRPr lang="en-US" sz="1200">
              <a:latin typeface="Arial" panose="020B0604020202020204" pitchFamily="34" charset="0"/>
              <a:ea typeface="Arial Unicode MS" pitchFamily="34" charset="-128"/>
              <a:cs typeface="Arial" panose="020B0604020202020204" pitchFamily="34" charset="0"/>
            </a:endParaRPr>
          </a:p>
        </p:txBody>
      </p:sp>
    </p:spTree>
    <p:extLst>
      <p:ext uri="{BB962C8B-B14F-4D97-AF65-F5344CB8AC3E}">
        <p14:creationId xmlns:p14="http://schemas.microsoft.com/office/powerpoint/2010/main" val="2150044996"/>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Text Box 2"/>
          <p:cNvSpPr txBox="1">
            <a:spLocks noChangeArrowheads="1"/>
          </p:cNvSpPr>
          <p:nvPr/>
        </p:nvSpPr>
        <p:spPr bwMode="auto">
          <a:xfrm>
            <a:off x="228600" y="152400"/>
            <a:ext cx="8763000" cy="1143000"/>
          </a:xfrm>
          <a:prstGeom prst="rect">
            <a:avLst/>
          </a:prstGeom>
          <a:noFill/>
          <a:ln w="9525">
            <a:noFill/>
            <a:round/>
            <a:headEnd/>
            <a:tailEnd/>
          </a:ln>
        </p:spPr>
        <p:txBody>
          <a:bodyPr lIns="90000" tIns="45000" rIns="90000" bIns="45000"/>
          <a:lstStyle/>
          <a:p>
            <a:pPr algn="ctr">
              <a:lnSpc>
                <a:spcPct val="102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t>Attributes of Corporate Bodies: Dates</a:t>
            </a:r>
            <a:endParaRPr lang="en-US" sz="4000">
              <a:solidFill>
                <a:srgbClr val="000000"/>
              </a:solidFill>
              <a:latin typeface="Calibri" pitchFamily="34" charset="0"/>
              <a:cs typeface="Microsoft YaHei"/>
            </a:endParaRPr>
          </a:p>
        </p:txBody>
      </p:sp>
      <p:sp>
        <p:nvSpPr>
          <p:cNvPr id="162818" name="Text Box 3"/>
          <p:cNvSpPr txBox="1">
            <a:spLocks noChangeArrowheads="1"/>
          </p:cNvSpPr>
          <p:nvPr/>
        </p:nvSpPr>
        <p:spPr bwMode="auto">
          <a:xfrm>
            <a:off x="609600" y="1752600"/>
            <a:ext cx="8229600" cy="5283200"/>
          </a:xfrm>
          <a:prstGeom prst="rect">
            <a:avLst/>
          </a:prstGeom>
          <a:noFill/>
          <a:ln w="9525">
            <a:noFill/>
            <a:round/>
            <a:headEnd/>
            <a:tailEnd/>
          </a:ln>
        </p:spPr>
        <p:txBody>
          <a:bodyPr lIns="90000" tIns="45000" rIns="90000" bIns="45000"/>
          <a:lstStyle/>
          <a:p>
            <a:pPr marL="342900" indent="-341313">
              <a:lnSpc>
                <a:spcPct val="102000"/>
              </a:lnSpc>
              <a:spcAft>
                <a:spcPts val="1425"/>
              </a:spcAft>
              <a:buSzPct val="10000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smtClean="0">
                <a:solidFill>
                  <a:srgbClr val="000000"/>
                </a:solidFill>
                <a:latin typeface="Calibri" pitchFamily="34" charset="0"/>
                <a:cs typeface="Microsoft YaHei"/>
              </a:rPr>
              <a:t>Expressing unusual dates </a:t>
            </a:r>
            <a:r>
              <a:rPr lang="en-US" sz="2800">
                <a:solidFill>
                  <a:srgbClr val="000000"/>
                </a:solidFill>
                <a:latin typeface="Calibri" pitchFamily="34" charset="0"/>
                <a:cs typeface="Microsoft YaHei"/>
              </a:rPr>
              <a:t>in </a:t>
            </a:r>
            <a:r>
              <a:rPr lang="en-US" sz="2800" smtClean="0">
                <a:solidFill>
                  <a:srgbClr val="000000"/>
                </a:solidFill>
                <a:latin typeface="Calibri" pitchFamily="34" charset="0"/>
                <a:cs typeface="Microsoft YaHei"/>
              </a:rPr>
              <a:t>EDTF *</a:t>
            </a:r>
            <a:endParaRPr lang="en-US" sz="2800">
              <a:solidFill>
                <a:srgbClr val="000000"/>
              </a:solidFill>
              <a:latin typeface="Calibri" pitchFamily="34" charset="0"/>
              <a:cs typeface="Microsoft YaHei"/>
            </a:endParaRPr>
          </a:p>
          <a:p>
            <a:pPr lvl="1" indent="-284163">
              <a:lnSpc>
                <a:spcPct val="102000"/>
              </a:lnSpc>
              <a:spcAft>
                <a:spcPts val="1138"/>
              </a:spcAft>
              <a:buSzPct val="10000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000" smtClean="0">
                <a:solidFill>
                  <a:srgbClr val="000000"/>
                </a:solidFill>
                <a:latin typeface="Calibri" pitchFamily="34" charset="0"/>
                <a:cs typeface="Microsoft YaHei"/>
              </a:rPr>
              <a:t>1902</a:t>
            </a:r>
            <a:r>
              <a:rPr lang="en-US" sz="2000">
                <a:solidFill>
                  <a:srgbClr val="000000"/>
                </a:solidFill>
                <a:latin typeface="Calibri" pitchFamily="34" charset="0"/>
                <a:cs typeface="Microsoft YaHei"/>
              </a:rPr>
              <a:t>? = 046   </a:t>
            </a:r>
            <a:r>
              <a:rPr lang="en-US" sz="2000" smtClean="0">
                <a:solidFill>
                  <a:srgbClr val="000000"/>
                </a:solidFill>
                <a:latin typeface="Calibri" pitchFamily="34" charset="0"/>
                <a:cs typeface="Microsoft YaHei"/>
              </a:rPr>
              <a:t>$q </a:t>
            </a:r>
            <a:r>
              <a:rPr lang="en-US" sz="2000">
                <a:solidFill>
                  <a:srgbClr val="000000"/>
                </a:solidFill>
                <a:latin typeface="Calibri" pitchFamily="34" charset="0"/>
                <a:cs typeface="Microsoft YaHei"/>
              </a:rPr>
              <a:t>1902? $2 edtf</a:t>
            </a:r>
          </a:p>
          <a:p>
            <a:pPr lvl="1" indent="-284163">
              <a:lnSpc>
                <a:spcPct val="102000"/>
              </a:lnSpc>
              <a:spcAft>
                <a:spcPts val="1138"/>
              </a:spcAft>
              <a:buSzPct val="10000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000">
                <a:solidFill>
                  <a:srgbClr val="000000"/>
                </a:solidFill>
                <a:latin typeface="Calibri" pitchFamily="34" charset="0"/>
                <a:cs typeface="Microsoft YaHei"/>
              </a:rPr>
              <a:t>Approximately 1902 = 046   </a:t>
            </a:r>
            <a:r>
              <a:rPr lang="en-US" sz="2000" smtClean="0">
                <a:solidFill>
                  <a:srgbClr val="000000"/>
                </a:solidFill>
                <a:latin typeface="Calibri" pitchFamily="34" charset="0"/>
                <a:cs typeface="Microsoft YaHei"/>
              </a:rPr>
              <a:t>$q </a:t>
            </a:r>
            <a:r>
              <a:rPr lang="en-US" sz="2000">
                <a:solidFill>
                  <a:srgbClr val="000000"/>
                </a:solidFill>
                <a:latin typeface="Calibri" pitchFamily="34" charset="0"/>
                <a:cs typeface="Microsoft YaHei"/>
              </a:rPr>
              <a:t>1902~ $2 edtf</a:t>
            </a:r>
          </a:p>
          <a:p>
            <a:pPr lvl="1" indent="-284163">
              <a:lnSpc>
                <a:spcPct val="102000"/>
              </a:lnSpc>
              <a:spcAft>
                <a:spcPts val="1138"/>
              </a:spcAft>
              <a:buSzPct val="10000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000">
                <a:solidFill>
                  <a:srgbClr val="000000"/>
                </a:solidFill>
                <a:latin typeface="Calibri" pitchFamily="34" charset="0"/>
                <a:cs typeface="Microsoft YaHei"/>
              </a:rPr>
              <a:t>Either 1901 and 1902 = 046   </a:t>
            </a:r>
            <a:r>
              <a:rPr lang="en-US" sz="2000" smtClean="0">
                <a:solidFill>
                  <a:srgbClr val="000000"/>
                </a:solidFill>
                <a:latin typeface="Calibri" pitchFamily="34" charset="0"/>
                <a:cs typeface="Microsoft YaHei"/>
              </a:rPr>
              <a:t>$q </a:t>
            </a:r>
            <a:r>
              <a:rPr lang="en-US" sz="2000">
                <a:solidFill>
                  <a:srgbClr val="000000"/>
                </a:solidFill>
                <a:latin typeface="Calibri" pitchFamily="34" charset="0"/>
                <a:cs typeface="Microsoft YaHei"/>
              </a:rPr>
              <a:t>[1901,1902] $2 </a:t>
            </a:r>
            <a:r>
              <a:rPr lang="en-US" sz="2000" smtClean="0">
                <a:solidFill>
                  <a:srgbClr val="000000"/>
                </a:solidFill>
                <a:latin typeface="Calibri" pitchFamily="34" charset="0"/>
                <a:cs typeface="Microsoft YaHei"/>
              </a:rPr>
              <a:t>edtf</a:t>
            </a:r>
          </a:p>
          <a:p>
            <a:pPr lvl="1" indent="-284163">
              <a:lnSpc>
                <a:spcPct val="102000"/>
              </a:lnSpc>
              <a:spcAft>
                <a:spcPts val="1138"/>
              </a:spcAft>
              <a:buSzPct val="10000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000" smtClean="0">
                <a:solidFill>
                  <a:srgbClr val="000000"/>
                </a:solidFill>
                <a:latin typeface="Calibri" pitchFamily="34" charset="0"/>
                <a:cs typeface="Microsoft YaHei"/>
              </a:rPr>
              <a:t>Between 1950 and 1955 = 046  $q [1950..1955] $2 edtf</a:t>
            </a:r>
            <a:endParaRPr lang="en-US" sz="2000" smtClean="0">
              <a:solidFill>
                <a:srgbClr val="000000"/>
              </a:solidFill>
              <a:latin typeface="Calibri" pitchFamily="34" charset="0"/>
              <a:cs typeface="Microsoft YaHei"/>
            </a:endParaRPr>
          </a:p>
          <a:p>
            <a:pPr lvl="1" indent="-284163">
              <a:lnSpc>
                <a:spcPct val="102000"/>
              </a:lnSpc>
              <a:spcAft>
                <a:spcPts val="1138"/>
              </a:spcAft>
              <a:buSzPct val="10000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000">
                <a:solidFill>
                  <a:srgbClr val="000000"/>
                </a:solidFill>
                <a:latin typeface="Calibri" pitchFamily="34" charset="0"/>
                <a:cs typeface="Microsoft YaHei"/>
              </a:rPr>
              <a:t>BC dates begin with a negative sign, and are one year off (because there was no </a:t>
            </a:r>
            <a:r>
              <a:rPr lang="en-US" sz="2000">
                <a:solidFill>
                  <a:srgbClr val="000000"/>
                </a:solidFill>
                <a:latin typeface="Calibri" pitchFamily="34" charset="0"/>
                <a:cs typeface="Microsoft YaHei"/>
              </a:rPr>
              <a:t>year </a:t>
            </a:r>
            <a:r>
              <a:rPr lang="en-US" sz="2000" smtClean="0">
                <a:solidFill>
                  <a:srgbClr val="000000"/>
                </a:solidFill>
                <a:latin typeface="Calibri" pitchFamily="34" charset="0"/>
                <a:cs typeface="Microsoft YaHei"/>
              </a:rPr>
              <a:t>0)</a:t>
            </a:r>
          </a:p>
          <a:p>
            <a:pPr lvl="2" indent="-284163">
              <a:lnSpc>
                <a:spcPct val="102000"/>
              </a:lnSpc>
              <a:spcAft>
                <a:spcPts val="1138"/>
              </a:spcAft>
              <a:buSzPct val="10000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000" smtClean="0">
                <a:solidFill>
                  <a:srgbClr val="000000"/>
                </a:solidFill>
                <a:latin typeface="Calibri" pitchFamily="34" charset="0"/>
                <a:cs typeface="Microsoft YaHei"/>
              </a:rPr>
              <a:t>147 </a:t>
            </a:r>
            <a:r>
              <a:rPr lang="en-US" sz="2000">
                <a:solidFill>
                  <a:srgbClr val="000000"/>
                </a:solidFill>
                <a:latin typeface="Calibri" pitchFamily="34" charset="0"/>
                <a:cs typeface="Microsoft YaHei"/>
              </a:rPr>
              <a:t>B.C. = </a:t>
            </a:r>
            <a:r>
              <a:rPr lang="en-US" sz="2000">
                <a:solidFill>
                  <a:srgbClr val="000000"/>
                </a:solidFill>
                <a:latin typeface="Calibri" pitchFamily="34" charset="0"/>
                <a:cs typeface="Microsoft YaHei"/>
              </a:rPr>
              <a:t>046   </a:t>
            </a:r>
            <a:r>
              <a:rPr lang="en-US" sz="2000" smtClean="0">
                <a:solidFill>
                  <a:srgbClr val="000000"/>
                </a:solidFill>
                <a:latin typeface="Calibri" pitchFamily="34" charset="0"/>
                <a:cs typeface="Microsoft YaHei"/>
              </a:rPr>
              <a:t>$q </a:t>
            </a:r>
            <a:r>
              <a:rPr lang="en-US" sz="2000">
                <a:solidFill>
                  <a:srgbClr val="000000"/>
                </a:solidFill>
                <a:latin typeface="Calibri" pitchFamily="34" charset="0"/>
                <a:cs typeface="Microsoft YaHei"/>
              </a:rPr>
              <a:t>-0146 $</a:t>
            </a:r>
            <a:r>
              <a:rPr lang="en-US" sz="2000">
                <a:solidFill>
                  <a:srgbClr val="000000"/>
                </a:solidFill>
                <a:latin typeface="Calibri" pitchFamily="34" charset="0"/>
                <a:cs typeface="Microsoft YaHei"/>
              </a:rPr>
              <a:t>2 </a:t>
            </a:r>
            <a:r>
              <a:rPr lang="en-US" sz="2000" smtClean="0">
                <a:solidFill>
                  <a:srgbClr val="000000"/>
                </a:solidFill>
                <a:latin typeface="Calibri" pitchFamily="34" charset="0"/>
                <a:cs typeface="Microsoft YaHei"/>
              </a:rPr>
              <a:t>edtf</a:t>
            </a:r>
            <a:endParaRPr lang="en-US" sz="3200">
              <a:solidFill>
                <a:srgbClr val="000000"/>
              </a:solidFill>
              <a:latin typeface="Calibri" pitchFamily="34" charset="0"/>
              <a:cs typeface="Microsoft YaHei"/>
            </a:endParaRPr>
          </a:p>
          <a:p>
            <a:pPr lvl="1" indent="-284163">
              <a:lnSpc>
                <a:spcPct val="102000"/>
              </a:lnSpc>
              <a:spcAft>
                <a:spcPts val="1138"/>
              </a:spcAft>
              <a:buSzPct val="10000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000">
                <a:solidFill>
                  <a:srgbClr val="000000"/>
                </a:solidFill>
                <a:latin typeface="Calibri" pitchFamily="34" charset="0"/>
                <a:cs typeface="Microsoft YaHei"/>
              </a:rPr>
              <a:t>See </a:t>
            </a:r>
            <a:r>
              <a:rPr lang="en-US" sz="2000">
                <a:solidFill>
                  <a:schemeClr val="tx1"/>
                </a:solidFill>
                <a:latin typeface="Calibri" pitchFamily="34" charset="0"/>
                <a:cs typeface="Microsoft YaHei"/>
              </a:rPr>
              <a:t>https://</a:t>
            </a:r>
            <a:r>
              <a:rPr lang="en-US" sz="2000">
                <a:solidFill>
                  <a:schemeClr val="tx1"/>
                </a:solidFill>
                <a:latin typeface="Calibri" pitchFamily="34" charset="0"/>
                <a:cs typeface="Microsoft YaHei"/>
              </a:rPr>
              <a:t>www.loc.gov/standards/datetime</a:t>
            </a:r>
            <a:r>
              <a:rPr lang="en-US" sz="2000" smtClean="0">
                <a:solidFill>
                  <a:schemeClr val="tx1"/>
                </a:solidFill>
                <a:latin typeface="Calibri" pitchFamily="34" charset="0"/>
                <a:cs typeface="Microsoft YaHei"/>
              </a:rPr>
              <a:t>/</a:t>
            </a:r>
            <a:r>
              <a:rPr lang="en-US" sz="2000" smtClean="0">
                <a:solidFill>
                  <a:srgbClr val="000000"/>
                </a:solidFill>
                <a:latin typeface="Calibri" pitchFamily="34" charset="0"/>
                <a:cs typeface="Microsoft YaHei"/>
              </a:rPr>
              <a:t> for other situations</a:t>
            </a:r>
            <a:endParaRPr lang="en-US" sz="2000">
              <a:solidFill>
                <a:srgbClr val="000000"/>
              </a:solidFill>
              <a:latin typeface="Calibri" pitchFamily="34" charset="0"/>
              <a:cs typeface="Microsoft YaHei"/>
            </a:endParaRPr>
          </a:p>
        </p:txBody>
      </p:sp>
      <p:sp>
        <p:nvSpPr>
          <p:cNvPr id="162819" name="Footer Placeholder 1"/>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solidFill>
                  <a:srgbClr val="898989"/>
                </a:solidFill>
                <a:latin typeface="Calibri" pitchFamily="34" charset="0"/>
                <a:cs typeface="Microsoft YaHei"/>
              </a:rPr>
              <a:t>Module </a:t>
            </a:r>
            <a:r>
              <a:rPr lang="en-US" sz="1200" smtClean="0">
                <a:solidFill>
                  <a:srgbClr val="898989"/>
                </a:solidFill>
                <a:latin typeface="Calibri" pitchFamily="34" charset="0"/>
                <a:cs typeface="Microsoft YaHei"/>
              </a:rPr>
              <a:t>6. </a:t>
            </a:r>
            <a:r>
              <a:rPr lang="en-US" sz="1200">
                <a:solidFill>
                  <a:srgbClr val="898989"/>
                </a:solidFill>
                <a:latin typeface="Calibri" pitchFamily="34" charset="0"/>
                <a:cs typeface="Microsoft YaHei"/>
              </a:rPr>
              <a:t>Describing Corporate Bodies</a:t>
            </a:r>
            <a:endParaRPr lang="en-US">
              <a:cs typeface="Microsoft YaHei"/>
            </a:endParaRPr>
          </a:p>
        </p:txBody>
      </p:sp>
      <p:sp>
        <p:nvSpPr>
          <p:cNvPr id="162820" name="Slide Number Placeholder 3"/>
          <p:cNvSpPr txBox="1">
            <a:spLocks noGrp="1"/>
          </p:cNvSpPr>
          <p:nvPr/>
        </p:nvSpPr>
        <p:spPr bwMode="auto">
          <a:xfrm>
            <a:off x="6553200" y="6356350"/>
            <a:ext cx="2120900" cy="460375"/>
          </a:xfrm>
          <a:prstGeom prst="rect">
            <a:avLst/>
          </a:prstGeom>
          <a:noFill/>
          <a:ln w="9525">
            <a:noFill/>
            <a:miter lim="800000"/>
            <a:headEnd/>
            <a:tailEnd/>
          </a:ln>
        </p:spPr>
        <p:txBody>
          <a:bodyPr lIns="90000" tIns="45000" rIns="90000" bIns="45000"/>
          <a:lstStyle/>
          <a:p>
            <a:pPr algn="r">
              <a:buSzPct val="100000"/>
              <a:tabLst>
                <a:tab pos="723900" algn="l"/>
                <a:tab pos="1447800" algn="l"/>
              </a:tabLst>
            </a:pPr>
            <a:fld id="{1089DAAC-5BB9-4F16-9D12-BF9DE642F4BE}" type="slidenum">
              <a:rPr lang="en-US" sz="1200">
                <a:latin typeface="Arial" panose="020B0604020202020204" pitchFamily="34" charset="0"/>
                <a:ea typeface="Arial Unicode MS" pitchFamily="34" charset="-128"/>
                <a:cs typeface="Arial" panose="020B0604020202020204" pitchFamily="34" charset="0"/>
              </a:rPr>
              <a:pPr algn="r">
                <a:buSzPct val="100000"/>
                <a:tabLst>
                  <a:tab pos="723900" algn="l"/>
                  <a:tab pos="1447800" algn="l"/>
                </a:tabLst>
              </a:pPr>
              <a:t>58</a:t>
            </a:fld>
            <a:endParaRPr lang="en-US" sz="1200">
              <a:latin typeface="Arial" panose="020B0604020202020204" pitchFamily="34" charset="0"/>
              <a:ea typeface="Arial Unicode MS" pitchFamily="34" charset="-128"/>
              <a:cs typeface="Arial" panose="020B0604020202020204" pitchFamily="34" charset="0"/>
            </a:endParaRPr>
          </a:p>
        </p:txBody>
      </p:sp>
    </p:spTree>
    <p:extLst>
      <p:ext uri="{BB962C8B-B14F-4D97-AF65-F5344CB8AC3E}">
        <p14:creationId xmlns:p14="http://schemas.microsoft.com/office/powerpoint/2010/main" val="1497605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174" t="14846" r="27491" b="17890"/>
          <a:stretch/>
        </p:blipFill>
        <p:spPr bwMode="auto">
          <a:xfrm>
            <a:off x="3810000" y="228600"/>
            <a:ext cx="3557390" cy="6413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7" name="Slide Number Placeholder 6"/>
          <p:cNvSpPr>
            <a:spLocks noGrp="1"/>
          </p:cNvSpPr>
          <p:nvPr>
            <p:ph type="sldNum" sz="quarter" idx="12"/>
          </p:nvPr>
        </p:nvSpPr>
        <p:spPr/>
        <p:txBody>
          <a:bodyPr/>
          <a:lstStyle/>
          <a:p>
            <a:pPr>
              <a:defRPr/>
            </a:pPr>
            <a:fld id="{D92AA2C8-A7FF-495D-8849-DA0C39E4BF22}" type="slidenum">
              <a:rPr lang="en-US" smtClean="0"/>
              <a:pPr>
                <a:defRPr/>
              </a:pPr>
              <a:t>59</a:t>
            </a:fld>
            <a:endParaRPr lang="en-US"/>
          </a:p>
        </p:txBody>
      </p:sp>
    </p:spTree>
    <p:extLst>
      <p:ext uri="{BB962C8B-B14F-4D97-AF65-F5344CB8AC3E}">
        <p14:creationId xmlns:p14="http://schemas.microsoft.com/office/powerpoint/2010/main" val="17681076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Corporate Bodies: </a:t>
            </a:r>
            <a:br>
              <a:rPr lang="en-US" smtClean="0"/>
            </a:br>
            <a:r>
              <a:rPr lang="en-US" smtClean="0"/>
              <a:t>Core </a:t>
            </a:r>
            <a:r>
              <a:rPr lang="en-US" smtClean="0"/>
              <a:t>Elements (0.6.7)</a:t>
            </a:r>
            <a:endParaRPr lang="en-US"/>
          </a:p>
        </p:txBody>
      </p:sp>
      <p:sp>
        <p:nvSpPr>
          <p:cNvPr id="3" name="Content Placeholder 2"/>
          <p:cNvSpPr>
            <a:spLocks noGrp="1"/>
          </p:cNvSpPr>
          <p:nvPr>
            <p:ph idx="1"/>
          </p:nvPr>
        </p:nvSpPr>
        <p:spPr/>
        <p:txBody>
          <a:bodyPr/>
          <a:lstStyle/>
          <a:p>
            <a:r>
              <a:rPr lang="en-US" smtClean="0"/>
              <a:t>Preferred name for the corporate body</a:t>
            </a:r>
          </a:p>
          <a:p>
            <a:r>
              <a:rPr lang="en-US" smtClean="0"/>
              <a:t>Location of conference, etc.</a:t>
            </a:r>
          </a:p>
          <a:p>
            <a:r>
              <a:rPr lang="en-US" smtClean="0"/>
              <a:t>Date of conference, etc.</a:t>
            </a:r>
          </a:p>
          <a:p>
            <a:r>
              <a:rPr lang="en-US" smtClean="0"/>
              <a:t>Associated institution (core in certain cases)</a:t>
            </a:r>
          </a:p>
          <a:p>
            <a:r>
              <a:rPr lang="en-US" smtClean="0"/>
              <a:t>Number of conference, etc.</a:t>
            </a:r>
          </a:p>
          <a:p>
            <a:r>
              <a:rPr lang="en-US" smtClean="0"/>
              <a:t>Other designation (if CB’s name does not convey the idea of a corporate body)</a:t>
            </a:r>
          </a:p>
          <a:p>
            <a:r>
              <a:rPr lang="en-US" smtClean="0"/>
              <a:t>Identifier</a:t>
            </a: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6</a:t>
            </a:fld>
            <a:endParaRPr lang="en-US"/>
          </a:p>
        </p:txBody>
      </p:sp>
    </p:spTree>
    <p:extLst>
      <p:ext uri="{BB962C8B-B14F-4D97-AF65-F5344CB8AC3E}">
        <p14:creationId xmlns:p14="http://schemas.microsoft.com/office/powerpoint/2010/main" val="168403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Date (Nude Mice)</a:t>
            </a:r>
            <a:endParaRPr lang="en-US"/>
          </a:p>
        </p:txBody>
      </p:sp>
      <p:sp>
        <p:nvSpPr>
          <p:cNvPr id="3" name="Content Placeholder 2"/>
          <p:cNvSpPr>
            <a:spLocks noGrp="1"/>
          </p:cNvSpPr>
          <p:nvPr>
            <p:ph idx="1"/>
          </p:nvPr>
        </p:nvSpPr>
        <p:spPr/>
        <p:txBody>
          <a:bodyPr/>
          <a:lstStyle/>
          <a:p>
            <a:pPr marL="1143000" indent="-1143000">
              <a:buNone/>
            </a:pPr>
            <a:r>
              <a:rPr lang="en-US"/>
              <a:t>046	</a:t>
            </a:r>
            <a:r>
              <a:rPr lang="en-US" smtClean="0"/>
              <a:t>$</a:t>
            </a:r>
            <a:r>
              <a:rPr lang="en-US"/>
              <a:t>q</a:t>
            </a:r>
            <a:r>
              <a:rPr lang="en-US" smtClean="0"/>
              <a:t> </a:t>
            </a:r>
            <a:r>
              <a:rPr lang="en-US" b="1" smtClean="0"/>
              <a:t>1979-09-06</a:t>
            </a:r>
            <a:r>
              <a:rPr lang="en-US" smtClean="0"/>
              <a:t> $r </a:t>
            </a:r>
            <a:r>
              <a:rPr lang="en-US" b="1" smtClean="0"/>
              <a:t>1979-09-09 </a:t>
            </a:r>
            <a:r>
              <a:rPr lang="en-US" smtClean="0"/>
              <a:t>$2 edtf *</a:t>
            </a:r>
            <a:endParaRPr lang="en-US" b="1"/>
          </a:p>
          <a:p>
            <a:pPr marL="1143000" indent="-1143000">
              <a:buNone/>
            </a:pPr>
            <a:r>
              <a:rPr lang="en-US" smtClean="0"/>
              <a:t>111 </a:t>
            </a:r>
            <a:r>
              <a:rPr lang="en-US"/>
              <a:t>2	$a International Workshop on Nude Mice </a:t>
            </a:r>
            <a:endParaRPr lang="en-US" smtClean="0"/>
          </a:p>
          <a:p>
            <a:pPr marL="1143000" indent="-1143000">
              <a:buNone/>
            </a:pPr>
            <a:r>
              <a:rPr lang="es-ES" smtClean="0"/>
              <a:t>370	$e </a:t>
            </a:r>
            <a:r>
              <a:rPr lang="es-ES"/>
              <a:t>Bozeman (Mont.) $2 naf</a:t>
            </a:r>
          </a:p>
          <a:p>
            <a:pPr marL="1143000" indent="-1143000">
              <a:buNone/>
            </a:pPr>
            <a:r>
              <a:rPr lang="es-ES" smtClean="0"/>
              <a:t>670</a:t>
            </a:r>
            <a:r>
              <a:rPr lang="es-ES"/>
              <a:t>	</a:t>
            </a:r>
            <a:r>
              <a:rPr lang="es-ES" smtClean="0"/>
              <a:t>$</a:t>
            </a:r>
            <a:r>
              <a:rPr lang="es-ES"/>
              <a:t>a Proceedings of the Third International Workshop on Nude Mice, 1982: $b title page (held at Montana State University, Bozeman, Montana, September 6-9, 1979)</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60</a:t>
            </a:fld>
            <a:endParaRPr lang="en-US"/>
          </a:p>
        </p:txBody>
      </p:sp>
    </p:spTree>
    <p:extLst>
      <p:ext uri="{BB962C8B-B14F-4D97-AF65-F5344CB8AC3E}">
        <p14:creationId xmlns:p14="http://schemas.microsoft.com/office/powerpoint/2010/main" val="25575426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8273" t="11690" r="5002" b="3560"/>
          <a:stretch/>
        </p:blipFill>
        <p:spPr bwMode="auto">
          <a:xfrm>
            <a:off x="2855454" y="27686"/>
            <a:ext cx="5069346" cy="66830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61</a:t>
            </a:fld>
            <a:endParaRPr lang="en-US"/>
          </a:p>
        </p:txBody>
      </p:sp>
    </p:spTree>
    <p:extLst>
      <p:ext uri="{BB962C8B-B14F-4D97-AF65-F5344CB8AC3E}">
        <p14:creationId xmlns:p14="http://schemas.microsoft.com/office/powerpoint/2010/main" val="19483970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Date (Butler)</a:t>
            </a:r>
            <a:endParaRPr lang="en-US"/>
          </a:p>
        </p:txBody>
      </p:sp>
      <p:sp>
        <p:nvSpPr>
          <p:cNvPr id="3" name="Content Placeholder 2"/>
          <p:cNvSpPr>
            <a:spLocks noGrp="1"/>
          </p:cNvSpPr>
          <p:nvPr>
            <p:ph idx="1"/>
          </p:nvPr>
        </p:nvSpPr>
        <p:spPr/>
        <p:txBody>
          <a:bodyPr/>
          <a:lstStyle/>
          <a:p>
            <a:pPr marL="914400" indent="-914400">
              <a:buNone/>
            </a:pPr>
            <a:r>
              <a:rPr lang="en-US" sz="2000"/>
              <a:t>046	</a:t>
            </a:r>
            <a:r>
              <a:rPr lang="en-US" sz="2000" smtClean="0"/>
              <a:t>$</a:t>
            </a:r>
            <a:r>
              <a:rPr lang="en-US" sz="2000"/>
              <a:t>q</a:t>
            </a:r>
            <a:r>
              <a:rPr lang="en-US" sz="2000" smtClean="0"/>
              <a:t> </a:t>
            </a:r>
            <a:r>
              <a:rPr lang="es-ES" sz="2000" b="1" smtClean="0"/>
              <a:t>1919</a:t>
            </a:r>
            <a:r>
              <a:rPr lang="es-ES" sz="2000" smtClean="0"/>
              <a:t> $2 edtf</a:t>
            </a:r>
            <a:endParaRPr lang="en-US" sz="2000" b="1"/>
          </a:p>
          <a:p>
            <a:pPr marL="914400" indent="-914400">
              <a:buNone/>
            </a:pPr>
            <a:r>
              <a:rPr lang="en-US" sz="2000" smtClean="0"/>
              <a:t>110 2	$a </a:t>
            </a:r>
            <a:r>
              <a:rPr lang="es-ES" sz="2000"/>
              <a:t>Butler Institute of American Art </a:t>
            </a:r>
            <a:endParaRPr lang="en-US" sz="2000"/>
          </a:p>
          <a:p>
            <a:pPr marL="914400" indent="-914400">
              <a:buNone/>
            </a:pPr>
            <a:r>
              <a:rPr lang="en-US" sz="2000"/>
              <a:t>370	</a:t>
            </a:r>
            <a:r>
              <a:rPr lang="en-US" sz="2000" smtClean="0"/>
              <a:t>$</a:t>
            </a:r>
            <a:r>
              <a:rPr lang="en-US" sz="2000"/>
              <a:t>e Youngstown (Ohio) $2 naf</a:t>
            </a:r>
          </a:p>
          <a:p>
            <a:pPr marL="914400" indent="-914400">
              <a:buNone/>
            </a:pPr>
            <a:r>
              <a:rPr lang="en-US" sz="2000" smtClean="0"/>
              <a:t>410 </a:t>
            </a:r>
            <a:r>
              <a:rPr lang="en-US" sz="2000"/>
              <a:t>2	$a Butler </a:t>
            </a:r>
            <a:endParaRPr lang="en-US" sz="2000" smtClean="0"/>
          </a:p>
          <a:p>
            <a:pPr marL="914400" indent="-914400">
              <a:buNone/>
            </a:pPr>
            <a:r>
              <a:rPr lang="en-US" sz="2000" smtClean="0"/>
              <a:t>670</a:t>
            </a:r>
            <a:r>
              <a:rPr lang="en-US" sz="2000"/>
              <a:t>	</a:t>
            </a:r>
            <a:r>
              <a:rPr lang="en-US" sz="2000" smtClean="0"/>
              <a:t>$</a:t>
            </a:r>
            <a:r>
              <a:rPr lang="en-US" sz="2000"/>
              <a:t>a</a:t>
            </a:r>
            <a:r>
              <a:rPr lang="vi-VN" sz="2000"/>
              <a:t> </a:t>
            </a:r>
            <a:r>
              <a:rPr lang="en-US" sz="2000"/>
              <a:t>Masterworks from the Butler Institute of American Art, 2010: $b title page (Butler Institute of American Art, Youngstown, Ohio) page 9 </a:t>
            </a:r>
            <a:r>
              <a:rPr lang="en-US" sz="2000" smtClean="0"/>
              <a:t>(founded by Joseph G. Butler, Jr., in 1919; </a:t>
            </a:r>
            <a:r>
              <a:rPr lang="en-US" sz="2000"/>
              <a:t>first director: Margaret Evans; “The Butler” was the first structure built to house a collection of American works)</a:t>
            </a:r>
          </a:p>
          <a:p>
            <a:pPr marL="914400" indent="-914400">
              <a:buNone/>
            </a:pPr>
            <a:r>
              <a:rPr lang="en-US" sz="2000"/>
              <a:t>670	</a:t>
            </a:r>
            <a:r>
              <a:rPr lang="es-ES" sz="2000"/>
              <a:t> </a:t>
            </a:r>
            <a:r>
              <a:rPr lang="es-ES" sz="2000" smtClean="0"/>
              <a:t>$</a:t>
            </a:r>
            <a:r>
              <a:rPr lang="es-ES" sz="2000"/>
              <a:t>a The Butler Institute of American Art, via WWW, 19 October 2012 $b (address: The Beecher Center, 524 Wick Avenue, Yongstown, Ohio 44052, phone: (330)743-1107)</a:t>
            </a:r>
            <a:endParaRPr lang="es-ES" sz="240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62</a:t>
            </a:fld>
            <a:endParaRPr lang="en-US"/>
          </a:p>
        </p:txBody>
      </p:sp>
    </p:spTree>
    <p:extLst>
      <p:ext uri="{BB962C8B-B14F-4D97-AF65-F5344CB8AC3E}">
        <p14:creationId xmlns:p14="http://schemas.microsoft.com/office/powerpoint/2010/main" val="17313090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Attributes of Corporate Bodies: Associated Institution</a:t>
            </a:r>
          </a:p>
        </p:txBody>
      </p:sp>
      <p:sp>
        <p:nvSpPr>
          <p:cNvPr id="32771" name="Content Placeholder 2"/>
          <p:cNvSpPr>
            <a:spLocks noGrp="1"/>
          </p:cNvSpPr>
          <p:nvPr>
            <p:ph idx="1"/>
          </p:nvPr>
        </p:nvSpPr>
        <p:spPr>
          <a:xfrm>
            <a:off x="457200" y="1524000"/>
            <a:ext cx="8229600" cy="4602163"/>
          </a:xfrm>
        </p:spPr>
        <p:txBody>
          <a:bodyPr/>
          <a:lstStyle/>
          <a:p>
            <a:r>
              <a:rPr lang="en-US" smtClean="0"/>
              <a:t>11.5. Associated institution is core only for some conferences, but may be recorded for any corporate body</a:t>
            </a:r>
          </a:p>
          <a:p>
            <a:r>
              <a:rPr lang="en-US" smtClean="0"/>
              <a:t>Record the preferred name of the associated institution (use the authorized form from NAF)</a:t>
            </a:r>
          </a:p>
          <a:p>
            <a:r>
              <a:rPr lang="en-US" smtClean="0"/>
              <a:t>Associated Institution is recorded in MARC 373</a:t>
            </a:r>
          </a:p>
          <a:p>
            <a:r>
              <a:rPr lang="en-US" smtClean="0"/>
              <a:t>If found in NAF, include $2 naf at the end of 373</a:t>
            </a:r>
          </a:p>
          <a:p>
            <a:pPr marL="0" inden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4495800" y="228600"/>
            <a:ext cx="3557390" cy="6413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6. Describing Corporate Bodies</a:t>
            </a:r>
            <a:endParaRPr lang="en-US"/>
          </a:p>
        </p:txBody>
      </p:sp>
      <p:sp>
        <p:nvSpPr>
          <p:cNvPr id="7" name="Slide Number Placeholder 6"/>
          <p:cNvSpPr>
            <a:spLocks noGrp="1"/>
          </p:cNvSpPr>
          <p:nvPr>
            <p:ph type="sldNum" sz="quarter" idx="12"/>
          </p:nvPr>
        </p:nvSpPr>
        <p:spPr/>
        <p:txBody>
          <a:bodyPr/>
          <a:lstStyle/>
          <a:p>
            <a:pPr>
              <a:defRPr/>
            </a:pPr>
            <a:fld id="{D92AA2C8-A7FF-495D-8849-DA0C39E4BF22}" type="slidenum">
              <a:rPr lang="en-US" smtClean="0"/>
              <a:pPr>
                <a:defRPr/>
              </a:pPr>
              <a:t>64</a:t>
            </a:fld>
            <a:endParaRPr lang="en-US"/>
          </a:p>
        </p:txBody>
      </p:sp>
    </p:spTree>
    <p:extLst>
      <p:ext uri="{BB962C8B-B14F-4D97-AF65-F5344CB8AC3E}">
        <p14:creationId xmlns:p14="http://schemas.microsoft.com/office/powerpoint/2010/main" val="28773722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Associated Institution (Nude Mice)</a:t>
            </a:r>
            <a:endParaRPr lang="en-US"/>
          </a:p>
        </p:txBody>
      </p:sp>
      <p:sp>
        <p:nvSpPr>
          <p:cNvPr id="3" name="Content Placeholder 2"/>
          <p:cNvSpPr>
            <a:spLocks noGrp="1"/>
          </p:cNvSpPr>
          <p:nvPr>
            <p:ph idx="1"/>
          </p:nvPr>
        </p:nvSpPr>
        <p:spPr/>
        <p:txBody>
          <a:bodyPr/>
          <a:lstStyle/>
          <a:p>
            <a:pPr marL="1143000" indent="-1143000">
              <a:buNone/>
            </a:pPr>
            <a:r>
              <a:rPr lang="en-US" sz="2800"/>
              <a:t>046	</a:t>
            </a:r>
            <a:r>
              <a:rPr lang="en-US" sz="2800" smtClean="0"/>
              <a:t>$</a:t>
            </a:r>
            <a:r>
              <a:rPr lang="en-US" sz="2800"/>
              <a:t>q</a:t>
            </a:r>
            <a:r>
              <a:rPr lang="en-US" sz="2800" smtClean="0"/>
              <a:t> 1979-09-06 $r 1979-09-09 $2 edtf</a:t>
            </a:r>
            <a:endParaRPr lang="en-US" sz="2800"/>
          </a:p>
          <a:p>
            <a:pPr marL="1143000" indent="-1143000">
              <a:buNone/>
            </a:pPr>
            <a:r>
              <a:rPr lang="en-US" sz="2800" smtClean="0"/>
              <a:t>111 </a:t>
            </a:r>
            <a:r>
              <a:rPr lang="en-US" sz="2800"/>
              <a:t>2	$a International Workshop on Nude Mice </a:t>
            </a:r>
            <a:endParaRPr lang="en-US" sz="2800" smtClean="0"/>
          </a:p>
          <a:p>
            <a:pPr marL="1143000" indent="-1143000">
              <a:buNone/>
            </a:pPr>
            <a:r>
              <a:rPr lang="es-ES" sz="2800" smtClean="0"/>
              <a:t>370	$e </a:t>
            </a:r>
            <a:r>
              <a:rPr lang="es-ES" sz="2800"/>
              <a:t>Bozeman (Mont.) $2 naf</a:t>
            </a:r>
          </a:p>
          <a:p>
            <a:pPr marL="1143000" indent="-1143000">
              <a:buNone/>
            </a:pPr>
            <a:r>
              <a:rPr lang="es-ES" sz="2800"/>
              <a:t>373	</a:t>
            </a:r>
            <a:r>
              <a:rPr lang="es-ES" sz="2800" smtClean="0"/>
              <a:t>$</a:t>
            </a:r>
            <a:r>
              <a:rPr lang="es-ES" sz="2800"/>
              <a:t>a </a:t>
            </a:r>
            <a:r>
              <a:rPr lang="en-US" sz="2800" b="1"/>
              <a:t>Montana State University (Bozeman, Mont.) </a:t>
            </a:r>
            <a:r>
              <a:rPr lang="es-ES" sz="2800"/>
              <a:t>$2 naf</a:t>
            </a:r>
          </a:p>
          <a:p>
            <a:pPr marL="1143000" indent="-1143000">
              <a:buNone/>
            </a:pPr>
            <a:r>
              <a:rPr lang="es-ES" sz="2800" smtClean="0"/>
              <a:t>670</a:t>
            </a:r>
            <a:r>
              <a:rPr lang="es-ES" sz="2800"/>
              <a:t>	</a:t>
            </a:r>
            <a:r>
              <a:rPr lang="es-ES" sz="2800" smtClean="0"/>
              <a:t>$</a:t>
            </a:r>
            <a:r>
              <a:rPr lang="es-ES" sz="2800"/>
              <a:t>a Proceedings of the Third International Workshop on Nude Mice, 1982: $b title page (held at Montana State University, Bozeman, Montana, September 6-9, 1979)</a:t>
            </a:r>
          </a:p>
          <a:p>
            <a:pPr marL="0" indent="0">
              <a:buNone/>
            </a:pPr>
            <a:endParaRPr lang="en-US" sz="280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65</a:t>
            </a:fld>
            <a:endParaRPr lang="en-US"/>
          </a:p>
        </p:txBody>
      </p:sp>
    </p:spTree>
    <p:extLst>
      <p:ext uri="{BB962C8B-B14F-4D97-AF65-F5344CB8AC3E}">
        <p14:creationId xmlns:p14="http://schemas.microsoft.com/office/powerpoint/2010/main" val="17733604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Attributes of Corporate Bodies: Number of a conference, etc.</a:t>
            </a:r>
          </a:p>
        </p:txBody>
      </p:sp>
      <p:sp>
        <p:nvSpPr>
          <p:cNvPr id="33795" name="Content Placeholder 2"/>
          <p:cNvSpPr>
            <a:spLocks noGrp="1"/>
          </p:cNvSpPr>
          <p:nvPr>
            <p:ph idx="1"/>
          </p:nvPr>
        </p:nvSpPr>
        <p:spPr/>
        <p:txBody>
          <a:bodyPr/>
          <a:lstStyle/>
          <a:p>
            <a:r>
              <a:rPr lang="en-US" smtClean="0"/>
              <a:t>11.6. A number of a conference is core.</a:t>
            </a:r>
          </a:p>
          <a:p>
            <a:r>
              <a:rPr lang="en-US" smtClean="0"/>
              <a:t>There is no discrete place in MARC to record this element; it must be recorded as part of an access point</a:t>
            </a:r>
          </a:p>
          <a:p>
            <a:r>
              <a:rPr lang="en-US" smtClean="0"/>
              <a:t>Record as an ordinal numeral</a:t>
            </a:r>
          </a:p>
          <a:p>
            <a:r>
              <a:rPr lang="en-US" smtClean="0"/>
              <a:t>MARC X11 or X10 $n; numeral recorded following an opening parenthesis</a:t>
            </a:r>
          </a:p>
          <a:p>
            <a:pPr marL="800100" lvl="2" indent="0">
              <a:buNone/>
            </a:pPr>
            <a:r>
              <a:rPr lang="en-US" smtClean="0"/>
              <a:t>... $n (66th ...</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4495800" y="228600"/>
            <a:ext cx="3557390" cy="6413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6. Describing Corporate Bodies</a:t>
            </a:r>
            <a:endParaRPr lang="en-US"/>
          </a:p>
        </p:txBody>
      </p:sp>
      <p:sp>
        <p:nvSpPr>
          <p:cNvPr id="7" name="Slide Number Placeholder 6"/>
          <p:cNvSpPr>
            <a:spLocks noGrp="1"/>
          </p:cNvSpPr>
          <p:nvPr>
            <p:ph type="sldNum" sz="quarter" idx="12"/>
          </p:nvPr>
        </p:nvSpPr>
        <p:spPr/>
        <p:txBody>
          <a:bodyPr/>
          <a:lstStyle/>
          <a:p>
            <a:pPr>
              <a:defRPr/>
            </a:pPr>
            <a:fld id="{D92AA2C8-A7FF-495D-8849-DA0C39E4BF22}" type="slidenum">
              <a:rPr lang="en-US" smtClean="0"/>
              <a:pPr>
                <a:defRPr/>
              </a:pPr>
              <a:t>67</a:t>
            </a:fld>
            <a:endParaRPr lang="en-US"/>
          </a:p>
        </p:txBody>
      </p:sp>
    </p:spTree>
    <p:extLst>
      <p:ext uri="{BB962C8B-B14F-4D97-AF65-F5344CB8AC3E}">
        <p14:creationId xmlns:p14="http://schemas.microsoft.com/office/powerpoint/2010/main" val="341185611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Number of a Conference, etc.</a:t>
            </a:r>
            <a:br>
              <a:rPr lang="en-US" smtClean="0"/>
            </a:br>
            <a:r>
              <a:rPr lang="en-US" smtClean="0"/>
              <a:t>(Nude Mice)</a:t>
            </a:r>
            <a:endParaRPr lang="en-US"/>
          </a:p>
        </p:txBody>
      </p:sp>
      <p:sp>
        <p:nvSpPr>
          <p:cNvPr id="3" name="Content Placeholder 2"/>
          <p:cNvSpPr>
            <a:spLocks noGrp="1"/>
          </p:cNvSpPr>
          <p:nvPr>
            <p:ph idx="1"/>
          </p:nvPr>
        </p:nvSpPr>
        <p:spPr/>
        <p:txBody>
          <a:bodyPr/>
          <a:lstStyle/>
          <a:p>
            <a:pPr marL="1143000" indent="-1143000">
              <a:buNone/>
            </a:pPr>
            <a:r>
              <a:rPr lang="en-US" sz="2800"/>
              <a:t>046	$q 1979-09-06 $r 1979-09-09 $2 edtf</a:t>
            </a:r>
          </a:p>
          <a:p>
            <a:pPr marL="1143000" indent="-1143000">
              <a:buNone/>
            </a:pPr>
            <a:r>
              <a:rPr lang="en-US" sz="2800" smtClean="0"/>
              <a:t>111 </a:t>
            </a:r>
            <a:r>
              <a:rPr lang="en-US" sz="2800"/>
              <a:t>2	$a International Workshop on Nude </a:t>
            </a:r>
            <a:r>
              <a:rPr lang="en-US" sz="2800" smtClean="0"/>
              <a:t>Mice</a:t>
            </a:r>
            <a:r>
              <a:rPr lang="en-US" sz="2800"/>
              <a:t> $n (</a:t>
            </a:r>
            <a:r>
              <a:rPr lang="en-US" sz="2800" b="1"/>
              <a:t>3rd</a:t>
            </a:r>
            <a:r>
              <a:rPr lang="en-US" sz="2800" smtClean="0"/>
              <a:t> </a:t>
            </a:r>
          </a:p>
          <a:p>
            <a:pPr marL="1143000" indent="-1143000">
              <a:buNone/>
            </a:pPr>
            <a:r>
              <a:rPr lang="es-ES" sz="2800" smtClean="0"/>
              <a:t>370	$e </a:t>
            </a:r>
            <a:r>
              <a:rPr lang="es-ES" sz="2800"/>
              <a:t>Bozeman (Mont.) $2 naf</a:t>
            </a:r>
          </a:p>
          <a:p>
            <a:pPr marL="1143000" indent="-1143000">
              <a:buNone/>
            </a:pPr>
            <a:r>
              <a:rPr lang="es-ES" sz="2800"/>
              <a:t>373	</a:t>
            </a:r>
            <a:r>
              <a:rPr lang="es-ES" sz="2800" smtClean="0"/>
              <a:t>$</a:t>
            </a:r>
            <a:r>
              <a:rPr lang="es-ES" sz="2800"/>
              <a:t>a </a:t>
            </a:r>
            <a:r>
              <a:rPr lang="en-US" sz="2800"/>
              <a:t>Montana State University (Bozeman, Mont.) </a:t>
            </a:r>
            <a:r>
              <a:rPr lang="es-ES" sz="2800"/>
              <a:t>$2 naf</a:t>
            </a:r>
          </a:p>
          <a:p>
            <a:pPr marL="1143000" indent="-1143000">
              <a:buNone/>
            </a:pPr>
            <a:r>
              <a:rPr lang="es-ES" sz="2800" smtClean="0"/>
              <a:t>670</a:t>
            </a:r>
            <a:r>
              <a:rPr lang="es-ES" sz="2800"/>
              <a:t>	</a:t>
            </a:r>
            <a:r>
              <a:rPr lang="es-ES" sz="2800" smtClean="0"/>
              <a:t>$</a:t>
            </a:r>
            <a:r>
              <a:rPr lang="es-ES" sz="2800"/>
              <a:t>a Proceedings of the Third International Workshop on Nude Mice, 1982: $b title page (held at Montana State University, Bozeman, Montana, September 6-9, 1979)</a:t>
            </a:r>
          </a:p>
          <a:p>
            <a:pPr marL="0" indent="0">
              <a:buNone/>
            </a:pPr>
            <a:endParaRPr lang="en-US" sz="280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68</a:t>
            </a:fld>
            <a:endParaRPr lang="en-US"/>
          </a:p>
        </p:txBody>
      </p:sp>
    </p:spTree>
    <p:extLst>
      <p:ext uri="{BB962C8B-B14F-4D97-AF65-F5344CB8AC3E}">
        <p14:creationId xmlns:p14="http://schemas.microsoft.com/office/powerpoint/2010/main" val="33280696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Attributes of Corporate Bodies: Other Designation</a:t>
            </a:r>
          </a:p>
        </p:txBody>
      </p:sp>
      <p:sp>
        <p:nvSpPr>
          <p:cNvPr id="39939" name="Content Placeholder 2"/>
          <p:cNvSpPr>
            <a:spLocks noGrp="1"/>
          </p:cNvSpPr>
          <p:nvPr>
            <p:ph idx="1"/>
          </p:nvPr>
        </p:nvSpPr>
        <p:spPr/>
        <p:txBody>
          <a:bodyPr/>
          <a:lstStyle/>
          <a:p>
            <a:r>
              <a:rPr lang="en-US" sz="2400" smtClean="0"/>
              <a:t>11.7. This element is core if the name does not convey the idea of a corporate body or if needed to distinguish between two corporate bodies with the same name. It can also be recorded for other corporate bodies.</a:t>
            </a:r>
          </a:p>
          <a:p>
            <a:r>
              <a:rPr lang="en-US" sz="2400" smtClean="0"/>
              <a:t>Can use any term that describes or clarifies the nature of the corporate body, such as “Library” “Papermaker” “Meeting”</a:t>
            </a:r>
          </a:p>
          <a:p>
            <a:r>
              <a:rPr lang="en-US" sz="2400" smtClean="0"/>
              <a:t>Record this element in a MARC authorities 368 field, subfields $a or (sometimes) $c. </a:t>
            </a:r>
          </a:p>
          <a:p>
            <a:r>
              <a:rPr lang="en-US" sz="2400" smtClean="0"/>
              <a:t>PCC practice prefers controlled forms. If a controlled form is recorded, include source in $2 (e.g. $2 lcsh)</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Identifying Corporate Bodies: </a:t>
            </a:r>
            <a:br>
              <a:rPr lang="en-US" sz="4000" smtClean="0"/>
            </a:br>
            <a:r>
              <a:rPr lang="en-US" sz="4000" smtClean="0"/>
              <a:t>Core if needed to </a:t>
            </a:r>
            <a:r>
              <a:rPr lang="en-US" sz="4000" smtClean="0"/>
              <a:t>distinguish (0.6.7)</a:t>
            </a:r>
            <a:endParaRPr lang="en-US"/>
          </a:p>
        </p:txBody>
      </p:sp>
      <p:sp>
        <p:nvSpPr>
          <p:cNvPr id="3" name="Content Placeholder 2"/>
          <p:cNvSpPr>
            <a:spLocks noGrp="1"/>
          </p:cNvSpPr>
          <p:nvPr>
            <p:ph idx="1"/>
          </p:nvPr>
        </p:nvSpPr>
        <p:spPr/>
        <p:txBody>
          <a:bodyPr/>
          <a:lstStyle/>
          <a:p>
            <a:r>
              <a:rPr lang="en-US" smtClean="0"/>
              <a:t>Other place associated with the corporate body</a:t>
            </a:r>
            <a:endParaRPr lang="en-US" smtClean="0"/>
          </a:p>
          <a:p>
            <a:r>
              <a:rPr lang="en-US" smtClean="0"/>
              <a:t>Date of establishment</a:t>
            </a:r>
          </a:p>
          <a:p>
            <a:r>
              <a:rPr lang="en-US" smtClean="0"/>
              <a:t>Date of </a:t>
            </a:r>
            <a:r>
              <a:rPr lang="en-US" smtClean="0"/>
              <a:t>termination</a:t>
            </a:r>
          </a:p>
          <a:p>
            <a:r>
              <a:rPr lang="en-US" smtClean="0"/>
              <a:t>Period of activity of the corporate body</a:t>
            </a:r>
            <a:endParaRPr lang="en-US" smtClean="0"/>
          </a:p>
          <a:p>
            <a:r>
              <a:rPr lang="en-US" smtClean="0"/>
              <a:t>Associated institution</a:t>
            </a:r>
          </a:p>
          <a:p>
            <a:r>
              <a:rPr lang="en-US" smtClean="0"/>
              <a:t>Other designation associated with the corporate body</a:t>
            </a: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7</a:t>
            </a:fld>
            <a:endParaRPr lang="en-US"/>
          </a:p>
        </p:txBody>
      </p:sp>
    </p:spTree>
    <p:extLst>
      <p:ext uri="{BB962C8B-B14F-4D97-AF65-F5344CB8AC3E}">
        <p14:creationId xmlns:p14="http://schemas.microsoft.com/office/powerpoint/2010/main" val="187928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Attributes of Corporate Bodies: Other Designation</a:t>
            </a:r>
          </a:p>
        </p:txBody>
      </p:sp>
      <p:sp>
        <p:nvSpPr>
          <p:cNvPr id="40963" name="Content Placeholder 2"/>
          <p:cNvSpPr>
            <a:spLocks noGrp="1"/>
          </p:cNvSpPr>
          <p:nvPr>
            <p:ph idx="1"/>
          </p:nvPr>
        </p:nvSpPr>
        <p:spPr/>
        <p:txBody>
          <a:bodyPr/>
          <a:lstStyle/>
          <a:p>
            <a:pPr>
              <a:buFont typeface="Arial" charset="0"/>
              <a:buNone/>
            </a:pPr>
            <a:r>
              <a:rPr lang="en-US" sz="2000" dirty="0" smtClean="0"/>
              <a:t>110 2  $a Apollo 11 (Spacecraft)</a:t>
            </a:r>
          </a:p>
          <a:p>
            <a:pPr>
              <a:buFont typeface="Arial" charset="0"/>
              <a:buNone/>
            </a:pPr>
            <a:r>
              <a:rPr lang="en-US" sz="2000" dirty="0" smtClean="0"/>
              <a:t>368     $</a:t>
            </a:r>
            <a:r>
              <a:rPr lang="en-US" sz="2000" smtClean="0"/>
              <a:t>a </a:t>
            </a:r>
            <a:r>
              <a:rPr lang="en-US" sz="2000" smtClean="0"/>
              <a:t>Space vehicles $2 lcsh</a:t>
            </a:r>
            <a:endParaRPr lang="en-US" sz="2000" dirty="0" smtClean="0"/>
          </a:p>
          <a:p>
            <a:pPr>
              <a:buFont typeface="Arial" charset="0"/>
              <a:buNone/>
            </a:pPr>
            <a:endParaRPr lang="en-US" sz="2000" dirty="0" smtClean="0"/>
          </a:p>
          <a:p>
            <a:pPr>
              <a:buFont typeface="Arial" charset="0"/>
              <a:buNone/>
            </a:pPr>
            <a:r>
              <a:rPr lang="en-US" sz="2000" dirty="0" smtClean="0"/>
              <a:t>110 2  $a Red Hot Chili Peppers (Musical group)</a:t>
            </a:r>
          </a:p>
          <a:p>
            <a:pPr>
              <a:buFont typeface="Arial" charset="0"/>
              <a:buNone/>
            </a:pPr>
            <a:r>
              <a:rPr lang="en-US" sz="2000" dirty="0" smtClean="0"/>
              <a:t>368     $a </a:t>
            </a:r>
            <a:r>
              <a:rPr lang="en-US" sz="2000" smtClean="0"/>
              <a:t>Musical </a:t>
            </a:r>
            <a:r>
              <a:rPr lang="en-US" sz="2000" smtClean="0"/>
              <a:t>groups $2 lcsh</a:t>
            </a:r>
            <a:endParaRPr lang="en-US" sz="2000" dirty="0" smtClean="0"/>
          </a:p>
          <a:p>
            <a:pPr>
              <a:buFont typeface="Arial" charset="0"/>
              <a:buNone/>
            </a:pPr>
            <a:endParaRPr lang="en-US" sz="2000" dirty="0" smtClean="0"/>
          </a:p>
          <a:p>
            <a:pPr>
              <a:buNone/>
            </a:pPr>
            <a:r>
              <a:rPr lang="en-US" sz="2000" dirty="0" smtClean="0"/>
              <a:t>110 2  $a </a:t>
            </a:r>
            <a:r>
              <a:rPr lang="en-US" sz="2000" dirty="0"/>
              <a:t>Hill Monastic Manuscript </a:t>
            </a:r>
            <a:r>
              <a:rPr lang="en-US" sz="2000" dirty="0" smtClean="0"/>
              <a:t>Library</a:t>
            </a:r>
          </a:p>
          <a:p>
            <a:pPr>
              <a:buFont typeface="Arial" charset="0"/>
              <a:buNone/>
            </a:pPr>
            <a:r>
              <a:rPr lang="en-US" sz="2000" dirty="0" smtClean="0"/>
              <a:t>368     $</a:t>
            </a:r>
            <a:r>
              <a:rPr lang="en-US" sz="2000" smtClean="0"/>
              <a:t>a Libraries $2 lcsh</a:t>
            </a:r>
            <a:endParaRPr lang="en-US" sz="2000" dirty="0" smtClean="0"/>
          </a:p>
          <a:p>
            <a:pPr>
              <a:buFont typeface="Arial" charset="0"/>
              <a:buNone/>
            </a:pPr>
            <a:endParaRPr lang="en-US" sz="2000" dirty="0"/>
          </a:p>
          <a:p>
            <a:pPr>
              <a:buFont typeface="Arial" charset="0"/>
              <a:buNone/>
            </a:pPr>
            <a:r>
              <a:rPr lang="en-US" sz="2000" dirty="0" smtClean="0"/>
              <a:t>110 2  $a </a:t>
            </a:r>
            <a:r>
              <a:rPr lang="en-US" sz="2000" dirty="0" err="1" smtClean="0"/>
              <a:t>Wookey</a:t>
            </a:r>
            <a:r>
              <a:rPr lang="en-US" sz="2000" dirty="0" smtClean="0"/>
              <a:t> Hole Mill</a:t>
            </a:r>
          </a:p>
          <a:p>
            <a:pPr>
              <a:buFont typeface="Arial" charset="0"/>
              <a:buNone/>
            </a:pPr>
            <a:r>
              <a:rPr lang="en-US" sz="2000" dirty="0" smtClean="0"/>
              <a:t>368     $</a:t>
            </a:r>
            <a:r>
              <a:rPr lang="en-US" sz="2000" smtClean="0"/>
              <a:t>a Papermakers $2 lcsh</a:t>
            </a:r>
            <a:endParaRPr lang="en-US" sz="2000" dirty="0" smtClean="0"/>
          </a:p>
          <a:p>
            <a:pPr>
              <a:buFont typeface="Arial" charset="0"/>
              <a:buNone/>
            </a:pPr>
            <a:endParaRPr lang="en-US" sz="2000" dirty="0"/>
          </a:p>
          <a:p>
            <a:pPr>
              <a:buFont typeface="Arial" charset="0"/>
              <a:buNone/>
            </a:pPr>
            <a:endParaRPr lang="en-US" sz="2000" dirty="0"/>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Designation (Butler)</a:t>
            </a:r>
            <a:endParaRPr lang="en-US"/>
          </a:p>
        </p:txBody>
      </p:sp>
      <p:sp>
        <p:nvSpPr>
          <p:cNvPr id="3" name="Content Placeholder 2"/>
          <p:cNvSpPr>
            <a:spLocks noGrp="1"/>
          </p:cNvSpPr>
          <p:nvPr>
            <p:ph idx="1"/>
          </p:nvPr>
        </p:nvSpPr>
        <p:spPr/>
        <p:txBody>
          <a:bodyPr/>
          <a:lstStyle/>
          <a:p>
            <a:pPr marL="914400" indent="-914400">
              <a:buNone/>
            </a:pPr>
            <a:r>
              <a:rPr lang="en-US" sz="2000"/>
              <a:t>046	</a:t>
            </a:r>
            <a:r>
              <a:rPr lang="en-US" sz="2000" smtClean="0"/>
              <a:t>$</a:t>
            </a:r>
            <a:r>
              <a:rPr lang="en-US" sz="2000"/>
              <a:t>q</a:t>
            </a:r>
            <a:r>
              <a:rPr lang="en-US" sz="2000" smtClean="0"/>
              <a:t> </a:t>
            </a:r>
            <a:r>
              <a:rPr lang="es-ES" sz="2000" smtClean="0"/>
              <a:t>1919 $2 edtf</a:t>
            </a:r>
            <a:endParaRPr lang="en-US" sz="2000"/>
          </a:p>
          <a:p>
            <a:pPr marL="914400" indent="-914400">
              <a:buNone/>
            </a:pPr>
            <a:r>
              <a:rPr lang="en-US" sz="2000" smtClean="0"/>
              <a:t>110 2	$a </a:t>
            </a:r>
            <a:r>
              <a:rPr lang="es-ES" sz="2000"/>
              <a:t>Butler Institute of American Art </a:t>
            </a:r>
            <a:endParaRPr lang="en-US" sz="2000"/>
          </a:p>
          <a:p>
            <a:pPr marL="914400" indent="-914400">
              <a:buNone/>
            </a:pPr>
            <a:r>
              <a:rPr lang="en-US" sz="2000"/>
              <a:t>368	</a:t>
            </a:r>
            <a:r>
              <a:rPr lang="en-US" sz="2000" smtClean="0"/>
              <a:t>$</a:t>
            </a:r>
            <a:r>
              <a:rPr lang="en-US" sz="2000"/>
              <a:t>a </a:t>
            </a:r>
            <a:r>
              <a:rPr lang="en-US" sz="2000" b="1"/>
              <a:t>Museums</a:t>
            </a:r>
            <a:r>
              <a:rPr lang="en-US" sz="2000"/>
              <a:t> $2 lcsh</a:t>
            </a:r>
          </a:p>
          <a:p>
            <a:pPr marL="914400" indent="-914400">
              <a:buNone/>
            </a:pPr>
            <a:r>
              <a:rPr lang="en-US" sz="2000" smtClean="0"/>
              <a:t>370</a:t>
            </a:r>
            <a:r>
              <a:rPr lang="en-US" sz="2000"/>
              <a:t>	</a:t>
            </a:r>
            <a:r>
              <a:rPr lang="en-US" sz="2000" smtClean="0"/>
              <a:t>$</a:t>
            </a:r>
            <a:r>
              <a:rPr lang="en-US" sz="2000"/>
              <a:t>e Youngstown (Ohio) $2 naf</a:t>
            </a:r>
          </a:p>
          <a:p>
            <a:pPr marL="914400" indent="-914400">
              <a:buNone/>
            </a:pPr>
            <a:r>
              <a:rPr lang="en-US" sz="2000" smtClean="0"/>
              <a:t>410 </a:t>
            </a:r>
            <a:r>
              <a:rPr lang="en-US" sz="2000"/>
              <a:t>2	$a Butler </a:t>
            </a:r>
            <a:endParaRPr lang="en-US" sz="2000" smtClean="0"/>
          </a:p>
          <a:p>
            <a:pPr marL="914400" indent="-914400">
              <a:buNone/>
            </a:pPr>
            <a:r>
              <a:rPr lang="en-US" sz="2000" smtClean="0"/>
              <a:t>670</a:t>
            </a:r>
            <a:r>
              <a:rPr lang="en-US" sz="2000"/>
              <a:t>	</a:t>
            </a:r>
            <a:r>
              <a:rPr lang="en-US" sz="2000" smtClean="0"/>
              <a:t>$</a:t>
            </a:r>
            <a:r>
              <a:rPr lang="en-US" sz="2000"/>
              <a:t>a</a:t>
            </a:r>
            <a:r>
              <a:rPr lang="vi-VN" sz="2000"/>
              <a:t> </a:t>
            </a:r>
            <a:r>
              <a:rPr lang="en-US" sz="2000"/>
              <a:t>Masterworks from the Butler Institute of American Art, 2010: $b title page (Butler Institute of American Art, Youngstown, Ohio) page 9 </a:t>
            </a:r>
            <a:r>
              <a:rPr lang="en-US" sz="2000" smtClean="0"/>
              <a:t>(founded by Joseph G. Butler, Jr., in 1919; </a:t>
            </a:r>
            <a:r>
              <a:rPr lang="en-US" sz="2000"/>
              <a:t>first director: Margaret Evans; “The Butler” was the first structure built to house a collection of American works)</a:t>
            </a:r>
          </a:p>
          <a:p>
            <a:pPr marL="914400" indent="-914400">
              <a:buNone/>
            </a:pPr>
            <a:r>
              <a:rPr lang="en-US" sz="2000"/>
              <a:t>670	</a:t>
            </a:r>
            <a:r>
              <a:rPr lang="es-ES" sz="2000"/>
              <a:t> </a:t>
            </a:r>
            <a:r>
              <a:rPr lang="es-ES" sz="2000" smtClean="0"/>
              <a:t>$</a:t>
            </a:r>
            <a:r>
              <a:rPr lang="es-ES" sz="2000"/>
              <a:t>a The Butler Institute of American Art, via WWW, 19 October 2012 $b (address: The Beecher Center, 524 Wick Avenue, Yongstown, Ohio 44052, phone: (330)743-1107)</a:t>
            </a:r>
            <a:endParaRPr lang="es-ES" sz="240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71</a:t>
            </a:fld>
            <a:endParaRPr lang="en-US"/>
          </a:p>
        </p:txBody>
      </p:sp>
    </p:spTree>
    <p:extLst>
      <p:ext uri="{BB962C8B-B14F-4D97-AF65-F5344CB8AC3E}">
        <p14:creationId xmlns:p14="http://schemas.microsoft.com/office/powerpoint/2010/main" val="17556308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Designation</a:t>
            </a:r>
            <a:br>
              <a:rPr lang="en-US" smtClean="0"/>
            </a:br>
            <a:r>
              <a:rPr lang="en-US" smtClean="0"/>
              <a:t>(</a:t>
            </a:r>
            <a:r>
              <a:rPr lang="en-US"/>
              <a:t>Facultad de </a:t>
            </a:r>
            <a:r>
              <a:rPr lang="en-US" smtClean="0"/>
              <a:t>Medicina)</a:t>
            </a:r>
            <a:endParaRPr lang="en-US"/>
          </a:p>
        </p:txBody>
      </p:sp>
      <p:sp>
        <p:nvSpPr>
          <p:cNvPr id="3" name="Content Placeholder 2"/>
          <p:cNvSpPr>
            <a:spLocks noGrp="1"/>
          </p:cNvSpPr>
          <p:nvPr>
            <p:ph idx="1"/>
          </p:nvPr>
        </p:nvSpPr>
        <p:spPr/>
        <p:txBody>
          <a:bodyPr/>
          <a:lstStyle/>
          <a:p>
            <a:pPr marL="1143000" indent="-1143000">
              <a:buNone/>
            </a:pPr>
            <a:r>
              <a:rPr lang="en-US" sz="2800"/>
              <a:t>110 2	$a </a:t>
            </a:r>
            <a:r>
              <a:rPr lang="es-ES" sz="2800"/>
              <a:t>Universidad Autónoma de San Luis Potosí. $b </a:t>
            </a:r>
            <a:r>
              <a:rPr lang="en-US" sz="2800"/>
              <a:t>Facultad de Medicina</a:t>
            </a:r>
          </a:p>
          <a:p>
            <a:pPr marL="1143000" indent="-1143000">
              <a:buNone/>
            </a:pPr>
            <a:r>
              <a:rPr lang="en-US" sz="2800"/>
              <a:t>368	</a:t>
            </a:r>
            <a:r>
              <a:rPr lang="en-US" sz="2800" smtClean="0"/>
              <a:t>$</a:t>
            </a:r>
            <a:r>
              <a:rPr lang="en-US" sz="2800"/>
              <a:t>a </a:t>
            </a:r>
            <a:r>
              <a:rPr lang="en-US" sz="2800" b="1"/>
              <a:t>Medical colleges </a:t>
            </a:r>
            <a:r>
              <a:rPr lang="en-US" sz="2800"/>
              <a:t>$2 lcsh</a:t>
            </a:r>
          </a:p>
          <a:p>
            <a:pPr marL="1143000" indent="-1143000">
              <a:buNone/>
            </a:pPr>
            <a:r>
              <a:rPr lang="en-US" sz="2800" smtClean="0"/>
              <a:t>370	$e </a:t>
            </a:r>
            <a:r>
              <a:rPr lang="es-ES" sz="2800"/>
              <a:t>San Luis Potosí (Mexico) $2 naf</a:t>
            </a:r>
          </a:p>
          <a:p>
            <a:pPr marL="1143000" indent="-1143000">
              <a:buNone/>
            </a:pPr>
            <a:r>
              <a:rPr lang="en-US" sz="2800" smtClean="0"/>
              <a:t>410 </a:t>
            </a:r>
            <a:r>
              <a:rPr lang="en-US" sz="2800"/>
              <a:t>2	$a Facultad de Medicina de San Luis Potosí</a:t>
            </a:r>
          </a:p>
          <a:p>
            <a:pPr marL="1143000" indent="-1143000">
              <a:buNone/>
            </a:pPr>
            <a:r>
              <a:rPr lang="en-US" sz="2800" smtClean="0"/>
              <a:t>670</a:t>
            </a:r>
            <a:r>
              <a:rPr lang="en-US" sz="2800"/>
              <a:t>	</a:t>
            </a:r>
            <a:r>
              <a:rPr lang="en-US" sz="2800" smtClean="0"/>
              <a:t>$</a:t>
            </a:r>
            <a:r>
              <a:rPr lang="en-US" sz="2800"/>
              <a:t>a </a:t>
            </a:r>
            <a:r>
              <a:rPr lang="es-ES" sz="2800"/>
              <a:t>Homenaje conmemorativo que la Facultad de Medicina de San Luis Potosí ofrece al poeta Jaime Sabines</a:t>
            </a:r>
            <a:r>
              <a:rPr lang="en-US" sz="2800"/>
              <a:t>, 2000: $b title page (</a:t>
            </a:r>
            <a:r>
              <a:rPr lang="es-ES" sz="2800"/>
              <a:t>Universidad Autónoma de San Luis Potosí, Facultad de Medicina</a:t>
            </a:r>
            <a:r>
              <a:rPr lang="en-US" sz="2800"/>
              <a:t>) </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72</a:t>
            </a:fld>
            <a:endParaRPr lang="en-US"/>
          </a:p>
        </p:txBody>
      </p:sp>
    </p:spTree>
    <p:extLst>
      <p:ext uri="{BB962C8B-B14F-4D97-AF65-F5344CB8AC3E}">
        <p14:creationId xmlns:p14="http://schemas.microsoft.com/office/powerpoint/2010/main" val="27845550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Designation (Nude Mice)</a:t>
            </a:r>
            <a:endParaRPr lang="en-US"/>
          </a:p>
        </p:txBody>
      </p:sp>
      <p:sp>
        <p:nvSpPr>
          <p:cNvPr id="3" name="Content Placeholder 2"/>
          <p:cNvSpPr>
            <a:spLocks noGrp="1"/>
          </p:cNvSpPr>
          <p:nvPr>
            <p:ph idx="1"/>
          </p:nvPr>
        </p:nvSpPr>
        <p:spPr/>
        <p:txBody>
          <a:bodyPr/>
          <a:lstStyle/>
          <a:p>
            <a:pPr marL="1143000" indent="-1143000">
              <a:buNone/>
            </a:pPr>
            <a:r>
              <a:rPr lang="en-US" sz="2400"/>
              <a:t>046	</a:t>
            </a:r>
            <a:r>
              <a:rPr lang="en-US" sz="2400" smtClean="0"/>
              <a:t>$</a:t>
            </a:r>
            <a:r>
              <a:rPr lang="en-US" sz="2400"/>
              <a:t>q</a:t>
            </a:r>
            <a:r>
              <a:rPr lang="en-US" sz="2400" smtClean="0"/>
              <a:t> 1979-09-06 $r 1979-09-09 $2 edtf</a:t>
            </a:r>
            <a:endParaRPr lang="en-US" sz="2400"/>
          </a:p>
          <a:p>
            <a:pPr marL="1143000" indent="-1143000">
              <a:buNone/>
            </a:pPr>
            <a:r>
              <a:rPr lang="en-US" sz="2400" smtClean="0"/>
              <a:t>111 </a:t>
            </a:r>
            <a:r>
              <a:rPr lang="en-US" sz="2400"/>
              <a:t>2	$a International Workshop on Nude </a:t>
            </a:r>
            <a:r>
              <a:rPr lang="en-US" sz="2400" smtClean="0"/>
              <a:t>Mice</a:t>
            </a:r>
            <a:r>
              <a:rPr lang="en-US" sz="2400"/>
              <a:t> $n (3rd</a:t>
            </a:r>
            <a:r>
              <a:rPr lang="en-US" sz="2400" smtClean="0"/>
              <a:t> </a:t>
            </a:r>
          </a:p>
          <a:p>
            <a:pPr marL="1143000" indent="-1143000">
              <a:buNone/>
            </a:pPr>
            <a:r>
              <a:rPr lang="es-ES" sz="2400"/>
              <a:t>368	</a:t>
            </a:r>
            <a:r>
              <a:rPr lang="es-ES" sz="2400" smtClean="0"/>
              <a:t>$</a:t>
            </a:r>
            <a:r>
              <a:rPr lang="es-ES" sz="2400"/>
              <a:t>a </a:t>
            </a:r>
            <a:r>
              <a:rPr lang="es-ES" sz="2400" b="1" smtClean="0"/>
              <a:t>Congresses and conventions </a:t>
            </a:r>
            <a:r>
              <a:rPr lang="es-ES" sz="2400" smtClean="0"/>
              <a:t>$2 </a:t>
            </a:r>
            <a:r>
              <a:rPr lang="es-ES" sz="2400"/>
              <a:t>lcsh</a:t>
            </a:r>
          </a:p>
          <a:p>
            <a:pPr marL="1143000" indent="-1143000">
              <a:buNone/>
            </a:pPr>
            <a:r>
              <a:rPr lang="es-ES" sz="2400" smtClean="0"/>
              <a:t>370	$e </a:t>
            </a:r>
            <a:r>
              <a:rPr lang="es-ES" sz="2400"/>
              <a:t>Bozeman (Mont.) $2 naf</a:t>
            </a:r>
          </a:p>
          <a:p>
            <a:pPr marL="1143000" indent="-1143000">
              <a:buNone/>
            </a:pPr>
            <a:r>
              <a:rPr lang="es-ES" sz="2400"/>
              <a:t>373	</a:t>
            </a:r>
            <a:r>
              <a:rPr lang="es-ES" sz="2400" smtClean="0"/>
              <a:t>$</a:t>
            </a:r>
            <a:r>
              <a:rPr lang="es-ES" sz="2400"/>
              <a:t>a </a:t>
            </a:r>
            <a:r>
              <a:rPr lang="en-US" sz="2400"/>
              <a:t>Montana State University (Bozeman, Mont.) </a:t>
            </a:r>
            <a:r>
              <a:rPr lang="es-ES" sz="2400"/>
              <a:t>$2 naf</a:t>
            </a:r>
          </a:p>
          <a:p>
            <a:pPr marL="1143000" indent="-1143000">
              <a:buNone/>
            </a:pPr>
            <a:r>
              <a:rPr lang="es-ES" sz="2400" smtClean="0"/>
              <a:t>670</a:t>
            </a:r>
            <a:r>
              <a:rPr lang="es-ES" sz="2400"/>
              <a:t>	</a:t>
            </a:r>
            <a:r>
              <a:rPr lang="es-ES" sz="2400" smtClean="0"/>
              <a:t>$</a:t>
            </a:r>
            <a:r>
              <a:rPr lang="es-ES" sz="2400"/>
              <a:t>a Proceedings of the Third International Workshop on Nude Mice, 1982: $b title page (held at Montana State University, Bozeman, Montana, September 6-9, 1979)</a:t>
            </a:r>
          </a:p>
          <a:p>
            <a:pPr marL="0" indent="0">
              <a:buNone/>
            </a:pPr>
            <a:endParaRPr lang="en-US" sz="280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73</a:t>
            </a:fld>
            <a:endParaRPr lang="en-US"/>
          </a:p>
        </p:txBody>
      </p:sp>
    </p:spTree>
    <p:extLst>
      <p:ext uri="{BB962C8B-B14F-4D97-AF65-F5344CB8AC3E}">
        <p14:creationId xmlns:p14="http://schemas.microsoft.com/office/powerpoint/2010/main" val="27334187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Attributes of Corporate Bodies:</a:t>
            </a:r>
            <a:br>
              <a:rPr lang="en-US" smtClean="0"/>
            </a:br>
            <a:r>
              <a:rPr lang="en-US" smtClean="0"/>
              <a:t>Language</a:t>
            </a:r>
          </a:p>
        </p:txBody>
      </p:sp>
      <p:sp>
        <p:nvSpPr>
          <p:cNvPr id="41987" name="Content Placeholder 2"/>
          <p:cNvSpPr>
            <a:spLocks noGrp="1"/>
          </p:cNvSpPr>
          <p:nvPr>
            <p:ph idx="1"/>
          </p:nvPr>
        </p:nvSpPr>
        <p:spPr/>
        <p:txBody>
          <a:bodyPr/>
          <a:lstStyle/>
          <a:p>
            <a:r>
              <a:rPr lang="en-US" smtClean="0"/>
              <a:t>11.8. Language of the corporate body is a language a corporate body uses in its communications.</a:t>
            </a:r>
          </a:p>
          <a:p>
            <a:r>
              <a:rPr lang="en-US" smtClean="0"/>
              <a:t>Recorded in MARC 377, using the MARC language code</a:t>
            </a:r>
          </a:p>
          <a:p>
            <a:pPr>
              <a:buFont typeface="Arial" charset="0"/>
              <a:buNone/>
            </a:pPr>
            <a:r>
              <a:rPr lang="en-US" smtClean="0"/>
              <a:t>		377	$a spa</a:t>
            </a:r>
          </a:p>
          <a:p>
            <a:pPr>
              <a:buFont typeface="Arial" charset="0"/>
              <a:buNone/>
            </a:pPr>
            <a:r>
              <a:rPr lang="en-US"/>
              <a:t>	</a:t>
            </a:r>
            <a:r>
              <a:rPr lang="en-US" smtClean="0"/>
              <a:t>	377   $a eng</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Language (Butler)</a:t>
            </a:r>
            <a:endParaRPr lang="en-US"/>
          </a:p>
        </p:txBody>
      </p:sp>
      <p:sp>
        <p:nvSpPr>
          <p:cNvPr id="3" name="Content Placeholder 2"/>
          <p:cNvSpPr>
            <a:spLocks noGrp="1"/>
          </p:cNvSpPr>
          <p:nvPr>
            <p:ph idx="1"/>
          </p:nvPr>
        </p:nvSpPr>
        <p:spPr/>
        <p:txBody>
          <a:bodyPr/>
          <a:lstStyle/>
          <a:p>
            <a:pPr marL="914400" indent="-914400">
              <a:buNone/>
            </a:pPr>
            <a:r>
              <a:rPr lang="en-US" sz="2000"/>
              <a:t>046	</a:t>
            </a:r>
            <a:r>
              <a:rPr lang="en-US" sz="2000" smtClean="0"/>
              <a:t>$</a:t>
            </a:r>
            <a:r>
              <a:rPr lang="en-US" sz="2000"/>
              <a:t>q</a:t>
            </a:r>
            <a:r>
              <a:rPr lang="en-US" sz="2000" smtClean="0"/>
              <a:t> </a:t>
            </a:r>
            <a:r>
              <a:rPr lang="es-ES" sz="2000" smtClean="0"/>
              <a:t>1919 $2 edtf</a:t>
            </a:r>
            <a:endParaRPr lang="en-US" sz="2000"/>
          </a:p>
          <a:p>
            <a:pPr marL="914400" indent="-914400">
              <a:buNone/>
            </a:pPr>
            <a:r>
              <a:rPr lang="en-US" sz="2000" smtClean="0"/>
              <a:t>110 2	$a </a:t>
            </a:r>
            <a:r>
              <a:rPr lang="es-ES" sz="2000"/>
              <a:t>Butler Institute of American Art </a:t>
            </a:r>
            <a:endParaRPr lang="en-US" sz="2000"/>
          </a:p>
          <a:p>
            <a:pPr marL="914400" indent="-914400">
              <a:buNone/>
            </a:pPr>
            <a:r>
              <a:rPr lang="en-US" sz="2000"/>
              <a:t>368	</a:t>
            </a:r>
            <a:r>
              <a:rPr lang="en-US" sz="2000" smtClean="0"/>
              <a:t>$</a:t>
            </a:r>
            <a:r>
              <a:rPr lang="en-US" sz="2000"/>
              <a:t>a Museums $2 lcsh</a:t>
            </a:r>
          </a:p>
          <a:p>
            <a:pPr marL="914400" indent="-914400">
              <a:buNone/>
            </a:pPr>
            <a:r>
              <a:rPr lang="en-US" sz="2000" smtClean="0"/>
              <a:t>370</a:t>
            </a:r>
            <a:r>
              <a:rPr lang="en-US" sz="2000"/>
              <a:t>	</a:t>
            </a:r>
            <a:r>
              <a:rPr lang="en-US" sz="2000" smtClean="0"/>
              <a:t>$</a:t>
            </a:r>
            <a:r>
              <a:rPr lang="en-US" sz="2000"/>
              <a:t>e Youngstown (Ohio) $2 naf</a:t>
            </a:r>
          </a:p>
          <a:p>
            <a:pPr marL="914400" indent="-914400">
              <a:buNone/>
            </a:pPr>
            <a:r>
              <a:rPr lang="en-US" sz="2000" smtClean="0"/>
              <a:t>377	$a </a:t>
            </a:r>
            <a:r>
              <a:rPr lang="en-US" sz="2000" b="1"/>
              <a:t>eng</a:t>
            </a:r>
          </a:p>
          <a:p>
            <a:pPr marL="914400" indent="-914400">
              <a:buNone/>
            </a:pPr>
            <a:r>
              <a:rPr lang="en-US" sz="2000" smtClean="0"/>
              <a:t>410 </a:t>
            </a:r>
            <a:r>
              <a:rPr lang="en-US" sz="2000"/>
              <a:t>2	$a Butler </a:t>
            </a:r>
            <a:endParaRPr lang="en-US" sz="2000" smtClean="0"/>
          </a:p>
          <a:p>
            <a:pPr marL="914400" indent="-914400">
              <a:buNone/>
            </a:pPr>
            <a:r>
              <a:rPr lang="en-US" sz="2000" smtClean="0"/>
              <a:t>670</a:t>
            </a:r>
            <a:r>
              <a:rPr lang="en-US" sz="2000"/>
              <a:t>	</a:t>
            </a:r>
            <a:r>
              <a:rPr lang="en-US" sz="2000" smtClean="0"/>
              <a:t>$</a:t>
            </a:r>
            <a:r>
              <a:rPr lang="en-US" sz="2000"/>
              <a:t>a</a:t>
            </a:r>
            <a:r>
              <a:rPr lang="vi-VN" sz="2000"/>
              <a:t> </a:t>
            </a:r>
            <a:r>
              <a:rPr lang="en-US" sz="2000"/>
              <a:t>Masterworks from the Butler Institute of American Art, 2010: $b title page (Butler Institute of American Art, Youngstown, Ohio) page 9 </a:t>
            </a:r>
            <a:r>
              <a:rPr lang="en-US" sz="2000" smtClean="0"/>
              <a:t>(founded by Joseph G. Butler, Jr., in 1919; </a:t>
            </a:r>
            <a:r>
              <a:rPr lang="en-US" sz="2000"/>
              <a:t>first director: Margaret Evans; “The Butler” was the first structure built to house a collection of American works)</a:t>
            </a:r>
          </a:p>
          <a:p>
            <a:pPr marL="914400" indent="-914400">
              <a:buNone/>
            </a:pPr>
            <a:r>
              <a:rPr lang="en-US" sz="2000"/>
              <a:t>670	</a:t>
            </a:r>
            <a:r>
              <a:rPr lang="es-ES" sz="2000"/>
              <a:t> </a:t>
            </a:r>
            <a:r>
              <a:rPr lang="es-ES" sz="2000" smtClean="0"/>
              <a:t>$</a:t>
            </a:r>
            <a:r>
              <a:rPr lang="es-ES" sz="2000"/>
              <a:t>a The Butler Institute of American Art, via WWW, 19 October 2012 $b (address: The Beecher Center, 524 Wick Avenue, Yongstown, Ohio 44052, phone: (330)743-1107)</a:t>
            </a:r>
            <a:endParaRPr lang="es-ES" sz="240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75</a:t>
            </a:fld>
            <a:endParaRPr lang="en-US"/>
          </a:p>
        </p:txBody>
      </p:sp>
    </p:spTree>
    <p:extLst>
      <p:ext uri="{BB962C8B-B14F-4D97-AF65-F5344CB8AC3E}">
        <p14:creationId xmlns:p14="http://schemas.microsoft.com/office/powerpoint/2010/main" val="5240425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Language</a:t>
            </a:r>
            <a:br>
              <a:rPr lang="en-US" smtClean="0"/>
            </a:br>
            <a:r>
              <a:rPr lang="en-US" smtClean="0"/>
              <a:t>(</a:t>
            </a:r>
            <a:r>
              <a:rPr lang="en-US"/>
              <a:t>Facultad de </a:t>
            </a:r>
            <a:r>
              <a:rPr lang="en-US" smtClean="0"/>
              <a:t>Medicina)</a:t>
            </a:r>
            <a:endParaRPr lang="en-US"/>
          </a:p>
        </p:txBody>
      </p:sp>
      <p:sp>
        <p:nvSpPr>
          <p:cNvPr id="3" name="Content Placeholder 2"/>
          <p:cNvSpPr>
            <a:spLocks noGrp="1"/>
          </p:cNvSpPr>
          <p:nvPr>
            <p:ph idx="1"/>
          </p:nvPr>
        </p:nvSpPr>
        <p:spPr/>
        <p:txBody>
          <a:bodyPr/>
          <a:lstStyle/>
          <a:p>
            <a:pPr marL="1143000" indent="-1143000">
              <a:buNone/>
            </a:pPr>
            <a:r>
              <a:rPr lang="en-US" sz="2400"/>
              <a:t>110 2	$a </a:t>
            </a:r>
            <a:r>
              <a:rPr lang="es-ES" sz="2400"/>
              <a:t>Universidad Autónoma de San Luis Potosí. $b </a:t>
            </a:r>
            <a:r>
              <a:rPr lang="en-US" sz="2400"/>
              <a:t>Facultad de Medicina</a:t>
            </a:r>
          </a:p>
          <a:p>
            <a:pPr marL="1143000" indent="-1143000">
              <a:buNone/>
            </a:pPr>
            <a:r>
              <a:rPr lang="en-US" sz="2400"/>
              <a:t>368	</a:t>
            </a:r>
            <a:r>
              <a:rPr lang="en-US" sz="2400" smtClean="0"/>
              <a:t>$</a:t>
            </a:r>
            <a:r>
              <a:rPr lang="en-US" sz="2400"/>
              <a:t>a Medical colleges $2 lcsh</a:t>
            </a:r>
          </a:p>
          <a:p>
            <a:pPr marL="1143000" indent="-1143000">
              <a:buNone/>
            </a:pPr>
            <a:r>
              <a:rPr lang="en-US" sz="2400" smtClean="0"/>
              <a:t>370	$e </a:t>
            </a:r>
            <a:r>
              <a:rPr lang="es-ES" sz="2400"/>
              <a:t>San Luis Potosí (Mexico) $2 naf</a:t>
            </a:r>
          </a:p>
          <a:p>
            <a:pPr marL="1143000" indent="-1143000">
              <a:buAutoNum type="arabicPlain" startAt="377"/>
            </a:pPr>
            <a:r>
              <a:rPr lang="en-US" sz="2400" smtClean="0"/>
              <a:t>$</a:t>
            </a:r>
            <a:r>
              <a:rPr lang="en-US" sz="2400"/>
              <a:t>a </a:t>
            </a:r>
            <a:r>
              <a:rPr lang="en-US" sz="2400" b="1" smtClean="0"/>
              <a:t>spa</a:t>
            </a:r>
          </a:p>
          <a:p>
            <a:pPr marL="1143000" indent="-1143000">
              <a:buNone/>
            </a:pPr>
            <a:r>
              <a:rPr lang="en-US" sz="2400" smtClean="0"/>
              <a:t>410 2	$a </a:t>
            </a:r>
            <a:r>
              <a:rPr lang="en-US" sz="2400"/>
              <a:t>Facultad de Medicina de San Luis Potosí</a:t>
            </a:r>
          </a:p>
          <a:p>
            <a:pPr marL="1143000" indent="-1143000">
              <a:buNone/>
            </a:pPr>
            <a:r>
              <a:rPr lang="en-US" sz="2400" smtClean="0"/>
              <a:t>670</a:t>
            </a:r>
            <a:r>
              <a:rPr lang="en-US" sz="2400"/>
              <a:t>	</a:t>
            </a:r>
            <a:r>
              <a:rPr lang="en-US" sz="2400" smtClean="0"/>
              <a:t>$</a:t>
            </a:r>
            <a:r>
              <a:rPr lang="en-US" sz="2400"/>
              <a:t>a </a:t>
            </a:r>
            <a:r>
              <a:rPr lang="es-ES" sz="2400"/>
              <a:t>Homenaje conmemorativo que la Facultad de Medicina de San Luis Potosí ofrece al poeta Jaime Sabines</a:t>
            </a:r>
            <a:r>
              <a:rPr lang="en-US" sz="2400"/>
              <a:t>, 2000: $b title page (</a:t>
            </a:r>
            <a:r>
              <a:rPr lang="es-ES" sz="2400"/>
              <a:t>Universidad Autónoma de San Luis Potosí, Facultad de Medicina</a:t>
            </a:r>
            <a:r>
              <a:rPr lang="en-US" sz="2400"/>
              <a:t>) </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76</a:t>
            </a:fld>
            <a:endParaRPr lang="en-US"/>
          </a:p>
        </p:txBody>
      </p:sp>
    </p:spTree>
    <p:extLst>
      <p:ext uri="{BB962C8B-B14F-4D97-AF65-F5344CB8AC3E}">
        <p14:creationId xmlns:p14="http://schemas.microsoft.com/office/powerpoint/2010/main" val="27449044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Language (Nude Mice)</a:t>
            </a:r>
            <a:endParaRPr lang="en-US"/>
          </a:p>
        </p:txBody>
      </p:sp>
      <p:sp>
        <p:nvSpPr>
          <p:cNvPr id="3" name="Content Placeholder 2"/>
          <p:cNvSpPr>
            <a:spLocks noGrp="1"/>
          </p:cNvSpPr>
          <p:nvPr>
            <p:ph idx="1"/>
          </p:nvPr>
        </p:nvSpPr>
        <p:spPr/>
        <p:txBody>
          <a:bodyPr/>
          <a:lstStyle/>
          <a:p>
            <a:pPr marL="1143000" indent="-1143000">
              <a:buNone/>
            </a:pPr>
            <a:r>
              <a:rPr lang="en-US" sz="2400"/>
              <a:t>046	</a:t>
            </a:r>
            <a:r>
              <a:rPr lang="en-US" sz="2400" smtClean="0"/>
              <a:t>$</a:t>
            </a:r>
            <a:r>
              <a:rPr lang="en-US" sz="2400"/>
              <a:t>q</a:t>
            </a:r>
            <a:r>
              <a:rPr lang="en-US" sz="2400" smtClean="0"/>
              <a:t> 1979-09-06 $r 1979-09-09 $2 edtf</a:t>
            </a:r>
            <a:endParaRPr lang="en-US" sz="2400"/>
          </a:p>
          <a:p>
            <a:pPr marL="1143000" indent="-1143000">
              <a:buNone/>
            </a:pPr>
            <a:r>
              <a:rPr lang="en-US" sz="2400" smtClean="0"/>
              <a:t>111 </a:t>
            </a:r>
            <a:r>
              <a:rPr lang="en-US" sz="2400"/>
              <a:t>2	$a International Workshop on Nude </a:t>
            </a:r>
            <a:r>
              <a:rPr lang="en-US" sz="2400" smtClean="0"/>
              <a:t>Mice</a:t>
            </a:r>
            <a:r>
              <a:rPr lang="en-US" sz="2400"/>
              <a:t> $n (3rd</a:t>
            </a:r>
            <a:r>
              <a:rPr lang="en-US" sz="2400" smtClean="0"/>
              <a:t> </a:t>
            </a:r>
          </a:p>
          <a:p>
            <a:pPr marL="1143000" indent="-1143000">
              <a:buNone/>
            </a:pPr>
            <a:r>
              <a:rPr lang="es-ES" sz="2400"/>
              <a:t>368	</a:t>
            </a:r>
            <a:r>
              <a:rPr lang="es-ES" sz="2400" smtClean="0"/>
              <a:t>$</a:t>
            </a:r>
            <a:r>
              <a:rPr lang="es-ES" sz="2400"/>
              <a:t>a Workshops $2 lcsh</a:t>
            </a:r>
          </a:p>
          <a:p>
            <a:pPr marL="1143000" indent="-1143000">
              <a:buNone/>
            </a:pPr>
            <a:r>
              <a:rPr lang="es-ES" sz="2400" smtClean="0"/>
              <a:t>370	$e </a:t>
            </a:r>
            <a:r>
              <a:rPr lang="es-ES" sz="2400"/>
              <a:t>Bozeman (Mont.) $2 naf</a:t>
            </a:r>
          </a:p>
          <a:p>
            <a:pPr marL="1143000" indent="-1143000">
              <a:buNone/>
            </a:pPr>
            <a:r>
              <a:rPr lang="es-ES" sz="2400"/>
              <a:t>373	</a:t>
            </a:r>
            <a:r>
              <a:rPr lang="es-ES" sz="2400" smtClean="0"/>
              <a:t>$</a:t>
            </a:r>
            <a:r>
              <a:rPr lang="es-ES" sz="2400"/>
              <a:t>a </a:t>
            </a:r>
            <a:r>
              <a:rPr lang="en-US" sz="2400"/>
              <a:t>Montana State University (Bozeman, Mont.) </a:t>
            </a:r>
            <a:r>
              <a:rPr lang="es-ES" sz="2400"/>
              <a:t>$2 naf</a:t>
            </a:r>
          </a:p>
          <a:p>
            <a:pPr marL="1143000" indent="-1143000">
              <a:buNone/>
            </a:pPr>
            <a:r>
              <a:rPr lang="en-US" sz="2400"/>
              <a:t>377	$a </a:t>
            </a:r>
            <a:r>
              <a:rPr lang="en-US" sz="2400" b="1"/>
              <a:t>eng</a:t>
            </a:r>
            <a:endParaRPr lang="es-ES" sz="2400" smtClean="0"/>
          </a:p>
          <a:p>
            <a:pPr marL="1143000" indent="-1143000">
              <a:buNone/>
            </a:pPr>
            <a:r>
              <a:rPr lang="es-ES" sz="2400" smtClean="0"/>
              <a:t>670</a:t>
            </a:r>
            <a:r>
              <a:rPr lang="es-ES" sz="2400"/>
              <a:t>	</a:t>
            </a:r>
            <a:r>
              <a:rPr lang="es-ES" sz="2400" smtClean="0"/>
              <a:t>$</a:t>
            </a:r>
            <a:r>
              <a:rPr lang="es-ES" sz="2400"/>
              <a:t>a Proceedings of the Third International Workshop on Nude Mice, 1982: $b title page (held at Montana State University, Bozeman, Montana, September 6-9, 1979)</a:t>
            </a:r>
          </a:p>
          <a:p>
            <a:pPr marL="0" indent="0">
              <a:buNone/>
            </a:pPr>
            <a:endParaRPr lang="en-US" sz="280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77</a:t>
            </a:fld>
            <a:endParaRPr lang="en-US"/>
          </a:p>
        </p:txBody>
      </p:sp>
    </p:spTree>
    <p:extLst>
      <p:ext uri="{BB962C8B-B14F-4D97-AF65-F5344CB8AC3E}">
        <p14:creationId xmlns:p14="http://schemas.microsoft.com/office/powerpoint/2010/main" val="34865835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Attributes of Corporate Bodies:</a:t>
            </a:r>
            <a:br>
              <a:rPr lang="en-US" smtClean="0"/>
            </a:br>
            <a:r>
              <a:rPr lang="en-US" smtClean="0"/>
              <a:t>Address</a:t>
            </a:r>
          </a:p>
        </p:txBody>
      </p:sp>
      <p:sp>
        <p:nvSpPr>
          <p:cNvPr id="41987" name="Content Placeholder 2"/>
          <p:cNvSpPr>
            <a:spLocks noGrp="1"/>
          </p:cNvSpPr>
          <p:nvPr>
            <p:ph idx="1"/>
          </p:nvPr>
        </p:nvSpPr>
        <p:spPr/>
        <p:txBody>
          <a:bodyPr numCol="2"/>
          <a:lstStyle/>
          <a:p>
            <a:r>
              <a:rPr lang="en-US" sz="2800" dirty="0" smtClean="0"/>
              <a:t>11.9. Street address of the corporate body’s headquarters; or e-mail or Internet address</a:t>
            </a:r>
          </a:p>
          <a:p>
            <a:endParaRPr lang="en-US" sz="2800" dirty="0" smtClean="0"/>
          </a:p>
          <a:p>
            <a:endParaRPr lang="en-US" sz="2800" dirty="0"/>
          </a:p>
          <a:p>
            <a:endParaRPr lang="en-US" sz="2800" dirty="0" smtClean="0"/>
          </a:p>
          <a:p>
            <a:endParaRPr lang="en-US" sz="2800" dirty="0"/>
          </a:p>
          <a:p>
            <a:endParaRPr lang="en-US" sz="2800" dirty="0" smtClean="0"/>
          </a:p>
          <a:p>
            <a:r>
              <a:rPr lang="en-US" sz="2800" dirty="0" smtClean="0"/>
              <a:t>Recorded in MARC 371</a:t>
            </a:r>
          </a:p>
          <a:p>
            <a:pPr lvl="1"/>
            <a:r>
              <a:rPr lang="en-US" sz="2400" dirty="0" smtClean="0"/>
              <a:t>$a Street address </a:t>
            </a:r>
          </a:p>
          <a:p>
            <a:pPr lvl="1"/>
            <a:r>
              <a:rPr lang="en-US" sz="2400" dirty="0" smtClean="0"/>
              <a:t>$b City</a:t>
            </a:r>
          </a:p>
          <a:p>
            <a:pPr lvl="1"/>
            <a:r>
              <a:rPr lang="en-US" sz="2400" dirty="0" smtClean="0"/>
              <a:t>$c Intermediate jurisdiction (e.g. State)</a:t>
            </a:r>
          </a:p>
          <a:p>
            <a:pPr lvl="1"/>
            <a:r>
              <a:rPr lang="en-US" sz="2400" dirty="0" smtClean="0"/>
              <a:t>$d Country</a:t>
            </a:r>
          </a:p>
          <a:p>
            <a:pPr lvl="1"/>
            <a:r>
              <a:rPr lang="en-US" sz="2400" dirty="0" smtClean="0"/>
              <a:t>$e Postal Code</a:t>
            </a:r>
          </a:p>
          <a:p>
            <a:pPr lvl="1"/>
            <a:r>
              <a:rPr lang="en-US" sz="2400" dirty="0" smtClean="0"/>
              <a:t>$m Electronic mail address</a:t>
            </a:r>
          </a:p>
          <a:p>
            <a:pPr lvl="1"/>
            <a:r>
              <a:rPr lang="en-US" sz="2400" dirty="0" smtClean="0"/>
              <a:t>$s Start period</a:t>
            </a:r>
          </a:p>
          <a:p>
            <a:pPr lvl="1"/>
            <a:r>
              <a:rPr lang="en-US" sz="2400" dirty="0" smtClean="0"/>
              <a:t>$t End period</a:t>
            </a:r>
            <a:endParaRPr lang="en-US" dirty="0" smtClean="0"/>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78</a:t>
            </a:fld>
            <a:endParaRPr lang="en-US"/>
          </a:p>
        </p:txBody>
      </p:sp>
    </p:spTree>
    <p:extLst>
      <p:ext uri="{BB962C8B-B14F-4D97-AF65-F5344CB8AC3E}">
        <p14:creationId xmlns:p14="http://schemas.microsoft.com/office/powerpoint/2010/main" val="27469793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3751" y="36616"/>
            <a:ext cx="6184449" cy="60895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6. Describing Corporate Bodies</a:t>
            </a:r>
            <a:endParaRPr lang="en-US"/>
          </a:p>
        </p:txBody>
      </p:sp>
      <p:sp>
        <p:nvSpPr>
          <p:cNvPr id="7" name="Slide Number Placeholder 6"/>
          <p:cNvSpPr>
            <a:spLocks noGrp="1"/>
          </p:cNvSpPr>
          <p:nvPr>
            <p:ph type="sldNum" sz="quarter" idx="12"/>
          </p:nvPr>
        </p:nvSpPr>
        <p:spPr/>
        <p:txBody>
          <a:bodyPr/>
          <a:lstStyle/>
          <a:p>
            <a:pPr>
              <a:defRPr/>
            </a:pPr>
            <a:fld id="{D92AA2C8-A7FF-495D-8849-DA0C39E4BF22}" type="slidenum">
              <a:rPr lang="en-US" smtClean="0"/>
              <a:pPr>
                <a:defRPr/>
              </a:pPr>
              <a:t>79</a:t>
            </a:fld>
            <a:endParaRPr lang="en-US"/>
          </a:p>
        </p:txBody>
      </p:sp>
    </p:spTree>
    <p:extLst>
      <p:ext uri="{BB962C8B-B14F-4D97-AF65-F5344CB8AC3E}">
        <p14:creationId xmlns:p14="http://schemas.microsoft.com/office/powerpoint/2010/main" val="1126403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Corporate Bodies: Transcription and Capitalization</a:t>
            </a:r>
            <a:endParaRPr lang="en-US"/>
          </a:p>
        </p:txBody>
      </p:sp>
      <p:sp>
        <p:nvSpPr>
          <p:cNvPr id="3" name="Content Placeholder 2"/>
          <p:cNvSpPr>
            <a:spLocks noGrp="1"/>
          </p:cNvSpPr>
          <p:nvPr>
            <p:ph idx="1"/>
          </p:nvPr>
        </p:nvSpPr>
        <p:spPr/>
        <p:txBody>
          <a:bodyPr/>
          <a:lstStyle/>
          <a:p>
            <a:r>
              <a:rPr lang="en-US" sz="2800" smtClean="0"/>
              <a:t>8.5.2. Capitalization: follow </a:t>
            </a:r>
            <a:r>
              <a:rPr lang="en-US" sz="2800" smtClean="0"/>
              <a:t>Appendix A.2</a:t>
            </a:r>
          </a:p>
          <a:p>
            <a:r>
              <a:rPr lang="en-US" sz="2800" smtClean="0"/>
              <a:t>8.5.4. Diacritical marks: record them as they appear; add them if it is certain that they are integral to the name but were omitted in the source</a:t>
            </a:r>
          </a:p>
          <a:p>
            <a:r>
              <a:rPr lang="en-US" sz="2800" smtClean="0"/>
              <a:t>8.5.5. Retain hyphens if used by the body</a:t>
            </a:r>
          </a:p>
          <a:p>
            <a:r>
              <a:rPr lang="en-US" sz="2800" smtClean="0"/>
              <a:t>8.5.6. Instructions about spacing between initials</a:t>
            </a:r>
          </a:p>
          <a:p>
            <a:r>
              <a:rPr lang="en-US" sz="2800" smtClean="0"/>
              <a:t>8.5.7. Abbreviations. Follow the usage of the body</a:t>
            </a:r>
          </a:p>
          <a:p>
            <a:r>
              <a:rPr lang="en-US" sz="2800" smtClean="0"/>
              <a:t>8.4. Language and script. NACO policy = Romanize vernacular scripts.</a:t>
            </a:r>
            <a:endParaRPr lang="en-US" sz="280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8</a:t>
            </a:fld>
            <a:endParaRPr lang="en-US"/>
          </a:p>
        </p:txBody>
      </p:sp>
    </p:spTree>
    <p:extLst>
      <p:ext uri="{BB962C8B-B14F-4D97-AF65-F5344CB8AC3E}">
        <p14:creationId xmlns:p14="http://schemas.microsoft.com/office/powerpoint/2010/main" val="386598479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Address (Butler)</a:t>
            </a:r>
            <a:endParaRPr lang="en-US"/>
          </a:p>
        </p:txBody>
      </p:sp>
      <p:sp>
        <p:nvSpPr>
          <p:cNvPr id="3" name="Content Placeholder 2"/>
          <p:cNvSpPr>
            <a:spLocks noGrp="1"/>
          </p:cNvSpPr>
          <p:nvPr>
            <p:ph idx="1"/>
          </p:nvPr>
        </p:nvSpPr>
        <p:spPr>
          <a:xfrm>
            <a:off x="457200" y="1447800"/>
            <a:ext cx="8229600" cy="4678363"/>
          </a:xfrm>
        </p:spPr>
        <p:txBody>
          <a:bodyPr/>
          <a:lstStyle/>
          <a:p>
            <a:pPr marL="914400" indent="-914400">
              <a:buNone/>
            </a:pPr>
            <a:r>
              <a:rPr lang="en-US" sz="1800"/>
              <a:t>046	</a:t>
            </a:r>
            <a:r>
              <a:rPr lang="en-US" sz="1800" smtClean="0"/>
              <a:t>$q </a:t>
            </a:r>
            <a:r>
              <a:rPr lang="es-ES" sz="1800" smtClean="0"/>
              <a:t>1919 $2 edtf</a:t>
            </a:r>
            <a:endParaRPr lang="en-US" sz="1800"/>
          </a:p>
          <a:p>
            <a:pPr marL="914400" indent="-914400">
              <a:buNone/>
            </a:pPr>
            <a:r>
              <a:rPr lang="en-US" sz="1800" smtClean="0"/>
              <a:t>110 2	$a </a:t>
            </a:r>
            <a:r>
              <a:rPr lang="es-ES" sz="1800"/>
              <a:t>Butler Institute of American Art </a:t>
            </a:r>
            <a:endParaRPr lang="en-US" sz="1800"/>
          </a:p>
          <a:p>
            <a:pPr marL="914400" indent="-914400">
              <a:buNone/>
            </a:pPr>
            <a:r>
              <a:rPr lang="en-US" sz="1800"/>
              <a:t>368	</a:t>
            </a:r>
            <a:r>
              <a:rPr lang="en-US" sz="1800" smtClean="0"/>
              <a:t>$</a:t>
            </a:r>
            <a:r>
              <a:rPr lang="en-US" sz="1800"/>
              <a:t>a Museums $2 lcsh</a:t>
            </a:r>
          </a:p>
          <a:p>
            <a:pPr marL="914400" indent="-914400">
              <a:buNone/>
            </a:pPr>
            <a:r>
              <a:rPr lang="en-US" sz="1800" smtClean="0"/>
              <a:t>370</a:t>
            </a:r>
            <a:r>
              <a:rPr lang="en-US" sz="1800"/>
              <a:t>	</a:t>
            </a:r>
            <a:r>
              <a:rPr lang="en-US" sz="1800" smtClean="0"/>
              <a:t>$</a:t>
            </a:r>
            <a:r>
              <a:rPr lang="en-US" sz="1800"/>
              <a:t>e Youngstown (Ohio) $2 naf</a:t>
            </a:r>
          </a:p>
          <a:p>
            <a:pPr marL="914400" indent="-914400">
              <a:buNone/>
            </a:pPr>
            <a:r>
              <a:rPr lang="en-US" sz="1800"/>
              <a:t>371	</a:t>
            </a:r>
            <a:r>
              <a:rPr lang="en-US" sz="1800" smtClean="0"/>
              <a:t>$</a:t>
            </a:r>
            <a:r>
              <a:rPr lang="en-US" sz="1800"/>
              <a:t>a </a:t>
            </a:r>
            <a:r>
              <a:rPr lang="es-ES" sz="1800" b="1"/>
              <a:t>The Beecher Center </a:t>
            </a:r>
            <a:r>
              <a:rPr lang="es-ES" sz="1800"/>
              <a:t>$a </a:t>
            </a:r>
            <a:r>
              <a:rPr lang="es-ES" sz="1800" b="1"/>
              <a:t>524 Wick Avenue </a:t>
            </a:r>
            <a:r>
              <a:rPr lang="es-ES" sz="1800"/>
              <a:t>$b </a:t>
            </a:r>
            <a:r>
              <a:rPr lang="es-ES" sz="1800" b="1"/>
              <a:t>Youngstown</a:t>
            </a:r>
            <a:r>
              <a:rPr lang="es-ES" sz="1800"/>
              <a:t> $c </a:t>
            </a:r>
            <a:r>
              <a:rPr lang="es-ES" sz="1800" b="1"/>
              <a:t>Ohio</a:t>
            </a:r>
            <a:r>
              <a:rPr lang="es-ES" sz="1800"/>
              <a:t>  $e </a:t>
            </a:r>
            <a:r>
              <a:rPr lang="es-ES" sz="1800" b="1"/>
              <a:t>44052</a:t>
            </a:r>
            <a:r>
              <a:rPr lang="es-ES" sz="1800"/>
              <a:t> </a:t>
            </a:r>
            <a:r>
              <a:rPr lang="es-ES" sz="1800" smtClean="0"/>
              <a:t>$m </a:t>
            </a:r>
            <a:r>
              <a:rPr lang="es-ES" sz="1800" b="1" smtClean="0"/>
              <a:t>info@butlerart.com</a:t>
            </a:r>
            <a:r>
              <a:rPr lang="es-ES" sz="1800" smtClean="0"/>
              <a:t> $v </a:t>
            </a:r>
            <a:r>
              <a:rPr lang="es-ES" sz="1800"/>
              <a:t>Institute website $u </a:t>
            </a:r>
            <a:r>
              <a:rPr lang="es-ES" sz="1800" b="1"/>
              <a:t>www.butlerart.com</a:t>
            </a:r>
          </a:p>
          <a:p>
            <a:pPr marL="914400" indent="-914400">
              <a:buNone/>
            </a:pPr>
            <a:r>
              <a:rPr lang="en-US" sz="1800" smtClean="0"/>
              <a:t>377	$a </a:t>
            </a:r>
            <a:r>
              <a:rPr lang="en-US" sz="1800"/>
              <a:t>eng</a:t>
            </a:r>
          </a:p>
          <a:p>
            <a:pPr marL="914400" indent="-914400">
              <a:buNone/>
            </a:pPr>
            <a:r>
              <a:rPr lang="en-US" sz="1800" smtClean="0"/>
              <a:t>410 </a:t>
            </a:r>
            <a:r>
              <a:rPr lang="en-US" sz="1800"/>
              <a:t>2	$a Butler </a:t>
            </a:r>
            <a:endParaRPr lang="en-US" sz="1800" smtClean="0"/>
          </a:p>
          <a:p>
            <a:pPr marL="914400" indent="-914400">
              <a:buNone/>
            </a:pPr>
            <a:r>
              <a:rPr lang="en-US" sz="1800" smtClean="0"/>
              <a:t>670</a:t>
            </a:r>
            <a:r>
              <a:rPr lang="en-US" sz="1800"/>
              <a:t>	</a:t>
            </a:r>
            <a:r>
              <a:rPr lang="en-US" sz="1800" smtClean="0"/>
              <a:t>$</a:t>
            </a:r>
            <a:r>
              <a:rPr lang="en-US" sz="1800"/>
              <a:t>a</a:t>
            </a:r>
            <a:r>
              <a:rPr lang="vi-VN" sz="1800"/>
              <a:t> </a:t>
            </a:r>
            <a:r>
              <a:rPr lang="en-US" sz="1800"/>
              <a:t>Masterworks from the Butler Institute of American Art, 2010: $b title page (Butler Institute of American Art, Youngstown, Ohio) page 9 </a:t>
            </a:r>
            <a:r>
              <a:rPr lang="en-US" sz="1800" smtClean="0"/>
              <a:t>(founded by Joseph G. Butler, Jr., in 1919; </a:t>
            </a:r>
            <a:r>
              <a:rPr lang="en-US" sz="1800"/>
              <a:t>first director: Margaret Evans; “The Butler” was the first structure built to house a collection of American works)</a:t>
            </a:r>
          </a:p>
          <a:p>
            <a:pPr marL="914400" indent="-914400">
              <a:buNone/>
            </a:pPr>
            <a:r>
              <a:rPr lang="en-US" sz="1800"/>
              <a:t>670	</a:t>
            </a:r>
            <a:r>
              <a:rPr lang="es-ES" sz="1800"/>
              <a:t> </a:t>
            </a:r>
            <a:r>
              <a:rPr lang="es-ES" sz="1800" smtClean="0"/>
              <a:t>$</a:t>
            </a:r>
            <a:r>
              <a:rPr lang="es-ES" sz="1800"/>
              <a:t>a The Butler Institute of American Art, via WWW, 19 October 2012 $b (address: The Beecher Center, 524 Wick Avenue, Yongstown, Ohio 44052, phone: (330)743-1107)</a:t>
            </a:r>
            <a:endParaRPr lang="es-ES" sz="240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80</a:t>
            </a:fld>
            <a:endParaRPr lang="en-US"/>
          </a:p>
        </p:txBody>
      </p:sp>
    </p:spTree>
    <p:extLst>
      <p:ext uri="{BB962C8B-B14F-4D97-AF65-F5344CB8AC3E}">
        <p14:creationId xmlns:p14="http://schemas.microsoft.com/office/powerpoint/2010/main" val="20942474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Attributes of Corporate Bodies:</a:t>
            </a:r>
            <a:br>
              <a:rPr lang="en-US" smtClean="0"/>
            </a:br>
            <a:r>
              <a:rPr lang="en-US" smtClean="0"/>
              <a:t>Field of Activity</a:t>
            </a:r>
          </a:p>
        </p:txBody>
      </p:sp>
      <p:sp>
        <p:nvSpPr>
          <p:cNvPr id="43011" name="Content Placeholder 2"/>
          <p:cNvSpPr>
            <a:spLocks noGrp="1"/>
          </p:cNvSpPr>
          <p:nvPr>
            <p:ph idx="1"/>
          </p:nvPr>
        </p:nvSpPr>
        <p:spPr/>
        <p:txBody>
          <a:bodyPr/>
          <a:lstStyle/>
          <a:p>
            <a:r>
              <a:rPr lang="en-US" smtClean="0"/>
              <a:t>11.10. This element is not core.</a:t>
            </a:r>
          </a:p>
          <a:p>
            <a:r>
              <a:rPr lang="en-US" smtClean="0"/>
              <a:t>Can use any term or phrase to describe what the body does</a:t>
            </a:r>
          </a:p>
          <a:p>
            <a:r>
              <a:rPr lang="en-US" smtClean="0"/>
              <a:t>Record in MARC authorities format 372 field</a:t>
            </a:r>
          </a:p>
          <a:p>
            <a:r>
              <a:rPr lang="en-US" smtClean="0"/>
              <a:t>PCC practice prefers controlled vocabulary</a:t>
            </a:r>
          </a:p>
          <a:p>
            <a:r>
              <a:rPr lang="en-US" smtClean="0"/>
              <a:t>If you record a controlled term, record the source in $2 (e.g. $2 lcsh)</a:t>
            </a:r>
          </a:p>
          <a:p>
            <a:endParaRPr lang="en-US" smtClean="0"/>
          </a:p>
          <a:p>
            <a:pPr>
              <a:buFont typeface="Arial" charse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Attributes of Corporate Bodies: Field of Activity</a:t>
            </a:r>
          </a:p>
        </p:txBody>
      </p:sp>
      <p:sp>
        <p:nvSpPr>
          <p:cNvPr id="40963" name="Content Placeholder 2"/>
          <p:cNvSpPr>
            <a:spLocks noGrp="1"/>
          </p:cNvSpPr>
          <p:nvPr>
            <p:ph idx="1"/>
          </p:nvPr>
        </p:nvSpPr>
        <p:spPr/>
        <p:txBody>
          <a:bodyPr/>
          <a:lstStyle/>
          <a:p>
            <a:pPr>
              <a:buFont typeface="Arial" charset="0"/>
              <a:buNone/>
            </a:pPr>
            <a:r>
              <a:rPr lang="en-US" sz="2000" dirty="0" smtClean="0"/>
              <a:t>110 2  $a Apollo 11 (Spacecraft)</a:t>
            </a:r>
          </a:p>
          <a:p>
            <a:pPr>
              <a:buFont typeface="Arial" charset="0"/>
              <a:buNone/>
            </a:pPr>
            <a:r>
              <a:rPr lang="en-US" sz="2000" dirty="0" smtClean="0"/>
              <a:t>372     $</a:t>
            </a:r>
            <a:r>
              <a:rPr lang="en-US" sz="2000" smtClean="0"/>
              <a:t>a </a:t>
            </a:r>
            <a:r>
              <a:rPr lang="en-US" sz="2000" smtClean="0"/>
              <a:t>Outer space--Exploration $2 lcsh</a:t>
            </a:r>
            <a:endParaRPr lang="en-US" sz="2000" dirty="0" smtClean="0"/>
          </a:p>
          <a:p>
            <a:pPr>
              <a:buFont typeface="Arial" charset="0"/>
              <a:buNone/>
            </a:pPr>
            <a:endParaRPr lang="en-US" sz="2000" dirty="0" smtClean="0"/>
          </a:p>
          <a:p>
            <a:pPr>
              <a:buNone/>
            </a:pPr>
            <a:r>
              <a:rPr lang="en-US" sz="2000" dirty="0"/>
              <a:t>110 1  $a Sandy (Utah). $b City </a:t>
            </a:r>
            <a:r>
              <a:rPr lang="en-US" sz="2000" dirty="0" smtClean="0"/>
              <a:t>Council</a:t>
            </a:r>
          </a:p>
          <a:p>
            <a:pPr>
              <a:buNone/>
            </a:pPr>
            <a:r>
              <a:rPr lang="en-US" sz="2000" dirty="0" smtClean="0"/>
              <a:t>372     $a </a:t>
            </a:r>
            <a:r>
              <a:rPr lang="en-US" sz="2000" smtClean="0"/>
              <a:t>Municipal </a:t>
            </a:r>
            <a:r>
              <a:rPr lang="en-US" sz="2000" smtClean="0"/>
              <a:t>government $2 lcsh</a:t>
            </a:r>
            <a:endParaRPr lang="en-US" sz="2000" dirty="0"/>
          </a:p>
          <a:p>
            <a:pPr>
              <a:buNone/>
            </a:pPr>
            <a:endParaRPr lang="en-US" sz="2000" dirty="0" smtClean="0"/>
          </a:p>
          <a:p>
            <a:pPr>
              <a:buNone/>
            </a:pPr>
            <a:r>
              <a:rPr lang="en-US" sz="2000" dirty="0"/>
              <a:t>110 2  $a Hill Monastic Manuscript Library</a:t>
            </a:r>
          </a:p>
          <a:p>
            <a:pPr>
              <a:buFont typeface="Arial" charset="0"/>
              <a:buNone/>
            </a:pPr>
            <a:r>
              <a:rPr lang="en-US" sz="2000" dirty="0" smtClean="0"/>
              <a:t>372     $a Manuscript collection $a Manuscript preservation</a:t>
            </a:r>
          </a:p>
          <a:p>
            <a:pPr>
              <a:buFont typeface="Arial" charset="0"/>
              <a:buNone/>
            </a:pPr>
            <a:endParaRPr lang="en-US" sz="2000" dirty="0"/>
          </a:p>
          <a:p>
            <a:pPr>
              <a:buFont typeface="Arial" charset="0"/>
              <a:buNone/>
            </a:pPr>
            <a:r>
              <a:rPr lang="en-US" sz="2000" dirty="0" smtClean="0"/>
              <a:t>110 2  $a </a:t>
            </a:r>
            <a:r>
              <a:rPr lang="en-US" sz="2000" dirty="0" err="1" smtClean="0"/>
              <a:t>Wookey</a:t>
            </a:r>
            <a:r>
              <a:rPr lang="en-US" sz="2000" dirty="0" smtClean="0"/>
              <a:t> Hole Mill</a:t>
            </a:r>
          </a:p>
          <a:p>
            <a:pPr>
              <a:buFont typeface="Arial" charset="0"/>
              <a:buNone/>
            </a:pPr>
            <a:r>
              <a:rPr lang="en-US" sz="2000" dirty="0" smtClean="0"/>
              <a:t>372     $</a:t>
            </a:r>
            <a:r>
              <a:rPr lang="en-US" sz="2000" smtClean="0"/>
              <a:t>a </a:t>
            </a:r>
            <a:r>
              <a:rPr lang="en-US" sz="2000" smtClean="0"/>
              <a:t>Papermaking $2 lcsh</a:t>
            </a:r>
            <a:endParaRPr lang="en-US" sz="2000" dirty="0" smtClean="0"/>
          </a:p>
          <a:p>
            <a:pPr>
              <a:buFont typeface="Arial" charset="0"/>
              <a:buNone/>
            </a:pPr>
            <a:endParaRPr lang="en-US" sz="2000" dirty="0"/>
          </a:p>
          <a:p>
            <a:pPr>
              <a:buFont typeface="Arial" charset="0"/>
              <a:buNone/>
            </a:pPr>
            <a:endParaRPr lang="en-US" sz="2000" dirty="0"/>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82</a:t>
            </a:fld>
            <a:endParaRPr lang="en-US"/>
          </a:p>
        </p:txBody>
      </p:sp>
    </p:spTree>
    <p:extLst>
      <p:ext uri="{BB962C8B-B14F-4D97-AF65-F5344CB8AC3E}">
        <p14:creationId xmlns:p14="http://schemas.microsoft.com/office/powerpoint/2010/main" val="342846818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Field of Activity (Butler)</a:t>
            </a:r>
            <a:endParaRPr lang="en-US"/>
          </a:p>
        </p:txBody>
      </p:sp>
      <p:sp>
        <p:nvSpPr>
          <p:cNvPr id="3" name="Content Placeholder 2"/>
          <p:cNvSpPr>
            <a:spLocks noGrp="1"/>
          </p:cNvSpPr>
          <p:nvPr>
            <p:ph idx="1"/>
          </p:nvPr>
        </p:nvSpPr>
        <p:spPr>
          <a:xfrm>
            <a:off x="457200" y="1295400"/>
            <a:ext cx="8229600" cy="4830763"/>
          </a:xfrm>
        </p:spPr>
        <p:txBody>
          <a:bodyPr/>
          <a:lstStyle/>
          <a:p>
            <a:pPr marL="914400" indent="-914400">
              <a:buNone/>
            </a:pPr>
            <a:r>
              <a:rPr lang="en-US" sz="1800"/>
              <a:t>046	</a:t>
            </a:r>
            <a:r>
              <a:rPr lang="en-US" sz="1800" smtClean="0"/>
              <a:t>$</a:t>
            </a:r>
            <a:r>
              <a:rPr lang="en-US" sz="1800"/>
              <a:t>q</a:t>
            </a:r>
            <a:r>
              <a:rPr lang="en-US" sz="1800" smtClean="0"/>
              <a:t> </a:t>
            </a:r>
            <a:r>
              <a:rPr lang="es-ES" sz="1800" smtClean="0"/>
              <a:t>1919 $2 edtf</a:t>
            </a:r>
            <a:endParaRPr lang="en-US" sz="1800"/>
          </a:p>
          <a:p>
            <a:pPr marL="914400" indent="-914400">
              <a:buNone/>
            </a:pPr>
            <a:r>
              <a:rPr lang="en-US" sz="1800" smtClean="0"/>
              <a:t>110 2	$a </a:t>
            </a:r>
            <a:r>
              <a:rPr lang="es-ES" sz="1800"/>
              <a:t>Butler Institute of American Art </a:t>
            </a:r>
            <a:endParaRPr lang="en-US" sz="1800"/>
          </a:p>
          <a:p>
            <a:pPr marL="914400" indent="-914400">
              <a:buNone/>
            </a:pPr>
            <a:r>
              <a:rPr lang="en-US" sz="1800"/>
              <a:t>368	</a:t>
            </a:r>
            <a:r>
              <a:rPr lang="en-US" sz="1800" smtClean="0"/>
              <a:t>$</a:t>
            </a:r>
            <a:r>
              <a:rPr lang="en-US" sz="1800"/>
              <a:t>a Museums $2 lcsh</a:t>
            </a:r>
          </a:p>
          <a:p>
            <a:pPr marL="914400" indent="-914400">
              <a:buNone/>
            </a:pPr>
            <a:r>
              <a:rPr lang="en-US" sz="1800" smtClean="0"/>
              <a:t>370</a:t>
            </a:r>
            <a:r>
              <a:rPr lang="en-US" sz="1800"/>
              <a:t>	</a:t>
            </a:r>
            <a:r>
              <a:rPr lang="en-US" sz="1800" smtClean="0"/>
              <a:t>$</a:t>
            </a:r>
            <a:r>
              <a:rPr lang="en-US" sz="1800"/>
              <a:t>e Youngstown (Ohio) $2 naf</a:t>
            </a:r>
          </a:p>
          <a:p>
            <a:pPr marL="914400" indent="-914400">
              <a:buNone/>
            </a:pPr>
            <a:r>
              <a:rPr lang="en-US" sz="1800"/>
              <a:t>371	</a:t>
            </a:r>
            <a:r>
              <a:rPr lang="en-US" sz="1800" smtClean="0"/>
              <a:t>$</a:t>
            </a:r>
            <a:r>
              <a:rPr lang="en-US" sz="1800"/>
              <a:t>a </a:t>
            </a:r>
            <a:r>
              <a:rPr lang="es-ES" sz="1800"/>
              <a:t>The Beecher Center $a 524 Wick Avenue $b Youngstown $c Ohio  $e 44052 </a:t>
            </a:r>
            <a:r>
              <a:rPr lang="es-ES" sz="1800" smtClean="0"/>
              <a:t>$m info@butlerart.com $v </a:t>
            </a:r>
            <a:r>
              <a:rPr lang="es-ES" sz="1800"/>
              <a:t>Institute website $u www.butlerart.com</a:t>
            </a:r>
          </a:p>
          <a:p>
            <a:pPr marL="914400" indent="-914400">
              <a:buNone/>
            </a:pPr>
            <a:r>
              <a:rPr lang="es-ES" sz="1800"/>
              <a:t>372	$a </a:t>
            </a:r>
            <a:r>
              <a:rPr lang="es-ES" sz="1800" b="1"/>
              <a:t>Art, American </a:t>
            </a:r>
            <a:r>
              <a:rPr lang="es-ES" sz="1800"/>
              <a:t>$2 lcsh</a:t>
            </a:r>
            <a:endParaRPr lang="en-US" sz="1800"/>
          </a:p>
          <a:p>
            <a:pPr marL="914400" indent="-914400">
              <a:buNone/>
            </a:pPr>
            <a:r>
              <a:rPr lang="en-US" sz="1800" smtClean="0"/>
              <a:t>377	$a </a:t>
            </a:r>
            <a:r>
              <a:rPr lang="en-US" sz="1800"/>
              <a:t>eng</a:t>
            </a:r>
          </a:p>
          <a:p>
            <a:pPr marL="914400" indent="-914400">
              <a:buNone/>
            </a:pPr>
            <a:r>
              <a:rPr lang="en-US" sz="1800" smtClean="0"/>
              <a:t>410 </a:t>
            </a:r>
            <a:r>
              <a:rPr lang="en-US" sz="1800"/>
              <a:t>2	$a Butler </a:t>
            </a:r>
            <a:endParaRPr lang="en-US" sz="1800" smtClean="0"/>
          </a:p>
          <a:p>
            <a:pPr marL="914400" indent="-914400">
              <a:buNone/>
            </a:pPr>
            <a:r>
              <a:rPr lang="en-US" sz="1800" smtClean="0"/>
              <a:t>670</a:t>
            </a:r>
            <a:r>
              <a:rPr lang="en-US" sz="1800"/>
              <a:t>	</a:t>
            </a:r>
            <a:r>
              <a:rPr lang="en-US" sz="1800" smtClean="0"/>
              <a:t>$</a:t>
            </a:r>
            <a:r>
              <a:rPr lang="en-US" sz="1800"/>
              <a:t>a</a:t>
            </a:r>
            <a:r>
              <a:rPr lang="vi-VN" sz="1800"/>
              <a:t> </a:t>
            </a:r>
            <a:r>
              <a:rPr lang="en-US" sz="1800"/>
              <a:t>Masterworks from the Butler Institute of American Art, 2010: $b title page (Butler Institute of American Art, Youngstown, Ohio) page 9 </a:t>
            </a:r>
            <a:r>
              <a:rPr lang="en-US" sz="1800" smtClean="0"/>
              <a:t>(founded by Joseph G. Butler, Jr., in 1919; </a:t>
            </a:r>
            <a:r>
              <a:rPr lang="en-US" sz="1800"/>
              <a:t>first director: Margaret Evans; “The Butler” was the first structure built to house a collection of American works)</a:t>
            </a:r>
          </a:p>
          <a:p>
            <a:pPr marL="914400" indent="-914400">
              <a:buNone/>
            </a:pPr>
            <a:r>
              <a:rPr lang="en-US" sz="1800"/>
              <a:t>670	</a:t>
            </a:r>
            <a:r>
              <a:rPr lang="es-ES" sz="1800"/>
              <a:t> </a:t>
            </a:r>
            <a:r>
              <a:rPr lang="es-ES" sz="1800" smtClean="0"/>
              <a:t>$</a:t>
            </a:r>
            <a:r>
              <a:rPr lang="es-ES" sz="1800"/>
              <a:t>a The Butler Institute of American Art, via WWW, 19 October 2012 $b (address: The Beecher Center, 524 Wick Avenue, Yongstown, Ohio 44052, phone: (330)743-1107)</a:t>
            </a:r>
            <a:endParaRPr lang="es-ES" sz="240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83</a:t>
            </a:fld>
            <a:endParaRPr lang="en-US"/>
          </a:p>
        </p:txBody>
      </p:sp>
    </p:spTree>
    <p:extLst>
      <p:ext uri="{BB962C8B-B14F-4D97-AF65-F5344CB8AC3E}">
        <p14:creationId xmlns:p14="http://schemas.microsoft.com/office/powerpoint/2010/main" val="29283071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Field of Activity</a:t>
            </a:r>
            <a:br>
              <a:rPr lang="en-US" smtClean="0"/>
            </a:br>
            <a:r>
              <a:rPr lang="en-US" smtClean="0"/>
              <a:t>(</a:t>
            </a:r>
            <a:r>
              <a:rPr lang="en-US"/>
              <a:t>Facultad de </a:t>
            </a:r>
            <a:r>
              <a:rPr lang="en-US" smtClean="0"/>
              <a:t>Medicina)</a:t>
            </a:r>
            <a:endParaRPr lang="en-US"/>
          </a:p>
        </p:txBody>
      </p:sp>
      <p:sp>
        <p:nvSpPr>
          <p:cNvPr id="3" name="Content Placeholder 2"/>
          <p:cNvSpPr>
            <a:spLocks noGrp="1"/>
          </p:cNvSpPr>
          <p:nvPr>
            <p:ph idx="1"/>
          </p:nvPr>
        </p:nvSpPr>
        <p:spPr/>
        <p:txBody>
          <a:bodyPr/>
          <a:lstStyle/>
          <a:p>
            <a:pPr marL="1143000" indent="-1143000">
              <a:buNone/>
            </a:pPr>
            <a:r>
              <a:rPr lang="en-US" sz="2400"/>
              <a:t>110 2	$a </a:t>
            </a:r>
            <a:r>
              <a:rPr lang="es-ES" sz="2400"/>
              <a:t>Universidad Autónoma de San Luis Potosí. $b </a:t>
            </a:r>
            <a:r>
              <a:rPr lang="en-US" sz="2400"/>
              <a:t>Facultad de Medicina</a:t>
            </a:r>
          </a:p>
          <a:p>
            <a:pPr marL="1143000" indent="-1143000">
              <a:buNone/>
            </a:pPr>
            <a:r>
              <a:rPr lang="en-US" sz="2400"/>
              <a:t>368	</a:t>
            </a:r>
            <a:r>
              <a:rPr lang="en-US" sz="2400" smtClean="0"/>
              <a:t>$</a:t>
            </a:r>
            <a:r>
              <a:rPr lang="en-US" sz="2400"/>
              <a:t>a Medical colleges $2 lcsh</a:t>
            </a:r>
          </a:p>
          <a:p>
            <a:pPr marL="1143000" indent="-1143000">
              <a:buNone/>
            </a:pPr>
            <a:r>
              <a:rPr lang="en-US" sz="2400" smtClean="0"/>
              <a:t>370	$e </a:t>
            </a:r>
            <a:r>
              <a:rPr lang="es-ES" sz="2400"/>
              <a:t>San Luis Potosí (Mexico) $2 naf</a:t>
            </a:r>
          </a:p>
          <a:p>
            <a:pPr marL="1143000" indent="-1143000">
              <a:buNone/>
            </a:pPr>
            <a:r>
              <a:rPr lang="es-ES" sz="2400"/>
              <a:t>372	</a:t>
            </a:r>
            <a:r>
              <a:rPr lang="es-ES" sz="2400" smtClean="0"/>
              <a:t>$</a:t>
            </a:r>
            <a:r>
              <a:rPr lang="es-ES" sz="2400"/>
              <a:t>a </a:t>
            </a:r>
            <a:r>
              <a:rPr lang="es-ES" sz="2400" b="1"/>
              <a:t>Medicine</a:t>
            </a:r>
            <a:r>
              <a:rPr lang="es-ES" sz="2400"/>
              <a:t> $2 lcsh</a:t>
            </a:r>
            <a:endParaRPr lang="en-US" sz="2400"/>
          </a:p>
          <a:p>
            <a:pPr marL="1143000" indent="-1143000">
              <a:buNone/>
            </a:pPr>
            <a:r>
              <a:rPr lang="en-US" sz="2400" smtClean="0"/>
              <a:t>377	$a spa</a:t>
            </a:r>
          </a:p>
          <a:p>
            <a:pPr marL="1143000" indent="-1143000">
              <a:buNone/>
            </a:pPr>
            <a:r>
              <a:rPr lang="en-US" sz="2400" smtClean="0"/>
              <a:t>410 2	$a </a:t>
            </a:r>
            <a:r>
              <a:rPr lang="en-US" sz="2400"/>
              <a:t>Facultad de Medicina de San Luis Potosí</a:t>
            </a:r>
          </a:p>
          <a:p>
            <a:pPr marL="1143000" indent="-1143000">
              <a:buNone/>
            </a:pPr>
            <a:r>
              <a:rPr lang="en-US" sz="2400" smtClean="0"/>
              <a:t>670</a:t>
            </a:r>
            <a:r>
              <a:rPr lang="en-US" sz="2400"/>
              <a:t>	</a:t>
            </a:r>
            <a:r>
              <a:rPr lang="en-US" sz="2400" smtClean="0"/>
              <a:t>$</a:t>
            </a:r>
            <a:r>
              <a:rPr lang="en-US" sz="2400"/>
              <a:t>a </a:t>
            </a:r>
            <a:r>
              <a:rPr lang="es-ES" sz="2400"/>
              <a:t>Homenaje conmemorativo que la Facultad de Medicina de San Luis Potosí ofrece al poeta Jaime Sabines</a:t>
            </a:r>
            <a:r>
              <a:rPr lang="en-US" sz="2400"/>
              <a:t>, 2000: $b title page (</a:t>
            </a:r>
            <a:r>
              <a:rPr lang="es-ES" sz="2400"/>
              <a:t>Universidad Autónoma de San Luis Potosí, Facultad de Medicina</a:t>
            </a:r>
            <a:r>
              <a:rPr lang="en-US" sz="2400"/>
              <a:t>) </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84</a:t>
            </a:fld>
            <a:endParaRPr lang="en-US"/>
          </a:p>
        </p:txBody>
      </p:sp>
    </p:spTree>
    <p:extLst>
      <p:ext uri="{BB962C8B-B14F-4D97-AF65-F5344CB8AC3E}">
        <p14:creationId xmlns:p14="http://schemas.microsoft.com/office/powerpoint/2010/main" val="38975436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Field of Activity (Nude Mice)</a:t>
            </a:r>
            <a:endParaRPr lang="en-US"/>
          </a:p>
        </p:txBody>
      </p:sp>
      <p:sp>
        <p:nvSpPr>
          <p:cNvPr id="3" name="Content Placeholder 2"/>
          <p:cNvSpPr>
            <a:spLocks noGrp="1"/>
          </p:cNvSpPr>
          <p:nvPr>
            <p:ph idx="1"/>
          </p:nvPr>
        </p:nvSpPr>
        <p:spPr/>
        <p:txBody>
          <a:bodyPr/>
          <a:lstStyle/>
          <a:p>
            <a:pPr marL="1143000" indent="-1143000">
              <a:buNone/>
            </a:pPr>
            <a:r>
              <a:rPr lang="en-US" sz="2400"/>
              <a:t>046	</a:t>
            </a:r>
            <a:r>
              <a:rPr lang="en-US" sz="2400" smtClean="0"/>
              <a:t>$</a:t>
            </a:r>
            <a:r>
              <a:rPr lang="en-US" sz="2400"/>
              <a:t>q</a:t>
            </a:r>
            <a:r>
              <a:rPr lang="en-US" sz="2400" smtClean="0"/>
              <a:t> 1979-09-06 $r 1979-09-09 $2 edtf</a:t>
            </a:r>
            <a:endParaRPr lang="en-US" sz="2400"/>
          </a:p>
          <a:p>
            <a:pPr marL="1143000" indent="-1143000">
              <a:buNone/>
            </a:pPr>
            <a:r>
              <a:rPr lang="en-US" sz="2400" smtClean="0"/>
              <a:t>111 </a:t>
            </a:r>
            <a:r>
              <a:rPr lang="en-US" sz="2400"/>
              <a:t>2	$a International Workshop on Nude </a:t>
            </a:r>
            <a:r>
              <a:rPr lang="en-US" sz="2400" smtClean="0"/>
              <a:t>Mice</a:t>
            </a:r>
            <a:r>
              <a:rPr lang="en-US" sz="2400"/>
              <a:t> $n (3rd</a:t>
            </a:r>
            <a:r>
              <a:rPr lang="en-US" sz="2400" smtClean="0"/>
              <a:t> </a:t>
            </a:r>
          </a:p>
          <a:p>
            <a:pPr marL="1143000" indent="-1143000">
              <a:buNone/>
            </a:pPr>
            <a:r>
              <a:rPr lang="es-ES" sz="2400"/>
              <a:t>368	</a:t>
            </a:r>
            <a:r>
              <a:rPr lang="es-ES" sz="2400" smtClean="0"/>
              <a:t>$</a:t>
            </a:r>
            <a:r>
              <a:rPr lang="es-ES" sz="2400"/>
              <a:t>a Workshops $2 lcsh</a:t>
            </a:r>
          </a:p>
          <a:p>
            <a:pPr marL="1143000" indent="-1143000">
              <a:buNone/>
            </a:pPr>
            <a:r>
              <a:rPr lang="es-ES" sz="2400" smtClean="0"/>
              <a:t>370	$e </a:t>
            </a:r>
            <a:r>
              <a:rPr lang="es-ES" sz="2400"/>
              <a:t>Bozeman (Mont.) $2 naf</a:t>
            </a:r>
          </a:p>
          <a:p>
            <a:pPr marL="1143000" indent="-1143000">
              <a:buAutoNum type="arabicPlain" startAt="372"/>
            </a:pPr>
            <a:r>
              <a:rPr lang="es-ES" sz="2400" smtClean="0"/>
              <a:t>$</a:t>
            </a:r>
            <a:r>
              <a:rPr lang="es-ES" sz="2400"/>
              <a:t>a </a:t>
            </a:r>
            <a:r>
              <a:rPr lang="es-ES" sz="2400" b="1"/>
              <a:t>Nude mouse </a:t>
            </a:r>
            <a:r>
              <a:rPr lang="es-ES" sz="2400"/>
              <a:t>$2 lcsh </a:t>
            </a:r>
            <a:endParaRPr lang="es-ES" sz="2400" smtClean="0"/>
          </a:p>
          <a:p>
            <a:pPr marL="1143000" indent="-1143000">
              <a:buNone/>
            </a:pPr>
            <a:r>
              <a:rPr lang="es-ES" sz="2400" smtClean="0"/>
              <a:t>373</a:t>
            </a:r>
            <a:r>
              <a:rPr lang="es-ES" sz="2400"/>
              <a:t>	</a:t>
            </a:r>
            <a:r>
              <a:rPr lang="es-ES" sz="2400" smtClean="0"/>
              <a:t>$</a:t>
            </a:r>
            <a:r>
              <a:rPr lang="es-ES" sz="2400"/>
              <a:t>a </a:t>
            </a:r>
            <a:r>
              <a:rPr lang="en-US" sz="2400"/>
              <a:t>Montana State University (Bozeman, Mont.) </a:t>
            </a:r>
            <a:r>
              <a:rPr lang="es-ES" sz="2400"/>
              <a:t>$2 naf</a:t>
            </a:r>
          </a:p>
          <a:p>
            <a:pPr marL="1143000" indent="-1143000">
              <a:buNone/>
            </a:pPr>
            <a:r>
              <a:rPr lang="en-US" sz="2400"/>
              <a:t>377	$a eng</a:t>
            </a:r>
            <a:endParaRPr lang="es-ES" sz="2400" smtClean="0"/>
          </a:p>
          <a:p>
            <a:pPr marL="1143000" indent="-1143000">
              <a:buNone/>
            </a:pPr>
            <a:r>
              <a:rPr lang="es-ES" sz="2400" smtClean="0"/>
              <a:t>670</a:t>
            </a:r>
            <a:r>
              <a:rPr lang="es-ES" sz="2400"/>
              <a:t>	</a:t>
            </a:r>
            <a:r>
              <a:rPr lang="es-ES" sz="2400" smtClean="0"/>
              <a:t>$</a:t>
            </a:r>
            <a:r>
              <a:rPr lang="es-ES" sz="2400"/>
              <a:t>a Proceedings of the Third International Workshop on Nude Mice, 1982: $b title page (held at Montana State University, Bozeman, Montana, September 6-9, 1979)</a:t>
            </a:r>
          </a:p>
          <a:p>
            <a:pPr marL="0" indent="0">
              <a:buNone/>
            </a:pPr>
            <a:endParaRPr lang="en-US" sz="280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85</a:t>
            </a:fld>
            <a:endParaRPr lang="en-US"/>
          </a:p>
        </p:txBody>
      </p:sp>
    </p:spTree>
    <p:extLst>
      <p:ext uri="{BB962C8B-B14F-4D97-AF65-F5344CB8AC3E}">
        <p14:creationId xmlns:p14="http://schemas.microsoft.com/office/powerpoint/2010/main" val="2141059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Attributes of Corporate Bodies:</a:t>
            </a:r>
            <a:br>
              <a:rPr lang="en-US" smtClean="0"/>
            </a:br>
            <a:r>
              <a:rPr lang="en-US" smtClean="0"/>
              <a:t>Corporate History</a:t>
            </a:r>
          </a:p>
        </p:txBody>
      </p:sp>
      <p:sp>
        <p:nvSpPr>
          <p:cNvPr id="43011" name="Content Placeholder 2"/>
          <p:cNvSpPr>
            <a:spLocks noGrp="1"/>
          </p:cNvSpPr>
          <p:nvPr>
            <p:ph idx="1"/>
          </p:nvPr>
        </p:nvSpPr>
        <p:spPr/>
        <p:txBody>
          <a:bodyPr/>
          <a:lstStyle/>
          <a:p>
            <a:r>
              <a:rPr lang="en-US" smtClean="0"/>
              <a:t>11.11. Information pertaining to the history and nature of the body. This element is not core.</a:t>
            </a:r>
          </a:p>
          <a:p>
            <a:r>
              <a:rPr lang="en-US" smtClean="0"/>
              <a:t>Record a </a:t>
            </a:r>
            <a:r>
              <a:rPr lang="en-US" i="1" smtClean="0"/>
              <a:t>brief</a:t>
            </a:r>
            <a:r>
              <a:rPr lang="en-US" smtClean="0"/>
              <a:t> statement about the body. This is entirely free text, in your own words, based on the sources you have consulted.</a:t>
            </a:r>
          </a:p>
          <a:p>
            <a:r>
              <a:rPr lang="en-US" smtClean="0"/>
              <a:t>Intended to be read by the public.</a:t>
            </a:r>
          </a:p>
          <a:p>
            <a:endParaRPr lang="en-US" smtClean="0"/>
          </a:p>
          <a:p>
            <a:pPr>
              <a:buFont typeface="Arial" charse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86</a:t>
            </a:fld>
            <a:endParaRPr lang="en-US"/>
          </a:p>
        </p:txBody>
      </p:sp>
    </p:spTree>
    <p:extLst>
      <p:ext uri="{BB962C8B-B14F-4D97-AF65-F5344CB8AC3E}">
        <p14:creationId xmlns:p14="http://schemas.microsoft.com/office/powerpoint/2010/main" val="243505782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Attributes of Corporate Bodies:</a:t>
            </a:r>
            <a:br>
              <a:rPr lang="en-US" smtClean="0"/>
            </a:br>
            <a:r>
              <a:rPr lang="en-US" smtClean="0"/>
              <a:t>Corporate History</a:t>
            </a:r>
          </a:p>
        </p:txBody>
      </p:sp>
      <p:sp>
        <p:nvSpPr>
          <p:cNvPr id="43011" name="Content Placeholder 2"/>
          <p:cNvSpPr>
            <a:spLocks noGrp="1"/>
          </p:cNvSpPr>
          <p:nvPr>
            <p:ph idx="1"/>
          </p:nvPr>
        </p:nvSpPr>
        <p:spPr/>
        <p:txBody>
          <a:bodyPr/>
          <a:lstStyle/>
          <a:p>
            <a:r>
              <a:rPr lang="en-US" dirty="0" smtClean="0"/>
              <a:t>Record this element in a MARC authority 678 field, first indicator “1”.</a:t>
            </a:r>
          </a:p>
          <a:p>
            <a:pPr marL="800100" lvl="2" indent="0">
              <a:buNone/>
            </a:pPr>
            <a:endParaRPr lang="en-US" dirty="0" smtClean="0"/>
          </a:p>
          <a:p>
            <a:pPr marL="800100" lvl="2" indent="0">
              <a:buNone/>
            </a:pPr>
            <a:r>
              <a:rPr lang="en-US" dirty="0" smtClean="0"/>
              <a:t>678 1 $a Paramount </a:t>
            </a:r>
            <a:r>
              <a:rPr lang="en-US" dirty="0"/>
              <a:t>Pictures Corporation is a motion picture production and distribution company. It was established in 1949 after </a:t>
            </a:r>
            <a:r>
              <a:rPr lang="en-US" dirty="0" smtClean="0"/>
              <a:t>a </a:t>
            </a:r>
            <a:r>
              <a:rPr lang="en-US" dirty="0"/>
              <a:t>court-ordered split of Paramount Pictures, Inc</a:t>
            </a:r>
            <a:r>
              <a:rPr lang="en-US" dirty="0" smtClean="0"/>
              <a:t>.</a:t>
            </a:r>
          </a:p>
          <a:p>
            <a:pPr marL="800100" lvl="2" indent="0">
              <a:buNone/>
            </a:pPr>
            <a:endParaRPr lang="en-US" dirty="0" smtClean="0"/>
          </a:p>
          <a:p>
            <a:pPr marL="800100" lvl="2" indent="0">
              <a:buNone/>
            </a:pPr>
            <a:r>
              <a:rPr lang="en-US" dirty="0" smtClean="0"/>
              <a:t>678 1 $a </a:t>
            </a:r>
            <a:r>
              <a:rPr lang="en-US" dirty="0" err="1" smtClean="0"/>
              <a:t>Wookey</a:t>
            </a:r>
            <a:r>
              <a:rPr lang="en-US" dirty="0" smtClean="0"/>
              <a:t> </a:t>
            </a:r>
            <a:r>
              <a:rPr lang="en-US" dirty="0"/>
              <a:t>Hole Mill is a papermaker in Somerset, England. It has been in operation since the early 1600s</a:t>
            </a:r>
            <a:r>
              <a:rPr lang="en-US" dirty="0" smtClean="0"/>
              <a:t>.</a:t>
            </a:r>
          </a:p>
          <a:p>
            <a:endParaRPr lang="en-US" dirty="0" smtClean="0"/>
          </a:p>
          <a:p>
            <a:pPr>
              <a:buFont typeface="Arial" charset="0"/>
              <a:buNone/>
            </a:pPr>
            <a:endParaRPr lang="en-US" dirty="0" smtClean="0"/>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87</a:t>
            </a:fld>
            <a:endParaRPr lang="en-US"/>
          </a:p>
        </p:txBody>
      </p:sp>
    </p:spTree>
    <p:extLst>
      <p:ext uri="{BB962C8B-B14F-4D97-AF65-F5344CB8AC3E}">
        <p14:creationId xmlns:p14="http://schemas.microsoft.com/office/powerpoint/2010/main" val="181571068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8273" t="11690" r="5002" b="3560"/>
          <a:stretch/>
        </p:blipFill>
        <p:spPr bwMode="auto">
          <a:xfrm>
            <a:off x="3047999" y="0"/>
            <a:ext cx="5202019" cy="685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88</a:t>
            </a:fld>
            <a:endParaRPr lang="en-US"/>
          </a:p>
        </p:txBody>
      </p:sp>
    </p:spTree>
    <p:extLst>
      <p:ext uri="{BB962C8B-B14F-4D97-AF65-F5344CB8AC3E}">
        <p14:creationId xmlns:p14="http://schemas.microsoft.com/office/powerpoint/2010/main" val="281818644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Corporate History (Butler)</a:t>
            </a:r>
            <a:endParaRPr lang="en-US"/>
          </a:p>
        </p:txBody>
      </p:sp>
      <p:sp>
        <p:nvSpPr>
          <p:cNvPr id="3" name="Content Placeholder 2"/>
          <p:cNvSpPr>
            <a:spLocks noGrp="1"/>
          </p:cNvSpPr>
          <p:nvPr>
            <p:ph idx="1"/>
          </p:nvPr>
        </p:nvSpPr>
        <p:spPr>
          <a:xfrm>
            <a:off x="457200" y="1295400"/>
            <a:ext cx="8229600" cy="4830763"/>
          </a:xfrm>
        </p:spPr>
        <p:txBody>
          <a:bodyPr/>
          <a:lstStyle/>
          <a:p>
            <a:pPr marL="914400" indent="-914400">
              <a:buNone/>
            </a:pPr>
            <a:r>
              <a:rPr lang="en-US" sz="1600"/>
              <a:t>046	</a:t>
            </a:r>
            <a:r>
              <a:rPr lang="en-US" sz="1600" smtClean="0"/>
              <a:t>$</a:t>
            </a:r>
            <a:r>
              <a:rPr lang="en-US" sz="1600"/>
              <a:t>q</a:t>
            </a:r>
            <a:r>
              <a:rPr lang="en-US" sz="1600" smtClean="0"/>
              <a:t> </a:t>
            </a:r>
            <a:r>
              <a:rPr lang="es-ES" sz="1600" smtClean="0"/>
              <a:t>1919 $2 edtf</a:t>
            </a:r>
            <a:endParaRPr lang="en-US" sz="1600"/>
          </a:p>
          <a:p>
            <a:pPr marL="914400" indent="-914400">
              <a:buNone/>
            </a:pPr>
            <a:r>
              <a:rPr lang="en-US" sz="1600" smtClean="0"/>
              <a:t>110 2	$a </a:t>
            </a:r>
            <a:r>
              <a:rPr lang="es-ES" sz="1600"/>
              <a:t>Butler Institute of American Art </a:t>
            </a:r>
            <a:endParaRPr lang="en-US" sz="1600"/>
          </a:p>
          <a:p>
            <a:pPr marL="914400" indent="-914400">
              <a:buNone/>
            </a:pPr>
            <a:r>
              <a:rPr lang="en-US" sz="1600"/>
              <a:t>368	</a:t>
            </a:r>
            <a:r>
              <a:rPr lang="en-US" sz="1600" smtClean="0"/>
              <a:t>$</a:t>
            </a:r>
            <a:r>
              <a:rPr lang="en-US" sz="1600"/>
              <a:t>a Museums $2 lcsh</a:t>
            </a:r>
          </a:p>
          <a:p>
            <a:pPr marL="914400" indent="-914400">
              <a:buNone/>
            </a:pPr>
            <a:r>
              <a:rPr lang="en-US" sz="1600" smtClean="0"/>
              <a:t>370</a:t>
            </a:r>
            <a:r>
              <a:rPr lang="en-US" sz="1600"/>
              <a:t>	</a:t>
            </a:r>
            <a:r>
              <a:rPr lang="en-US" sz="1600" smtClean="0"/>
              <a:t>$</a:t>
            </a:r>
            <a:r>
              <a:rPr lang="en-US" sz="1600"/>
              <a:t>e Youngstown (Ohio) $2 naf</a:t>
            </a:r>
          </a:p>
          <a:p>
            <a:pPr marL="914400" indent="-914400">
              <a:buNone/>
            </a:pPr>
            <a:r>
              <a:rPr lang="en-US" sz="1600"/>
              <a:t>371	</a:t>
            </a:r>
            <a:r>
              <a:rPr lang="en-US" sz="1600" smtClean="0"/>
              <a:t>$</a:t>
            </a:r>
            <a:r>
              <a:rPr lang="en-US" sz="1600"/>
              <a:t>a </a:t>
            </a:r>
            <a:r>
              <a:rPr lang="es-ES" sz="1600"/>
              <a:t>The Beecher Center $a 524 Wick Avenue $b Youngstown $c Ohio  $e 44052 </a:t>
            </a:r>
            <a:r>
              <a:rPr lang="es-ES" sz="1600" smtClean="0"/>
              <a:t>$m info@butlerart.com $v </a:t>
            </a:r>
            <a:r>
              <a:rPr lang="es-ES" sz="1600"/>
              <a:t>Institute website $u www.butlerart.com</a:t>
            </a:r>
          </a:p>
          <a:p>
            <a:pPr marL="914400" indent="-914400">
              <a:buNone/>
            </a:pPr>
            <a:r>
              <a:rPr lang="es-ES" sz="1600"/>
              <a:t>372	$a Art, American $2 lcsh</a:t>
            </a:r>
            <a:endParaRPr lang="en-US" sz="1600"/>
          </a:p>
          <a:p>
            <a:pPr marL="914400" indent="-914400">
              <a:buNone/>
            </a:pPr>
            <a:r>
              <a:rPr lang="en-US" sz="1600" smtClean="0"/>
              <a:t>377	$a </a:t>
            </a:r>
            <a:r>
              <a:rPr lang="en-US" sz="1600"/>
              <a:t>eng</a:t>
            </a:r>
          </a:p>
          <a:p>
            <a:pPr marL="914400" indent="-914400">
              <a:buNone/>
            </a:pPr>
            <a:r>
              <a:rPr lang="en-US" sz="1600" smtClean="0"/>
              <a:t>410 </a:t>
            </a:r>
            <a:r>
              <a:rPr lang="en-US" sz="1600"/>
              <a:t>2	$a Butler </a:t>
            </a:r>
            <a:endParaRPr lang="en-US" sz="1600" smtClean="0"/>
          </a:p>
          <a:p>
            <a:pPr marL="914400" indent="-914400">
              <a:buNone/>
            </a:pPr>
            <a:r>
              <a:rPr lang="en-US" sz="1600" smtClean="0"/>
              <a:t>670</a:t>
            </a:r>
            <a:r>
              <a:rPr lang="en-US" sz="1600"/>
              <a:t>	</a:t>
            </a:r>
            <a:r>
              <a:rPr lang="en-US" sz="1600" smtClean="0"/>
              <a:t>$</a:t>
            </a:r>
            <a:r>
              <a:rPr lang="en-US" sz="1600"/>
              <a:t>a</a:t>
            </a:r>
            <a:r>
              <a:rPr lang="vi-VN" sz="1600"/>
              <a:t> </a:t>
            </a:r>
            <a:r>
              <a:rPr lang="en-US" sz="1600"/>
              <a:t>Masterworks from the Butler Institute of American Art, 2010: $b title page (Butler Institute of American Art, Youngstown, Ohio) page 9 </a:t>
            </a:r>
            <a:r>
              <a:rPr lang="en-US" sz="1600" smtClean="0"/>
              <a:t>(founded by Joseph G. Butler, Jr., in 1919; </a:t>
            </a:r>
            <a:r>
              <a:rPr lang="en-US" sz="1600"/>
              <a:t>first director: Margaret Evans; “The Butler” was the first structure built to house a collection of American works)</a:t>
            </a:r>
          </a:p>
          <a:p>
            <a:pPr marL="914400" indent="-914400">
              <a:buAutoNum type="arabicPlain" startAt="670"/>
            </a:pPr>
            <a:r>
              <a:rPr lang="es-ES" sz="1600" smtClean="0"/>
              <a:t>$</a:t>
            </a:r>
            <a:r>
              <a:rPr lang="es-ES" sz="1600"/>
              <a:t>a The Butler Institute of American Art, via WWW, 19 October 2012 $b (address: The Beecher Center, 524 Wick Avenue, Yongstown, Ohio 44052, phone: (330)743-1107</a:t>
            </a:r>
            <a:r>
              <a:rPr lang="es-ES" sz="1600" smtClean="0"/>
              <a:t>)</a:t>
            </a:r>
            <a:endParaRPr lang="en-US" smtClean="0"/>
          </a:p>
          <a:p>
            <a:pPr marL="965200" indent="-965200">
              <a:buNone/>
            </a:pPr>
            <a:r>
              <a:rPr lang="es-ES" sz="1600"/>
              <a:t>678 1	$a </a:t>
            </a:r>
            <a:r>
              <a:rPr lang="es-ES" sz="1600" b="1"/>
              <a:t>The Butler Institute of American Art, </a:t>
            </a:r>
            <a:r>
              <a:rPr lang="en-US" sz="1600" b="1" smtClean="0"/>
              <a:t>founded by Joseph G. Butler, Jr., in 1919</a:t>
            </a:r>
            <a:r>
              <a:rPr lang="es-ES" sz="1600" b="1" smtClean="0"/>
              <a:t> </a:t>
            </a:r>
            <a:r>
              <a:rPr lang="es-ES" sz="1600" b="1"/>
              <a:t>in Youngstown, Ohio, was the first museum built specifically to house a collection of American </a:t>
            </a:r>
            <a:r>
              <a:rPr lang="es-ES" sz="1600" b="1" smtClean="0"/>
              <a:t>works.</a:t>
            </a:r>
            <a:endParaRPr lang="es-ES" sz="2000" b="1"/>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89</a:t>
            </a:fld>
            <a:endParaRPr lang="en-US"/>
          </a:p>
        </p:txBody>
      </p:sp>
    </p:spTree>
    <p:extLst>
      <p:ext uri="{BB962C8B-B14F-4D97-AF65-F5344CB8AC3E}">
        <p14:creationId xmlns:p14="http://schemas.microsoft.com/office/powerpoint/2010/main" val="190946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8.12. Source Consulted</a:t>
            </a:r>
            <a:endParaRPr lang="en-US"/>
          </a:p>
        </p:txBody>
      </p:sp>
      <p:sp>
        <p:nvSpPr>
          <p:cNvPr id="3" name="Content Placeholder 2"/>
          <p:cNvSpPr>
            <a:spLocks noGrp="1"/>
          </p:cNvSpPr>
          <p:nvPr>
            <p:ph idx="1"/>
          </p:nvPr>
        </p:nvSpPr>
        <p:spPr/>
        <p:txBody>
          <a:bodyPr/>
          <a:lstStyle/>
          <a:p>
            <a:r>
              <a:rPr lang="en-US" smtClean="0"/>
              <a:t>Record in 670 field, or 3XX $u/$v</a:t>
            </a:r>
          </a:p>
          <a:p>
            <a:r>
              <a:rPr lang="en-US" smtClean="0"/>
              <a:t>Always include one 670 for the work being cataloged</a:t>
            </a:r>
          </a:p>
          <a:p>
            <a:r>
              <a:rPr lang="en-US" smtClean="0"/>
              <a:t>Others included if needed to justify information in the description</a:t>
            </a:r>
          </a:p>
          <a:p>
            <a:r>
              <a:rPr lang="en-US" smtClean="0"/>
              <a:t>Suggested format: </a:t>
            </a:r>
          </a:p>
          <a:p>
            <a:pPr marL="457200" lvl="1" indent="0">
              <a:buNone/>
            </a:pPr>
            <a:r>
              <a:rPr lang="en-US" smtClean="0"/>
              <a:t>670  $a Title proper, date: $b citation (data)</a:t>
            </a:r>
          </a:p>
          <a:p>
            <a:pPr marL="457200" lvl="1"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9</a:t>
            </a:fld>
            <a:endParaRPr lang="en-US"/>
          </a:p>
        </p:txBody>
      </p:sp>
    </p:spTree>
    <p:extLst>
      <p:ext uri="{BB962C8B-B14F-4D97-AF65-F5344CB8AC3E}">
        <p14:creationId xmlns:p14="http://schemas.microsoft.com/office/powerpoint/2010/main" val="138509192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Corporate Body: </a:t>
            </a:r>
            <a:br>
              <a:rPr lang="en-US" smtClean="0"/>
            </a:br>
            <a:r>
              <a:rPr lang="en-US" smtClean="0"/>
              <a:t>Identifier</a:t>
            </a:r>
            <a:endParaRPr lang="en-US"/>
          </a:p>
        </p:txBody>
      </p:sp>
      <p:sp>
        <p:nvSpPr>
          <p:cNvPr id="3" name="Content Placeholder 2"/>
          <p:cNvSpPr>
            <a:spLocks noGrp="1"/>
          </p:cNvSpPr>
          <p:nvPr>
            <p:ph idx="1"/>
          </p:nvPr>
        </p:nvSpPr>
        <p:spPr/>
        <p:txBody>
          <a:bodyPr/>
          <a:lstStyle/>
          <a:p>
            <a:pPr marL="514350" indent="-457200"/>
            <a:r>
              <a:rPr lang="en-US" smtClean="0"/>
              <a:t>A character string uniquely associated with a person or an authority record</a:t>
            </a:r>
          </a:p>
          <a:p>
            <a:pPr marL="514350" indent="-457200"/>
            <a:r>
              <a:rPr lang="en-US" smtClean="0"/>
              <a:t>LCCN associated with an authority record is an identifier, recorded in 010</a:t>
            </a:r>
          </a:p>
          <a:p>
            <a:pPr marL="514350" indent="-457200"/>
            <a:r>
              <a:rPr lang="en-US" smtClean="0"/>
              <a:t>The element is core, but it is usually added to record automatically</a:t>
            </a:r>
          </a:p>
          <a:p>
            <a:pPr marL="457200" lvl="1" indent="0">
              <a:buNone/>
            </a:pPr>
            <a:endParaRPr lang="en-US" smtClean="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90</a:t>
            </a:fld>
            <a:endParaRPr lang="en-US"/>
          </a:p>
        </p:txBody>
      </p:sp>
    </p:spTree>
    <p:extLst>
      <p:ext uri="{BB962C8B-B14F-4D97-AF65-F5344CB8AC3E}">
        <p14:creationId xmlns:p14="http://schemas.microsoft.com/office/powerpoint/2010/main" val="399091552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smtClean="0"/>
              <a:t>Constructing the Authorized Access Point for a Corporate Body (RDA 11.13.1)</a:t>
            </a:r>
            <a:endParaRPr lang="en-US" sz="3600"/>
          </a:p>
        </p:txBody>
      </p:sp>
      <p:sp>
        <p:nvSpPr>
          <p:cNvPr id="3" name="Content Placeholder 2"/>
          <p:cNvSpPr>
            <a:spLocks noGrp="1"/>
          </p:cNvSpPr>
          <p:nvPr>
            <p:ph idx="1"/>
          </p:nvPr>
        </p:nvSpPr>
        <p:spPr/>
        <p:txBody>
          <a:bodyPr/>
          <a:lstStyle/>
          <a:p>
            <a:pPr marL="0" indent="0">
              <a:buNone/>
            </a:pPr>
            <a:r>
              <a:rPr lang="en-US"/>
              <a:t>Authorized Access Point is constructed using elements you have already recorded in the description</a:t>
            </a:r>
          </a:p>
          <a:p>
            <a:r>
              <a:rPr lang="en-US"/>
              <a:t>Begin with the preferred name </a:t>
            </a:r>
            <a:r>
              <a:rPr lang="en-US" smtClean="0"/>
              <a:t>(11.13.1.1</a:t>
            </a:r>
            <a:r>
              <a:rPr lang="en-US" smtClean="0"/>
              <a:t>)</a:t>
            </a:r>
          </a:p>
          <a:p>
            <a:r>
              <a:rPr lang="en-US" smtClean="0"/>
              <a:t>If the name does not convey the idea of a corporate body, add a qualifier (11.13.1.1)</a:t>
            </a:r>
            <a:endParaRPr lang="en-US"/>
          </a:p>
          <a:p>
            <a:r>
              <a:rPr lang="en-US"/>
              <a:t>Make required additions </a:t>
            </a:r>
            <a:r>
              <a:rPr lang="en-US" smtClean="0"/>
              <a:t>(</a:t>
            </a:r>
            <a:r>
              <a:rPr lang="en-US" smtClean="0"/>
              <a:t>11.13.1.2 or </a:t>
            </a:r>
            <a:r>
              <a:rPr lang="en-US"/>
              <a:t>11.13.1.3 in certain cases</a:t>
            </a:r>
            <a:r>
              <a:rPr lang="en-US" smtClean="0"/>
              <a:t>, 11.13.1.8)</a:t>
            </a:r>
            <a:endParaRPr lang="en-US"/>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91</a:t>
            </a:fld>
            <a:endParaRPr lang="en-US"/>
          </a:p>
        </p:txBody>
      </p:sp>
    </p:spTree>
    <p:extLst>
      <p:ext uri="{BB962C8B-B14F-4D97-AF65-F5344CB8AC3E}">
        <p14:creationId xmlns:p14="http://schemas.microsoft.com/office/powerpoint/2010/main" val="230458617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Constructing the Authorized Access Point for a Corporate Body (RDA 11.13.1)</a:t>
            </a:r>
            <a:endParaRPr lang="en-US" sz="3600" dirty="0"/>
          </a:p>
        </p:txBody>
      </p:sp>
      <p:sp>
        <p:nvSpPr>
          <p:cNvPr id="3" name="Content Placeholder 2"/>
          <p:cNvSpPr>
            <a:spLocks noGrp="1"/>
          </p:cNvSpPr>
          <p:nvPr>
            <p:ph idx="1"/>
          </p:nvPr>
        </p:nvSpPr>
        <p:spPr/>
        <p:txBody>
          <a:bodyPr/>
          <a:lstStyle/>
          <a:p>
            <a:r>
              <a:rPr lang="en-US" sz="2800" dirty="0" smtClean="0"/>
              <a:t>Make other additions if necessary to distinguish the new authorized access point from another </a:t>
            </a:r>
            <a:r>
              <a:rPr lang="en-US" sz="2800" smtClean="0"/>
              <a:t>(</a:t>
            </a:r>
            <a:r>
              <a:rPr lang="en-US" sz="2800" smtClean="0"/>
              <a:t>11.13.1.2-11.13.1.7</a:t>
            </a:r>
            <a:r>
              <a:rPr lang="en-US" sz="2800" dirty="0" smtClean="0"/>
              <a:t>)</a:t>
            </a:r>
          </a:p>
          <a:p>
            <a:r>
              <a:rPr lang="en-US" sz="2800" dirty="0" smtClean="0"/>
              <a:t>Many of these can optionally be added if the addition assists in the identification of the body</a:t>
            </a:r>
          </a:p>
          <a:p>
            <a:pPr lvl="1"/>
            <a:r>
              <a:rPr lang="en-US" sz="2000" dirty="0" smtClean="0"/>
              <a:t>Place (11.13.1.3 option)</a:t>
            </a:r>
          </a:p>
          <a:p>
            <a:pPr lvl="1"/>
            <a:r>
              <a:rPr lang="en-US" sz="2000" dirty="0" smtClean="0"/>
              <a:t>Associated institution (11.13.1.4 option)</a:t>
            </a:r>
          </a:p>
          <a:p>
            <a:pPr lvl="1"/>
            <a:r>
              <a:rPr lang="en-US" sz="2000" dirty="0" smtClean="0"/>
              <a:t>Date (11.13.1.5 option)</a:t>
            </a:r>
          </a:p>
          <a:p>
            <a:pPr lvl="1"/>
            <a:r>
              <a:rPr lang="en-US" sz="2000" dirty="0" smtClean="0"/>
              <a:t>Other designation (11.13.1.6 option)</a:t>
            </a:r>
          </a:p>
          <a:p>
            <a:pPr lvl="1"/>
            <a:endParaRPr lang="en-US" dirty="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92</a:t>
            </a:fld>
            <a:endParaRPr lang="en-US"/>
          </a:p>
        </p:txBody>
      </p:sp>
    </p:spTree>
    <p:extLst>
      <p:ext uri="{BB962C8B-B14F-4D97-AF65-F5344CB8AC3E}">
        <p14:creationId xmlns:p14="http://schemas.microsoft.com/office/powerpoint/2010/main" val="312995501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Authorized Access Point (Butler)</a:t>
            </a:r>
            <a:endParaRPr lang="en-US"/>
          </a:p>
        </p:txBody>
      </p:sp>
      <p:sp>
        <p:nvSpPr>
          <p:cNvPr id="3" name="Content Placeholder 2"/>
          <p:cNvSpPr>
            <a:spLocks noGrp="1"/>
          </p:cNvSpPr>
          <p:nvPr>
            <p:ph idx="1"/>
          </p:nvPr>
        </p:nvSpPr>
        <p:spPr>
          <a:xfrm>
            <a:off x="457200" y="1295400"/>
            <a:ext cx="8229600" cy="4830763"/>
          </a:xfrm>
        </p:spPr>
        <p:txBody>
          <a:bodyPr/>
          <a:lstStyle/>
          <a:p>
            <a:pPr marL="914400" indent="-914400">
              <a:buNone/>
            </a:pPr>
            <a:r>
              <a:rPr lang="en-US" sz="1600"/>
              <a:t>046	</a:t>
            </a:r>
            <a:r>
              <a:rPr lang="en-US" sz="1600" smtClean="0"/>
              <a:t>$q </a:t>
            </a:r>
            <a:r>
              <a:rPr lang="es-ES" sz="1600" smtClean="0"/>
              <a:t>1919 $2 edtf</a:t>
            </a:r>
            <a:endParaRPr lang="en-US" sz="1600"/>
          </a:p>
          <a:p>
            <a:pPr marL="914400" indent="-914400">
              <a:buNone/>
            </a:pPr>
            <a:r>
              <a:rPr lang="en-US" sz="1600" smtClean="0"/>
              <a:t>110 2	$a </a:t>
            </a:r>
            <a:r>
              <a:rPr lang="es-ES" sz="1600" b="1"/>
              <a:t>Butler Institute of American Art </a:t>
            </a:r>
            <a:endParaRPr lang="en-US" sz="1600" b="1"/>
          </a:p>
          <a:p>
            <a:pPr marL="914400" indent="-914400">
              <a:buNone/>
            </a:pPr>
            <a:r>
              <a:rPr lang="en-US" sz="1600"/>
              <a:t>368	</a:t>
            </a:r>
            <a:r>
              <a:rPr lang="en-US" sz="1600" smtClean="0"/>
              <a:t>$</a:t>
            </a:r>
            <a:r>
              <a:rPr lang="en-US" sz="1600"/>
              <a:t>a Museums $2 lcsh</a:t>
            </a:r>
          </a:p>
          <a:p>
            <a:pPr marL="914400" indent="-914400">
              <a:buNone/>
            </a:pPr>
            <a:r>
              <a:rPr lang="en-US" sz="1600" smtClean="0"/>
              <a:t>370</a:t>
            </a:r>
            <a:r>
              <a:rPr lang="en-US" sz="1600"/>
              <a:t>	</a:t>
            </a:r>
            <a:r>
              <a:rPr lang="en-US" sz="1600" smtClean="0"/>
              <a:t>$</a:t>
            </a:r>
            <a:r>
              <a:rPr lang="en-US" sz="1600"/>
              <a:t>e Youngstown (Ohio) $2 naf</a:t>
            </a:r>
          </a:p>
          <a:p>
            <a:pPr marL="914400" indent="-914400">
              <a:buNone/>
            </a:pPr>
            <a:r>
              <a:rPr lang="en-US" sz="1600"/>
              <a:t>371	</a:t>
            </a:r>
            <a:r>
              <a:rPr lang="en-US" sz="1600" smtClean="0"/>
              <a:t>$</a:t>
            </a:r>
            <a:r>
              <a:rPr lang="en-US" sz="1600"/>
              <a:t>a </a:t>
            </a:r>
            <a:r>
              <a:rPr lang="es-ES" sz="1600"/>
              <a:t>The Beecher Center $a 524 Wick Avenue $b Youngstown $c Ohio  $e 44052 </a:t>
            </a:r>
            <a:r>
              <a:rPr lang="es-ES" sz="1600" smtClean="0"/>
              <a:t>$m info@butlerart.com $v </a:t>
            </a:r>
            <a:r>
              <a:rPr lang="es-ES" sz="1600"/>
              <a:t>Institute website $u www.butlerart.com</a:t>
            </a:r>
          </a:p>
          <a:p>
            <a:pPr marL="914400" indent="-914400">
              <a:buNone/>
            </a:pPr>
            <a:r>
              <a:rPr lang="es-ES" sz="1600"/>
              <a:t>372	$a Art, American $2 lcsh</a:t>
            </a:r>
            <a:endParaRPr lang="en-US" sz="1600"/>
          </a:p>
          <a:p>
            <a:pPr marL="914400" indent="-914400">
              <a:buNone/>
            </a:pPr>
            <a:r>
              <a:rPr lang="en-US" sz="1600" smtClean="0"/>
              <a:t>377	$a </a:t>
            </a:r>
            <a:r>
              <a:rPr lang="en-US" sz="1600"/>
              <a:t>eng</a:t>
            </a:r>
          </a:p>
          <a:p>
            <a:pPr marL="914400" indent="-914400">
              <a:buNone/>
            </a:pPr>
            <a:r>
              <a:rPr lang="en-US" sz="1600" smtClean="0"/>
              <a:t>410 </a:t>
            </a:r>
            <a:r>
              <a:rPr lang="en-US" sz="1600"/>
              <a:t>2	$a Butler </a:t>
            </a:r>
            <a:endParaRPr lang="en-US" sz="1600" smtClean="0"/>
          </a:p>
          <a:p>
            <a:pPr marL="914400" indent="-914400">
              <a:buNone/>
            </a:pPr>
            <a:r>
              <a:rPr lang="en-US" sz="1600" smtClean="0"/>
              <a:t>670</a:t>
            </a:r>
            <a:r>
              <a:rPr lang="en-US" sz="1600"/>
              <a:t>	</a:t>
            </a:r>
            <a:r>
              <a:rPr lang="en-US" sz="1600" smtClean="0"/>
              <a:t>$</a:t>
            </a:r>
            <a:r>
              <a:rPr lang="en-US" sz="1600"/>
              <a:t>a</a:t>
            </a:r>
            <a:r>
              <a:rPr lang="vi-VN" sz="1600"/>
              <a:t> </a:t>
            </a:r>
            <a:r>
              <a:rPr lang="en-US" sz="1600"/>
              <a:t>Masterworks from the Butler Institute of American Art, 2010: $b title page (Butler Institute of American Art, Youngstown, Ohio) page 9 </a:t>
            </a:r>
            <a:r>
              <a:rPr lang="en-US" sz="1600" smtClean="0"/>
              <a:t>(founded by Joseph G. Butler, Jr., in 1919; </a:t>
            </a:r>
            <a:r>
              <a:rPr lang="en-US" sz="1600"/>
              <a:t>first director: Margaret Evans; “The Butler” was the first structure built to house a collection of American works)</a:t>
            </a:r>
          </a:p>
          <a:p>
            <a:pPr marL="914400" indent="-914400">
              <a:buAutoNum type="arabicPlain" startAt="670"/>
            </a:pPr>
            <a:r>
              <a:rPr lang="es-ES" sz="1600" smtClean="0"/>
              <a:t>$</a:t>
            </a:r>
            <a:r>
              <a:rPr lang="es-ES" sz="1600"/>
              <a:t>a The Butler Institute of American Art, via WWW, 19 October 2012 $b (address: The Beecher Center, 524 Wick Avenue, Yongstown, Ohio 44052, phone: (330)743-1107</a:t>
            </a:r>
            <a:r>
              <a:rPr lang="es-ES" sz="1600" smtClean="0"/>
              <a:t>)</a:t>
            </a:r>
            <a:endParaRPr lang="en-US" smtClean="0"/>
          </a:p>
          <a:p>
            <a:pPr marL="914400" indent="-914400">
              <a:buNone/>
            </a:pPr>
            <a:r>
              <a:rPr lang="es-ES" sz="1600"/>
              <a:t>678 1	$a The Butler Institute of American Art, </a:t>
            </a:r>
            <a:r>
              <a:rPr lang="en-US" sz="1600" smtClean="0"/>
              <a:t>founded by Joseph G. Butler, Jr., in 1919</a:t>
            </a:r>
            <a:r>
              <a:rPr lang="es-ES" sz="1600" smtClean="0"/>
              <a:t> </a:t>
            </a:r>
            <a:r>
              <a:rPr lang="es-ES" sz="1600"/>
              <a:t>in Youngstown, Ohio, was the first museum built specifically to house a collection of American works</a:t>
            </a:r>
            <a:endParaRPr lang="es-ES" sz="200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93</a:t>
            </a:fld>
            <a:endParaRPr lang="en-US"/>
          </a:p>
        </p:txBody>
      </p:sp>
    </p:spTree>
    <p:extLst>
      <p:ext uri="{BB962C8B-B14F-4D97-AF65-F5344CB8AC3E}">
        <p14:creationId xmlns:p14="http://schemas.microsoft.com/office/powerpoint/2010/main" val="217821351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Authorized Access Point</a:t>
            </a:r>
            <a:br>
              <a:rPr lang="en-US" smtClean="0"/>
            </a:br>
            <a:r>
              <a:rPr lang="en-US" smtClean="0"/>
              <a:t>(</a:t>
            </a:r>
            <a:r>
              <a:rPr lang="en-US"/>
              <a:t>Facultad de </a:t>
            </a:r>
            <a:r>
              <a:rPr lang="en-US" smtClean="0"/>
              <a:t>Medicina)</a:t>
            </a:r>
            <a:endParaRPr lang="en-US"/>
          </a:p>
        </p:txBody>
      </p:sp>
      <p:sp>
        <p:nvSpPr>
          <p:cNvPr id="3" name="Content Placeholder 2"/>
          <p:cNvSpPr>
            <a:spLocks noGrp="1"/>
          </p:cNvSpPr>
          <p:nvPr>
            <p:ph idx="1"/>
          </p:nvPr>
        </p:nvSpPr>
        <p:spPr/>
        <p:txBody>
          <a:bodyPr/>
          <a:lstStyle/>
          <a:p>
            <a:pPr marL="1143000" indent="-1143000">
              <a:buNone/>
            </a:pPr>
            <a:r>
              <a:rPr lang="en-US" sz="2400"/>
              <a:t>110 2	$a </a:t>
            </a:r>
            <a:r>
              <a:rPr lang="es-ES" sz="2400" b="1"/>
              <a:t>Universidad Autónoma de San Luis Potosí. </a:t>
            </a:r>
            <a:r>
              <a:rPr lang="es-ES" sz="2400"/>
              <a:t>$b </a:t>
            </a:r>
            <a:r>
              <a:rPr lang="en-US" sz="2400" b="1"/>
              <a:t>Facultad de Medicina</a:t>
            </a:r>
          </a:p>
          <a:p>
            <a:pPr marL="1143000" indent="-1143000">
              <a:buNone/>
            </a:pPr>
            <a:r>
              <a:rPr lang="en-US" sz="2400"/>
              <a:t>368	</a:t>
            </a:r>
            <a:r>
              <a:rPr lang="en-US" sz="2400" smtClean="0"/>
              <a:t>$</a:t>
            </a:r>
            <a:r>
              <a:rPr lang="en-US" sz="2400"/>
              <a:t>a Medical colleges $2 lcsh</a:t>
            </a:r>
          </a:p>
          <a:p>
            <a:pPr marL="1143000" indent="-1143000">
              <a:buNone/>
            </a:pPr>
            <a:r>
              <a:rPr lang="en-US" sz="2400" smtClean="0"/>
              <a:t>370	$e </a:t>
            </a:r>
            <a:r>
              <a:rPr lang="es-ES" sz="2400"/>
              <a:t>San Luis Potosí (Mexico) $2 naf</a:t>
            </a:r>
          </a:p>
          <a:p>
            <a:pPr marL="1143000" indent="-1143000">
              <a:buNone/>
            </a:pPr>
            <a:r>
              <a:rPr lang="es-ES" sz="2400"/>
              <a:t>372	</a:t>
            </a:r>
            <a:r>
              <a:rPr lang="es-ES" sz="2400" smtClean="0"/>
              <a:t>$</a:t>
            </a:r>
            <a:r>
              <a:rPr lang="es-ES" sz="2400"/>
              <a:t>a Medicine $2 lcsh</a:t>
            </a:r>
            <a:endParaRPr lang="en-US" sz="2400"/>
          </a:p>
          <a:p>
            <a:pPr marL="1143000" indent="-1143000">
              <a:buNone/>
            </a:pPr>
            <a:r>
              <a:rPr lang="en-US" sz="2400" smtClean="0"/>
              <a:t>377	$a spa</a:t>
            </a:r>
          </a:p>
          <a:p>
            <a:pPr marL="1143000" indent="-1143000">
              <a:buNone/>
            </a:pPr>
            <a:r>
              <a:rPr lang="en-US" sz="2400" smtClean="0"/>
              <a:t>410 2	$a </a:t>
            </a:r>
            <a:r>
              <a:rPr lang="en-US" sz="2400"/>
              <a:t>Facultad de Medicina de San Luis Potosí</a:t>
            </a:r>
          </a:p>
          <a:p>
            <a:pPr marL="1143000" indent="-1143000">
              <a:buNone/>
            </a:pPr>
            <a:r>
              <a:rPr lang="en-US" sz="2400" smtClean="0"/>
              <a:t>670</a:t>
            </a:r>
            <a:r>
              <a:rPr lang="en-US" sz="2400"/>
              <a:t>	</a:t>
            </a:r>
            <a:r>
              <a:rPr lang="en-US" sz="2400" smtClean="0"/>
              <a:t>$</a:t>
            </a:r>
            <a:r>
              <a:rPr lang="en-US" sz="2400"/>
              <a:t>a </a:t>
            </a:r>
            <a:r>
              <a:rPr lang="es-ES" sz="2400"/>
              <a:t>Homenaje conmemorativo que la Facultad de Medicina de San Luis Potosí ofrece al poeta Jaime Sabines</a:t>
            </a:r>
            <a:r>
              <a:rPr lang="en-US" sz="2400"/>
              <a:t>, 2000: $b title page (</a:t>
            </a:r>
            <a:r>
              <a:rPr lang="es-ES" sz="2400"/>
              <a:t>Universidad Autónoma de San Luis Potosí, Facultad de Medicina</a:t>
            </a:r>
            <a:r>
              <a:rPr lang="en-US" sz="2400"/>
              <a:t>) </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94</a:t>
            </a:fld>
            <a:endParaRPr lang="en-US"/>
          </a:p>
        </p:txBody>
      </p:sp>
    </p:spTree>
    <p:extLst>
      <p:ext uri="{BB962C8B-B14F-4D97-AF65-F5344CB8AC3E}">
        <p14:creationId xmlns:p14="http://schemas.microsoft.com/office/powerpoint/2010/main" val="273957278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Constructing the Authorized Access Point for </a:t>
            </a:r>
            <a:r>
              <a:rPr lang="en-US" sz="3600" smtClean="0"/>
              <a:t>a Corporate Body (RDA </a:t>
            </a:r>
            <a:r>
              <a:rPr lang="en-US" sz="3600" dirty="0" smtClean="0"/>
              <a:t>11.13.1)</a:t>
            </a:r>
            <a:endParaRPr lang="en-US" sz="3600" dirty="0"/>
          </a:p>
        </p:txBody>
      </p:sp>
      <p:sp>
        <p:nvSpPr>
          <p:cNvPr id="3" name="Content Placeholder 2"/>
          <p:cNvSpPr>
            <a:spLocks noGrp="1"/>
          </p:cNvSpPr>
          <p:nvPr>
            <p:ph idx="1"/>
          </p:nvPr>
        </p:nvSpPr>
        <p:spPr/>
        <p:txBody>
          <a:bodyPr/>
          <a:lstStyle/>
          <a:p>
            <a:pPr marL="0" indent="0">
              <a:buNone/>
            </a:pPr>
            <a:r>
              <a:rPr lang="en-US" sz="2400" smtClean="0"/>
              <a:t>If the corporate body is a conference (etc.), add the following elements as qualifiers if applicable (11.13.1.8). Record within one set of parentheses; separate elements by space – colon – space.</a:t>
            </a:r>
          </a:p>
          <a:p>
            <a:pPr lvl="1"/>
            <a:r>
              <a:rPr lang="en-US" sz="2000" smtClean="0"/>
              <a:t>The number of the conference (see 11.6) in subfield $n</a:t>
            </a:r>
          </a:p>
          <a:p>
            <a:pPr lvl="2"/>
            <a:r>
              <a:rPr lang="en-US" sz="2000" smtClean="0"/>
              <a:t>Record as an ordinal numeral, e.g. “6th”</a:t>
            </a:r>
          </a:p>
          <a:p>
            <a:pPr lvl="1"/>
            <a:r>
              <a:rPr lang="en-US" sz="2000" smtClean="0"/>
              <a:t>The date of the conference (see 11.4.2) in subfield $d</a:t>
            </a:r>
          </a:p>
          <a:p>
            <a:pPr lvl="2"/>
            <a:r>
              <a:rPr lang="en-US" sz="2000" smtClean="0"/>
              <a:t>Record </a:t>
            </a:r>
            <a:r>
              <a:rPr lang="en-US" sz="2000"/>
              <a:t>only </a:t>
            </a:r>
            <a:r>
              <a:rPr lang="en-US" sz="2000" smtClean="0"/>
              <a:t>the year unless two or more conferences with the same name were held in one year</a:t>
            </a:r>
            <a:endParaRPr lang="en-US" sz="2000"/>
          </a:p>
          <a:p>
            <a:pPr marL="0" indent="0">
              <a:buNone/>
            </a:pPr>
            <a:endParaRPr lang="en-US" sz="2000" smtClean="0"/>
          </a:p>
          <a:p>
            <a:pPr marL="0" indent="0">
              <a:buNone/>
            </a:pPr>
            <a:r>
              <a:rPr lang="en-US" sz="2000" smtClean="0"/>
              <a:t>(continued on next slide)</a:t>
            </a:r>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95</a:t>
            </a:fld>
            <a:endParaRPr lang="en-US"/>
          </a:p>
        </p:txBody>
      </p:sp>
    </p:spTree>
    <p:extLst>
      <p:ext uri="{BB962C8B-B14F-4D97-AF65-F5344CB8AC3E}">
        <p14:creationId xmlns:p14="http://schemas.microsoft.com/office/powerpoint/2010/main" val="407597120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Constructing the Authorized Access Point for </a:t>
            </a:r>
            <a:r>
              <a:rPr lang="en-US" sz="3600" smtClean="0"/>
              <a:t>a Corporate Body (RDA </a:t>
            </a:r>
            <a:r>
              <a:rPr lang="en-US" sz="3600" dirty="0" smtClean="0"/>
              <a:t>11.13.1)</a:t>
            </a:r>
            <a:endParaRPr lang="en-US" sz="3600" dirty="0"/>
          </a:p>
        </p:txBody>
      </p:sp>
      <p:sp>
        <p:nvSpPr>
          <p:cNvPr id="3" name="Content Placeholder 2"/>
          <p:cNvSpPr>
            <a:spLocks noGrp="1"/>
          </p:cNvSpPr>
          <p:nvPr>
            <p:ph idx="1"/>
          </p:nvPr>
        </p:nvSpPr>
        <p:spPr/>
        <p:txBody>
          <a:bodyPr/>
          <a:lstStyle/>
          <a:p>
            <a:pPr marL="0" indent="0">
              <a:buNone/>
            </a:pPr>
            <a:r>
              <a:rPr lang="en-US" sz="2000" smtClean="0"/>
              <a:t>If the corporate body is a conference (etc.), add the following elements as qualifiers if applicable (11.13.1.8). Record within one set of parentheses; separate elements by space – colon – space.</a:t>
            </a:r>
          </a:p>
          <a:p>
            <a:pPr marL="457200" lvl="1" indent="0">
              <a:buNone/>
            </a:pPr>
            <a:endParaRPr lang="en-US" sz="2000" smtClean="0"/>
          </a:p>
          <a:p>
            <a:pPr marL="457200" lvl="1" indent="0">
              <a:buNone/>
            </a:pPr>
            <a:r>
              <a:rPr lang="en-US" sz="2000" smtClean="0"/>
              <a:t>(continued from previous slide)</a:t>
            </a:r>
          </a:p>
          <a:p>
            <a:pPr lvl="1"/>
            <a:endParaRPr lang="en-US" sz="2000" smtClean="0"/>
          </a:p>
          <a:p>
            <a:pPr lvl="1"/>
            <a:r>
              <a:rPr lang="en-US" sz="2000" smtClean="0"/>
              <a:t>The location of the conferece (see 11.3.2) in subfield $c</a:t>
            </a:r>
          </a:p>
          <a:p>
            <a:pPr lvl="2"/>
            <a:r>
              <a:rPr lang="en-US" sz="2000" smtClean="0"/>
              <a:t>Record places in the same form used in 370</a:t>
            </a:r>
          </a:p>
          <a:p>
            <a:pPr lvl="2"/>
            <a:r>
              <a:rPr lang="en-US" sz="2000" smtClean="0"/>
              <a:t>Alternately, record the name of an associated institution if that gives better identification. Use the same form used in 373.</a:t>
            </a:r>
            <a:endParaRPr lang="en-US" dirty="0"/>
          </a:p>
          <a:p>
            <a:pPr marL="400050" lvl="1" indent="0">
              <a:buNone/>
            </a:pPr>
            <a:endParaRPr lang="en-US" sz="2000" smtClean="0"/>
          </a:p>
          <a:p>
            <a:pPr marL="400050" lvl="1" indent="0">
              <a:buNone/>
            </a:pPr>
            <a:r>
              <a:rPr lang="en-US" sz="2000" smtClean="0">
                <a:solidFill>
                  <a:schemeClr val="accent6">
                    <a:lumMod val="50000"/>
                  </a:schemeClr>
                </a:solidFill>
              </a:rPr>
              <a:t>111 2_ $a International Congress of Papyrology $n (12th : $d 1968 : $c University of Michigan)</a:t>
            </a:r>
            <a:endParaRPr lang="en-US" sz="2000" dirty="0" smtClean="0">
              <a:solidFill>
                <a:schemeClr val="accent6">
                  <a:lumMod val="50000"/>
                </a:schemeClr>
              </a:solidFill>
            </a:endParaRPr>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96</a:t>
            </a:fld>
            <a:endParaRPr lang="en-US"/>
          </a:p>
        </p:txBody>
      </p:sp>
    </p:spTree>
    <p:extLst>
      <p:ext uri="{BB962C8B-B14F-4D97-AF65-F5344CB8AC3E}">
        <p14:creationId xmlns:p14="http://schemas.microsoft.com/office/powerpoint/2010/main" val="82873403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Authorized Access Point</a:t>
            </a:r>
            <a:br>
              <a:rPr lang="en-US" smtClean="0"/>
            </a:br>
            <a:r>
              <a:rPr lang="en-US" smtClean="0"/>
              <a:t>(Nude Mice)</a:t>
            </a:r>
            <a:endParaRPr lang="en-US"/>
          </a:p>
        </p:txBody>
      </p:sp>
      <p:sp>
        <p:nvSpPr>
          <p:cNvPr id="3" name="Content Placeholder 2"/>
          <p:cNvSpPr>
            <a:spLocks noGrp="1"/>
          </p:cNvSpPr>
          <p:nvPr>
            <p:ph idx="1"/>
          </p:nvPr>
        </p:nvSpPr>
        <p:spPr/>
        <p:txBody>
          <a:bodyPr/>
          <a:lstStyle/>
          <a:p>
            <a:pPr marL="1143000" indent="-1143000">
              <a:buNone/>
            </a:pPr>
            <a:r>
              <a:rPr lang="en-US" sz="2000"/>
              <a:t>046	</a:t>
            </a:r>
            <a:r>
              <a:rPr lang="en-US" sz="2000" smtClean="0"/>
              <a:t>$q 1979-09-06 $r 1979-09-09 $2 edtf</a:t>
            </a:r>
            <a:endParaRPr lang="en-US" sz="2000"/>
          </a:p>
          <a:p>
            <a:pPr marL="1143000" indent="-1143000">
              <a:buNone/>
            </a:pPr>
            <a:r>
              <a:rPr lang="en-US" sz="2000" smtClean="0"/>
              <a:t>111 </a:t>
            </a:r>
            <a:r>
              <a:rPr lang="en-US" sz="2000"/>
              <a:t>2	$a </a:t>
            </a:r>
            <a:r>
              <a:rPr lang="en-US" sz="2000" b="1"/>
              <a:t>International Workshop on Nude </a:t>
            </a:r>
            <a:r>
              <a:rPr lang="en-US" sz="2000" b="1" smtClean="0"/>
              <a:t>Mice</a:t>
            </a:r>
            <a:r>
              <a:rPr lang="en-US" sz="2000" b="1"/>
              <a:t> </a:t>
            </a:r>
            <a:r>
              <a:rPr lang="en-US" sz="2000"/>
              <a:t>$n </a:t>
            </a:r>
            <a:r>
              <a:rPr lang="en-US" sz="2000" b="1"/>
              <a:t>(3rd : </a:t>
            </a:r>
            <a:r>
              <a:rPr lang="en-US" sz="2000"/>
              <a:t>$d </a:t>
            </a:r>
            <a:r>
              <a:rPr lang="en-US" sz="2000" b="1"/>
              <a:t>1979</a:t>
            </a:r>
            <a:r>
              <a:rPr lang="en-US" sz="2000"/>
              <a:t> : $c </a:t>
            </a:r>
            <a:r>
              <a:rPr lang="en-US" sz="2000" b="1"/>
              <a:t>Montana State University (Bozeman, Mont.)</a:t>
            </a:r>
            <a:r>
              <a:rPr lang="es-ES" sz="2000" b="1"/>
              <a:t>) </a:t>
            </a:r>
            <a:r>
              <a:rPr lang="es-ES" sz="2000"/>
              <a:t>[or $c Bozeman, Mont.]</a:t>
            </a:r>
            <a:r>
              <a:rPr lang="en-US" sz="2000" smtClean="0"/>
              <a:t> </a:t>
            </a:r>
          </a:p>
          <a:p>
            <a:pPr marL="1143000" indent="-1143000">
              <a:buNone/>
            </a:pPr>
            <a:r>
              <a:rPr lang="es-ES" sz="2000"/>
              <a:t>368	</a:t>
            </a:r>
            <a:r>
              <a:rPr lang="es-ES" sz="2000" smtClean="0"/>
              <a:t>$</a:t>
            </a:r>
            <a:r>
              <a:rPr lang="es-ES" sz="2000"/>
              <a:t>a Workshops $2 lcsh</a:t>
            </a:r>
          </a:p>
          <a:p>
            <a:pPr marL="1143000" indent="-1143000">
              <a:buNone/>
            </a:pPr>
            <a:r>
              <a:rPr lang="es-ES" sz="2000" smtClean="0"/>
              <a:t>370	$e </a:t>
            </a:r>
            <a:r>
              <a:rPr lang="es-ES" sz="2000"/>
              <a:t>Bozeman (Mont.) $2 naf</a:t>
            </a:r>
          </a:p>
          <a:p>
            <a:pPr marL="1143000" indent="-1143000">
              <a:buAutoNum type="arabicPlain" startAt="372"/>
            </a:pPr>
            <a:r>
              <a:rPr lang="es-ES" sz="2000" smtClean="0"/>
              <a:t>$</a:t>
            </a:r>
            <a:r>
              <a:rPr lang="es-ES" sz="2000"/>
              <a:t>a Nude mouse $2 lcsh </a:t>
            </a:r>
            <a:endParaRPr lang="es-ES" sz="2000" smtClean="0"/>
          </a:p>
          <a:p>
            <a:pPr marL="1143000" indent="-1143000">
              <a:buNone/>
            </a:pPr>
            <a:r>
              <a:rPr lang="es-ES" sz="2000" smtClean="0"/>
              <a:t>373</a:t>
            </a:r>
            <a:r>
              <a:rPr lang="es-ES" sz="2000"/>
              <a:t>	</a:t>
            </a:r>
            <a:r>
              <a:rPr lang="es-ES" sz="2000" smtClean="0"/>
              <a:t>$</a:t>
            </a:r>
            <a:r>
              <a:rPr lang="es-ES" sz="2000"/>
              <a:t>a </a:t>
            </a:r>
            <a:r>
              <a:rPr lang="en-US" sz="2000"/>
              <a:t>Montana State University (Bozeman, Mont.) </a:t>
            </a:r>
            <a:r>
              <a:rPr lang="es-ES" sz="2000"/>
              <a:t>$2 naf</a:t>
            </a:r>
          </a:p>
          <a:p>
            <a:pPr marL="1143000" indent="-1143000">
              <a:buNone/>
            </a:pPr>
            <a:r>
              <a:rPr lang="en-US" sz="2000"/>
              <a:t>377	$a eng</a:t>
            </a:r>
            <a:endParaRPr lang="es-ES" sz="2000" smtClean="0"/>
          </a:p>
          <a:p>
            <a:pPr marL="1143000" indent="-1143000">
              <a:buNone/>
            </a:pPr>
            <a:r>
              <a:rPr lang="es-ES" sz="2000" smtClean="0"/>
              <a:t>670</a:t>
            </a:r>
            <a:r>
              <a:rPr lang="es-ES" sz="2000"/>
              <a:t>	</a:t>
            </a:r>
            <a:r>
              <a:rPr lang="es-ES" sz="2000" smtClean="0"/>
              <a:t>$</a:t>
            </a:r>
            <a:r>
              <a:rPr lang="es-ES" sz="2000"/>
              <a:t>a Proceedings of the Third International Workshop on Nude Mice, 1982: $b title page (held at Montana State University, Bozeman, Montana, September 6-9, 1979)</a:t>
            </a:r>
          </a:p>
          <a:p>
            <a:pPr marL="0" indent="0">
              <a:buNone/>
            </a:pPr>
            <a:endParaRPr lang="en-US" sz="280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97</a:t>
            </a:fld>
            <a:endParaRPr lang="en-US"/>
          </a:p>
        </p:txBody>
      </p:sp>
    </p:spTree>
    <p:extLst>
      <p:ext uri="{BB962C8B-B14F-4D97-AF65-F5344CB8AC3E}">
        <p14:creationId xmlns:p14="http://schemas.microsoft.com/office/powerpoint/2010/main" val="14674153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Variant Access Points for a Corporate Body (RDA 11.13.2)</a:t>
            </a:r>
            <a:endParaRPr lang="en-US"/>
          </a:p>
        </p:txBody>
      </p:sp>
      <p:sp>
        <p:nvSpPr>
          <p:cNvPr id="3" name="Content Placeholder 2"/>
          <p:cNvSpPr>
            <a:spLocks noGrp="1"/>
          </p:cNvSpPr>
          <p:nvPr>
            <p:ph idx="1"/>
          </p:nvPr>
        </p:nvSpPr>
        <p:spPr/>
        <p:txBody>
          <a:bodyPr/>
          <a:lstStyle/>
          <a:p>
            <a:pPr marL="0" indent="0">
              <a:buNone/>
            </a:pPr>
            <a:r>
              <a:rPr lang="en-US" sz="3600" smtClean="0"/>
              <a:t>Variant access points are </a:t>
            </a:r>
            <a:r>
              <a:rPr lang="en-US" sz="3600" i="1" smtClean="0"/>
              <a:t>not</a:t>
            </a:r>
            <a:r>
              <a:rPr lang="en-US" sz="3600" smtClean="0"/>
              <a:t> core. Include them if in your judgment they would help the user find or identify the body.</a:t>
            </a:r>
          </a:p>
          <a:p>
            <a:pPr lvl="1"/>
            <a:r>
              <a:rPr lang="en-US" smtClean="0"/>
              <a:t>Begin with a variant name (11.2.3)</a:t>
            </a:r>
          </a:p>
          <a:p>
            <a:pPr lvl="1"/>
            <a:r>
              <a:rPr lang="en-US" smtClean="0"/>
              <a:t>Make further additions to the name </a:t>
            </a:r>
            <a:r>
              <a:rPr lang="en-US" i="1" smtClean="0"/>
              <a:t>if you consider them to be important for identification</a:t>
            </a:r>
            <a:r>
              <a:rPr lang="en-US" smtClean="0"/>
              <a:t> in the same way such additions would have been added to a preferred name. These additions are </a:t>
            </a:r>
            <a:r>
              <a:rPr lang="en-US" i="1" smtClean="0"/>
              <a:t>not</a:t>
            </a:r>
            <a:r>
              <a:rPr lang="en-US" smtClean="0"/>
              <a:t> required.</a:t>
            </a:r>
          </a:p>
          <a:p>
            <a:endParaRPr lang="en-US" sz="360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98</a:t>
            </a:fld>
            <a:endParaRPr lang="en-US"/>
          </a:p>
        </p:txBody>
      </p:sp>
    </p:spTree>
    <p:extLst>
      <p:ext uri="{BB962C8B-B14F-4D97-AF65-F5344CB8AC3E}">
        <p14:creationId xmlns:p14="http://schemas.microsoft.com/office/powerpoint/2010/main" val="321599330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Variant Access Points for a Corporate Body (RDA 11.13)</a:t>
            </a:r>
            <a:endParaRPr lang="en-US"/>
          </a:p>
        </p:txBody>
      </p:sp>
      <p:sp>
        <p:nvSpPr>
          <p:cNvPr id="3" name="Content Placeholder 2"/>
          <p:cNvSpPr>
            <a:spLocks noGrp="1"/>
          </p:cNvSpPr>
          <p:nvPr>
            <p:ph idx="1"/>
          </p:nvPr>
        </p:nvSpPr>
        <p:spPr/>
        <p:txBody>
          <a:bodyPr/>
          <a:lstStyle/>
          <a:p>
            <a:endParaRPr lang="en-US" sz="3600" smtClean="0"/>
          </a:p>
          <a:p>
            <a:r>
              <a:rPr lang="en-US" sz="3600" smtClean="0"/>
              <a:t>Finish constructing any variant access points on your worksheets for the three bodies we’ve been working on.</a:t>
            </a:r>
            <a:endParaRPr lang="en-US" sz="360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99</a:t>
            </a:fld>
            <a:endParaRPr lang="en-US"/>
          </a:p>
        </p:txBody>
      </p:sp>
    </p:spTree>
    <p:extLst>
      <p:ext uri="{BB962C8B-B14F-4D97-AF65-F5344CB8AC3E}">
        <p14:creationId xmlns:p14="http://schemas.microsoft.com/office/powerpoint/2010/main" val="21224211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4373</TotalTime>
  <Words>6536</Words>
  <Application>Microsoft Office PowerPoint</Application>
  <PresentationFormat>On-screen Show (4:3)</PresentationFormat>
  <Paragraphs>1058</Paragraphs>
  <Slides>112</Slides>
  <Notes>82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112</vt:i4>
      </vt:variant>
    </vt:vector>
  </HeadingPairs>
  <TitlesOfParts>
    <vt:vector size="118" baseType="lpstr">
      <vt:lpstr>Arial Unicode MS</vt:lpstr>
      <vt:lpstr>Microsoft YaHei</vt:lpstr>
      <vt:lpstr>Arial</vt:lpstr>
      <vt:lpstr>Calibri</vt:lpstr>
      <vt:lpstr>Times New Roman</vt:lpstr>
      <vt:lpstr>Office Theme</vt:lpstr>
      <vt:lpstr>Module 6 Describing Corporate Bodies </vt:lpstr>
      <vt:lpstr>Please log in to RDA</vt:lpstr>
      <vt:lpstr>Identifying Corporate bodies: MARC Coding</vt:lpstr>
      <vt:lpstr>Identifying Corporate Bodies: Definition</vt:lpstr>
      <vt:lpstr>PowerPoint Presentation</vt:lpstr>
      <vt:lpstr>Identifying Corporate Bodies:  Core Elements (0.6.7)</vt:lpstr>
      <vt:lpstr>Identifying Corporate Bodies:  Core if needed to distinguish (0.6.7)</vt:lpstr>
      <vt:lpstr>Identifying Corporate Bodies: Transcription and Capitalization</vt:lpstr>
      <vt:lpstr>RDA 8.12. Source Consulted</vt:lpstr>
      <vt:lpstr>670 field examples</vt:lpstr>
      <vt:lpstr>Identifying Corporate Bodies: Sources</vt:lpstr>
      <vt:lpstr>Identifying Corporate bodies: Sources</vt:lpstr>
      <vt:lpstr>Attributes of Corporate Bodies: Name</vt:lpstr>
      <vt:lpstr>Attributes of Corporate Bodies: Name</vt:lpstr>
      <vt:lpstr>Attributes of Corporate Bodies: Recording the Name</vt:lpstr>
      <vt:lpstr>Attributes of Corporate Bodies: Recording the Name</vt:lpstr>
      <vt:lpstr>Attributes of Corporate body: Preferred Name (MARC)</vt:lpstr>
      <vt:lpstr>Attributes of Corporate Body: Preferred Name (MARC examples)</vt:lpstr>
      <vt:lpstr>PowerPoint Presentation</vt:lpstr>
      <vt:lpstr>PowerPoint Presentation</vt:lpstr>
      <vt:lpstr>PowerPoint Presentation</vt:lpstr>
      <vt:lpstr>Sources Consulted (Butler)</vt:lpstr>
      <vt:lpstr>Attributes of Corporate Bodies: Preferred Name</vt:lpstr>
      <vt:lpstr>Preferred Name (Butler)</vt:lpstr>
      <vt:lpstr>Attributes of Corporate Bodies: Subordinate Bodies: Name</vt:lpstr>
      <vt:lpstr>Exercise: CB recorded subordinately or not? </vt:lpstr>
      <vt:lpstr>Exercise: CB recorded subordinately or not? </vt:lpstr>
      <vt:lpstr>Exercise: CB recorded subordinately or not? </vt:lpstr>
      <vt:lpstr>PowerPoint Presentation</vt:lpstr>
      <vt:lpstr>Source Consulted  (Facultad de Medicina)</vt:lpstr>
      <vt:lpstr>Attributes of Corporate Bodies: Subordinate Bodies: Name</vt:lpstr>
      <vt:lpstr>Preferred Name (Facultad de Medicina)</vt:lpstr>
      <vt:lpstr>Attributes of Corporate Bodies: Name (Meetings)</vt:lpstr>
      <vt:lpstr>Exercise: What is the preferred name of these meetings?</vt:lpstr>
      <vt:lpstr>Attributes of Corporate Bodies: Name (Meetings)</vt:lpstr>
      <vt:lpstr>PowerPoint Presentation</vt:lpstr>
      <vt:lpstr>Source Consulted (Nude Mice)</vt:lpstr>
      <vt:lpstr>Preferred Name (Nude Mice)</vt:lpstr>
      <vt:lpstr>Attributes of Corporate Bodies: Variant name (MARC)</vt:lpstr>
      <vt:lpstr>PowerPoint Presentation</vt:lpstr>
      <vt:lpstr>Variant Name (Butler)</vt:lpstr>
      <vt:lpstr>PowerPoint Presentation</vt:lpstr>
      <vt:lpstr>Variant Name (Facultad de Medicina)</vt:lpstr>
      <vt:lpstr>Attributes of Corporate Bodies: Place</vt:lpstr>
      <vt:lpstr>Recording the Place Attribute</vt:lpstr>
      <vt:lpstr>Recording the Place Attribute</vt:lpstr>
      <vt:lpstr>Recording the Place Attribute</vt:lpstr>
      <vt:lpstr>Recording the Place Attribute</vt:lpstr>
      <vt:lpstr>Place (Facultad de Medicina)</vt:lpstr>
      <vt:lpstr>PowerPoint Presentation</vt:lpstr>
      <vt:lpstr>Place (Butler)</vt:lpstr>
      <vt:lpstr>PowerPoint Presentation</vt:lpstr>
      <vt:lpstr>Place (Nude Mice)</vt:lpstr>
      <vt:lpstr>Attributes of Corporate Bodies: Dates</vt:lpstr>
      <vt:lpstr>Attributes of Corporate Bodies: Dates</vt:lpstr>
      <vt:lpstr>Attributes of Corporate Bodies: Dates</vt:lpstr>
      <vt:lpstr>PowerPoint Presentation</vt:lpstr>
      <vt:lpstr>PowerPoint Presentation</vt:lpstr>
      <vt:lpstr>PowerPoint Presentation</vt:lpstr>
      <vt:lpstr>Date (Nude Mice)</vt:lpstr>
      <vt:lpstr>PowerPoint Presentation</vt:lpstr>
      <vt:lpstr>Date (Butler)</vt:lpstr>
      <vt:lpstr>Attributes of Corporate Bodies: Associated Institution</vt:lpstr>
      <vt:lpstr>PowerPoint Presentation</vt:lpstr>
      <vt:lpstr>Associated Institution (Nude Mice)</vt:lpstr>
      <vt:lpstr>Attributes of Corporate Bodies: Number of a conference, etc.</vt:lpstr>
      <vt:lpstr>PowerPoint Presentation</vt:lpstr>
      <vt:lpstr>Number of a Conference, etc. (Nude Mice)</vt:lpstr>
      <vt:lpstr>Attributes of Corporate Bodies: Other Designation</vt:lpstr>
      <vt:lpstr>Attributes of Corporate Bodies: Other Designation</vt:lpstr>
      <vt:lpstr>Other Designation (Butler)</vt:lpstr>
      <vt:lpstr>Other Designation (Facultad de Medicina)</vt:lpstr>
      <vt:lpstr>Other Designation (Nude Mice)</vt:lpstr>
      <vt:lpstr>Attributes of Corporate Bodies: Language</vt:lpstr>
      <vt:lpstr>Language (Butler)</vt:lpstr>
      <vt:lpstr>Language (Facultad de Medicina)</vt:lpstr>
      <vt:lpstr>Language (Nude Mice)</vt:lpstr>
      <vt:lpstr>Attributes of Corporate Bodies: Address</vt:lpstr>
      <vt:lpstr>PowerPoint Presentation</vt:lpstr>
      <vt:lpstr>Address (Butler)</vt:lpstr>
      <vt:lpstr>Attributes of Corporate Bodies: Field of Activity</vt:lpstr>
      <vt:lpstr>Attributes of Corporate Bodies: Field of Activity</vt:lpstr>
      <vt:lpstr>Field of Activity (Butler)</vt:lpstr>
      <vt:lpstr>Field of Activity (Facultad de Medicina)</vt:lpstr>
      <vt:lpstr>Field of Activity (Nude Mice)</vt:lpstr>
      <vt:lpstr>Attributes of Corporate Bodies: Corporate History</vt:lpstr>
      <vt:lpstr>Attributes of Corporate Bodies: Corporate History</vt:lpstr>
      <vt:lpstr>PowerPoint Presentation</vt:lpstr>
      <vt:lpstr>Corporate History (Butler)</vt:lpstr>
      <vt:lpstr>Attributes of Corporate Body:  Identifier</vt:lpstr>
      <vt:lpstr>Constructing the Authorized Access Point for a Corporate Body (RDA 11.13.1)</vt:lpstr>
      <vt:lpstr>Constructing the Authorized Access Point for a Corporate Body (RDA 11.13.1)</vt:lpstr>
      <vt:lpstr>Authorized Access Point (Butler)</vt:lpstr>
      <vt:lpstr>Authorized Access Point (Facultad de Medicina)</vt:lpstr>
      <vt:lpstr>Constructing the Authorized Access Point for a Corporate Body (RDA 11.13.1)</vt:lpstr>
      <vt:lpstr>Constructing the Authorized Access Point for a Corporate Body (RDA 11.13.1)</vt:lpstr>
      <vt:lpstr>Authorized Access Point (Nude Mice)</vt:lpstr>
      <vt:lpstr>Constructing Variant Access Points for a Corporate Body (RDA 11.13.2)</vt:lpstr>
      <vt:lpstr>Constructing Variant Access Points for a Corporate Body (RDA 11.13)</vt:lpstr>
      <vt:lpstr>Variant Access Point (Butler)</vt:lpstr>
      <vt:lpstr>Variant Access Point (Facultad de Medicina)</vt:lpstr>
      <vt:lpstr>Reminder: Source Consulted</vt:lpstr>
      <vt:lpstr>Related Corporate Bodies (RDA 32)</vt:lpstr>
      <vt:lpstr>Related Persons (RDA 30)</vt:lpstr>
      <vt:lpstr>Related Person (Butler)</vt:lpstr>
      <vt:lpstr>Related Families (RDA 31)</vt:lpstr>
      <vt:lpstr>RDA authority record core and non-core</vt:lpstr>
      <vt:lpstr>RDA authority record core and non-core</vt:lpstr>
      <vt:lpstr>RDA authority record core and non-core</vt:lpstr>
      <vt:lpstr>Exercises</vt:lpstr>
      <vt:lpstr>Module 6 Describing Corporate Bodies  QUESTIONS? </vt:lpstr>
      <vt:lpstr>  This Presentation is available at </vt:lpstr>
    </vt:vector>
  </TitlesOfParts>
  <Company>St Charles City-County Library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Robert Maxwell</cp:lastModifiedBy>
  <cp:revision>427</cp:revision>
  <dcterms:created xsi:type="dcterms:W3CDTF">2009-02-12T16:45:06Z</dcterms:created>
  <dcterms:modified xsi:type="dcterms:W3CDTF">2015-11-25T18:37:41Z</dcterms:modified>
</cp:coreProperties>
</file>