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2"/>
  </p:notesMasterIdLst>
  <p:handoutMasterIdLst>
    <p:handoutMasterId r:id="rId83"/>
  </p:handoutMasterIdLst>
  <p:sldIdLst>
    <p:sldId id="343" r:id="rId2"/>
    <p:sldId id="385" r:id="rId3"/>
    <p:sldId id="345" r:id="rId4"/>
    <p:sldId id="342" r:id="rId5"/>
    <p:sldId id="346" r:id="rId6"/>
    <p:sldId id="347" r:id="rId7"/>
    <p:sldId id="348" r:id="rId8"/>
    <p:sldId id="349" r:id="rId9"/>
    <p:sldId id="350" r:id="rId10"/>
    <p:sldId id="351" r:id="rId11"/>
    <p:sldId id="313" r:id="rId12"/>
    <p:sldId id="382" r:id="rId13"/>
    <p:sldId id="314" r:id="rId14"/>
    <p:sldId id="360" r:id="rId15"/>
    <p:sldId id="361" r:id="rId16"/>
    <p:sldId id="352" r:id="rId17"/>
    <p:sldId id="317" r:id="rId18"/>
    <p:sldId id="387" r:id="rId19"/>
    <p:sldId id="353" r:id="rId20"/>
    <p:sldId id="318" r:id="rId21"/>
    <p:sldId id="319" r:id="rId22"/>
    <p:sldId id="363" r:id="rId23"/>
    <p:sldId id="362" r:id="rId24"/>
    <p:sldId id="388" r:id="rId25"/>
    <p:sldId id="354" r:id="rId26"/>
    <p:sldId id="355" r:id="rId27"/>
    <p:sldId id="356" r:id="rId28"/>
    <p:sldId id="357" r:id="rId29"/>
    <p:sldId id="320" r:id="rId30"/>
    <p:sldId id="359" r:id="rId31"/>
    <p:sldId id="358" r:id="rId32"/>
    <p:sldId id="321" r:id="rId33"/>
    <p:sldId id="322" r:id="rId34"/>
    <p:sldId id="323" r:id="rId35"/>
    <p:sldId id="324" r:id="rId36"/>
    <p:sldId id="383" r:id="rId37"/>
    <p:sldId id="389" r:id="rId38"/>
    <p:sldId id="325" r:id="rId39"/>
    <p:sldId id="364" r:id="rId40"/>
    <p:sldId id="326" r:id="rId41"/>
    <p:sldId id="365" r:id="rId42"/>
    <p:sldId id="390" r:id="rId43"/>
    <p:sldId id="327" r:id="rId44"/>
    <p:sldId id="391" r:id="rId45"/>
    <p:sldId id="328" r:id="rId46"/>
    <p:sldId id="329" r:id="rId47"/>
    <p:sldId id="330" r:id="rId48"/>
    <p:sldId id="333" r:id="rId49"/>
    <p:sldId id="366" r:id="rId50"/>
    <p:sldId id="334" r:id="rId51"/>
    <p:sldId id="392" r:id="rId52"/>
    <p:sldId id="335" r:id="rId53"/>
    <p:sldId id="393" r:id="rId54"/>
    <p:sldId id="336" r:id="rId55"/>
    <p:sldId id="394" r:id="rId56"/>
    <p:sldId id="337" r:id="rId57"/>
    <p:sldId id="395" r:id="rId58"/>
    <p:sldId id="367" r:id="rId59"/>
    <p:sldId id="368" r:id="rId60"/>
    <p:sldId id="396" r:id="rId61"/>
    <p:sldId id="369" r:id="rId62"/>
    <p:sldId id="370" r:id="rId63"/>
    <p:sldId id="371" r:id="rId64"/>
    <p:sldId id="373" r:id="rId65"/>
    <p:sldId id="372" r:id="rId66"/>
    <p:sldId id="397" r:id="rId67"/>
    <p:sldId id="340" r:id="rId68"/>
    <p:sldId id="398" r:id="rId69"/>
    <p:sldId id="380" r:id="rId70"/>
    <p:sldId id="381" r:id="rId71"/>
    <p:sldId id="379" r:id="rId72"/>
    <p:sldId id="341" r:id="rId73"/>
    <p:sldId id="339" r:id="rId74"/>
    <p:sldId id="374" r:id="rId75"/>
    <p:sldId id="376" r:id="rId76"/>
    <p:sldId id="375" r:id="rId77"/>
    <p:sldId id="377" r:id="rId78"/>
    <p:sldId id="378" r:id="rId79"/>
    <p:sldId id="298" r:id="rId80"/>
    <p:sldId id="386" r:id="rId8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1" autoAdjust="0"/>
    <p:restoredTop sz="73282" autoAdjust="0"/>
  </p:normalViewPr>
  <p:slideViewPr>
    <p:cSldViewPr>
      <p:cViewPr varScale="1">
        <p:scale>
          <a:sx n="70" d="100"/>
          <a:sy n="70" d="100"/>
        </p:scale>
        <p:origin x="9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DAC6DCA6-2386-4171-883B-579CF79DA041}" type="slidenum">
              <a:rPr lang="en-US" smtClean="0"/>
              <a:t>‹#›</a:t>
            </a:fld>
            <a:endParaRPr lang="en-US"/>
          </a:p>
        </p:txBody>
      </p:sp>
    </p:spTree>
    <p:extLst>
      <p:ext uri="{BB962C8B-B14F-4D97-AF65-F5344CB8AC3E}">
        <p14:creationId xmlns:p14="http://schemas.microsoft.com/office/powerpoint/2010/main" val="233975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380228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276937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32552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extLst>
      <p:ext uri="{BB962C8B-B14F-4D97-AF65-F5344CB8AC3E}">
        <p14:creationId xmlns:p14="http://schemas.microsoft.com/office/powerpoint/2010/main" val="1538534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extLst>
      <p:ext uri="{BB962C8B-B14F-4D97-AF65-F5344CB8AC3E}">
        <p14:creationId xmlns:p14="http://schemas.microsoft.com/office/powerpoint/2010/main" val="416833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extLst>
      <p:ext uri="{BB962C8B-B14F-4D97-AF65-F5344CB8AC3E}">
        <p14:creationId xmlns:p14="http://schemas.microsoft.com/office/powerpoint/2010/main" val="1923892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17</a:t>
            </a:fld>
            <a:endParaRPr lang="en-US" smtClean="0"/>
          </a:p>
        </p:txBody>
      </p:sp>
    </p:spTree>
    <p:extLst>
      <p:ext uri="{BB962C8B-B14F-4D97-AF65-F5344CB8AC3E}">
        <p14:creationId xmlns:p14="http://schemas.microsoft.com/office/powerpoint/2010/main" val="142597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18</a:t>
            </a:fld>
            <a:endParaRPr lang="en-US" smtClean="0"/>
          </a:p>
        </p:txBody>
      </p:sp>
    </p:spTree>
    <p:extLst>
      <p:ext uri="{BB962C8B-B14F-4D97-AF65-F5344CB8AC3E}">
        <p14:creationId xmlns:p14="http://schemas.microsoft.com/office/powerpoint/2010/main" val="213851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570568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20</a:t>
            </a:fld>
            <a:endParaRPr lang="en-US" smtClean="0"/>
          </a:p>
        </p:txBody>
      </p:sp>
    </p:spTree>
    <p:extLst>
      <p:ext uri="{BB962C8B-B14F-4D97-AF65-F5344CB8AC3E}">
        <p14:creationId xmlns:p14="http://schemas.microsoft.com/office/powerpoint/2010/main" val="200147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Record the variant name in 400s (check MARC first,</a:t>
            </a:r>
            <a:r>
              <a:rPr lang="en-US" b="1" baseline="0" smtClean="0"/>
              <a:t> though)</a:t>
            </a:r>
            <a:endParaRPr lang="en-US" b="1" smtClean="0"/>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21</a:t>
            </a:fld>
            <a:endParaRPr lang="en-US" smtClean="0"/>
          </a:p>
        </p:txBody>
      </p:sp>
    </p:spTree>
    <p:extLst>
      <p:ext uri="{BB962C8B-B14F-4D97-AF65-F5344CB8AC3E}">
        <p14:creationId xmlns:p14="http://schemas.microsoft.com/office/powerpoint/2010/main" val="1308996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22</a:t>
            </a:fld>
            <a:endParaRPr lang="en-US" smtClean="0"/>
          </a:p>
        </p:txBody>
      </p:sp>
    </p:spTree>
    <p:extLst>
      <p:ext uri="{BB962C8B-B14F-4D97-AF65-F5344CB8AC3E}">
        <p14:creationId xmlns:p14="http://schemas.microsoft.com/office/powerpoint/2010/main" val="310968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23</a:t>
            </a:fld>
            <a:endParaRPr lang="en-US" smtClean="0"/>
          </a:p>
        </p:txBody>
      </p:sp>
    </p:spTree>
    <p:extLst>
      <p:ext uri="{BB962C8B-B14F-4D97-AF65-F5344CB8AC3E}">
        <p14:creationId xmlns:p14="http://schemas.microsoft.com/office/powerpoint/2010/main" val="2161575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24</a:t>
            </a:fld>
            <a:endParaRPr lang="en-US" smtClean="0"/>
          </a:p>
        </p:txBody>
      </p:sp>
    </p:spTree>
    <p:extLst>
      <p:ext uri="{BB962C8B-B14F-4D97-AF65-F5344CB8AC3E}">
        <p14:creationId xmlns:p14="http://schemas.microsoft.com/office/powerpoint/2010/main" val="49244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29</a:t>
            </a:fld>
            <a:endParaRPr lang="en-US" smtClean="0"/>
          </a:p>
        </p:txBody>
      </p:sp>
    </p:spTree>
    <p:extLst>
      <p:ext uri="{BB962C8B-B14F-4D97-AF65-F5344CB8AC3E}">
        <p14:creationId xmlns:p14="http://schemas.microsoft.com/office/powerpoint/2010/main" val="267366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163881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31</a:t>
            </a:fld>
            <a:endParaRPr lang="en-US" smtClean="0"/>
          </a:p>
        </p:txBody>
      </p:sp>
    </p:spTree>
    <p:extLst>
      <p:ext uri="{BB962C8B-B14F-4D97-AF65-F5344CB8AC3E}">
        <p14:creationId xmlns:p14="http://schemas.microsoft.com/office/powerpoint/2010/main" val="1505042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32</a:t>
            </a:fld>
            <a:endParaRPr lang="en-US" smtClean="0"/>
          </a:p>
        </p:txBody>
      </p:sp>
    </p:spTree>
    <p:extLst>
      <p:ext uri="{BB962C8B-B14F-4D97-AF65-F5344CB8AC3E}">
        <p14:creationId xmlns:p14="http://schemas.microsoft.com/office/powerpoint/2010/main" val="54181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 NOTE: on period of activity, PCC policy is to use the label “active” before the date(s)</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34</a:t>
            </a:fld>
            <a:endParaRPr lang="en-US" smtClean="0"/>
          </a:p>
        </p:txBody>
      </p:sp>
    </p:spTree>
    <p:extLst>
      <p:ext uri="{BB962C8B-B14F-4D97-AF65-F5344CB8AC3E}">
        <p14:creationId xmlns:p14="http://schemas.microsoft.com/office/powerpoint/2010/main" val="427200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35</a:t>
            </a:fld>
            <a:endParaRPr lang="en-US" smtClean="0"/>
          </a:p>
        </p:txBody>
      </p:sp>
    </p:spTree>
    <p:extLst>
      <p:ext uri="{BB962C8B-B14F-4D97-AF65-F5344CB8AC3E}">
        <p14:creationId xmlns:p14="http://schemas.microsoft.com/office/powerpoint/2010/main" val="1837773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36</a:t>
            </a:fld>
            <a:endParaRPr lang="en-US" smtClean="0"/>
          </a:p>
        </p:txBody>
      </p:sp>
    </p:spTree>
    <p:extLst>
      <p:ext uri="{BB962C8B-B14F-4D97-AF65-F5344CB8AC3E}">
        <p14:creationId xmlns:p14="http://schemas.microsoft.com/office/powerpoint/2010/main" val="2574070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37</a:t>
            </a:fld>
            <a:endParaRPr lang="en-US" smtClean="0"/>
          </a:p>
        </p:txBody>
      </p:sp>
    </p:spTree>
    <p:extLst>
      <p:ext uri="{BB962C8B-B14F-4D97-AF65-F5344CB8AC3E}">
        <p14:creationId xmlns:p14="http://schemas.microsoft.com/office/powerpoint/2010/main" val="3218829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38</a:t>
            </a:fld>
            <a:endParaRPr lang="en-US" smtClean="0"/>
          </a:p>
        </p:txBody>
      </p:sp>
    </p:spTree>
    <p:extLst>
      <p:ext uri="{BB962C8B-B14F-4D97-AF65-F5344CB8AC3E}">
        <p14:creationId xmlns:p14="http://schemas.microsoft.com/office/powerpoint/2010/main" val="224221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may be changing with the 2016 RDA update, in which the definition may be revised to include longer forms of nicknames, etc.</a:t>
            </a:r>
            <a:endParaRPr lang="en-US" b="1"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39</a:t>
            </a:fld>
            <a:endParaRPr lang="en-US" smtClean="0"/>
          </a:p>
        </p:txBody>
      </p:sp>
    </p:spTree>
    <p:extLst>
      <p:ext uri="{BB962C8B-B14F-4D97-AF65-F5344CB8AC3E}">
        <p14:creationId xmlns:p14="http://schemas.microsoft.com/office/powerpoint/2010/main" val="255992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65681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40</a:t>
            </a:fld>
            <a:endParaRPr lang="en-US" smtClean="0"/>
          </a:p>
        </p:txBody>
      </p:sp>
    </p:spTree>
    <p:extLst>
      <p:ext uri="{BB962C8B-B14F-4D97-AF65-F5344CB8AC3E}">
        <p14:creationId xmlns:p14="http://schemas.microsoft.com/office/powerpoint/2010/main" val="149445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41</a:t>
            </a:fld>
            <a:endParaRPr lang="en-US" smtClean="0"/>
          </a:p>
        </p:txBody>
      </p:sp>
    </p:spTree>
    <p:extLst>
      <p:ext uri="{BB962C8B-B14F-4D97-AF65-F5344CB8AC3E}">
        <p14:creationId xmlns:p14="http://schemas.microsoft.com/office/powerpoint/2010/main" val="2574091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42</a:t>
            </a:fld>
            <a:endParaRPr lang="en-US" smtClean="0"/>
          </a:p>
        </p:txBody>
      </p:sp>
    </p:spTree>
    <p:extLst>
      <p:ext uri="{BB962C8B-B14F-4D97-AF65-F5344CB8AC3E}">
        <p14:creationId xmlns:p14="http://schemas.microsoft.com/office/powerpoint/2010/main" val="481240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43</a:t>
            </a:fld>
            <a:endParaRPr lang="en-US" smtClean="0"/>
          </a:p>
        </p:txBody>
      </p:sp>
    </p:spTree>
    <p:extLst>
      <p:ext uri="{BB962C8B-B14F-4D97-AF65-F5344CB8AC3E}">
        <p14:creationId xmlns:p14="http://schemas.microsoft.com/office/powerpoint/2010/main" val="40089946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44</a:t>
            </a:fld>
            <a:endParaRPr lang="en-US" smtClean="0"/>
          </a:p>
        </p:txBody>
      </p:sp>
    </p:spTree>
    <p:extLst>
      <p:ext uri="{BB962C8B-B14F-4D97-AF65-F5344CB8AC3E}">
        <p14:creationId xmlns:p14="http://schemas.microsoft.com/office/powerpoint/2010/main" val="2691112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40795158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47</a:t>
            </a:fld>
            <a:endParaRPr lang="en-US" smtClean="0"/>
          </a:p>
        </p:txBody>
      </p:sp>
    </p:spTree>
    <p:extLst>
      <p:ext uri="{BB962C8B-B14F-4D97-AF65-F5344CB8AC3E}">
        <p14:creationId xmlns:p14="http://schemas.microsoft.com/office/powerpoint/2010/main" val="3358175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48</a:t>
            </a:fld>
            <a:endParaRPr lang="en-US" smtClean="0"/>
          </a:p>
        </p:txBody>
      </p:sp>
    </p:spTree>
    <p:extLst>
      <p:ext uri="{BB962C8B-B14F-4D97-AF65-F5344CB8AC3E}">
        <p14:creationId xmlns:p14="http://schemas.microsoft.com/office/powerpoint/2010/main" val="92202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49</a:t>
            </a:fld>
            <a:endParaRPr lang="en-US" smtClean="0"/>
          </a:p>
        </p:txBody>
      </p:sp>
    </p:spTree>
    <p:extLst>
      <p:ext uri="{BB962C8B-B14F-4D97-AF65-F5344CB8AC3E}">
        <p14:creationId xmlns:p14="http://schemas.microsoft.com/office/powerpoint/2010/main" val="9484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(July?)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312212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 You will need to look up the form of the place names in the authority file.</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50</a:t>
            </a:fld>
            <a:endParaRPr lang="en-US" smtClean="0"/>
          </a:p>
        </p:txBody>
      </p:sp>
    </p:spTree>
    <p:extLst>
      <p:ext uri="{BB962C8B-B14F-4D97-AF65-F5344CB8AC3E}">
        <p14:creationId xmlns:p14="http://schemas.microsoft.com/office/powerpoint/2010/main" val="390290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51</a:t>
            </a:fld>
            <a:endParaRPr lang="en-US" smtClean="0"/>
          </a:p>
        </p:txBody>
      </p:sp>
    </p:spTree>
    <p:extLst>
      <p:ext uri="{BB962C8B-B14F-4D97-AF65-F5344CB8AC3E}">
        <p14:creationId xmlns:p14="http://schemas.microsoft.com/office/powerpoint/2010/main" val="3297798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should be recorded in the authorized form.</a:t>
            </a:r>
            <a:r>
              <a:rPr lang="en-US" b="1" baseline="0" smtClean="0"/>
              <a:t> If the name has been established in the NAF,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52</a:t>
            </a:fld>
            <a:endParaRPr lang="en-US" smtClean="0"/>
          </a:p>
        </p:txBody>
      </p:sp>
    </p:spTree>
    <p:extLst>
      <p:ext uri="{BB962C8B-B14F-4D97-AF65-F5344CB8AC3E}">
        <p14:creationId xmlns:p14="http://schemas.microsoft.com/office/powerpoint/2010/main" val="681367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a:p>
            <a:endParaRPr lang="en-US" b="1" smtClean="0"/>
          </a:p>
          <a:p>
            <a:r>
              <a:rPr lang="en-US" b="1" smtClean="0"/>
              <a:t>370</a:t>
            </a:r>
            <a:r>
              <a:rPr lang="en-US" b="1" baseline="0" smtClean="0"/>
              <a:t> and 373 can also be recorded in separate fields.</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53</a:t>
            </a:fld>
            <a:endParaRPr lang="en-US" smtClean="0"/>
          </a:p>
        </p:txBody>
      </p:sp>
    </p:spTree>
    <p:extLst>
      <p:ext uri="{BB962C8B-B14F-4D97-AF65-F5344CB8AC3E}">
        <p14:creationId xmlns:p14="http://schemas.microsoft.com/office/powerpoint/2010/main" val="2960893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54</a:t>
            </a:fld>
            <a:endParaRPr lang="en-US" smtClean="0"/>
          </a:p>
        </p:txBody>
      </p:sp>
    </p:spTree>
    <p:extLst>
      <p:ext uri="{BB962C8B-B14F-4D97-AF65-F5344CB8AC3E}">
        <p14:creationId xmlns:p14="http://schemas.microsoft.com/office/powerpoint/2010/main" val="266430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55</a:t>
            </a:fld>
            <a:endParaRPr lang="en-US" smtClean="0"/>
          </a:p>
        </p:txBody>
      </p:sp>
    </p:spTree>
    <p:extLst>
      <p:ext uri="{BB962C8B-B14F-4D97-AF65-F5344CB8AC3E}">
        <p14:creationId xmlns:p14="http://schemas.microsoft.com/office/powerpoint/2010/main" val="3316048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You are encourated to use a controlled vocabulary such as LCSH, if possible.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56</a:t>
            </a:fld>
            <a:endParaRPr lang="en-US" smtClean="0"/>
          </a:p>
        </p:txBody>
      </p:sp>
    </p:spTree>
    <p:extLst>
      <p:ext uri="{BB962C8B-B14F-4D97-AF65-F5344CB8AC3E}">
        <p14:creationId xmlns:p14="http://schemas.microsoft.com/office/powerpoint/2010/main" val="7371669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57</a:t>
            </a:fld>
            <a:endParaRPr lang="en-US" smtClean="0"/>
          </a:p>
        </p:txBody>
      </p:sp>
    </p:spTree>
    <p:extLst>
      <p:ext uri="{BB962C8B-B14F-4D97-AF65-F5344CB8AC3E}">
        <p14:creationId xmlns:p14="http://schemas.microsoft.com/office/powerpoint/2010/main" val="3450623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p>
          <a:p>
            <a:endParaRPr lang="en-US" b="1" smtClean="0"/>
          </a:p>
          <a:p>
            <a:r>
              <a:rPr lang="en-US" b="1" smtClean="0"/>
              <a:t>ADD biographical information for Octavio Paz.</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0.6.7</a:t>
            </a:r>
            <a:r>
              <a:rPr lang="en-US" smtClean="0"/>
              <a:t>,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 However, an expansion of this element is coming in July 2013.</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60</a:t>
            </a:fld>
            <a:endParaRPr lang="en-US" smtClean="0"/>
          </a:p>
        </p:txBody>
      </p:sp>
    </p:spTree>
    <p:extLst>
      <p:ext uri="{BB962C8B-B14F-4D97-AF65-F5344CB8AC3E}">
        <p14:creationId xmlns:p14="http://schemas.microsoft.com/office/powerpoint/2010/main" val="24761626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p>
          <a:p>
            <a:endParaRPr lang="en-US" baseline="0" smtClean="0"/>
          </a:p>
          <a:p>
            <a:r>
              <a:rPr lang="en-US" baseline="0" smtClean="0"/>
              <a:t>CHANGES in April 2014: </a:t>
            </a:r>
          </a:p>
          <a:p>
            <a:endParaRPr lang="en-US" baseline="0" smtClean="0"/>
          </a:p>
          <a:p>
            <a:r>
              <a:rPr lang="en-US" baseline="0" smtClean="0"/>
              <a:t>The required elements are: title of royalty, title of nobility, title of religious rank (if the person does not have a surname), Saint, Spirit, other designation (if the preson’s name does not convey the idea of a person)</a:t>
            </a:r>
          </a:p>
          <a:p>
            <a:endParaRPr lang="en-US" baseline="0" smtClean="0"/>
          </a:p>
          <a:p>
            <a:r>
              <a:rPr lang="en-US" smtClean="0"/>
              <a:t>Available to add in case of conflict: dates, fuller forms, term indicating the person is from a religious book (e.g. “Angel”); Fictitious</a:t>
            </a:r>
            <a:r>
              <a:rPr lang="en-US" baseline="0" smtClean="0"/>
              <a:t> character, Legendary character, etc.; term indicating species, breed. Note: these are only required if needed to distinguish. Optionally, they may be added if the cataloger thinks they would be helpful.</a:t>
            </a:r>
          </a:p>
          <a:p>
            <a:endParaRPr lang="en-US" baseline="0" smtClean="0"/>
          </a:p>
          <a:p>
            <a:r>
              <a:rPr lang="en-US" baseline="0" smtClean="0"/>
              <a:t>PCC practice: always add dates if known at the time the name is established.</a:t>
            </a:r>
          </a:p>
          <a:p>
            <a:endParaRPr lang="en-US" baseline="0" smtClean="0"/>
          </a:p>
          <a:p>
            <a:r>
              <a:rPr lang="en-US" baseline="0" smtClean="0"/>
              <a:t>Fuller forms: If no conflict, no need to add; optionally, you may add them, but ONLY add fuller forms that expand a form already in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63</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66</a:t>
            </a:fld>
            <a:endParaRPr lang="en-US" smtClean="0"/>
          </a:p>
        </p:txBody>
      </p:sp>
    </p:spTree>
    <p:extLst>
      <p:ext uri="{BB962C8B-B14F-4D97-AF65-F5344CB8AC3E}">
        <p14:creationId xmlns:p14="http://schemas.microsoft.com/office/powerpoint/2010/main" val="830592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68</a:t>
            </a:fld>
            <a:endParaRPr lang="en-US" smtClean="0"/>
          </a:p>
        </p:txBody>
      </p:sp>
    </p:spTree>
    <p:extLst>
      <p:ext uri="{BB962C8B-B14F-4D97-AF65-F5344CB8AC3E}">
        <p14:creationId xmlns:p14="http://schemas.microsoft.com/office/powerpoint/2010/main" val="8000871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72</a:t>
            </a:fld>
            <a:endParaRPr lang="en-US" smtClean="0"/>
          </a:p>
        </p:txBody>
      </p:sp>
    </p:spTree>
    <p:extLst>
      <p:ext uri="{BB962C8B-B14F-4D97-AF65-F5344CB8AC3E}">
        <p14:creationId xmlns:p14="http://schemas.microsoft.com/office/powerpoint/2010/main" val="12397457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73</a:t>
            </a:fld>
            <a:endParaRPr lang="en-US"/>
          </a:p>
        </p:txBody>
      </p:sp>
    </p:spTree>
    <p:extLst>
      <p:ext uri="{BB962C8B-B14F-4D97-AF65-F5344CB8AC3E}">
        <p14:creationId xmlns:p14="http://schemas.microsoft.com/office/powerpoint/2010/main" val="2514462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74</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75</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Colophon of </a:t>
            </a:r>
            <a:r>
              <a:rPr lang="en-US" i="1"/>
              <a:t>The Teleportation Accident</a:t>
            </a:r>
            <a:endParaRPr lang="en-US"/>
          </a:p>
          <a:p>
            <a:r>
              <a:rPr lang="en-US"/>
              <a:t> </a:t>
            </a:r>
          </a:p>
          <a:p>
            <a:r>
              <a:rPr lang="en-US"/>
              <a:t>Ned Beauman was born in 1985 and lives in London. His debut novel, </a:t>
            </a:r>
            <a:r>
              <a:rPr lang="en-US" i="1"/>
              <a:t>Boxer, Beetle</a:t>
            </a:r>
            <a:r>
              <a:rPr lang="en-US"/>
              <a:t>, won the Writers’ Guild Award for Best Fiction Book and the Goldberg Prize for Outstanding Debut Fiction, and was shortlisted for the Guardian First Book Award and the Desmond Elliot Prize. In 2011 he was chosen by </a:t>
            </a:r>
            <a:r>
              <a:rPr lang="en-US" i="1"/>
              <a:t>The Culture Show</a:t>
            </a:r>
            <a:r>
              <a:rPr lang="en-US"/>
              <a:t> as one of the twelve Best New British Writers.</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76</a:t>
            </a:fld>
            <a:endParaRPr lang="en-US"/>
          </a:p>
        </p:txBody>
      </p:sp>
    </p:spTree>
    <p:extLst>
      <p:ext uri="{BB962C8B-B14F-4D97-AF65-F5344CB8AC3E}">
        <p14:creationId xmlns:p14="http://schemas.microsoft.com/office/powerpoint/2010/main" val="1404401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20567540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Dust jacket for </a:t>
            </a:r>
            <a:r>
              <a:rPr lang="en-US" i="1"/>
              <a:t>Causes and Spirits</a:t>
            </a:r>
            <a:r>
              <a:rPr lang="en-US"/>
              <a:t>:</a:t>
            </a:r>
          </a:p>
          <a:p>
            <a:r>
              <a:rPr lang="en-US"/>
              <a:t> </a:t>
            </a:r>
          </a:p>
          <a:p>
            <a:r>
              <a:rPr lang="en-US"/>
              <a:t>Born in Los Angeles in 1934, William Carter majored in the Humanities Honors Program at Stanford University, from which he graduated in 1957. Moving to Berkeley, he became engrossed in photography and subsequently became a professional photographer, writer, and editor.</a:t>
            </a:r>
          </a:p>
          <a:p>
            <a:r>
              <a:rPr lang="en-US"/>
              <a:t> </a:t>
            </a:r>
          </a:p>
          <a:p>
            <a:r>
              <a:rPr lang="en-US"/>
              <a:t>Carter moved to New York in 1962, where he worked as an editor at the book publisher Harper &amp; Row, and as a freelance photographer. From 1964 to 1966 he lived in Beirut, Lebanon, handling photojournalistic assignments for New York agencies.</a:t>
            </a:r>
          </a:p>
          <a:p>
            <a:r>
              <a:rPr lang="en-US"/>
              <a:t> </a:t>
            </a:r>
          </a:p>
          <a:p>
            <a:r>
              <a:rPr lang="en-US"/>
              <a:t>Based in London from 1966 to 1969, Carter continued to freelance for a variety of worldwide clients. He returned to the San Francisco Bay Area in 1969 for a two-year project: roaming the back roads of the Far West to produce </a:t>
            </a:r>
            <a:r>
              <a:rPr lang="en-US" i="1"/>
              <a:t>Ghost Towns of the West</a:t>
            </a:r>
            <a:r>
              <a:rPr lang="en-US"/>
              <a:t>, a bestselling Sunset pictorial book.</a:t>
            </a:r>
          </a:p>
          <a:p>
            <a:r>
              <a:rPr lang="en-US"/>
              <a:t> </a:t>
            </a:r>
          </a:p>
          <a:p>
            <a:r>
              <a:rPr lang="en-US"/>
              <a:t>He followed this with a volume on America’s prairie heartland, </a:t>
            </a:r>
            <a:r>
              <a:rPr lang="en-US" i="1"/>
              <a:t>Middle West Country </a:t>
            </a:r>
            <a:r>
              <a:rPr lang="en-US"/>
              <a:t>(Houghton Mifflin, 1975), and with </a:t>
            </a:r>
            <a:r>
              <a:rPr lang="en-US" i="1"/>
              <a:t>Preservation Hall</a:t>
            </a:r>
            <a:r>
              <a:rPr lang="en-US"/>
              <a:t> (W.W. Norton, 1991), detailing Carter’s long, passionate association with the music and musicians of New Orleans. A clarinetist, he appears on a dozen traditional jazz albums.</a:t>
            </a:r>
          </a:p>
          <a:p>
            <a:r>
              <a:rPr lang="en-US"/>
              <a:t> </a:t>
            </a:r>
          </a:p>
          <a:p>
            <a:r>
              <a:rPr lang="en-US"/>
              <a:t>By 1990 Carter’s photography was moving from the printed page to gallery walls. This fulfillment of long-held personal values inspired a fifteen-year project photographing the nude, resulting in the publication of his </a:t>
            </a:r>
            <a:r>
              <a:rPr lang="en-US" i="1"/>
              <a:t>Illuminations</a:t>
            </a:r>
            <a:r>
              <a:rPr lang="en-US"/>
              <a:t> (1996).</a:t>
            </a:r>
          </a:p>
          <a:p>
            <a:r>
              <a:rPr lang="en-US"/>
              <a:t> </a:t>
            </a:r>
          </a:p>
          <a:p>
            <a:r>
              <a:rPr lang="en-US"/>
              <a:t>Continuing to travel and photograph, and to revisit his earlier work with new eyes, William Carter lives near San Francisco with his wife Ulla Morris-Carter.</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18737463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257299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80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B. Lee Library, Brigham Young University</a:t>
            </a:r>
          </a:p>
          <a:p>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a:t>
            </a:r>
            <a:r>
              <a:rPr lang="en-US" sz="1800" smtClean="0"/>
              <a:t>1994: $b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a:xfrm>
            <a:off x="457200" y="1066800"/>
            <a:ext cx="8229600" cy="4525963"/>
          </a:xfrm>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FamilySearch (esp. sources such as the US Public Records Index)</a:t>
            </a:r>
          </a:p>
          <a:p>
            <a:pPr lvl="2"/>
            <a:r>
              <a:rPr lang="en-US" smtClean="0"/>
              <a:t>Ancestry.com</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100 1	$a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121775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a:t>
            </a:r>
            <a:br>
              <a:rPr lang="en-US" smtClean="0"/>
            </a:br>
            <a:r>
              <a:rPr lang="en-US" smtClean="0"/>
              <a:t>Variant Name</a:t>
            </a:r>
          </a:p>
        </p:txBody>
      </p:sp>
      <p:sp>
        <p:nvSpPr>
          <p:cNvPr id="20483" name="Content Placeholder 2"/>
          <p:cNvSpPr>
            <a:spLocks noGrp="1"/>
          </p:cNvSpPr>
          <p:nvPr>
            <p:ph idx="1"/>
          </p:nvPr>
        </p:nvSpPr>
        <p:spPr/>
        <p:txBody>
          <a:bodyPr/>
          <a:lstStyle/>
          <a:p>
            <a:pPr marL="0" indent="0">
              <a:buNone/>
            </a:pPr>
            <a:endParaRPr lang="en-US" sz="2800" smtClean="0"/>
          </a:p>
          <a:p>
            <a:pPr>
              <a:buNone/>
            </a:pPr>
            <a:r>
              <a:rPr lang="en-US" sz="2800" smtClean="0"/>
              <a:t>100 </a:t>
            </a:r>
            <a:r>
              <a:rPr lang="en-US" sz="2800"/>
              <a:t>1	</a:t>
            </a:r>
            <a:r>
              <a:rPr lang="en-US" sz="2800" smtClean="0"/>
              <a:t>	$</a:t>
            </a:r>
            <a:r>
              <a:rPr lang="en-US" sz="2800"/>
              <a:t>a Paz, Octavio</a:t>
            </a:r>
          </a:p>
          <a:p>
            <a:pPr marL="514350" indent="-514350">
              <a:buAutoNum type="arabicPlain" startAt="400"/>
            </a:pPr>
            <a:r>
              <a:rPr lang="en-US" sz="2800"/>
              <a:t> 1	</a:t>
            </a:r>
            <a:r>
              <a:rPr lang="en-US" sz="2800" smtClean="0"/>
              <a:t>	$</a:t>
            </a:r>
            <a:r>
              <a:rPr lang="en-US" sz="2800"/>
              <a:t>a </a:t>
            </a:r>
            <a:r>
              <a:rPr lang="en-US" sz="2800" b="1"/>
              <a:t>Paz Lozano, Octavio</a:t>
            </a:r>
          </a:p>
          <a:p>
            <a:pPr marL="0" indent="0">
              <a:buNone/>
            </a:pPr>
            <a:r>
              <a:rPr lang="en-US" sz="2800"/>
              <a:t>400 1	</a:t>
            </a:r>
            <a:r>
              <a:rPr lang="en-US" sz="2800" smtClean="0"/>
              <a:t>	$</a:t>
            </a:r>
            <a:r>
              <a:rPr lang="en-US" sz="2800"/>
              <a:t>a </a:t>
            </a:r>
            <a:r>
              <a:rPr lang="en-US" sz="2800" b="1"/>
              <a:t>Lozano, Octavio Paz</a:t>
            </a:r>
          </a:p>
          <a:p>
            <a:pPr marL="0" indent="0">
              <a:buNone/>
            </a:pPr>
            <a:endParaRPr lang="en-US" sz="2800"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4197530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pic>
        <p:nvPicPr>
          <p:cNvPr id="2" name="Picture 1"/>
          <p:cNvPicPr>
            <a:picLocks noChangeAspect="1"/>
          </p:cNvPicPr>
          <p:nvPr/>
        </p:nvPicPr>
        <p:blipFill>
          <a:blip r:embed="rId3"/>
          <a:stretch>
            <a:fillRect/>
          </a:stretch>
        </p:blipFill>
        <p:spPr>
          <a:xfrm>
            <a:off x="762000" y="0"/>
            <a:ext cx="8034867" cy="6028198"/>
          </a:xfrm>
          <a:prstGeom prst="rect">
            <a:avLst/>
          </a:prstGeom>
        </p:spPr>
      </p:pic>
      <p:sp>
        <p:nvSpPr>
          <p:cNvPr id="5" name="Oval 4"/>
          <p:cNvSpPr/>
          <p:nvPr/>
        </p:nvSpPr>
        <p:spPr>
          <a:xfrm>
            <a:off x="1143000" y="32385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pic>
        <p:nvPicPr>
          <p:cNvPr id="2" name="Picture 1"/>
          <p:cNvPicPr>
            <a:picLocks noChangeAspect="1"/>
          </p:cNvPicPr>
          <p:nvPr/>
        </p:nvPicPr>
        <p:blipFill>
          <a:blip r:embed="rId3"/>
          <a:stretch>
            <a:fillRect/>
          </a:stretch>
        </p:blipFill>
        <p:spPr>
          <a:xfrm>
            <a:off x="814077" y="0"/>
            <a:ext cx="7515846" cy="5638800"/>
          </a:xfrm>
          <a:prstGeom prst="rect">
            <a:avLst/>
          </a:prstGeom>
        </p:spPr>
      </p:pic>
      <p:sp>
        <p:nvSpPr>
          <p:cNvPr id="5" name="Oval 4"/>
          <p:cNvSpPr/>
          <p:nvPr/>
        </p:nvSpPr>
        <p:spPr>
          <a:xfrm>
            <a:off x="1447800" y="3048000"/>
            <a:ext cx="1600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400" smtClean="0"/>
              <a:t>Except for century dates, this element is recorded in MARC 046 in the format YYYY-MM-DD or YYYY-MM or YYYY (using the EDTF </a:t>
            </a:r>
            <a:r>
              <a:rPr lang="en-US" sz="2400" smtClean="0"/>
              <a:t>format, with $2 edtf).</a:t>
            </a:r>
            <a:endParaRPr lang="en-US" sz="2400" smtClean="0"/>
          </a:p>
          <a:p>
            <a:r>
              <a:rPr lang="en-US" sz="2400" smtClean="0"/>
              <a:t>EDTF format: </a:t>
            </a:r>
            <a:r>
              <a:rPr lang="en-US" sz="2400" smtClean="0">
                <a:hlinkClick r:id="rId3"/>
              </a:rPr>
              <a:t>http</a:t>
            </a:r>
            <a:r>
              <a:rPr lang="en-US" sz="2400">
                <a:hlinkClick r:id="rId3"/>
              </a:rPr>
              <a:t>://www.loc.gov/standards/datetime</a:t>
            </a:r>
            <a:r>
              <a:rPr lang="en-US" sz="2400" smtClean="0">
                <a:hlinkClick r:id="rId3"/>
              </a:rPr>
              <a:t>/</a:t>
            </a:r>
            <a:r>
              <a:rPr lang="en-US" sz="2400" smtClean="0"/>
              <a:t>. See this website for more complex situations.</a:t>
            </a:r>
            <a:endParaRPr lang="en-US" sz="2400"/>
          </a:p>
          <a:p>
            <a:r>
              <a:rPr lang="en-US" sz="2400" smtClean="0"/>
              <a:t>Century dates do not follow the EDTF format. Simply record the first two digits of the century (e.g. “19” = all dates beginning with “19” = 20th </a:t>
            </a:r>
            <a:r>
              <a:rPr lang="en-US" sz="2400" smtClean="0"/>
              <a:t>century) with no $2.</a:t>
            </a:r>
            <a:endParaRPr lang="en-US" sz="2400" smtClean="0"/>
          </a:p>
          <a:p>
            <a:r>
              <a:rPr lang="en-US" sz="2400" smtClean="0"/>
              <a:t>Birth date is recorded in $f; death date in $g</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Add dates to the authorized access point when establishing a name if they are known but generally do not add to already established forms.</a:t>
            </a:r>
          </a:p>
          <a:p>
            <a:r>
              <a:rPr lang="en-US" sz="2800" smtClean="0"/>
              <a:t>According to Wikipedia, Octavio Paz was born March 31, 1914 and died April 19, 1998.</a:t>
            </a: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endParaRPr lang="en-US"/>
          </a:p>
          <a:p>
            <a:pPr>
              <a:buNone/>
            </a:pPr>
            <a:r>
              <a:rPr lang="en-US" smtClean="0"/>
              <a:t>046</a:t>
            </a:r>
            <a:r>
              <a:rPr lang="en-US"/>
              <a:t>		$f </a:t>
            </a:r>
            <a:r>
              <a:rPr lang="en-US" b="1" smtClean="0"/>
              <a:t>1914-03-31 </a:t>
            </a:r>
            <a:r>
              <a:rPr lang="en-US"/>
              <a:t>$g</a:t>
            </a:r>
            <a:r>
              <a:rPr lang="en-US" b="1"/>
              <a:t> </a:t>
            </a:r>
            <a:r>
              <a:rPr lang="en-US" b="1" smtClean="0"/>
              <a:t>1998-04-19 $2 edtf</a:t>
            </a:r>
            <a:endParaRPr lang="en-US" b="1"/>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2888734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a:xfrm>
            <a:off x="457200" y="1295400"/>
            <a:ext cx="8229600" cy="4525963"/>
          </a:xfrm>
        </p:spPr>
        <p:txBody>
          <a:bodyPr/>
          <a:lstStyle/>
          <a:p>
            <a:r>
              <a:rPr lang="en-US" smtClean="0"/>
              <a:t>9.5.1.1: A fuller form of name is </a:t>
            </a:r>
          </a:p>
          <a:p>
            <a:pPr lvl="1"/>
            <a:r>
              <a:rPr lang="en-US" smtClean="0"/>
              <a:t>the full form of a part of a name represented only by an initial or abbreviation in the form chosen as the preferred name, </a:t>
            </a:r>
            <a:r>
              <a:rPr lang="en-US" i="1" smtClean="0"/>
              <a:t>or </a:t>
            </a:r>
          </a:p>
          <a:p>
            <a:pPr lvl="1"/>
            <a:r>
              <a:rPr lang="en-US" smtClean="0"/>
              <a:t>a part of the name not included in the form chosen as the preferred name.</a:t>
            </a:r>
          </a:p>
          <a:p>
            <a:r>
              <a:rPr lang="en-US" smtClean="0"/>
              <a:t>Unlike dates, fuller form is core only if needed to distinguish one person from another with the same name. However, it can always be recorded if known.</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and non-human entities such as named </a:t>
            </a:r>
            <a:r>
              <a:rPr lang="en-US"/>
              <a:t>animals (RDA 9.0 makes this explicit).</a:t>
            </a:r>
            <a:endParaRPr lang="en-US" smtClean="0"/>
          </a:p>
          <a:p>
            <a:r>
              <a:rPr lang="en-US" smtClean="0"/>
              <a:t>This is a broader definition than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Fuller Form</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smtClean="0"/>
              <a:t>046</a:t>
            </a:r>
            <a:r>
              <a:rPr lang="en-US"/>
              <a:t>		$f 1914-03-31 $g 1998-04-19 $2 edtf</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378		$q </a:t>
            </a:r>
            <a:r>
              <a:rPr lang="en-US" b="1" smtClean="0"/>
              <a:t>Paz Lozano</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365917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Gender</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a:t>046		$f 1914-03-31 $g 1998-04-19 $2 edtf</a:t>
            </a:r>
          </a:p>
          <a:p>
            <a:pPr>
              <a:buNone/>
            </a:pPr>
            <a:r>
              <a:rPr lang="en-US" smtClean="0"/>
              <a:t>100 1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375		$a </a:t>
            </a:r>
            <a:r>
              <a:rPr lang="en-US" b="1" smtClean="0"/>
              <a:t>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20851542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like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t>
            </a:r>
            <a:r>
              <a:rPr lang="en-US" sz="2400" smtClean="0"/>
              <a:t>a London (England) $2 naf	[birthplace</a:t>
            </a:r>
            <a:r>
              <a:rPr lang="en-US" sz="2400" dirty="0" smtClean="0"/>
              <a:t>]	</a:t>
            </a:r>
          </a:p>
          <a:p>
            <a:pPr>
              <a:buFont typeface="Arial" charset="0"/>
              <a:buNone/>
            </a:pPr>
            <a:r>
              <a:rPr lang="en-US" sz="2400" dirty="0" smtClean="0"/>
              <a:t>370  $b </a:t>
            </a:r>
            <a:r>
              <a:rPr lang="en-US" sz="2400" smtClean="0"/>
              <a:t>Mexico City (Mexico) $2 naf</a:t>
            </a:r>
            <a:r>
              <a:rPr lang="en-US" sz="2400" dirty="0" smtClean="0"/>
              <a:t>	[death place]</a:t>
            </a:r>
          </a:p>
          <a:p>
            <a:pPr>
              <a:buFont typeface="Arial" charset="0"/>
              <a:buNone/>
            </a:pPr>
            <a:r>
              <a:rPr lang="en-US" sz="2400" dirty="0" smtClean="0"/>
              <a:t>370  $</a:t>
            </a:r>
            <a:r>
              <a:rPr lang="en-US" sz="2400" smtClean="0"/>
              <a:t>e Austin (Tex.) $2 naf</a:t>
            </a:r>
            <a:r>
              <a:rPr lang="en-US" sz="2400" dirty="0" smtClean="0"/>
              <a:t>		[place of residence]	</a:t>
            </a:r>
          </a:p>
          <a:p>
            <a:pPr>
              <a:buFont typeface="Arial" charset="0"/>
              <a:buNone/>
            </a:pPr>
            <a:r>
              <a:rPr lang="en-US" sz="2400" dirty="0" smtClean="0"/>
              <a:t>370  $</a:t>
            </a:r>
            <a:r>
              <a:rPr lang="en-US" sz="2400" smtClean="0"/>
              <a:t>f Ontario (Calif.) $2 naf </a:t>
            </a:r>
            <a:r>
              <a:rPr lang="en-US" sz="2400" dirty="0" smtClean="0"/>
              <a:t>		[other associated place]</a:t>
            </a:r>
          </a:p>
          <a:p>
            <a:pPr>
              <a:buFont typeface="Arial" charset="0"/>
              <a:buNone/>
            </a:pPr>
            <a:r>
              <a:rPr lang="en-US" sz="2400" dirty="0" smtClean="0"/>
              <a:t>370  $</a:t>
            </a:r>
            <a:r>
              <a:rPr lang="en-US" sz="2400" smtClean="0"/>
              <a:t>a Arizona $2 naf</a:t>
            </a:r>
            <a:r>
              <a:rPr lang="en-US" sz="2400" dirty="0" smtClean="0"/>
              <a:t>			[birthplace]</a:t>
            </a:r>
          </a:p>
          <a:p>
            <a:pPr>
              <a:buFont typeface="Arial" charset="0"/>
              <a:buNone/>
            </a:pPr>
            <a:r>
              <a:rPr lang="en-US" sz="2400" dirty="0" smtClean="0"/>
              <a:t>370  $</a:t>
            </a:r>
            <a:r>
              <a:rPr lang="en-US" sz="2400" smtClean="0"/>
              <a:t>b District of Columbia $2 naf</a:t>
            </a:r>
            <a:r>
              <a:rPr lang="en-US" sz="2400" dirty="0" smtClean="0"/>
              <a:t>	[death place]</a:t>
            </a:r>
          </a:p>
          <a:p>
            <a:pPr>
              <a:buFont typeface="Arial" charset="0"/>
              <a:buNone/>
            </a:pPr>
            <a:r>
              <a:rPr lang="en-US" sz="2400" dirty="0" smtClean="0"/>
              <a:t>370  $</a:t>
            </a:r>
            <a:r>
              <a:rPr lang="en-US" sz="2400" smtClean="0"/>
              <a:t>b United States $2 naf</a:t>
            </a:r>
            <a:r>
              <a:rPr lang="en-US" sz="2400" dirty="0" smtClean="0"/>
              <a:t>		[death place]</a:t>
            </a:r>
          </a:p>
          <a:p>
            <a:pPr>
              <a:buFont typeface="Arial" charset="0"/>
              <a:buNone/>
            </a:pPr>
            <a:endParaRPr lang="en-US" sz="2400" smtClean="0"/>
          </a:p>
          <a:p>
            <a:pPr>
              <a:buFont typeface="Arial" charset="0"/>
              <a:buNone/>
            </a:pPr>
            <a:r>
              <a:rPr lang="en-US" sz="2400" smtClean="0"/>
              <a:t>370  </a:t>
            </a:r>
            <a:r>
              <a:rPr lang="en-US" sz="2400" dirty="0" smtClean="0"/>
              <a:t>$</a:t>
            </a:r>
            <a:r>
              <a:rPr lang="en-US" sz="2400" smtClean="0"/>
              <a:t>a Auckland (N.Z.) </a:t>
            </a:r>
            <a:r>
              <a:rPr lang="en-US" sz="2400" dirty="0" smtClean="0"/>
              <a:t>$</a:t>
            </a:r>
            <a:r>
              <a:rPr lang="en-US" sz="2400" smtClean="0"/>
              <a:t>b Puerto Rico </a:t>
            </a:r>
            <a:r>
              <a:rPr lang="en-US" sz="2400" dirty="0" smtClean="0"/>
              <a:t>$</a:t>
            </a:r>
            <a:r>
              <a:rPr lang="en-US" sz="2400" smtClean="0"/>
              <a:t>c France $2 naf</a:t>
            </a:r>
            <a:endParaRPr lang="en-US" sz="2400" dirty="0" smtClean="0"/>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295400"/>
            <a:ext cx="8229600" cy="3124201"/>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a:t>
            </a:r>
            <a:r>
              <a:rPr lang="en-US" sz="1600" smtClean="0"/>
              <a:t>$f </a:t>
            </a:r>
            <a:r>
              <a:rPr lang="en-US" sz="1600"/>
              <a:t>1976~ </a:t>
            </a:r>
            <a:r>
              <a:rPr lang="en-US" sz="1600" smtClean="0"/>
              <a:t>$g </a:t>
            </a:r>
            <a:r>
              <a:rPr lang="en-US" sz="1600"/>
              <a:t>2003-12-12 </a:t>
            </a:r>
            <a:r>
              <a:rPr lang="en-US" sz="1600" smtClean="0"/>
              <a:t>$2 </a:t>
            </a:r>
            <a:r>
              <a:rPr lang="en-US" sz="1600"/>
              <a:t>edtf</a:t>
            </a:r>
          </a:p>
          <a:p>
            <a:pPr marL="0" indent="0">
              <a:buNone/>
            </a:pPr>
            <a:r>
              <a:rPr lang="en-US" sz="1600"/>
              <a:t>100 0	</a:t>
            </a:r>
            <a:r>
              <a:rPr lang="en-US" sz="1600" smtClean="0"/>
              <a:t>$a Keiko, $d </a:t>
            </a:r>
            <a:r>
              <a:rPr lang="en-US" sz="1600"/>
              <a:t>approximately </a:t>
            </a:r>
            <a:r>
              <a:rPr lang="en-US" sz="1600" smtClean="0"/>
              <a:t>1976-2003</a:t>
            </a:r>
          </a:p>
          <a:p>
            <a:pPr marL="0" indent="0">
              <a:buNone/>
            </a:pPr>
            <a:r>
              <a:rPr lang="en-US" sz="1600" smtClean="0"/>
              <a:t>368	$c Killer whale $2 lcsh</a:t>
            </a:r>
            <a:endParaRPr lang="en-US" sz="1600"/>
          </a:p>
          <a:p>
            <a:pPr marL="0" indent="0">
              <a:buNone/>
            </a:pPr>
            <a:r>
              <a:rPr lang="en-US" sz="1600"/>
              <a:t>373	</a:t>
            </a:r>
            <a:r>
              <a:rPr lang="en-US" sz="1600" smtClean="0"/>
              <a:t>$a Marineland (Ont.)</a:t>
            </a:r>
            <a:endParaRPr lang="en-US" sz="1600"/>
          </a:p>
          <a:p>
            <a:pPr marL="0" indent="0">
              <a:buNone/>
            </a:pPr>
            <a:r>
              <a:rPr lang="en-US" sz="1600"/>
              <a:t>374	</a:t>
            </a:r>
            <a:r>
              <a:rPr lang="en-US" sz="1600" smtClean="0"/>
              <a:t>$a </a:t>
            </a:r>
            <a:r>
              <a:rPr lang="en-US" sz="1600"/>
              <a:t>Actors </a:t>
            </a:r>
            <a:r>
              <a:rPr lang="en-US" sz="1600" smtClean="0"/>
              <a:t>$2 </a:t>
            </a:r>
            <a:r>
              <a:rPr lang="en-US" sz="1600"/>
              <a:t>lcsh</a:t>
            </a:r>
          </a:p>
          <a:p>
            <a:pPr marL="0" indent="0">
              <a:buNone/>
            </a:pPr>
            <a:r>
              <a:rPr lang="en-US" sz="1600"/>
              <a:t>375	</a:t>
            </a:r>
            <a:r>
              <a:rPr lang="en-US" sz="1600" smtClean="0"/>
              <a:t>$a </a:t>
            </a:r>
            <a:r>
              <a:rPr lang="en-US" sz="1600"/>
              <a:t>male</a:t>
            </a:r>
          </a:p>
          <a:p>
            <a:pPr marL="0" indent="0">
              <a:buNone/>
            </a:pPr>
            <a:r>
              <a:rPr lang="en-US" sz="1600"/>
              <a:t>670	</a:t>
            </a:r>
            <a:r>
              <a:rPr lang="en-US" sz="1600" smtClean="0"/>
              <a:t>$a </a:t>
            </a:r>
            <a:r>
              <a:rPr lang="en-US" sz="1600"/>
              <a:t>Free Willy, 1993: </a:t>
            </a:r>
            <a:r>
              <a:rPr lang="en-US" sz="1600" smtClean="0"/>
              <a:t>$b </a:t>
            </a:r>
            <a:r>
              <a:rPr lang="en-US" sz="1600"/>
              <a:t>credits (Keiko as Willy)</a:t>
            </a:r>
          </a:p>
          <a:p>
            <a:pPr marL="0" indent="0">
              <a:buNone/>
            </a:pPr>
            <a:r>
              <a:rPr lang="en-US" sz="1600"/>
              <a:t>670	</a:t>
            </a:r>
            <a:r>
              <a:rPr lang="en-US" sz="1600" smtClean="0"/>
              <a:t>$a </a:t>
            </a:r>
            <a:r>
              <a:rPr lang="en-US" sz="1600"/>
              <a:t>Wikipedia, 3 August 2011 </a:t>
            </a:r>
            <a:r>
              <a:rPr lang="en-US" sz="1600" smtClean="0"/>
              <a:t>$b </a:t>
            </a:r>
            <a:r>
              <a:rPr lang="en-US" sz="1600"/>
              <a:t>(Keiko;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Keiko, $d 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endParaRPr lang="en-US" smtClean="0"/>
          </a:p>
          <a:p>
            <a:r>
              <a:rPr lang="en-US" smtClean="0"/>
              <a:t>Octavio Paz was born and died in Mexico City. He lived parts of his life in Spain, the United States, and India.</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Place</a:t>
            </a:r>
          </a:p>
        </p:txBody>
      </p:sp>
      <p:sp>
        <p:nvSpPr>
          <p:cNvPr id="28675" name="Content Placeholder 2"/>
          <p:cNvSpPr>
            <a:spLocks noGrp="1"/>
          </p:cNvSpPr>
          <p:nvPr>
            <p:ph idx="1"/>
          </p:nvPr>
        </p:nvSpPr>
        <p:spPr>
          <a:xfrm>
            <a:off x="457200" y="1219200"/>
            <a:ext cx="8229600" cy="4906963"/>
          </a:xfrm>
        </p:spPr>
        <p:txBody>
          <a:bodyPr/>
          <a:lstStyle/>
          <a:p>
            <a:pPr>
              <a:buNone/>
            </a:pPr>
            <a:r>
              <a:rPr lang="en-US"/>
              <a:t>046		$f 1914-03-31 $g 1998-04-19 $2 edtf</a:t>
            </a:r>
          </a:p>
          <a:p>
            <a:pPr>
              <a:buNone/>
            </a:pPr>
            <a:r>
              <a:rPr lang="en-US" smtClean="0"/>
              <a:t>100 1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1828800" indent="-1828800">
              <a:buNone/>
            </a:pPr>
            <a:r>
              <a:rPr lang="en-US"/>
              <a:t>370	</a:t>
            </a:r>
            <a:r>
              <a:rPr lang="en-US" smtClean="0"/>
              <a:t>$</a:t>
            </a:r>
            <a:r>
              <a:rPr lang="en-US"/>
              <a:t>a </a:t>
            </a:r>
            <a:r>
              <a:rPr lang="en-US" b="1"/>
              <a:t>Mexico City (Mexico) </a:t>
            </a:r>
            <a:r>
              <a:rPr lang="en-US"/>
              <a:t>$b</a:t>
            </a:r>
            <a:r>
              <a:rPr lang="en-US" b="1"/>
              <a:t> Mexico City (Mexico) </a:t>
            </a:r>
            <a:r>
              <a:rPr lang="en-US"/>
              <a:t>$c</a:t>
            </a:r>
            <a:r>
              <a:rPr lang="en-US" b="1"/>
              <a:t> Spain </a:t>
            </a:r>
            <a:r>
              <a:rPr lang="en-US"/>
              <a:t>$c</a:t>
            </a:r>
            <a:r>
              <a:rPr lang="en-US" b="1"/>
              <a:t> United States </a:t>
            </a:r>
            <a:r>
              <a:rPr lang="en-US"/>
              <a:t>$c</a:t>
            </a:r>
            <a:r>
              <a:rPr lang="en-US" b="1"/>
              <a:t> India </a:t>
            </a:r>
            <a:r>
              <a:rPr lang="en-US"/>
              <a:t>$2 naf</a:t>
            </a:r>
            <a:endParaRPr lang="en-US" smtClean="0"/>
          </a:p>
          <a:p>
            <a:pPr marL="0" indent="0">
              <a:buNone/>
            </a:pPr>
            <a:r>
              <a:rPr lang="en-US" smtClean="0"/>
              <a:t>375		$a 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652375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z="2800" smtClean="0"/>
              <a:t>9.13.1.1. An affiliation is a group with which a person is affiliated or has been affiliated through employment, membership, cultural identity, etc. This element is not core.</a:t>
            </a:r>
          </a:p>
          <a:p>
            <a:r>
              <a:rPr lang="en-US" sz="2800" smtClean="0"/>
              <a:t>Affiliation is recorded in MARC 373.</a:t>
            </a:r>
          </a:p>
          <a:p>
            <a:r>
              <a:rPr lang="en-US" sz="2800" smtClean="0"/>
              <a:t>If established in the NAF, use the form found there, followed by $2 naf</a:t>
            </a:r>
          </a:p>
          <a:p>
            <a:r>
              <a:rPr lang="en-US" sz="2800" smtClean="0"/>
              <a:t>Octavio Paz taught at Cambridge University, the University of Texas, and Harvard.</a:t>
            </a:r>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Affilliation</a:t>
            </a:r>
          </a:p>
        </p:txBody>
      </p:sp>
      <p:sp>
        <p:nvSpPr>
          <p:cNvPr id="28675" name="Content Placeholder 2"/>
          <p:cNvSpPr>
            <a:spLocks noGrp="1"/>
          </p:cNvSpPr>
          <p:nvPr>
            <p:ph idx="1"/>
          </p:nvPr>
        </p:nvSpPr>
        <p:spPr>
          <a:xfrm>
            <a:off x="457200" y="1219200"/>
            <a:ext cx="8229600" cy="4906963"/>
          </a:xfrm>
        </p:spPr>
        <p:txBody>
          <a:bodyPr/>
          <a:lstStyle/>
          <a:p>
            <a:pPr>
              <a:buNone/>
            </a:pPr>
            <a:r>
              <a:rPr lang="en-US" sz="2800"/>
              <a:t>046		$f 1914-03-31 $g 1998-04-19 $2 edtf</a:t>
            </a:r>
          </a:p>
          <a:p>
            <a:pPr marL="914400" indent="-914400">
              <a:buNone/>
            </a:pPr>
            <a:r>
              <a:rPr lang="en-US" sz="2800" smtClean="0"/>
              <a:t>100 1</a:t>
            </a:r>
            <a:r>
              <a:rPr lang="en-US" sz="2800"/>
              <a:t>	$a Paz, </a:t>
            </a:r>
            <a:r>
              <a:rPr lang="en-US" sz="2800" smtClean="0"/>
              <a:t>Octavio</a:t>
            </a:r>
            <a:endParaRPr lang="en-US" sz="2800"/>
          </a:p>
          <a:p>
            <a:pPr marL="0" indent="0">
              <a:buNone/>
            </a:pPr>
            <a:r>
              <a:rPr lang="en-US" sz="2800" smtClean="0"/>
              <a:t>400 1</a:t>
            </a:r>
            <a:r>
              <a:rPr lang="en-US" sz="2800"/>
              <a:t>	$a Paz Lozano, </a:t>
            </a:r>
            <a:r>
              <a:rPr lang="en-US" sz="2800" smtClean="0"/>
              <a:t>Octavio</a:t>
            </a:r>
          </a:p>
          <a:p>
            <a:pPr marL="914400" indent="-914400">
              <a:buNone/>
            </a:pPr>
            <a:r>
              <a:rPr lang="en-US" sz="2800" smtClean="0"/>
              <a:t>400 1</a:t>
            </a:r>
            <a:r>
              <a:rPr lang="en-US" sz="2800"/>
              <a:t>	$a Lozano, Octavio </a:t>
            </a:r>
            <a:r>
              <a:rPr lang="en-US" sz="2800" smtClean="0"/>
              <a:t>Paz</a:t>
            </a:r>
          </a:p>
          <a:p>
            <a:pPr marL="914400" indent="-914400">
              <a:buNone/>
            </a:pPr>
            <a:r>
              <a:rPr lang="en-US" sz="2800"/>
              <a:t>370	</a:t>
            </a:r>
            <a:r>
              <a:rPr lang="en-US" sz="2800" smtClean="0"/>
              <a:t>$</a:t>
            </a:r>
            <a:r>
              <a:rPr lang="en-US" sz="2800"/>
              <a:t>a Mexico City (Mexico) $b Mexico City (Mexico) $c Spain $c United States $c India $2 naf</a:t>
            </a:r>
            <a:endParaRPr lang="en-US" sz="2800" smtClean="0"/>
          </a:p>
          <a:p>
            <a:pPr marL="914400" indent="-914400">
              <a:buNone/>
            </a:pPr>
            <a:r>
              <a:rPr lang="en-US" sz="2800"/>
              <a:t>373	</a:t>
            </a:r>
            <a:r>
              <a:rPr lang="en-US" sz="2800" smtClean="0"/>
              <a:t>$</a:t>
            </a:r>
            <a:r>
              <a:rPr lang="en-US" sz="2800"/>
              <a:t>a </a:t>
            </a:r>
            <a:r>
              <a:rPr lang="en-US" sz="2800" b="1"/>
              <a:t>University of Cambridge</a:t>
            </a:r>
            <a:r>
              <a:rPr lang="en-US" sz="2800"/>
              <a:t> $a </a:t>
            </a:r>
            <a:r>
              <a:rPr lang="en-US" sz="2800" b="1"/>
              <a:t>University of Texas</a:t>
            </a:r>
            <a:r>
              <a:rPr lang="en-US" sz="2800"/>
              <a:t> $a </a:t>
            </a:r>
            <a:r>
              <a:rPr lang="en-US" sz="2800" b="1"/>
              <a:t>Harvard University </a:t>
            </a:r>
            <a:r>
              <a:rPr lang="en-US" sz="2800"/>
              <a:t>$2 naf</a:t>
            </a:r>
          </a:p>
          <a:p>
            <a:pPr marL="914400" indent="-914400">
              <a:buNone/>
            </a:pPr>
            <a:r>
              <a:rPr lang="en-US" sz="2800" smtClean="0"/>
              <a:t>375	$a male</a:t>
            </a:r>
          </a:p>
          <a:p>
            <a:pPr marL="914400" indent="-914400">
              <a:buNone/>
            </a:pPr>
            <a:r>
              <a:rPr lang="en-US" sz="28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4156675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wrote in Spanish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Language</a:t>
            </a:r>
          </a:p>
        </p:txBody>
      </p:sp>
      <p:sp>
        <p:nvSpPr>
          <p:cNvPr id="28675" name="Content Placeholder 2"/>
          <p:cNvSpPr>
            <a:spLocks noGrp="1"/>
          </p:cNvSpPr>
          <p:nvPr>
            <p:ph idx="1"/>
          </p:nvPr>
        </p:nvSpPr>
        <p:spPr>
          <a:xfrm>
            <a:off x="457200" y="1219200"/>
            <a:ext cx="8229600" cy="4906963"/>
          </a:xfrm>
        </p:spPr>
        <p:txBody>
          <a:bodyPr/>
          <a:lstStyle/>
          <a:p>
            <a:pPr>
              <a:buNone/>
            </a:pPr>
            <a:r>
              <a:rPr lang="en-US" sz="2400"/>
              <a:t>046	</a:t>
            </a:r>
            <a:r>
              <a:rPr lang="en-US" sz="2400" smtClean="0"/>
              <a:t>$</a:t>
            </a:r>
            <a:r>
              <a:rPr lang="en-US" sz="2400"/>
              <a:t>f 1914-03-31 $g 1998-04-19 $2 edtf</a:t>
            </a:r>
          </a:p>
          <a:p>
            <a:pPr marL="914400" indent="-914400">
              <a:buNone/>
            </a:pPr>
            <a:r>
              <a:rPr lang="en-US" sz="2400" smtClean="0"/>
              <a:t>100 1</a:t>
            </a:r>
            <a:r>
              <a:rPr lang="en-US" sz="2400"/>
              <a:t>	$a Paz, </a:t>
            </a:r>
            <a:r>
              <a:rPr lang="en-US" sz="2400" smtClean="0"/>
              <a:t>Octavio</a:t>
            </a:r>
            <a:endParaRPr lang="en-US" sz="2400"/>
          </a:p>
          <a:p>
            <a:pPr marL="0" indent="0">
              <a:buNone/>
            </a:pPr>
            <a:r>
              <a:rPr lang="en-US" sz="2400" smtClean="0"/>
              <a:t>400 1</a:t>
            </a:r>
            <a:r>
              <a:rPr lang="en-US" sz="2400"/>
              <a:t>	$a Paz Lozano, </a:t>
            </a:r>
            <a:r>
              <a:rPr lang="en-US" sz="2400" smtClean="0"/>
              <a:t>Octavio</a:t>
            </a:r>
          </a:p>
          <a:p>
            <a:pPr marL="914400" indent="-914400">
              <a:buNone/>
            </a:pPr>
            <a:r>
              <a:rPr lang="en-US" sz="2400" smtClean="0"/>
              <a:t>400 1</a:t>
            </a:r>
            <a:r>
              <a:rPr lang="en-US" sz="2400"/>
              <a:t>	$a Lozano, Octavio </a:t>
            </a:r>
            <a:r>
              <a:rPr lang="en-US" sz="2400" smtClean="0"/>
              <a:t>Paz</a:t>
            </a:r>
          </a:p>
          <a:p>
            <a:pPr marL="914400" indent="-914400">
              <a:buNone/>
            </a:pPr>
            <a:r>
              <a:rPr lang="en-US" sz="2400"/>
              <a:t>370	</a:t>
            </a:r>
            <a:r>
              <a:rPr lang="en-US" sz="2400" smtClean="0"/>
              <a:t>$</a:t>
            </a:r>
            <a:r>
              <a:rPr lang="en-US" sz="2400"/>
              <a:t>a Mexico City (Mexico) $b Mexico City (Mexico) $c Spain $c United States $c India $2 naf</a:t>
            </a:r>
            <a:endParaRPr lang="en-US" sz="2400" smtClean="0"/>
          </a:p>
          <a:p>
            <a:pPr marL="914400" indent="-914400">
              <a:buNone/>
            </a:pPr>
            <a:r>
              <a:rPr lang="en-US" sz="2400"/>
              <a:t>373	</a:t>
            </a:r>
            <a:r>
              <a:rPr lang="en-US" sz="2400" smtClean="0"/>
              <a:t>$</a:t>
            </a:r>
            <a:r>
              <a:rPr lang="en-US" sz="2400"/>
              <a:t>a University of Cambridge $a University of Texas $a Harvard University $2 naf</a:t>
            </a:r>
          </a:p>
          <a:p>
            <a:pPr marL="914400" indent="-914400">
              <a:buNone/>
            </a:pPr>
            <a:r>
              <a:rPr lang="en-US" sz="2400" smtClean="0"/>
              <a:t>377	$a </a:t>
            </a:r>
            <a:r>
              <a:rPr lang="en-US" sz="2400" b="1" smtClean="0"/>
              <a:t>spa</a:t>
            </a:r>
          </a:p>
          <a:p>
            <a:pPr marL="914400" indent="-914400">
              <a:buNone/>
            </a:pPr>
            <a:r>
              <a:rPr lang="en-US" sz="2400" smtClean="0"/>
              <a:t>375	$a male</a:t>
            </a:r>
          </a:p>
          <a:p>
            <a:pPr marL="914400" indent="-914400">
              <a:buNone/>
            </a:pPr>
            <a:r>
              <a:rPr lang="en-US" sz="24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1880332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400" smtClean="0"/>
              <a:t>Field of Activity and Occupation are separate elements.</a:t>
            </a:r>
          </a:p>
          <a:p>
            <a:r>
              <a:rPr lang="en-US" sz="2400" smtClean="0"/>
              <a:t>9.15.1.1. Field of activity of the person is a field of endeavour, area of expertise, etc., in which a person is engaged or was engaged.</a:t>
            </a:r>
          </a:p>
          <a:p>
            <a:r>
              <a:rPr lang="en-US" sz="2400" smtClean="0"/>
              <a:t>9.16.1.1. Profession or occupation is a profession or occupation in which a person works or has worked.</a:t>
            </a:r>
          </a:p>
          <a:p>
            <a:r>
              <a:rPr lang="en-US" sz="2400" smtClean="0"/>
              <a:t>Field of Activity: MARC 372</a:t>
            </a:r>
          </a:p>
          <a:p>
            <a:r>
              <a:rPr lang="en-US" sz="2400" smtClean="0"/>
              <a:t>Occupation: MARC 374</a:t>
            </a:r>
          </a:p>
          <a:p>
            <a:r>
              <a:rPr lang="en-US" sz="2400" smtClean="0"/>
              <a:t>PCC practice: use controlled vocabulary. If you use controlled vocabulary, record the source in $2 (e.g. $2 lcsh)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r>
              <a:rPr lang="en-US"/>
              <a:t>Field of Activity/Occupation</a:t>
            </a:r>
            <a:endParaRPr lang="en-US" smtClean="0"/>
          </a:p>
        </p:txBody>
      </p:sp>
      <p:sp>
        <p:nvSpPr>
          <p:cNvPr id="28675" name="Content Placeholder 2"/>
          <p:cNvSpPr>
            <a:spLocks noGrp="1"/>
          </p:cNvSpPr>
          <p:nvPr>
            <p:ph idx="1"/>
          </p:nvPr>
        </p:nvSpPr>
        <p:spPr>
          <a:xfrm>
            <a:off x="457200" y="1524000"/>
            <a:ext cx="8229600" cy="4602163"/>
          </a:xfrm>
        </p:spPr>
        <p:txBody>
          <a:bodyPr/>
          <a:lstStyle/>
          <a:p>
            <a:pPr>
              <a:buNone/>
            </a:pPr>
            <a:r>
              <a:rPr lang="en-US" sz="2000"/>
              <a:t>046	$f 1914-03-31 $g 1998-04-19 $2 edtf</a:t>
            </a:r>
          </a:p>
          <a:p>
            <a:pPr marL="914400" indent="-914400">
              <a:buNone/>
            </a:pPr>
            <a:r>
              <a:rPr lang="en-US" sz="2000" smtClean="0"/>
              <a:t>100 1</a:t>
            </a:r>
            <a:r>
              <a:rPr lang="en-US" sz="2000"/>
              <a:t>	$a Paz, </a:t>
            </a:r>
            <a:r>
              <a:rPr lang="en-US" sz="2000" smtClean="0"/>
              <a:t>Octavio</a:t>
            </a:r>
            <a:endParaRPr lang="en-US" sz="2000"/>
          </a:p>
          <a:p>
            <a:pPr marL="0" indent="0">
              <a:buNone/>
            </a:pPr>
            <a:r>
              <a:rPr lang="en-US" sz="2000" smtClean="0"/>
              <a:t>400 1</a:t>
            </a:r>
            <a:r>
              <a:rPr lang="en-US" sz="2000"/>
              <a:t>	$a Paz Lozano, </a:t>
            </a:r>
            <a:r>
              <a:rPr lang="en-US" sz="2000" smtClean="0"/>
              <a:t>Octavio</a:t>
            </a:r>
          </a:p>
          <a:p>
            <a:pPr marL="914400" indent="-914400">
              <a:buNone/>
            </a:pPr>
            <a:r>
              <a:rPr lang="en-US" sz="2000" smtClean="0"/>
              <a:t>400 1</a:t>
            </a:r>
            <a:r>
              <a:rPr lang="en-US" sz="2000"/>
              <a:t>	$a Lozano, Octavio </a:t>
            </a:r>
            <a:r>
              <a:rPr lang="en-US" sz="2000" smtClean="0"/>
              <a:t>Paz</a:t>
            </a:r>
          </a:p>
          <a:p>
            <a:pPr marL="914400" indent="-914400">
              <a:buAutoNum type="arabicPlain" startAt="370"/>
            </a:pPr>
            <a:r>
              <a:rPr lang="en-US" sz="2000" smtClean="0"/>
              <a:t>$</a:t>
            </a:r>
            <a:r>
              <a:rPr lang="en-US" sz="2000"/>
              <a:t>a Mexico City (Mexico) $b Mexico City (Mexico) $c Spain $c United States $c India $2 </a:t>
            </a:r>
            <a:r>
              <a:rPr lang="en-US" sz="2000" smtClean="0"/>
              <a:t>naf</a:t>
            </a:r>
          </a:p>
          <a:p>
            <a:pPr marL="914400" indent="-914400">
              <a:buNone/>
            </a:pPr>
            <a:r>
              <a:rPr lang="en-US" sz="2000" smtClean="0"/>
              <a:t>372	$a </a:t>
            </a:r>
            <a:r>
              <a:rPr lang="en-US" sz="2000" b="1" smtClean="0"/>
              <a:t>Poetry</a:t>
            </a:r>
            <a:r>
              <a:rPr lang="en-US" sz="2000" smtClean="0"/>
              <a:t> $a </a:t>
            </a:r>
            <a:r>
              <a:rPr lang="en-US" sz="2000" b="1" smtClean="0"/>
              <a:t>Diplomacy</a:t>
            </a:r>
            <a:r>
              <a:rPr lang="en-US" sz="2000" smtClean="0"/>
              <a:t> $2 lcsh</a:t>
            </a:r>
          </a:p>
          <a:p>
            <a:pPr marL="914400" indent="-914400">
              <a:buAutoNum type="arabicPlain" startAt="373"/>
            </a:pPr>
            <a:r>
              <a:rPr lang="en-US" sz="2000" smtClean="0"/>
              <a:t>$</a:t>
            </a:r>
            <a:r>
              <a:rPr lang="en-US" sz="2000"/>
              <a:t>a University of Cambridge $a University of Texas $a Harvard University $2 </a:t>
            </a:r>
            <a:r>
              <a:rPr lang="en-US" sz="2000" smtClean="0"/>
              <a:t>naf</a:t>
            </a:r>
          </a:p>
          <a:p>
            <a:pPr marL="0" indent="0">
              <a:buNone/>
            </a:pPr>
            <a:r>
              <a:rPr lang="en-US" sz="2000" smtClean="0"/>
              <a:t>374	$a </a:t>
            </a:r>
            <a:r>
              <a:rPr lang="en-US" sz="2000" b="1" smtClean="0"/>
              <a:t>Poets</a:t>
            </a:r>
            <a:r>
              <a:rPr lang="en-US" sz="2000" smtClean="0"/>
              <a:t> $a </a:t>
            </a:r>
            <a:r>
              <a:rPr lang="en-US" sz="2000" b="1" smtClean="0"/>
              <a:t>Diplomats $a College teachers</a:t>
            </a:r>
            <a:r>
              <a:rPr lang="en-US" sz="2000" smtClean="0"/>
              <a:t> $2 lcsh</a:t>
            </a:r>
            <a:endParaRPr lang="en-US" sz="2000"/>
          </a:p>
          <a:p>
            <a:pPr marL="914400" indent="-914400">
              <a:buNone/>
            </a:pPr>
            <a:r>
              <a:rPr lang="en-US" sz="2000" smtClean="0"/>
              <a:t>377	$a spa</a:t>
            </a:r>
          </a:p>
          <a:p>
            <a:pPr marL="914400" indent="-914400">
              <a:buNone/>
            </a:pPr>
            <a:r>
              <a:rPr lang="en-US" sz="2000" smtClean="0"/>
              <a:t>375	$a male</a:t>
            </a:r>
          </a:p>
          <a:p>
            <a:pPr marL="914400" indent="-914400">
              <a:buNone/>
            </a:pPr>
            <a:r>
              <a:rPr lang="en-US" sz="2000" smtClean="0"/>
              <a:t>378	$q Paz Lozano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3945432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br>
              <a:rPr lang="en-US" smtClean="0"/>
            </a:br>
            <a:r>
              <a:rPr lang="en-US" smtClean="0"/>
              <a:t>Biographical Information</a:t>
            </a:r>
          </a:p>
        </p:txBody>
      </p:sp>
      <p:sp>
        <p:nvSpPr>
          <p:cNvPr id="28675" name="Content Placeholder 2"/>
          <p:cNvSpPr>
            <a:spLocks noGrp="1"/>
          </p:cNvSpPr>
          <p:nvPr>
            <p:ph idx="1"/>
          </p:nvPr>
        </p:nvSpPr>
        <p:spPr>
          <a:xfrm>
            <a:off x="457200" y="1524000"/>
            <a:ext cx="8229600" cy="4602163"/>
          </a:xfrm>
        </p:spPr>
        <p:txBody>
          <a:bodyPr/>
          <a:lstStyle/>
          <a:p>
            <a:pPr marL="688975" indent="-688975">
              <a:buNone/>
            </a:pPr>
            <a:r>
              <a:rPr lang="en-US" sz="1600"/>
              <a:t>046	</a:t>
            </a:r>
            <a:r>
              <a:rPr lang="en-US" sz="1600" smtClean="0"/>
              <a:t>$</a:t>
            </a:r>
            <a:r>
              <a:rPr lang="en-US" sz="1600"/>
              <a:t>f 1914-03-31 $g 1998-04-19 $2 edtf</a:t>
            </a:r>
          </a:p>
          <a:p>
            <a:pPr marL="688975" indent="-688975">
              <a:buNone/>
            </a:pPr>
            <a:r>
              <a:rPr lang="en-US" sz="1600" smtClean="0"/>
              <a:t>100 1</a:t>
            </a:r>
            <a:r>
              <a:rPr lang="en-US" sz="1600"/>
              <a:t>	$a Paz, </a:t>
            </a:r>
            <a:r>
              <a:rPr lang="en-US" sz="1600" smtClean="0"/>
              <a:t>Octavio</a:t>
            </a:r>
            <a:endParaRPr lang="en-US" sz="1600"/>
          </a:p>
          <a:p>
            <a:pPr marL="688975" indent="-688975">
              <a:buNone/>
            </a:pPr>
            <a:r>
              <a:rPr lang="en-US" sz="1600" smtClean="0"/>
              <a:t>400 1</a:t>
            </a:r>
            <a:r>
              <a:rPr lang="en-US" sz="1600"/>
              <a:t>	$a Paz Lozano, </a:t>
            </a:r>
            <a:r>
              <a:rPr lang="en-US" sz="1600" smtClean="0"/>
              <a:t>Octavio</a:t>
            </a:r>
          </a:p>
          <a:p>
            <a:pPr marL="688975" indent="-688975">
              <a:buNone/>
            </a:pPr>
            <a:r>
              <a:rPr lang="en-US" sz="1600" smtClean="0"/>
              <a:t>400 1</a:t>
            </a:r>
            <a:r>
              <a:rPr lang="en-US" sz="1600"/>
              <a:t>	$a Lozano, Octavio </a:t>
            </a:r>
            <a:r>
              <a:rPr lang="en-US" sz="1600" smtClean="0"/>
              <a:t>Paz</a:t>
            </a:r>
          </a:p>
          <a:p>
            <a:pPr marL="688975" indent="-688975">
              <a:buAutoNum type="arabicPlain" startAt="370"/>
            </a:pPr>
            <a:r>
              <a:rPr lang="en-US" sz="1600" smtClean="0"/>
              <a:t>$</a:t>
            </a:r>
            <a:r>
              <a:rPr lang="en-US" sz="1600"/>
              <a:t>a Mexico City (Mexico) $b Mexico City (Mexico) $c Spain $c United States $c India $2 </a:t>
            </a:r>
            <a:r>
              <a:rPr lang="en-US" sz="1600" smtClean="0"/>
              <a:t>naf</a:t>
            </a:r>
          </a:p>
          <a:p>
            <a:pPr marL="688975" indent="-688975">
              <a:buNone/>
            </a:pPr>
            <a:r>
              <a:rPr lang="en-US" sz="1600" smtClean="0"/>
              <a:t>372	$a Poetry $a Diplomacy $2 lcsh</a:t>
            </a:r>
          </a:p>
          <a:p>
            <a:pPr marL="688975" indent="-688975">
              <a:buAutoNum type="arabicPlain" startAt="373"/>
            </a:pPr>
            <a:r>
              <a:rPr lang="en-US" sz="1600" smtClean="0"/>
              <a:t>$</a:t>
            </a:r>
            <a:r>
              <a:rPr lang="en-US" sz="1600"/>
              <a:t>a University of Cambridge $a University of Texas $a Harvard University $2 </a:t>
            </a:r>
            <a:r>
              <a:rPr lang="en-US" sz="1600" smtClean="0"/>
              <a:t>naf</a:t>
            </a:r>
          </a:p>
          <a:p>
            <a:pPr marL="688975" indent="-688975">
              <a:buNone/>
            </a:pPr>
            <a:r>
              <a:rPr lang="en-US" sz="1600" smtClean="0"/>
              <a:t>374	$a Poets $a Diplomats $a College teachers $2 lcsh</a:t>
            </a:r>
            <a:endParaRPr lang="en-US" sz="1600"/>
          </a:p>
          <a:p>
            <a:pPr marL="688975" indent="-688975">
              <a:buNone/>
            </a:pPr>
            <a:r>
              <a:rPr lang="en-US" sz="1600" smtClean="0"/>
              <a:t>377	$a spa</a:t>
            </a:r>
          </a:p>
          <a:p>
            <a:pPr marL="688975" indent="-688975">
              <a:buNone/>
            </a:pPr>
            <a:r>
              <a:rPr lang="en-US" sz="1600" smtClean="0"/>
              <a:t>375	$a male</a:t>
            </a:r>
          </a:p>
          <a:p>
            <a:pPr marL="688975" indent="-688975">
              <a:buAutoNum type="arabicPlain" startAt="378"/>
            </a:pPr>
            <a:r>
              <a:rPr lang="en-US" sz="1600" smtClean="0"/>
              <a:t>$q Paz Lozano</a:t>
            </a:r>
          </a:p>
          <a:p>
            <a:pPr marL="688975" indent="-688975">
              <a:buNone/>
            </a:pPr>
            <a:r>
              <a:rPr lang="en-US" sz="1600"/>
              <a:t>678	$a </a:t>
            </a:r>
            <a:r>
              <a:rPr lang="en-US" sz="1600" b="1"/>
              <a:t>Octavio Paz (1914-1998) was a Mexican </a:t>
            </a:r>
            <a:r>
              <a:rPr lang="en-US" sz="1600" b="1" smtClean="0"/>
              <a:t>poet </a:t>
            </a:r>
            <a:r>
              <a:rPr lang="en-US" sz="1600" b="1"/>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7175038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Access Points</a:t>
            </a:r>
          </a:p>
        </p:txBody>
      </p:sp>
      <p:sp>
        <p:nvSpPr>
          <p:cNvPr id="28675" name="Content Placeholder 2"/>
          <p:cNvSpPr>
            <a:spLocks noGrp="1"/>
          </p:cNvSpPr>
          <p:nvPr>
            <p:ph idx="1"/>
          </p:nvPr>
        </p:nvSpPr>
        <p:spPr>
          <a:xfrm>
            <a:off x="457200" y="1524000"/>
            <a:ext cx="8229600" cy="4602163"/>
          </a:xfrm>
        </p:spPr>
        <p:txBody>
          <a:bodyPr/>
          <a:lstStyle/>
          <a:p>
            <a:pPr marL="682625" indent="-682625">
              <a:buNone/>
            </a:pPr>
            <a:r>
              <a:rPr lang="en-US" sz="1600" smtClean="0"/>
              <a:t>046</a:t>
            </a:r>
            <a:r>
              <a:rPr lang="en-US" sz="1600"/>
              <a:t>	</a:t>
            </a:r>
            <a:r>
              <a:rPr lang="en-US" sz="1600" smtClean="0"/>
              <a:t>$</a:t>
            </a:r>
            <a:r>
              <a:rPr lang="en-US" sz="1600"/>
              <a:t>f 19140331 $g 19980419</a:t>
            </a:r>
          </a:p>
          <a:p>
            <a:pPr marL="682625" indent="-682625">
              <a:buNone/>
            </a:pPr>
            <a:r>
              <a:rPr lang="en-US" sz="1600"/>
              <a:t>100 </a:t>
            </a:r>
            <a:r>
              <a:rPr lang="en-US" sz="1600" smtClean="0"/>
              <a:t>1</a:t>
            </a:r>
            <a:r>
              <a:rPr lang="en-US" sz="1600"/>
              <a:t>	$a </a:t>
            </a:r>
            <a:r>
              <a:rPr lang="en-US" sz="1600" b="1"/>
              <a:t>Paz, </a:t>
            </a:r>
            <a:r>
              <a:rPr lang="en-US" sz="1600" b="1" smtClean="0"/>
              <a:t>Octavio, </a:t>
            </a:r>
            <a:r>
              <a:rPr lang="en-US" sz="1600" smtClean="0"/>
              <a:t>$d</a:t>
            </a:r>
            <a:r>
              <a:rPr lang="en-US" sz="1600" b="1" smtClean="0"/>
              <a:t> 1914-1998</a:t>
            </a:r>
            <a:endParaRPr lang="en-US" sz="1600" b="1"/>
          </a:p>
          <a:p>
            <a:pPr marL="682625" indent="-682625">
              <a:buNone/>
            </a:pPr>
            <a:r>
              <a:rPr lang="en-US" sz="1600" smtClean="0"/>
              <a:t>400 1</a:t>
            </a:r>
            <a:r>
              <a:rPr lang="en-US" sz="1600" b="1"/>
              <a:t>	</a:t>
            </a:r>
            <a:r>
              <a:rPr lang="en-US" sz="1600"/>
              <a:t>$a</a:t>
            </a:r>
            <a:r>
              <a:rPr lang="en-US" sz="1600" b="1"/>
              <a:t> Paz Lozano, </a:t>
            </a:r>
            <a:r>
              <a:rPr lang="en-US" sz="1600" b="1" smtClean="0"/>
              <a:t>Octavio, </a:t>
            </a:r>
            <a:r>
              <a:rPr lang="en-US" sz="1600" smtClean="0"/>
              <a:t>$d</a:t>
            </a:r>
            <a:r>
              <a:rPr lang="en-US" sz="1600" b="1" smtClean="0"/>
              <a:t> 1914-1998</a:t>
            </a:r>
          </a:p>
          <a:p>
            <a:pPr marL="682625" indent="-682625">
              <a:buNone/>
            </a:pPr>
            <a:r>
              <a:rPr lang="en-US" sz="1600" smtClean="0"/>
              <a:t>400 1</a:t>
            </a:r>
            <a:r>
              <a:rPr lang="en-US" sz="1600" b="1"/>
              <a:t>	</a:t>
            </a:r>
            <a:r>
              <a:rPr lang="en-US" sz="1600"/>
              <a:t>$a</a:t>
            </a:r>
            <a:r>
              <a:rPr lang="en-US" sz="1600" b="1"/>
              <a:t> Lozano, Octavio </a:t>
            </a:r>
            <a:r>
              <a:rPr lang="en-US" sz="1600" b="1" smtClean="0"/>
              <a:t>Paz, </a:t>
            </a:r>
            <a:r>
              <a:rPr lang="en-US" sz="1600" smtClean="0"/>
              <a:t>$d</a:t>
            </a:r>
            <a:r>
              <a:rPr lang="en-US" sz="1600" b="1" smtClean="0"/>
              <a:t> 1914-1998</a:t>
            </a:r>
          </a:p>
          <a:p>
            <a:pPr marL="682625" indent="-682625">
              <a:buAutoNum type="arabicPlain" startAt="370"/>
            </a:pPr>
            <a:r>
              <a:rPr lang="en-US" sz="1600" smtClean="0"/>
              <a:t>$</a:t>
            </a:r>
            <a:r>
              <a:rPr lang="en-US" sz="1600"/>
              <a:t>a Mexico City (Mexico) $b Mexico City (Mexico) $c Spain $c United States $c India $2 </a:t>
            </a:r>
            <a:r>
              <a:rPr lang="en-US" sz="1600" smtClean="0"/>
              <a:t>naf</a:t>
            </a:r>
          </a:p>
          <a:p>
            <a:pPr marL="682625" indent="-682625">
              <a:buNone/>
            </a:pPr>
            <a:r>
              <a:rPr lang="en-US" sz="1600" smtClean="0"/>
              <a:t>372	$a Poetry $a Diplomacy $2 lcsh</a:t>
            </a:r>
          </a:p>
          <a:p>
            <a:pPr marL="682625" indent="-682625">
              <a:buAutoNum type="arabicPlain" startAt="373"/>
            </a:pPr>
            <a:r>
              <a:rPr lang="en-US" sz="1600" smtClean="0"/>
              <a:t>$</a:t>
            </a:r>
            <a:r>
              <a:rPr lang="en-US" sz="1600"/>
              <a:t>a University of Cambridge $a University of Texas $a Harvard University $2 </a:t>
            </a:r>
            <a:r>
              <a:rPr lang="en-US" sz="1600" smtClean="0"/>
              <a:t>naf</a:t>
            </a:r>
          </a:p>
          <a:p>
            <a:pPr marL="682625" indent="-682625">
              <a:buNone/>
            </a:pPr>
            <a:r>
              <a:rPr lang="en-US" sz="1600" smtClean="0"/>
              <a:t>374	$a Poets $a Diplomats $2 lcsh</a:t>
            </a:r>
            <a:endParaRPr lang="en-US" sz="1600"/>
          </a:p>
          <a:p>
            <a:pPr marL="682625" indent="-682625">
              <a:buNone/>
            </a:pPr>
            <a:r>
              <a:rPr lang="en-US" sz="1600" smtClean="0"/>
              <a:t>377	$a spa</a:t>
            </a:r>
          </a:p>
          <a:p>
            <a:pPr marL="682625" indent="-682625">
              <a:buNone/>
            </a:pPr>
            <a:r>
              <a:rPr lang="en-US" sz="1600" smtClean="0"/>
              <a:t>375	$a male</a:t>
            </a:r>
          </a:p>
          <a:p>
            <a:pPr marL="682625" indent="-682625">
              <a:buAutoNum type="arabicPlain" startAt="378"/>
            </a:pPr>
            <a:r>
              <a:rPr lang="en-US" sz="1600" smtClean="0"/>
              <a:t>$q Paz Lozano</a:t>
            </a:r>
          </a:p>
          <a:p>
            <a:pPr marL="682625" indent="-682625">
              <a:buNone/>
            </a:pPr>
            <a:r>
              <a:rPr lang="en-US" sz="1600"/>
              <a:t>678	$a Octavio Paz (1914-1998) was a Mexican </a:t>
            </a:r>
            <a:r>
              <a:rPr lang="en-US" sz="1600" smtClean="0"/>
              <a:t>poet </a:t>
            </a:r>
            <a:r>
              <a:rPr lang="en-US" sz="16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056806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lstStyle/>
          <a:p>
            <a:r>
              <a:rPr lang="en-US" smtClean="0"/>
              <a:t>Sources Consulted</a:t>
            </a:r>
          </a:p>
        </p:txBody>
      </p:sp>
      <p:sp>
        <p:nvSpPr>
          <p:cNvPr id="28675" name="Content Placeholder 2"/>
          <p:cNvSpPr>
            <a:spLocks noGrp="1"/>
          </p:cNvSpPr>
          <p:nvPr>
            <p:ph idx="1"/>
          </p:nvPr>
        </p:nvSpPr>
        <p:spPr>
          <a:xfrm>
            <a:off x="457200" y="1066800"/>
            <a:ext cx="8229600" cy="5059363"/>
          </a:xfrm>
        </p:spPr>
        <p:txBody>
          <a:bodyPr/>
          <a:lstStyle/>
          <a:p>
            <a:pPr marL="463550" indent="-463550">
              <a:buNone/>
            </a:pPr>
            <a:r>
              <a:rPr lang="en-US" sz="1400" smtClean="0"/>
              <a:t>046</a:t>
            </a:r>
            <a:r>
              <a:rPr lang="en-US" sz="1400"/>
              <a:t>	</a:t>
            </a:r>
            <a:r>
              <a:rPr lang="en-US" sz="1400" smtClean="0"/>
              <a:t>$</a:t>
            </a:r>
            <a:r>
              <a:rPr lang="en-US" sz="1400"/>
              <a:t>f 19140331 $g 19980419</a:t>
            </a:r>
          </a:p>
          <a:p>
            <a:pPr marL="463550" indent="-463550">
              <a:buNone/>
            </a:pPr>
            <a:r>
              <a:rPr lang="en-US" sz="1400"/>
              <a:t>100 </a:t>
            </a:r>
            <a:r>
              <a:rPr lang="en-US" sz="1400" smtClean="0"/>
              <a:t>1</a:t>
            </a:r>
            <a:r>
              <a:rPr lang="en-US" sz="1400"/>
              <a:t>	$a Paz, </a:t>
            </a:r>
            <a:r>
              <a:rPr lang="en-US" sz="1400" smtClean="0"/>
              <a:t>Octavio, $d 1914-1998</a:t>
            </a:r>
            <a:endParaRPr lang="en-US" sz="1400"/>
          </a:p>
          <a:p>
            <a:pPr marL="463550" indent="-463550">
              <a:buNone/>
            </a:pPr>
            <a:r>
              <a:rPr lang="en-US" sz="1400" smtClean="0"/>
              <a:t>400 1</a:t>
            </a:r>
            <a:r>
              <a:rPr lang="en-US" sz="1400"/>
              <a:t>	$a Paz Lozano, </a:t>
            </a:r>
            <a:r>
              <a:rPr lang="en-US" sz="1400" smtClean="0"/>
              <a:t>Octavio, $d 1914-1998</a:t>
            </a:r>
          </a:p>
          <a:p>
            <a:pPr marL="463550" indent="-463550">
              <a:buNone/>
            </a:pPr>
            <a:r>
              <a:rPr lang="en-US" sz="1400" smtClean="0"/>
              <a:t>400 1</a:t>
            </a:r>
            <a:r>
              <a:rPr lang="en-US" sz="1400"/>
              <a:t>	$a Lozano, Octavio </a:t>
            </a:r>
            <a:r>
              <a:rPr lang="en-US" sz="1400" smtClean="0"/>
              <a:t>Paz, $d 1914-1998</a:t>
            </a:r>
          </a:p>
          <a:p>
            <a:pPr marL="463550" indent="-463550">
              <a:buAutoNum type="arabicPlain" startAt="370"/>
            </a:pPr>
            <a:r>
              <a:rPr lang="en-US" sz="1400" smtClean="0"/>
              <a:t>$</a:t>
            </a:r>
            <a:r>
              <a:rPr lang="en-US" sz="1400"/>
              <a:t>a Mexico City (Mexico) $b Mexico City (Mexico) $c Spain $c United States $c India $2 </a:t>
            </a:r>
            <a:r>
              <a:rPr lang="en-US" sz="1400" smtClean="0"/>
              <a:t>naf</a:t>
            </a:r>
          </a:p>
          <a:p>
            <a:pPr marL="463550" indent="-463550">
              <a:buNone/>
            </a:pPr>
            <a:r>
              <a:rPr lang="en-US" sz="1400" smtClean="0"/>
              <a:t>372	$a Poetry $a Diplomacy $2 lcsh</a:t>
            </a:r>
          </a:p>
          <a:p>
            <a:pPr marL="463550" indent="-463550">
              <a:buAutoNum type="arabicPlain" startAt="373"/>
            </a:pPr>
            <a:r>
              <a:rPr lang="en-US" sz="1400" smtClean="0"/>
              <a:t>$</a:t>
            </a:r>
            <a:r>
              <a:rPr lang="en-US" sz="1400"/>
              <a:t>a University of Cambridge $a University of Texas $a Harvard University $2 </a:t>
            </a:r>
            <a:r>
              <a:rPr lang="en-US" sz="1400" smtClean="0"/>
              <a:t>naf</a:t>
            </a:r>
          </a:p>
          <a:p>
            <a:pPr marL="463550" indent="-463550">
              <a:buNone/>
            </a:pPr>
            <a:r>
              <a:rPr lang="en-US" sz="1400" smtClean="0"/>
              <a:t>374	$a Poets $a Diplomats $a College teachers $2 lcsh</a:t>
            </a:r>
            <a:endParaRPr lang="en-US" sz="1400"/>
          </a:p>
          <a:p>
            <a:pPr marL="463550" indent="-463550">
              <a:buNone/>
            </a:pPr>
            <a:r>
              <a:rPr lang="en-US" sz="1400" smtClean="0"/>
              <a:t>377	$a spa</a:t>
            </a:r>
          </a:p>
          <a:p>
            <a:pPr marL="463550" indent="-463550">
              <a:buNone/>
            </a:pPr>
            <a:r>
              <a:rPr lang="en-US" sz="1400" smtClean="0"/>
              <a:t>375	$a male</a:t>
            </a:r>
          </a:p>
          <a:p>
            <a:pPr marL="463550" indent="-463550">
              <a:buAutoNum type="arabicPlain" startAt="378"/>
            </a:pPr>
            <a:r>
              <a:rPr lang="en-US" sz="1400" smtClean="0"/>
              <a:t>$q Paz Lozano</a:t>
            </a:r>
          </a:p>
          <a:p>
            <a:pPr marL="463550" indent="-463550">
              <a:buNone/>
            </a:pPr>
            <a:r>
              <a:rPr lang="es-ES" sz="1400"/>
              <a:t>670	$a</a:t>
            </a:r>
            <a:r>
              <a:rPr lang="en-US" sz="1400" b="1" i="1"/>
              <a:t> </a:t>
            </a:r>
            <a:r>
              <a:rPr lang="en-US" sz="1400" b="1"/>
              <a:t>The collected poems of Octavio Paz, 1957-1987, </a:t>
            </a:r>
            <a:r>
              <a:rPr lang="en-US" sz="1400" b="1" smtClean="0"/>
              <a:t>1991: </a:t>
            </a:r>
            <a:r>
              <a:rPr lang="en-US" sz="1400"/>
              <a:t>$b</a:t>
            </a:r>
            <a:r>
              <a:rPr lang="en-US" sz="1400" b="1"/>
              <a:t> page xiii (lived in Spain) page xiv (lived in United States) page xv (Mexican Ambassador to India in 1962; taught at Cambridge University, the University of Texas, and Harvard)</a:t>
            </a:r>
          </a:p>
          <a:p>
            <a:pPr marL="463550" indent="-463550">
              <a:buFont typeface="Arial" charset="0"/>
              <a:buAutoNum type="arabicPlain" startAt="670"/>
            </a:pPr>
            <a:r>
              <a:rPr lang="en-US" sz="1400" smtClean="0"/>
              <a:t>$</a:t>
            </a:r>
            <a:r>
              <a:rPr lang="en-US" sz="1400"/>
              <a:t>a </a:t>
            </a:r>
            <a:r>
              <a:rPr lang="en-US" sz="1400" b="1" smtClean="0"/>
              <a:t>Wikipedia, April 7, 2014 </a:t>
            </a:r>
            <a:r>
              <a:rPr lang="en-US" sz="1400" smtClean="0"/>
              <a:t>$b </a:t>
            </a:r>
            <a:r>
              <a:rPr lang="en-US" sz="1400" b="1"/>
              <a:t>(Octavio Paz Lozano (March 31, 1914- April 19, 1998);  Mexican writer, poet, and diplomat, and the winner of the 1990 Nobel Prize for Literature; lived in U.S., France, Spain, India, etc</a:t>
            </a:r>
            <a:r>
              <a:rPr lang="en-US" sz="1400" b="1" smtClean="0"/>
              <a:t>.)</a:t>
            </a:r>
          </a:p>
          <a:p>
            <a:pPr marL="463550" indent="-463550">
              <a:buNone/>
            </a:pPr>
            <a:r>
              <a:rPr lang="en-US" sz="1400" smtClean="0"/>
              <a:t>678</a:t>
            </a:r>
            <a:r>
              <a:rPr lang="en-US" sz="1400"/>
              <a:t>	$a Octavio Paz (1914-1998) was a Mexican </a:t>
            </a:r>
            <a:r>
              <a:rPr lang="en-US" sz="1400" smtClean="0"/>
              <a:t>poet </a:t>
            </a:r>
            <a:r>
              <a:rPr lang="en-US" sz="14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2288693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1828800" lvl="2" indent="-102870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Other titles</a:t>
            </a:r>
          </a:p>
          <a:p>
            <a:r>
              <a:rPr lang="en-US" smtClean="0"/>
              <a:t>Fuller form of name</a:t>
            </a:r>
          </a:p>
          <a:p>
            <a:r>
              <a:rPr lang="en-US" smtClean="0"/>
              <a:t>Profession or occupation</a:t>
            </a:r>
          </a:p>
          <a:p>
            <a:r>
              <a:rPr lang="en-US" smtClean="0"/>
              <a:t>Period of activity</a:t>
            </a:r>
          </a:p>
          <a:p>
            <a:r>
              <a:rPr lang="en-US" smtClean="0"/>
              <a:t>Other designation</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marL="1828800" lvl="2" indent="-914400">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1828800" lvl="2" indent="-1028700">
              <a:buNone/>
            </a:pPr>
            <a:r>
              <a:rPr lang="en-US" smtClean="0"/>
              <a:t>510 </a:t>
            </a:r>
            <a:r>
              <a:rPr lang="en-US"/>
              <a:t>1 	$w </a:t>
            </a:r>
            <a:r>
              <a:rPr lang="en-US" smtClean="0"/>
              <a:t>r $i </a:t>
            </a:r>
            <a:r>
              <a:rPr lang="en-US"/>
              <a:t>Group </a:t>
            </a:r>
            <a:r>
              <a:rPr lang="en-US" smtClean="0"/>
              <a:t>member of: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marL="463550" indent="-463550">
              <a:buNone/>
            </a:pPr>
            <a:r>
              <a:rPr lang="en-US" sz="1200" smtClean="0"/>
              <a:t>040	$a UPB $b eng </a:t>
            </a:r>
            <a:r>
              <a:rPr lang="en-US" sz="1200"/>
              <a:t>$e </a:t>
            </a:r>
            <a:r>
              <a:rPr lang="en-US" sz="1200" smtClean="0"/>
              <a:t>rda $c UPB </a:t>
            </a:r>
          </a:p>
          <a:p>
            <a:pPr marL="463550" indent="-463550">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 </a:t>
            </a:r>
            <a:r>
              <a:rPr lang="en-US" sz="1200" smtClean="0"/>
              <a:t>$2 edtf</a:t>
            </a:r>
            <a:endParaRPr lang="en-US" sz="1200" smtClean="0">
              <a:solidFill>
                <a:srgbClr val="FF0000"/>
              </a:solidFill>
            </a:endParaRPr>
          </a:p>
          <a:p>
            <a:pPr marL="463550" indent="-463550">
              <a:buFont typeface="Arial" charset="0"/>
              <a:buNone/>
            </a:pPr>
            <a:r>
              <a:rPr lang="en-US" sz="1200" smtClean="0"/>
              <a:t>100  1	$a </a:t>
            </a:r>
            <a:r>
              <a:rPr lang="en-US" sz="1200" smtClean="0">
                <a:solidFill>
                  <a:srgbClr val="FF0000"/>
                </a:solidFill>
              </a:rPr>
              <a:t>Paz, Octavio</a:t>
            </a:r>
            <a:r>
              <a:rPr lang="en-US" sz="1200" smtClean="0"/>
              <a:t>, $d 1914-1998</a:t>
            </a:r>
          </a:p>
          <a:p>
            <a:pPr marL="463550" indent="-463550">
              <a:buNone/>
            </a:pPr>
            <a:r>
              <a:rPr lang="en-US" sz="1200" smtClean="0"/>
              <a:t>400  1	$a Paz Lozano, Octavio, $d 1914-1998</a:t>
            </a:r>
          </a:p>
          <a:p>
            <a:pPr marL="463550" indent="-463550">
              <a:buNone/>
            </a:pPr>
            <a:r>
              <a:rPr lang="en-US" sz="1200" smtClean="0"/>
              <a:t>400  1	$a Lozano, Octavio Paz, $d 1914-1998</a:t>
            </a:r>
          </a:p>
          <a:p>
            <a:pPr marL="463550" indent="-463550">
              <a:buNone/>
            </a:pPr>
            <a:r>
              <a:rPr lang="en-US" sz="1200" smtClean="0"/>
              <a:t>400  1	$a Paz, O. $q (Octavio), $d 1914-1998</a:t>
            </a:r>
          </a:p>
          <a:p>
            <a:pPr marL="463550" indent="-463550">
              <a:buFont typeface="Arial" charset="0"/>
              <a:buNone/>
            </a:pPr>
            <a:r>
              <a:rPr lang="en-US" sz="1200" smtClean="0"/>
              <a:t>370	$a Mexico City (Mexico) $b Mexico City (Mexico) $c Spain $c United States $c India $2 naf</a:t>
            </a:r>
          </a:p>
          <a:p>
            <a:pPr marL="463550" indent="-463550">
              <a:buFont typeface="Arial" charset="0"/>
              <a:buNone/>
            </a:pPr>
            <a:r>
              <a:rPr lang="en-US" sz="1200" smtClean="0"/>
              <a:t>373	$a University of Cambridge $a University of Texas $a Harvard University $2 naf</a:t>
            </a:r>
          </a:p>
          <a:p>
            <a:pPr marL="463550" indent="-463550">
              <a:buFont typeface="Arial" charset="0"/>
              <a:buNone/>
            </a:pPr>
            <a:r>
              <a:rPr lang="en-US" sz="1200" smtClean="0"/>
              <a:t>374	$a Poets $a Diplomats $a College teachers $2 lcsh</a:t>
            </a:r>
          </a:p>
          <a:p>
            <a:pPr marL="463550" indent="-463550">
              <a:buFont typeface="Arial" charset="0"/>
              <a:buNone/>
            </a:pPr>
            <a:r>
              <a:rPr lang="en-US" sz="1200" smtClean="0"/>
              <a:t>375	$a male</a:t>
            </a:r>
          </a:p>
          <a:p>
            <a:pPr marL="463550" indent="-463550">
              <a:buFont typeface="Arial" charset="0"/>
              <a:buNone/>
            </a:pPr>
            <a:r>
              <a:rPr lang="en-US" sz="1200" smtClean="0"/>
              <a:t>377	$a spa</a:t>
            </a:r>
          </a:p>
          <a:p>
            <a:pPr marL="463550" indent="-463550">
              <a:buNone/>
            </a:pPr>
            <a:r>
              <a:rPr lang="en-US" sz="1200" smtClean="0"/>
              <a:t>378	$q Paz Lozano</a:t>
            </a:r>
          </a:p>
          <a:p>
            <a:pPr marL="463550" indent="-463550">
              <a:buFont typeface="Arial" charset="0"/>
              <a:buNone/>
            </a:pPr>
            <a:r>
              <a:rPr lang="en-US" sz="1200" smtClean="0"/>
              <a:t>670	$a Piedra de sol, 1957: $b title page (Octavio Paz)</a:t>
            </a:r>
          </a:p>
          <a:p>
            <a:pPr marL="463550" indent="-463550">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marL="463550" indent="-463550">
              <a:buNone/>
            </a:pPr>
            <a:r>
              <a:rPr lang="en-US" sz="1200" smtClean="0"/>
              <a:t>670	</a:t>
            </a:r>
            <a:r>
              <a:rPr lang="es-ES" sz="1200" smtClean="0"/>
              <a:t> $a Actas del Primer Congreso Internacional sobre Luis Cernuda (1902-1963), 1990?: $b title page (O. Paz) p. 13 (Octavio Paz)</a:t>
            </a:r>
          </a:p>
          <a:p>
            <a:pPr marL="463550" indent="-463550">
              <a:buFont typeface="Arial" charset="0"/>
              <a:buAutoNum type="arabicPlain" startAt="670"/>
            </a:pPr>
            <a:r>
              <a:rPr lang="en-US" sz="1200" smtClean="0"/>
              <a:t>$a Wikipedia, April 7, 2014 $b (Octavio Paz Lozano (March 31, 1914- April 19, 1998);  Mexican writer, poet, and diplomat, and the winner of the 1990 Nobel Prize for Literature; lived in U.S., France, Spain, India, etc.)</a:t>
            </a:r>
          </a:p>
          <a:p>
            <a:pPr marL="463550" indent="-463550">
              <a:buNone/>
            </a:pPr>
            <a:r>
              <a:rPr lang="en-US" sz="1200" smtClean="0"/>
              <a:t>678	$a Octavio Paz (1914-1998) was a Mexican poet and diplomat who won the Nobel Prize for Literature in 1990.</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create descriptions of the two persons in the following slides</a:t>
            </a:r>
          </a:p>
          <a:p>
            <a:r>
              <a:rPr lang="en-US" smtClean="0"/>
              <a:t>Create descriptions for other names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75</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76</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77</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78</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2362200"/>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79</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B. Lee Library, Brigham Young University</a:t>
            </a:r>
          </a:p>
          <a:p>
            <a:r>
              <a:rPr lang="en-US" sz="2800" b="1" smtClean="0">
                <a:solidFill>
                  <a:schemeClr val="tx1"/>
                </a:solidFill>
              </a:rPr>
              <a:t>Fall 2015</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8.5.2. Capitalization: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catalog/people/rlm/RDAUtah201511/index.htm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80</a:t>
            </a:fld>
            <a:endParaRPr lang="en-US"/>
          </a:p>
        </p:txBody>
      </p:sp>
    </p:spTree>
    <p:extLst>
      <p:ext uri="{BB962C8B-B14F-4D97-AF65-F5344CB8AC3E}">
        <p14:creationId xmlns:p14="http://schemas.microsoft.com/office/powerpoint/2010/main" val="389633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5795</TotalTime>
  <Words>5302</Words>
  <Application>Microsoft Office PowerPoint</Application>
  <PresentationFormat>On-screen Show (4:3)</PresentationFormat>
  <Paragraphs>867</Paragraphs>
  <Slides>80</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ＭＳ Ｐゴシック</vt:lpstr>
      <vt:lpstr>Arial</vt:lpstr>
      <vt:lpstr>Calibri</vt:lpstr>
      <vt:lpstr>Office Theme</vt:lpstr>
      <vt:lpstr>Module 4 Describing Persons </vt:lpstr>
      <vt:lpstr>Please log in to RDA</vt:lpstr>
      <vt:lpstr>Identifying Persons: MARC Coding</vt:lpstr>
      <vt:lpstr>Identifying Persons: Definition</vt:lpstr>
      <vt:lpstr>Non-traditional person</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Variant Name</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Fuller Form</vt:lpstr>
      <vt:lpstr>Attributes of Person: Gender</vt:lpstr>
      <vt:lpstr>Attributes of Person: Gender</vt:lpstr>
      <vt:lpstr>Attributes of Person: Place</vt:lpstr>
      <vt:lpstr>Recording the Place Attribute</vt:lpstr>
      <vt:lpstr>Recording the Place Attribute</vt:lpstr>
      <vt:lpstr>Recording the Place Attribute</vt:lpstr>
      <vt:lpstr>Recording the Place Attribute: LCSH</vt:lpstr>
      <vt:lpstr>Recording the Place Attribute</vt:lpstr>
      <vt:lpstr>Attributes of Person: Place</vt:lpstr>
      <vt:lpstr>Attributes of Person: Affiliation</vt:lpstr>
      <vt:lpstr>Attributes of Person: Affilliation</vt:lpstr>
      <vt:lpstr>Attributes of Person: Language</vt:lpstr>
      <vt:lpstr>Attributes of Person: Language</vt:lpstr>
      <vt:lpstr>Attributes of Person: Field of Activity/Occupation</vt:lpstr>
      <vt:lpstr>Attributes of Person: Field of Activity/Occupation</vt:lpstr>
      <vt:lpstr>Attributes of Person:  Biographical Information </vt:lpstr>
      <vt:lpstr>Attributes of Person:  Biographical Information </vt:lpstr>
      <vt:lpstr>Attributes of Person:  Biographical Information</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Access Points</vt:lpstr>
      <vt:lpstr>Reminder: Source Consulted</vt:lpstr>
      <vt:lpstr>Sources Consulted</vt:lpstr>
      <vt:lpstr>Related Persons (RDA 30)</vt:lpstr>
      <vt:lpstr>Related Families (RDA 31)</vt:lpstr>
      <vt:lpstr>Related Corporate Bodies (RDA 32)</vt:lpstr>
      <vt:lpstr>RDA authority record core and non-core</vt:lpstr>
      <vt:lpstr>Exercises</vt:lpstr>
      <vt:lpstr>PowerPoint Presentation</vt:lpstr>
      <vt:lpstr>PowerPoint Presentation</vt:lpstr>
      <vt:lpstr>Colophon</vt:lpstr>
      <vt:lpstr>PowerPoint Presentation</vt:lpstr>
      <vt:lpstr>PowerPoint Presentation</vt:lpstr>
      <vt:lpstr>Module 4 Describing Persons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418</cp:revision>
  <cp:lastPrinted>2014-04-01T16:54:57Z</cp:lastPrinted>
  <dcterms:created xsi:type="dcterms:W3CDTF">2009-02-12T16:45:06Z</dcterms:created>
  <dcterms:modified xsi:type="dcterms:W3CDTF">2015-11-25T00:26:28Z</dcterms:modified>
</cp:coreProperties>
</file>