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62"/>
  </p:notesMasterIdLst>
  <p:handoutMasterIdLst>
    <p:handoutMasterId r:id="rId63"/>
  </p:handoutMasterIdLst>
  <p:sldIdLst>
    <p:sldId id="343" r:id="rId2"/>
    <p:sldId id="388"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96" r:id="rId26"/>
    <p:sldId id="389" r:id="rId27"/>
    <p:sldId id="390" r:id="rId28"/>
    <p:sldId id="391" r:id="rId29"/>
    <p:sldId id="392" r:id="rId30"/>
    <p:sldId id="393" r:id="rId31"/>
    <p:sldId id="394" r:id="rId32"/>
    <p:sldId id="364" r:id="rId33"/>
    <p:sldId id="365" r:id="rId34"/>
    <p:sldId id="366" r:id="rId35"/>
    <p:sldId id="367" r:id="rId36"/>
    <p:sldId id="368" r:id="rId37"/>
    <p:sldId id="369" r:id="rId38"/>
    <p:sldId id="370" r:id="rId39"/>
    <p:sldId id="371" r:id="rId40"/>
    <p:sldId id="373" r:id="rId41"/>
    <p:sldId id="372" r:id="rId42"/>
    <p:sldId id="300" r:id="rId43"/>
    <p:sldId id="305" r:id="rId44"/>
    <p:sldId id="306" r:id="rId45"/>
    <p:sldId id="307" r:id="rId46"/>
    <p:sldId id="374" r:id="rId47"/>
    <p:sldId id="375" r:id="rId48"/>
    <p:sldId id="377" r:id="rId49"/>
    <p:sldId id="308" r:id="rId50"/>
    <p:sldId id="310" r:id="rId51"/>
    <p:sldId id="309" r:id="rId52"/>
    <p:sldId id="311" r:id="rId53"/>
    <p:sldId id="397" r:id="rId54"/>
    <p:sldId id="383" r:id="rId55"/>
    <p:sldId id="304" r:id="rId56"/>
    <p:sldId id="312" r:id="rId57"/>
    <p:sldId id="378" r:id="rId58"/>
    <p:sldId id="379" r:id="rId59"/>
    <p:sldId id="298" r:id="rId60"/>
    <p:sldId id="386" r:id="rId6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varScale="1">
        <p:scale>
          <a:sx n="85" d="100"/>
          <a:sy n="85" d="100"/>
        </p:scale>
        <p:origin x="22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43046C41-BE3C-491C-9C87-BF9ACC959F4E}" type="slidenum">
              <a:rPr lang="en-US" smtClean="0"/>
              <a:t>‹#›</a:t>
            </a:fld>
            <a:endParaRPr lang="en-US"/>
          </a:p>
        </p:txBody>
      </p:sp>
    </p:spTree>
    <p:extLst>
      <p:ext uri="{BB962C8B-B14F-4D97-AF65-F5344CB8AC3E}">
        <p14:creationId xmlns:p14="http://schemas.microsoft.com/office/powerpoint/2010/main" val="36387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267569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358633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a:t>
            </a:r>
            <a:r>
              <a:rPr lang="en-US" baseline="0" smtClean="0"/>
              <a:t> scroll down to the bottom of the RDA column.</a:t>
            </a:r>
          </a:p>
          <a:p>
            <a:endParaRPr lang="en-US" baseline="0" smtClean="0"/>
          </a:p>
          <a:p>
            <a:r>
              <a:rPr lang="en-US" baseline="0" smtClean="0"/>
              <a:t>The RDA Update history contains all of the major changes to RDA since it was published. Each year one major revision package is published. The “update” selections show what RDA looked like immediately before that year’s revision package was published.</a:t>
            </a:r>
          </a:p>
          <a:p>
            <a:endParaRPr lang="en-US" baseline="0" smtClean="0"/>
          </a:p>
          <a:p>
            <a:r>
              <a:rPr lang="en-US" baseline="0" smtClean="0"/>
              <a:t>There are two ways RDA can be revised. Minor edits or changes that the Joint Steering Committee think are non-controversial may be made using a the so-called “Fast Track” revision route. These changes do not appear in the Update History, and may appear in any of the RDA Toolkit quarterly updates. If the Joint Steering Committee thinks discussion is needed for more major revisions, then these revisions go into a more formal approval process in which all the international constituencies weigh in. The final disposition of these revisions is made during the JSC’s November meeting and they are published in the Spring of the following year. The November 2013 revisions are expected to be published this month, in April 2013. Publication means that one day the Toolkit will simply appear in revised state; and the previous version will then appear as a third Update choice here under “Update History.” Let’s look at an example.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406382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see previous</a:t>
            </a:r>
            <a:r>
              <a:rPr lang="en-US" baseline="0" smtClean="0"/>
              <a:t> versions, go to the bottom of the navigation column on the left to “RDA Update History.” Currently there are two previous versions, the version previous to the 2012 April update, and the version previous to the 2013 July Update.</a:t>
            </a:r>
            <a:endParaRPr lang="en-US" smtClean="0"/>
          </a:p>
          <a:p>
            <a:endParaRPr lang="en-US" smtClean="0"/>
          </a:p>
          <a:p>
            <a:r>
              <a:rPr lang="en-US" smtClean="0"/>
              <a:t>In this case, I clicked on “0”</a:t>
            </a:r>
            <a:r>
              <a:rPr lang="en-US" baseline="0" smtClean="0"/>
              <a:t> in th 2013 July Update and came to this page. This shows the text of this part of RDA as it existed immediately previous to July 2013.</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27</a:t>
            </a:fld>
            <a:endParaRPr lang="en-US"/>
          </a:p>
        </p:txBody>
      </p:sp>
    </p:spTree>
    <p:extLst>
      <p:ext uri="{BB962C8B-B14F-4D97-AF65-F5344CB8AC3E}">
        <p14:creationId xmlns:p14="http://schemas.microsoft.com/office/powerpoint/2010/main" val="316809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looking at a specific instruction and see a little icon that says “2013/07” or “2012/04” (or in the future a similar date, probably “2014/04” for example),</a:t>
            </a:r>
            <a:r>
              <a:rPr lang="en-US" baseline="0" smtClean="0"/>
              <a:t> this means a change was made to RDA on the date shown. </a:t>
            </a:r>
          </a:p>
          <a:p>
            <a:endParaRPr lang="en-US" baseline="0" smtClean="0"/>
          </a:p>
          <a:p>
            <a:r>
              <a:rPr lang="en-US" baseline="0" smtClean="0"/>
              <a:t>Here we see that some change was made in 2013 to 6.2.2.10.2, the instructions for conventional collective titles for complete works in a single form.</a:t>
            </a:r>
          </a:p>
          <a:p>
            <a:endParaRPr lang="en-US" baseline="0" smtClean="0"/>
          </a:p>
          <a:p>
            <a:r>
              <a:rPr lang="en-US" baseline="0" smtClean="0"/>
              <a:t>To see what the change was, click on the icon. </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28</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t>
            </a:r>
            <a:r>
              <a:rPr lang="en-US" baseline="0" smtClean="0"/>
              <a:t>are taken to the update summary. Here we learn that the change was the addition of “librettos” and “lyrics” to the list of terms in 6.2.2.10.2. If you want to see the text of RDA as it appeared before this change, click on the instruction number next to the icon on this page.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29</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are taken to the previous text. Note</a:t>
            </a:r>
            <a:r>
              <a:rPr lang="en-US" baseline="0" smtClean="0"/>
              <a:t> the terms “Librettos” or “Lyrics” do not appear after “Essays” as they do in the current RDA text.</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30</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interested in knowing more detail</a:t>
            </a:r>
            <a:r>
              <a:rPr lang="en-US" baseline="0" smtClean="0"/>
              <a:t> about the changes, including the discussion history of the changes, the Joint Steering Committee’s documents are archived at this address. Any document with a file name ending with “Sec final” is the approved final version that became the revised text in RDA. Earlier discussion can be found under different versions of the same file name.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31</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35</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36</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37</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38</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42</a:t>
            </a:fld>
            <a:endParaRPr lang="en-US" smtClean="0"/>
          </a:p>
        </p:txBody>
      </p:sp>
    </p:spTree>
    <p:extLst>
      <p:ext uri="{BB962C8B-B14F-4D97-AF65-F5344CB8AC3E}">
        <p14:creationId xmlns:p14="http://schemas.microsoft.com/office/powerpoint/2010/main" val="928151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43</a:t>
            </a:fld>
            <a:endParaRPr lang="en-US" smtClean="0"/>
          </a:p>
        </p:txBody>
      </p:sp>
    </p:spTree>
    <p:extLst>
      <p:ext uri="{BB962C8B-B14F-4D97-AF65-F5344CB8AC3E}">
        <p14:creationId xmlns:p14="http://schemas.microsoft.com/office/powerpoint/2010/main" val="4191501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44</a:t>
            </a:fld>
            <a:endParaRPr lang="en-US" smtClean="0"/>
          </a:p>
        </p:txBody>
      </p:sp>
    </p:spTree>
    <p:extLst>
      <p:ext uri="{BB962C8B-B14F-4D97-AF65-F5344CB8AC3E}">
        <p14:creationId xmlns:p14="http://schemas.microsoft.com/office/powerpoint/2010/main" val="2486678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45</a:t>
            </a:fld>
            <a:endParaRPr lang="en-US" smtClean="0"/>
          </a:p>
        </p:txBody>
      </p:sp>
    </p:spTree>
    <p:extLst>
      <p:ext uri="{BB962C8B-B14F-4D97-AF65-F5344CB8AC3E}">
        <p14:creationId xmlns:p14="http://schemas.microsoft.com/office/powerpoint/2010/main" val="1118210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a:t>
            </a:r>
            <a:r>
              <a:rPr lang="en-US" baseline="0" smtClean="0"/>
              <a:t>with “The elements identified in RDA as core 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a:t>
            </a:r>
            <a:r>
              <a:rPr lang="en-US" baseline="0" smtClean="0"/>
              <a:t>0.6.5. </a:t>
            </a:r>
            <a:r>
              <a:rPr lang="en-US" baseline="0" smtClean="0"/>
              <a:t>(Read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a:t>
            </a:r>
            <a:r>
              <a:rPr lang="en-US" baseline="0" smtClean="0"/>
              <a:t>0.6.6. lists core elements for works and expressions; 0.6.7 for persons, families, corporate bodies.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49</a:t>
            </a:fld>
            <a:endParaRPr lang="en-US" smtClean="0"/>
          </a:p>
        </p:txBody>
      </p:sp>
    </p:spTree>
    <p:extLst>
      <p:ext uri="{BB962C8B-B14F-4D97-AF65-F5344CB8AC3E}">
        <p14:creationId xmlns:p14="http://schemas.microsoft.com/office/powerpoint/2010/main" val="186450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50</a:t>
            </a:fld>
            <a:endParaRPr lang="en-US" smtClean="0"/>
          </a:p>
        </p:txBody>
      </p:sp>
    </p:spTree>
    <p:extLst>
      <p:ext uri="{BB962C8B-B14F-4D97-AF65-F5344CB8AC3E}">
        <p14:creationId xmlns:p14="http://schemas.microsoft.com/office/powerpoint/2010/main" val="2377632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51</a:t>
            </a:fld>
            <a:endParaRPr lang="en-US" smtClean="0"/>
          </a:p>
        </p:txBody>
      </p:sp>
    </p:spTree>
    <p:extLst>
      <p:ext uri="{BB962C8B-B14F-4D97-AF65-F5344CB8AC3E}">
        <p14:creationId xmlns:p14="http://schemas.microsoft.com/office/powerpoint/2010/main" val="1666752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French and German are available now (see “select language</a:t>
            </a:r>
            <a:r>
              <a:rPr lang="en-US" baseline="0" smtClean="0"/>
              <a:t> button, next slide)</a:t>
            </a:r>
          </a:p>
          <a:p>
            <a:endParaRPr lang="en-US" smtClean="0"/>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52</a:t>
            </a:fld>
            <a:endParaRPr lang="en-US" smtClean="0"/>
          </a:p>
        </p:txBody>
      </p:sp>
    </p:spTree>
    <p:extLst>
      <p:ext uri="{BB962C8B-B14F-4D97-AF65-F5344CB8AC3E}">
        <p14:creationId xmlns:p14="http://schemas.microsoft.com/office/powerpoint/2010/main" val="1147752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you’d like to see RDA in another language, click the “select language” button.</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2840460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54</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55</a:t>
            </a:fld>
            <a:endParaRPr lang="en-US" smtClean="0"/>
          </a:p>
        </p:txBody>
      </p:sp>
    </p:spTree>
    <p:extLst>
      <p:ext uri="{BB962C8B-B14F-4D97-AF65-F5344CB8AC3E}">
        <p14:creationId xmlns:p14="http://schemas.microsoft.com/office/powerpoint/2010/main" val="993378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56</a:t>
            </a:fld>
            <a:endParaRPr lang="en-US" smtClean="0"/>
          </a:p>
        </p:txBody>
      </p:sp>
    </p:spTree>
    <p:extLst>
      <p:ext uri="{BB962C8B-B14F-4D97-AF65-F5344CB8AC3E}">
        <p14:creationId xmlns:p14="http://schemas.microsoft.com/office/powerpoint/2010/main" val="614060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30336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rda-rsc.org/documen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rda-rsc.org/newrscdoc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a:t>
            </a:r>
            <a:r>
              <a:rPr lang="en-US" sz="2800" b="1" smtClean="0">
                <a:solidFill>
                  <a:schemeClr val="tx1"/>
                </a:solidFill>
              </a:rPr>
              <a:t>Training</a:t>
            </a:r>
          </a:p>
          <a:p>
            <a:r>
              <a:rPr lang="en-US" sz="2800" b="1" smtClean="0">
                <a:solidFill>
                  <a:schemeClr val="tx1"/>
                </a:solidFill>
              </a:rPr>
              <a:t>Harold </a:t>
            </a:r>
            <a:r>
              <a:rPr lang="en-US" sz="2800" b="1" smtClean="0">
                <a:solidFill>
                  <a:schemeClr val="tx1"/>
                </a:solidFill>
              </a:rPr>
              <a:t>B. Lee Library, Brigham Young University</a:t>
            </a:r>
          </a:p>
          <a:p>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a:p>
          <a:p>
            <a:pPr marL="45720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2066691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587361">
            <a:off x="2051928" y="46634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Full Version</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32" y="2362200"/>
            <a:ext cx="481066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3581400" y="4800600"/>
            <a:ext cx="609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522465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50" y="2706600"/>
            <a:ext cx="6693050" cy="39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6553200" y="3886200"/>
            <a:ext cx="7620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67236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347" y="2667000"/>
            <a:ext cx="693685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791200" y="4114800"/>
            <a:ext cx="762000" cy="2286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405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826805"/>
            <a:ext cx="6553199" cy="40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406685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Documents concerning revisions to RDA are archived at the </a:t>
            </a:r>
            <a:r>
              <a:rPr lang="en-US" smtClean="0"/>
              <a:t>RDA Steering </a:t>
            </a:r>
            <a:r>
              <a:rPr lang="en-US" smtClean="0"/>
              <a:t>Committee website</a:t>
            </a:r>
          </a:p>
          <a:p>
            <a:pPr lvl="1"/>
            <a:r>
              <a:rPr lang="en-US">
                <a:hlinkClick r:id="rId3"/>
              </a:rPr>
              <a:t>http</a:t>
            </a:r>
            <a:r>
              <a:rPr lang="en-US">
                <a:hlinkClick r:id="rId3"/>
              </a:rPr>
              <a:t>://</a:t>
            </a:r>
            <a:r>
              <a:rPr lang="en-US" smtClean="0">
                <a:hlinkClick r:id="rId3"/>
              </a:rPr>
              <a:t>rda-rsc.org/documents</a:t>
            </a:r>
            <a:endParaRPr lang="en-US" smtClean="0"/>
          </a:p>
          <a:p>
            <a:pPr lvl="1"/>
            <a:r>
              <a:rPr lang="en-US">
                <a:hlinkClick r:id="rId4"/>
              </a:rPr>
              <a:t>http</a:t>
            </a:r>
            <a:r>
              <a:rPr lang="en-US">
                <a:hlinkClick r:id="rId4"/>
              </a:rPr>
              <a:t>://</a:t>
            </a:r>
            <a:r>
              <a:rPr lang="en-US" smtClean="0">
                <a:hlinkClick r:id="rId4"/>
              </a:rPr>
              <a:t>rda-rsc.org/newrscdocs</a:t>
            </a:r>
            <a:r>
              <a:rPr lang="en-US" smtClean="0"/>
              <a:t> </a:t>
            </a:r>
          </a:p>
          <a:p>
            <a:pPr lvl="1"/>
            <a:endParaRPr lang="en-US"/>
          </a:p>
          <a:p>
            <a:pPr lvl="1"/>
            <a:r>
              <a:rPr lang="en-US" smtClean="0"/>
              <a:t>Approved </a:t>
            </a:r>
            <a:r>
              <a:rPr lang="en-US" smtClean="0"/>
              <a:t>revisions are the documents with file names ending with “Sec final”</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363580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rot="1587361">
            <a:off x="1442328" y="8501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pic>
        <p:nvPicPr>
          <p:cNvPr id="4" name="Picture 3"/>
          <p:cNvPicPr>
            <a:picLocks noChangeAspect="1"/>
          </p:cNvPicPr>
          <p:nvPr/>
        </p:nvPicPr>
        <p:blipFill>
          <a:blip r:embed="rId3"/>
          <a:stretch>
            <a:fillRect/>
          </a:stretch>
        </p:blipFill>
        <p:spPr>
          <a:xfrm>
            <a:off x="152401" y="54510"/>
            <a:ext cx="8534400" cy="5891533"/>
          </a:xfrm>
          <a:prstGeom prst="rect">
            <a:avLst/>
          </a:prstGeom>
        </p:spPr>
      </p:pic>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a:t>
            </a:r>
            <a:r>
              <a:rPr lang="en-US" smtClean="0"/>
              <a:t>, </a:t>
            </a:r>
            <a:r>
              <a:rPr lang="en-US" smtClean="0"/>
              <a:t>schemas, certain lists (such as Books of the Bible), the RDA Index</a:t>
            </a:r>
            <a:endParaRPr lang="en-US" dirty="0" smtClean="0"/>
          </a:p>
          <a:p>
            <a:r>
              <a:rPr lang="en-US" dirty="0" smtClean="0"/>
              <a:t>Tab marked </a:t>
            </a:r>
            <a:r>
              <a:rPr lang="en-US" b="1" dirty="0" smtClean="0"/>
              <a:t>Resources</a:t>
            </a:r>
            <a:r>
              <a:rPr lang="en-US" dirty="0" smtClean="0"/>
              <a:t> = other resources: AACR2, LC-PCC </a:t>
            </a:r>
            <a:r>
              <a:rPr lang="en-US" smtClean="0"/>
              <a:t>Policy </a:t>
            </a:r>
            <a:r>
              <a:rPr lang="en-US" smtClean="0"/>
              <a:t>Statements, MLA Best Practices, policy statements of other agencies</a:t>
            </a:r>
            <a:endParaRPr lang="en-US" dirty="0"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 y="0"/>
            <a:ext cx="7858126" cy="619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pic>
        <p:nvPicPr>
          <p:cNvPr id="7" name="Picture 6"/>
          <p:cNvPicPr>
            <a:picLocks noChangeAspect="1"/>
          </p:cNvPicPr>
          <p:nvPr/>
        </p:nvPicPr>
        <p:blipFill>
          <a:blip r:embed="rId3"/>
          <a:stretch>
            <a:fillRect/>
          </a:stretch>
        </p:blipFill>
        <p:spPr>
          <a:xfrm>
            <a:off x="-16933" y="0"/>
            <a:ext cx="9160933" cy="6324045"/>
          </a:xfrm>
          <a:prstGeom prst="rect">
            <a:avLst/>
          </a:prstGeom>
        </p:spPr>
      </p:pic>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pic>
        <p:nvPicPr>
          <p:cNvPr id="6" name="Picture 5"/>
          <p:cNvPicPr>
            <a:picLocks noChangeAspect="1"/>
          </p:cNvPicPr>
          <p:nvPr/>
        </p:nvPicPr>
        <p:blipFill>
          <a:blip r:embed="rId3"/>
          <a:stretch>
            <a:fillRect/>
          </a:stretch>
        </p:blipFill>
        <p:spPr>
          <a:xfrm>
            <a:off x="0" y="-14111"/>
            <a:ext cx="8686800" cy="5996738"/>
          </a:xfrm>
          <a:prstGeom prst="rect">
            <a:avLst/>
          </a:prstGeom>
        </p:spPr>
      </p:pic>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49</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50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0"/>
            <a:ext cx="7848599" cy="618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rot="10800000" flipV="1">
            <a:off x="3810000" y="1371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a:t>
            </a:r>
            <a:r>
              <a:rPr lang="en-US"/>
              <a:t>include any additional elements that are required in a particular case to differentiate the resource from one or more other resources with similar identifying information</a:t>
            </a:r>
            <a:r>
              <a:rPr lang="en-US" smtClean="0"/>
              <a:t>.” (RDA </a:t>
            </a:r>
            <a:r>
              <a:rPr lang="en-US" smtClean="0"/>
              <a:t>0.6.4)</a:t>
            </a:r>
            <a:endParaRPr lang="en-US" smtClean="0"/>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51</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appear (see RDA 1.4). “Other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
        <p:nvSpPr>
          <p:cNvPr id="8" name="Content Placeholder 7"/>
          <p:cNvSpPr>
            <a:spLocks noGrp="1"/>
          </p:cNvSpPr>
          <p:nvPr>
            <p:ph idx="1"/>
          </p:nvPr>
        </p:nvSpPr>
        <p:spPr/>
        <p:txBody>
          <a:bodyPr/>
          <a:lstStyle/>
          <a:p>
            <a:endParaRPr lang="en-US"/>
          </a:p>
        </p:txBody>
      </p:sp>
      <p:pic>
        <p:nvPicPr>
          <p:cNvPr id="10" name="Picture 9"/>
          <p:cNvPicPr>
            <a:picLocks noChangeAspect="1"/>
          </p:cNvPicPr>
          <p:nvPr/>
        </p:nvPicPr>
        <p:blipFill>
          <a:blip r:embed="rId3"/>
          <a:stretch>
            <a:fillRect/>
          </a:stretch>
        </p:blipFill>
        <p:spPr>
          <a:xfrm>
            <a:off x="-161486" y="0"/>
            <a:ext cx="9330886" cy="6441368"/>
          </a:xfrm>
          <a:prstGeom prst="rect">
            <a:avLst/>
          </a:prstGeom>
        </p:spPr>
      </p:pic>
      <p:cxnSp>
        <p:nvCxnSpPr>
          <p:cNvPr id="9" name="Straight Arrow Connector 8"/>
          <p:cNvCxnSpPr/>
          <p:nvPr/>
        </p:nvCxnSpPr>
        <p:spPr>
          <a:xfrm rot="10800000" flipV="1">
            <a:off x="6858000" y="11430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130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371765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pic>
        <p:nvPicPr>
          <p:cNvPr id="6" name="Picture 5"/>
          <p:cNvPicPr>
            <a:picLocks noChangeAspect="1"/>
          </p:cNvPicPr>
          <p:nvPr/>
        </p:nvPicPr>
        <p:blipFill>
          <a:blip r:embed="rId3"/>
          <a:stretch>
            <a:fillRect/>
          </a:stretch>
        </p:blipFill>
        <p:spPr>
          <a:xfrm>
            <a:off x="0" y="-2822"/>
            <a:ext cx="8686800" cy="5996738"/>
          </a:xfrm>
          <a:prstGeom prst="rect">
            <a:avLst/>
          </a:prstGeom>
        </p:spPr>
      </p:pic>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pic>
        <p:nvPicPr>
          <p:cNvPr id="6" name="Picture 5"/>
          <p:cNvPicPr>
            <a:picLocks noChangeAspect="1"/>
          </p:cNvPicPr>
          <p:nvPr/>
        </p:nvPicPr>
        <p:blipFill>
          <a:blip r:embed="rId3"/>
          <a:stretch>
            <a:fillRect/>
          </a:stretch>
        </p:blipFill>
        <p:spPr>
          <a:xfrm>
            <a:off x="2822" y="-5644"/>
            <a:ext cx="9141178" cy="6310407"/>
          </a:xfrm>
          <a:prstGeom prst="rect">
            <a:avLst/>
          </a:prstGeom>
        </p:spPr>
      </p:pic>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r>
              <a:rPr lang="en-US" sz="2800" b="1" smtClean="0">
                <a:solidFill>
                  <a:schemeClr val="tx1"/>
                </a:solidFill>
              </a:rPr>
              <a:t>Fall 2015</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60</a:t>
            </a:fld>
            <a:endParaRPr lang="en-US"/>
          </a:p>
        </p:txBody>
      </p:sp>
    </p:spTree>
    <p:extLst>
      <p:ext uri="{BB962C8B-B14F-4D97-AF65-F5344CB8AC3E}">
        <p14:creationId xmlns:p14="http://schemas.microsoft.com/office/powerpoint/2010/main" val="389633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4461</TotalTime>
  <Words>3781</Words>
  <Application>Microsoft Office PowerPoint</Application>
  <PresentationFormat>On-screen Show (4:3)</PresentationFormat>
  <Paragraphs>350</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Times New Roman</vt: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see revisions to RDA</vt:lpstr>
      <vt:lpstr>How to see revisions to RDA</vt:lpstr>
      <vt:lpstr>How to see revisions to RDA</vt:lpstr>
      <vt:lpstr>How to see revisions to RDA</vt:lpstr>
      <vt:lpstr>How to see revisions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Core Elements in RDA</vt:lpstr>
      <vt:lpstr>PowerPoint Presentation</vt:lpstr>
      <vt:lpstr>Core Elements in RDA</vt:lpstr>
      <vt:lpstr>Internationalization</vt:lpstr>
      <vt:lpstr>PowerPoint Presentation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345</cp:revision>
  <cp:lastPrinted>2014-03-31T20:16:08Z</cp:lastPrinted>
  <dcterms:created xsi:type="dcterms:W3CDTF">2009-02-12T16:45:06Z</dcterms:created>
  <dcterms:modified xsi:type="dcterms:W3CDTF">2015-11-23T23:14:14Z</dcterms:modified>
</cp:coreProperties>
</file>