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2"/>
  </p:notesMasterIdLst>
  <p:handoutMasterIdLst>
    <p:handoutMasterId r:id="rId43"/>
  </p:handoutMasterIdLst>
  <p:sldIdLst>
    <p:sldId id="457" r:id="rId2"/>
    <p:sldId id="592" r:id="rId3"/>
    <p:sldId id="536" r:id="rId4"/>
    <p:sldId id="537" r:id="rId5"/>
    <p:sldId id="577" r:id="rId6"/>
    <p:sldId id="539" r:id="rId7"/>
    <p:sldId id="569" r:id="rId8"/>
    <p:sldId id="579" r:id="rId9"/>
    <p:sldId id="582" r:id="rId10"/>
    <p:sldId id="578" r:id="rId11"/>
    <p:sldId id="580" r:id="rId12"/>
    <p:sldId id="581" r:id="rId13"/>
    <p:sldId id="541" r:id="rId14"/>
    <p:sldId id="570" r:id="rId15"/>
    <p:sldId id="542" r:id="rId16"/>
    <p:sldId id="543" r:id="rId17"/>
    <p:sldId id="583" r:id="rId18"/>
    <p:sldId id="545" r:id="rId19"/>
    <p:sldId id="546" r:id="rId20"/>
    <p:sldId id="584" r:id="rId21"/>
    <p:sldId id="550" r:id="rId22"/>
    <p:sldId id="571" r:id="rId23"/>
    <p:sldId id="573" r:id="rId24"/>
    <p:sldId id="552" r:id="rId25"/>
    <p:sldId id="553" r:id="rId26"/>
    <p:sldId id="587" r:id="rId27"/>
    <p:sldId id="588" r:id="rId28"/>
    <p:sldId id="586" r:id="rId29"/>
    <p:sldId id="559" r:id="rId30"/>
    <p:sldId id="560" r:id="rId31"/>
    <p:sldId id="575" r:id="rId32"/>
    <p:sldId id="589" r:id="rId33"/>
    <p:sldId id="563" r:id="rId34"/>
    <p:sldId id="590"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varScale="1">
        <p:scale>
          <a:sx n="67" d="100"/>
          <a:sy n="67"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089680F-FDB7-4B1C-BBA5-BC5726F45BCD}" type="slidenum">
              <a:rPr lang="en-US" smtClean="0"/>
              <a:t>‹#›</a:t>
            </a:fld>
            <a:endParaRPr lang="en-US"/>
          </a:p>
        </p:txBody>
      </p:sp>
    </p:spTree>
    <p:extLst>
      <p:ext uri="{BB962C8B-B14F-4D97-AF65-F5344CB8AC3E}">
        <p14:creationId xmlns:p14="http://schemas.microsoft.com/office/powerpoint/2010/main" val="2271647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digital resources. We’ve already covered thoroughly how to describe other particular formats.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20041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23</a:t>
            </a:fld>
            <a:endParaRPr lang="en-US" smtClean="0"/>
          </a:p>
        </p:txBody>
      </p:sp>
    </p:spTree>
    <p:extLst>
      <p:ext uri="{BB962C8B-B14F-4D97-AF65-F5344CB8AC3E}">
        <p14:creationId xmlns:p14="http://schemas.microsoft.com/office/powerpoint/2010/main" val="1315517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digital resources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 The Falla recording is not digital and so this</a:t>
            </a:r>
            <a:r>
              <a:rPr lang="en-US" baseline="0" smtClean="0"/>
              <a:t> element will not be recorded.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digital resources.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is the case here.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DVD-ROM or CD-ROM: Label is the preferred</a:t>
            </a:r>
            <a:r>
              <a:rPr lang="en-US" baseline="0" smtClean="0"/>
              <a:t> source. If the label does not include the information you need, you can go to another source forming part of the resource itself, e.g., the container.</a:t>
            </a:r>
          </a:p>
          <a:p>
            <a:endParaRPr lang="en-US" baseline="0" smtClean="0"/>
          </a:p>
          <a:p>
            <a:r>
              <a:rPr lang="en-US" baseline="0" smtClean="0"/>
              <a:t>Online resource: embedded metadata (including the title screen)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Digital</a:t>
            </a:r>
            <a:r>
              <a:rPr lang="en-US" baseline="0" smtClean="0"/>
              <a:t> reproduction.</a:t>
            </a:r>
            <a:endParaRPr lang="en-US" smtClean="0"/>
          </a:p>
          <a:p>
            <a:endParaRPr lang="en-US" smtClean="0"/>
          </a:p>
          <a:p>
            <a:r>
              <a:rPr lang="en-US" smtClean="0"/>
              <a:t>We have the metadata</a:t>
            </a:r>
            <a:r>
              <a:rPr lang="en-US" baseline="0" smtClean="0"/>
              <a:t> and the PDF title page for this digital book. Which one? Actually either can be used.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Online</a:t>
            </a:r>
            <a:r>
              <a:rPr lang="en-US" baseline="0" smtClean="0"/>
              <a:t> map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PDF title page of pamphlet.</a:t>
            </a:r>
            <a:r>
              <a:rPr lang="en-US" baseline="0" smtClean="0"/>
              <a:t> Three different presentations of the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7449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16</a:t>
            </a:r>
            <a:br>
              <a:rPr lang="en-US" sz="3600" b="1" smtClean="0"/>
            </a:br>
            <a:r>
              <a:rPr lang="en-US" sz="3600" b="1" smtClean="0"/>
              <a:t>Describing Digital Resources</a:t>
            </a:r>
            <a:endParaRPr lang="en-US" sz="2400"/>
          </a:p>
        </p:txBody>
      </p:sp>
      <p:sp>
        <p:nvSpPr>
          <p:cNvPr id="6"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950" y="1143000"/>
            <a:ext cx="5429250" cy="4832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7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447800"/>
            <a:ext cx="5311879" cy="4222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222" y="1828800"/>
            <a:ext cx="5865971" cy="3276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77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Geologic map of the northern plains of Mars </a:t>
            </a:r>
            <a:endParaRPr lang="en-US" b="1" smtClean="0"/>
          </a:p>
          <a:p>
            <a:pPr marL="400050" lvl="1" indent="0">
              <a:buNone/>
            </a:pPr>
            <a:endParaRPr lang="en-US" b="1" smtClean="0"/>
          </a:p>
          <a:p>
            <a:pPr marL="400050" lvl="1" indent="0">
              <a:buNone/>
            </a:pPr>
            <a:r>
              <a:rPr lang="en-US" b="1"/>
              <a:t>245 10	$a Paradise lost : $b a poem, in twelve books </a:t>
            </a: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endParaRPr lang="en-US" smtClean="0"/>
          </a:p>
          <a:p>
            <a:pPr marL="400050" lvl="2" indent="0">
              <a:buNone/>
            </a:pPr>
            <a:endParaRPr lang="en-US" smtClean="0"/>
          </a:p>
          <a:p>
            <a:pPr marL="400050" lvl="2" indent="0">
              <a:buNone/>
            </a:pPr>
            <a:endParaRPr lang="en-US"/>
          </a:p>
          <a:p>
            <a:pPr marL="400050" lvl="2" indent="0">
              <a:buNone/>
            </a:pPr>
            <a:r>
              <a:rPr lang="en-US" smtClean="0"/>
              <a:t>245 </a:t>
            </a:r>
            <a:r>
              <a:rPr lang="en-US"/>
              <a:t>10	$a Geologic map of the northern plains of Mars </a:t>
            </a:r>
            <a:endParaRPr lang="en-US" smtClean="0"/>
          </a:p>
          <a:p>
            <a:pPr marL="400050" lvl="2" indent="0">
              <a:buNone/>
            </a:pPr>
            <a:r>
              <a:rPr lang="en-US" smtClean="0"/>
              <a:t>246 13	$a Atlas of Mars, northern plains region</a:t>
            </a:r>
            <a:endParaRPr lang="en-US"/>
          </a:p>
          <a:p>
            <a:endParaRPr lang="en-US" smtClean="0"/>
          </a:p>
          <a:p>
            <a:pPr marL="0" indent="0">
              <a:buNone/>
            </a:pP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895600" y="3352800"/>
            <a:ext cx="316908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937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0" indent="0">
              <a:buNone/>
            </a:pPr>
            <a:endParaRPr lang="en-US" sz="2400" b="1" smtClean="0"/>
          </a:p>
          <a:p>
            <a:pPr marL="0" indent="0">
              <a:buNone/>
            </a:pPr>
            <a:endParaRPr lang="en-US" sz="2400" b="1"/>
          </a:p>
          <a:p>
            <a:pPr marL="0" indent="0">
              <a:buNone/>
            </a:pPr>
            <a:endParaRPr lang="en-US" sz="2400" b="1" smtClean="0"/>
          </a:p>
          <a:p>
            <a:pPr marL="0" indent="0">
              <a:buNone/>
            </a:pPr>
            <a:r>
              <a:rPr lang="en-US" sz="2400"/>
              <a:t>245 10	$a Geologic map of the northern plains of Mars / $c </a:t>
            </a:r>
            <a:r>
              <a:rPr lang="en-US" sz="2400" b="1"/>
              <a:t>by Kenneth L. Tanaka, James A. Skinner, Jr., and Trent M. Hare ; prepared for the National Aeronautics and Space Administration</a:t>
            </a:r>
            <a:r>
              <a:rPr lang="en-US" sz="2400" b="1" smtClean="0"/>
              <a:t>.</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013" y="1371600"/>
            <a:ext cx="5790587" cy="1662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76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1"/>
            <a:ext cx="4876800" cy="4648200"/>
          </a:xfrm>
        </p:spPr>
        <p:txBody>
          <a:bodyPr/>
          <a:lstStyle/>
          <a:p>
            <a:pPr marL="0" indent="0">
              <a:buNone/>
            </a:pPr>
            <a:endParaRPr lang="en-US" sz="2400" b="1" smtClean="0"/>
          </a:p>
          <a:p>
            <a:pPr marL="0" indent="0">
              <a:buNone/>
            </a:pPr>
            <a:endParaRPr lang="en-US" sz="2400"/>
          </a:p>
          <a:p>
            <a:pPr marL="0" indent="0">
              <a:buNone/>
            </a:pPr>
            <a:r>
              <a:rPr lang="en-US" sz="2400"/>
              <a:t>245 10	$a Paradise lost : $b a poem, in twelve books / $c </a:t>
            </a:r>
            <a:r>
              <a:rPr lang="en-US" sz="2400" b="1"/>
              <a:t>the author, John Milton.</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28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endParaRPr lang="en-US" smtClean="0"/>
          </a:p>
          <a:p>
            <a:endParaRPr lang="en-US"/>
          </a:p>
          <a:p>
            <a:endParaRPr lang="en-US" smtClean="0"/>
          </a:p>
          <a:p>
            <a:pPr marL="0" indent="0">
              <a:buNone/>
            </a:pPr>
            <a:r>
              <a:rPr lang="en-US" sz="2000" smtClean="0"/>
              <a:t>245 </a:t>
            </a:r>
            <a:r>
              <a:rPr lang="en-US" sz="2000"/>
              <a:t>10	$a Geologic map of the northern plains of Mars / $c by Kenneth L. Tanaka, James A. Skinner, Jr., and Trent M. Hare ; prepared for the National Aeronautics and Space Administration.</a:t>
            </a:r>
            <a:endParaRPr lang="en-US" sz="2000" smtClean="0"/>
          </a:p>
          <a:p>
            <a:pPr marL="0" indent="0">
              <a:buNone/>
            </a:pPr>
            <a:r>
              <a:rPr lang="en-US" sz="2000" smtClean="0"/>
              <a:t>250 </a:t>
            </a:r>
            <a:r>
              <a:rPr lang="en-US" sz="2000"/>
              <a:t>	$a Version 1.0.</a:t>
            </a:r>
          </a:p>
          <a:p>
            <a:pPr marL="0" indent="0">
              <a:buNone/>
            </a:pPr>
            <a:endParaRPr lang="en-US" smtClean="0"/>
          </a:p>
          <a:p>
            <a:endParaRPr lang="en-US" smtClean="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52093"/>
            <a:ext cx="4195851" cy="2343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r>
              <a:rPr lang="en-US" smtClean="0"/>
              <a:t>RDA: record the information about the </a:t>
            </a:r>
            <a:r>
              <a:rPr lang="en-US" i="1" smtClean="0"/>
              <a:t>digital resource</a:t>
            </a:r>
            <a:endParaRPr lang="en-US" smtClean="0"/>
          </a:p>
          <a:p>
            <a:pPr marL="400050" lvl="1" indent="0">
              <a:buNone/>
            </a:pPr>
            <a:endParaRPr lang="en-US" sz="2000" smtClean="0"/>
          </a:p>
          <a:p>
            <a:pPr marL="0" indent="0">
              <a:buNone/>
            </a:pPr>
            <a:r>
              <a:rPr lang="en-US" sz="2000"/>
              <a:t>245 10	$a Geologic map of the northern plains of Mars / $c by Kenneth L. Tanaka, James A. Skinner, Jr., and Trent M. Hare ; prepared for the National Aeronautics and Space Administration</a:t>
            </a:r>
            <a:r>
              <a:rPr lang="en-US" sz="2000" smtClean="0"/>
              <a:t>.</a:t>
            </a:r>
          </a:p>
          <a:p>
            <a:pPr marL="0" indent="0">
              <a:buNone/>
            </a:pPr>
            <a:r>
              <a:rPr lang="en-US" sz="2000"/>
              <a:t>264 _1  	$a</a:t>
            </a:r>
            <a:r>
              <a:rPr lang="en-US" sz="2000" b="1"/>
              <a:t> [Reston, Virginia] : </a:t>
            </a:r>
            <a:r>
              <a:rPr lang="en-US" sz="2000"/>
              <a:t>ǂb</a:t>
            </a:r>
            <a:r>
              <a:rPr lang="en-US" sz="2000" b="1"/>
              <a:t> U.S. Department of the Interior, U.S. Geological Survey, </a:t>
            </a:r>
            <a:r>
              <a:rPr lang="en-US" sz="2000"/>
              <a:t>$c</a:t>
            </a:r>
            <a:r>
              <a:rPr lang="en-US" sz="2000" b="1"/>
              <a:t> 2005</a:t>
            </a:r>
            <a:r>
              <a:rPr lang="en-US" sz="2000" b="1" smtClean="0"/>
              <a:t>.</a:t>
            </a: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publication information as you find it (or supply)</a:t>
            </a:r>
          </a:p>
          <a:p>
            <a:r>
              <a:rPr lang="en-US" smtClean="0"/>
              <a:t>PCC Provider-neutral standard when cataloging reproductions: record </a:t>
            </a:r>
            <a:r>
              <a:rPr lang="en-US"/>
              <a:t>the information about the </a:t>
            </a:r>
            <a:r>
              <a:rPr lang="en-US" i="1" smtClean="0"/>
              <a:t>original</a:t>
            </a:r>
          </a:p>
          <a:p>
            <a:pPr marL="400050" lvl="1" indent="0">
              <a:buNone/>
            </a:pPr>
            <a:endParaRPr lang="en-US" sz="2000" smtClean="0"/>
          </a:p>
          <a:p>
            <a:pPr marL="400050" lvl="1" indent="0">
              <a:buNone/>
            </a:pPr>
            <a:r>
              <a:rPr lang="en-US" sz="2000" smtClean="0"/>
              <a:t>245 10 $a </a:t>
            </a:r>
            <a:r>
              <a:rPr lang="en-US" sz="2000"/>
              <a:t>Paradise lost : $b a poem, in twelve books / $c the author, John Milton</a:t>
            </a:r>
            <a:r>
              <a:rPr lang="en-US" sz="2000" smtClean="0"/>
              <a:t>.</a:t>
            </a:r>
          </a:p>
          <a:p>
            <a:pPr marL="400050" lvl="1" indent="0">
              <a:buNone/>
            </a:pPr>
            <a:r>
              <a:rPr lang="en-US" sz="2000"/>
              <a:t>264 _</a:t>
            </a:r>
            <a:r>
              <a:rPr lang="en-US" sz="2000" smtClean="0"/>
              <a:t>1 $a</a:t>
            </a:r>
            <a:r>
              <a:rPr lang="en-US" sz="2000" b="1" smtClean="0"/>
              <a:t> </a:t>
            </a:r>
            <a:r>
              <a:rPr lang="en-US" sz="2000" b="1"/>
              <a:t>London : </a:t>
            </a:r>
            <a:r>
              <a:rPr lang="en-US" sz="2000"/>
              <a:t>$b</a:t>
            </a:r>
            <a:r>
              <a:rPr lang="en-US" sz="2000" b="1"/>
              <a:t> Printed for John Sharpe, Picadilly, </a:t>
            </a:r>
            <a:r>
              <a:rPr lang="en-US" sz="2000"/>
              <a:t>$c</a:t>
            </a:r>
            <a:r>
              <a:rPr lang="en-US" sz="2000" b="1"/>
              <a:t> MDCCCXXI [1821]</a:t>
            </a:r>
            <a:endParaRPr lang="en-US" sz="2000"/>
          </a:p>
          <a:p>
            <a:pPr marL="400050" lvl="1" indent="0">
              <a:buNone/>
            </a:pPr>
            <a:r>
              <a:rPr lang="en-US" sz="2000"/>
              <a:t>264 _</a:t>
            </a:r>
            <a:r>
              <a:rPr lang="en-US" sz="2000" smtClean="0"/>
              <a:t>3 $a</a:t>
            </a:r>
            <a:r>
              <a:rPr lang="en-US" sz="2000" b="1" smtClean="0"/>
              <a:t> </a:t>
            </a:r>
            <a:r>
              <a:rPr lang="en-US" sz="2000" b="1"/>
              <a:t>Chiswick : </a:t>
            </a:r>
            <a:r>
              <a:rPr lang="en-US" sz="2000"/>
              <a:t>$</a:t>
            </a:r>
            <a:r>
              <a:rPr lang="en-US" sz="2000" smtClean="0"/>
              <a:t>b </a:t>
            </a:r>
            <a:r>
              <a:rPr lang="en-US" sz="2000" b="1" smtClean="0"/>
              <a:t>C</a:t>
            </a:r>
            <a:r>
              <a:rPr lang="en-US" sz="2000" b="1"/>
              <a:t>. Whittingham</a:t>
            </a:r>
            <a:endParaRPr lang="en-US" sz="4400"/>
          </a:p>
          <a:p>
            <a:pPr marL="0" indent="0">
              <a:buNone/>
            </a:pPr>
            <a:endParaRPr lang="en-US" smtClean="0"/>
          </a:p>
          <a:p>
            <a:pPr marL="400050" lvl="1" indent="0">
              <a:buNone/>
            </a:pPr>
            <a:endParaRPr lang="en-US" sz="200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283851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appropriate term from the computer carrier type list in 3.3.1.3</a:t>
            </a:r>
          </a:p>
          <a:p>
            <a:pPr marL="857250" lvl="2" indent="0">
              <a:buNone/>
            </a:pPr>
            <a:r>
              <a:rPr lang="en-US" smtClean="0"/>
              <a:t>300	$a 3 computer discs</a:t>
            </a:r>
          </a:p>
          <a:p>
            <a:pPr marL="857250" lvl="2" indent="0">
              <a:buNone/>
            </a:pPr>
            <a:r>
              <a:rPr lang="en-US" smtClean="0"/>
              <a:t>300	$a 1 computer tape cartridge</a:t>
            </a:r>
          </a:p>
          <a:p>
            <a:pPr marL="857250" lvl="2" indent="0">
              <a:buNone/>
            </a:pPr>
            <a:r>
              <a:rPr lang="en-US" smtClean="0"/>
              <a:t>300	$a 1 online resource</a:t>
            </a:r>
          </a:p>
          <a:p>
            <a:pPr marL="514350" indent="-457200"/>
            <a:r>
              <a:rPr lang="en-US" smtClean="0"/>
              <a:t>Or use a term in common usage</a:t>
            </a:r>
          </a:p>
          <a:p>
            <a:pPr marL="857250" lvl="2" indent="0">
              <a:buNone/>
            </a:pPr>
            <a:r>
              <a:rPr lang="en-US" smtClean="0"/>
              <a:t>300	$a 1 DVD-ROM</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19393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(3.4.1.7.5)</a:t>
            </a:r>
            <a:endParaRPr lang="en-US"/>
          </a:p>
        </p:txBody>
      </p:sp>
      <p:sp>
        <p:nvSpPr>
          <p:cNvPr id="3" name="Content Placeholder 2"/>
          <p:cNvSpPr>
            <a:spLocks noGrp="1"/>
          </p:cNvSpPr>
          <p:nvPr>
            <p:ph idx="1"/>
          </p:nvPr>
        </p:nvSpPr>
        <p:spPr/>
        <p:txBody>
          <a:bodyPr/>
          <a:lstStyle/>
          <a:p>
            <a:r>
              <a:rPr lang="en-US" smtClean="0"/>
              <a:t>If an online resource parallels a print format, specify the number of subunits according to the instructions for that format (3.4.2-3.4.5)</a:t>
            </a:r>
          </a:p>
          <a:p>
            <a:pPr marL="400050" lvl="1" indent="0">
              <a:buNone/>
            </a:pPr>
            <a:r>
              <a:rPr lang="en-US" sz="1800" smtClean="0"/>
              <a:t>245 10 $a Geologic map of the northern plains of Mars / $c by Kenneth L. Tanaka, James A. Skinner, Jr., and Trent M. Hare ; prepared for the National Aeronautics and Space Administration. </a:t>
            </a:r>
          </a:p>
          <a:p>
            <a:pPr marL="400050" lvl="1" indent="0">
              <a:buNone/>
            </a:pPr>
            <a:r>
              <a:rPr lang="en-US" sz="1800"/>
              <a:t>300  </a:t>
            </a:r>
            <a:r>
              <a:rPr lang="en-US" sz="1800" smtClean="0"/>
              <a:t>    $</a:t>
            </a:r>
            <a:r>
              <a:rPr lang="en-US" sz="1800"/>
              <a:t>a </a:t>
            </a:r>
            <a:r>
              <a:rPr lang="en-US" sz="1800" b="1"/>
              <a:t>1 online resource (1 map)</a:t>
            </a:r>
          </a:p>
          <a:p>
            <a:pPr marL="400050" lvl="1" indent="0">
              <a:buNone/>
            </a:pPr>
            <a:r>
              <a:rPr lang="en-US" sz="1800"/>
              <a:t>300	</a:t>
            </a:r>
            <a:r>
              <a:rPr lang="en-US" sz="1800" smtClean="0"/>
              <a:t>   $</a:t>
            </a:r>
            <a:r>
              <a:rPr lang="en-US" sz="1800"/>
              <a:t>a </a:t>
            </a:r>
            <a:r>
              <a:rPr lang="en-US" sz="1800" b="1"/>
              <a:t>1 online resource (ii, 27 pages)</a:t>
            </a:r>
          </a:p>
          <a:p>
            <a:pPr marL="400050" lvl="1" indent="0">
              <a:buNone/>
            </a:pPr>
            <a:endParaRPr lang="en-US" sz="1800"/>
          </a:p>
          <a:p>
            <a:pPr marL="400050" lvl="1" indent="0">
              <a:buNone/>
            </a:pPr>
            <a:r>
              <a:rPr lang="en-US" sz="1800" smtClean="0"/>
              <a:t>245 </a:t>
            </a:r>
            <a:r>
              <a:rPr lang="en-US" sz="1800"/>
              <a:t>10 $a Paradise lost : $b a poem, in twelve books / $c the author, John Milton</a:t>
            </a:r>
            <a:r>
              <a:rPr lang="en-US" sz="1800" smtClean="0"/>
              <a:t>.</a:t>
            </a:r>
            <a:r>
              <a:rPr lang="en-US" sz="1800" b="1"/>
              <a:t> </a:t>
            </a:r>
            <a:r>
              <a:rPr lang="en-US" sz="1800"/>
              <a:t>300	</a:t>
            </a:r>
            <a:r>
              <a:rPr lang="en-US" sz="1800" smtClean="0"/>
              <a:t>    $</a:t>
            </a:r>
            <a:r>
              <a:rPr lang="en-US" sz="1800"/>
              <a:t>a </a:t>
            </a:r>
            <a:r>
              <a:rPr lang="en-US" sz="1800" b="1"/>
              <a:t>1 online resource (2 volumes</a:t>
            </a:r>
            <a:r>
              <a:rPr lang="en-US" sz="1800" b="1" smtClean="0"/>
              <a:t>)</a:t>
            </a:r>
            <a:endParaRPr lang="en-US" sz="1800" b="1"/>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5614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724400"/>
          </a:xfrm>
        </p:spPr>
        <p:txBody>
          <a:bodyPr/>
          <a:lstStyle/>
          <a:p>
            <a:pPr eaLnBrk="1" hangingPunct="1"/>
            <a:endParaRPr lang="en-US" sz="2800" smtClean="0"/>
          </a:p>
          <a:p>
            <a:pPr eaLnBrk="1" hangingPunct="1"/>
            <a:r>
              <a:rPr lang="en-US" sz="2800" smtClean="0"/>
              <a:t>Record if present</a:t>
            </a:r>
            <a:endParaRPr lang="en-US" sz="2800" i="1" smtClean="0"/>
          </a:p>
          <a:p>
            <a:pPr eaLnBrk="1" hangingPunct="1"/>
            <a:r>
              <a:rPr lang="en-US" sz="2800" smtClean="0"/>
              <a:t>Record in subfield $b of 300, following a colon</a:t>
            </a:r>
            <a:endParaRPr lang="en-US" smtClean="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300      $a 1 online resource (1 map</a:t>
            </a:r>
            <a:r>
              <a:rPr lang="en-US" sz="2000" smtClean="0"/>
              <a:t>)</a:t>
            </a:r>
            <a:r>
              <a:rPr lang="en-US" sz="2000" b="1"/>
              <a:t> </a:t>
            </a:r>
            <a:r>
              <a:rPr lang="en-US" sz="2000"/>
              <a:t>: $b </a:t>
            </a:r>
            <a:r>
              <a:rPr lang="en-US" sz="2000" b="1"/>
              <a:t>color</a:t>
            </a:r>
            <a:endParaRPr lang="en-US" sz="2000"/>
          </a:p>
          <a:p>
            <a:pPr marL="400050" lvl="1" indent="0">
              <a:buNone/>
            </a:pPr>
            <a:r>
              <a:rPr lang="en-US" sz="2000"/>
              <a:t>300	   </a:t>
            </a:r>
            <a:r>
              <a:rPr lang="en-US" sz="2000" smtClean="0"/>
              <a:t> $</a:t>
            </a:r>
            <a:r>
              <a:rPr lang="en-US" sz="2000"/>
              <a:t>a 1 online resource (ii, 27 pages)</a:t>
            </a:r>
          </a:p>
          <a:p>
            <a:pPr marL="400050" lvl="1" indent="0">
              <a:buNone/>
            </a:pPr>
            <a:endParaRPr lang="en-US" sz="2000"/>
          </a:p>
          <a:p>
            <a:pPr marL="400050" lvl="1" indent="0">
              <a:buNone/>
            </a:pPr>
            <a:r>
              <a:rPr lang="en-US" sz="2000"/>
              <a:t>245 10 $a Paradise lost : $b a poem, in twelve books / $c the author, John Milton.</a:t>
            </a:r>
            <a:r>
              <a:rPr lang="en-US" sz="2000" b="1"/>
              <a:t> </a:t>
            </a:r>
            <a:endParaRPr lang="en-US" sz="2000" b="1" smtClean="0"/>
          </a:p>
          <a:p>
            <a:pPr marL="400050" lvl="1" indent="0">
              <a:buNone/>
            </a:pPr>
            <a:r>
              <a:rPr lang="en-US" sz="2000" smtClean="0"/>
              <a:t>300</a:t>
            </a:r>
            <a:r>
              <a:rPr lang="en-US" sz="2000"/>
              <a:t>	    $a 1 online resource (2 volumes</a:t>
            </a:r>
            <a:r>
              <a:rPr lang="en-US" sz="2000" smtClean="0"/>
              <a:t>)</a:t>
            </a:r>
            <a:r>
              <a:rPr lang="en-US" sz="2000" b="1"/>
              <a:t> </a:t>
            </a:r>
            <a:r>
              <a:rPr lang="en-US" sz="2000"/>
              <a:t>: $b</a:t>
            </a:r>
            <a:r>
              <a:rPr lang="en-US" sz="2000" b="1"/>
              <a:t> illustrations</a:t>
            </a:r>
            <a:endParaRPr lang="en-US" sz="200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23</a:t>
            </a:fld>
            <a:endParaRPr lang="en-US"/>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dirty="0" smtClean="0"/>
              <a:t>Record dimensions according to the appropriate format in 3.5.1.4. </a:t>
            </a:r>
          </a:p>
          <a:p>
            <a:pPr marL="857250" lvl="2" indent="0">
              <a:buNone/>
            </a:pPr>
            <a:endParaRPr lang="en-US" dirty="0" smtClean="0"/>
          </a:p>
          <a:p>
            <a:pPr marL="857250" lvl="2" indent="0">
              <a:buNone/>
            </a:pPr>
            <a:r>
              <a:rPr lang="en-US" sz="2000" dirty="0" smtClean="0"/>
              <a:t>300	$a 1 computer disc ; $c 4 3/4 in.</a:t>
            </a:r>
          </a:p>
          <a:p>
            <a:pPr marL="514350" indent="-457200"/>
            <a:endParaRPr lang="en-US" dirty="0" smtClean="0"/>
          </a:p>
          <a:p>
            <a:pPr marL="514350" indent="-457200"/>
            <a:r>
              <a:rPr lang="en-US" dirty="0" smtClean="0"/>
              <a:t>Do not record this element </a:t>
            </a:r>
            <a:r>
              <a:rPr lang="en-US" smtClean="0"/>
              <a:t>for remote-access </a:t>
            </a:r>
            <a:r>
              <a:rPr lang="en-US" dirty="0" smtClean="0"/>
              <a:t>resources</a:t>
            </a:r>
            <a:endParaRPr lang="en-US" dirty="0"/>
          </a:p>
          <a:p>
            <a:pPr marL="0" indent="0">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25665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800100" lvl="2" indent="0">
              <a:buNone/>
            </a:pPr>
            <a:r>
              <a:rPr lang="en-US"/>
              <a:t>336  	$a text $2 rdacontent</a:t>
            </a:r>
          </a:p>
          <a:p>
            <a:pPr marL="800100" lvl="2" indent="0">
              <a:buNone/>
            </a:pPr>
            <a:r>
              <a:rPr lang="en-US"/>
              <a:t>337  	$a computer $2 rdamedia	</a:t>
            </a:r>
          </a:p>
          <a:p>
            <a:pPr marL="800100" lvl="2" indent="0">
              <a:buNone/>
            </a:pPr>
            <a:r>
              <a:rPr lang="en-US"/>
              <a:t>338  	$a </a:t>
            </a:r>
            <a:r>
              <a:rPr lang="en-US" smtClean="0"/>
              <a:t>computer disc $2 </a:t>
            </a:r>
            <a:r>
              <a:rPr lang="en-US"/>
              <a:t>rdacarrier</a:t>
            </a:r>
          </a:p>
          <a:p>
            <a:pPr marL="800100" lvl="2" indent="0">
              <a:buNone/>
            </a:pPr>
            <a:endParaRPr lang="en-US"/>
          </a:p>
          <a:p>
            <a:pPr marL="800100" lvl="2" indent="0">
              <a:buNone/>
            </a:pPr>
            <a:r>
              <a:rPr lang="en-US"/>
              <a:t>336  	$a </a:t>
            </a:r>
            <a:r>
              <a:rPr lang="en-US" smtClean="0"/>
              <a:t>cartographic image $2 </a:t>
            </a:r>
            <a:r>
              <a:rPr lang="en-US"/>
              <a:t>rdacontent</a:t>
            </a:r>
          </a:p>
          <a:p>
            <a:pPr marL="800100" lvl="2" indent="0">
              <a:buNone/>
            </a:pPr>
            <a:r>
              <a:rPr lang="en-US"/>
              <a:t>337  	$a computer $2 rdamedia	</a:t>
            </a:r>
          </a:p>
          <a:p>
            <a:pPr marL="800100" lvl="2" indent="0">
              <a:buNone/>
            </a:pPr>
            <a:r>
              <a:rPr lang="en-US"/>
              <a:t>338  	$a online resource $2 rdacarrier</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a:xfrm>
            <a:off x="457200" y="1371600"/>
            <a:ext cx="8229600" cy="4754563"/>
          </a:xfrm>
        </p:spPr>
        <p:txBody>
          <a:bodyPr/>
          <a:lstStyle/>
          <a:p>
            <a:r>
              <a:rPr lang="en-US" smtClean="0"/>
              <a:t>Record in 347</a:t>
            </a:r>
          </a:p>
          <a:p>
            <a:pPr lvl="1"/>
            <a:r>
              <a:rPr lang="en-US" smtClean="0"/>
              <a:t>File type in $a</a:t>
            </a:r>
          </a:p>
          <a:p>
            <a:pPr marL="914400" lvl="2" indent="0">
              <a:buNone/>
            </a:pPr>
            <a:r>
              <a:rPr lang="en-US" smtClean="0"/>
              <a:t>347	$a audio file</a:t>
            </a:r>
          </a:p>
          <a:p>
            <a:pPr marL="914400" lvl="2" indent="0">
              <a:buNone/>
            </a:pPr>
            <a:r>
              <a:rPr lang="en-US"/>
              <a:t>347	$a </a:t>
            </a:r>
            <a:r>
              <a:rPr lang="en-US" smtClean="0"/>
              <a:t>text file </a:t>
            </a:r>
          </a:p>
          <a:p>
            <a:pPr marL="914400" lvl="2" indent="0">
              <a:buNone/>
            </a:pPr>
            <a:r>
              <a:rPr lang="en-US"/>
              <a:t>347	$a </a:t>
            </a:r>
            <a:r>
              <a:rPr lang="en-US" smtClean="0"/>
              <a:t>image file </a:t>
            </a:r>
            <a:endParaRPr lang="en-US"/>
          </a:p>
          <a:p>
            <a:pPr lvl="1"/>
            <a:r>
              <a:rPr lang="en-US" smtClean="0"/>
              <a:t>Encoding format in $b</a:t>
            </a:r>
          </a:p>
          <a:p>
            <a:pPr marL="914400" lvl="2" indent="0">
              <a:buNone/>
            </a:pPr>
            <a:r>
              <a:rPr lang="en-US" smtClean="0"/>
              <a:t>347	$b PDF</a:t>
            </a:r>
          </a:p>
          <a:p>
            <a:pPr marL="914400" lvl="2" indent="0">
              <a:buNone/>
            </a:pPr>
            <a:r>
              <a:rPr lang="en-US" smtClean="0"/>
              <a:t>347	$b HTML</a:t>
            </a:r>
          </a:p>
          <a:p>
            <a:pPr marL="914400" lvl="2" indent="0">
              <a:buNone/>
            </a:pPr>
            <a:r>
              <a:rPr lang="en-US" smtClean="0"/>
              <a:t>347	$b TIFF</a:t>
            </a:r>
          </a:p>
          <a:p>
            <a:pPr marL="914400" lvl="2" indent="0">
              <a:buNone/>
            </a:pPr>
            <a:r>
              <a:rPr lang="en-US" smtClean="0"/>
              <a:t>347	$b WAV</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195380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0" indent="0">
              <a:buNone/>
            </a:pPr>
            <a:r>
              <a:rPr lang="en-US" sz="2400"/>
              <a:t>End the </a:t>
            </a:r>
            <a:r>
              <a:rPr lang="en-US" sz="2400" smtClean="0"/>
              <a:t>347 </a:t>
            </a:r>
            <a:r>
              <a:rPr lang="en-US" sz="2400"/>
              <a:t>field with $2 rda if you’ve used the vocabulary prescribed by RDA</a:t>
            </a:r>
            <a:r>
              <a:rPr lang="en-US" sz="2400" smtClean="0"/>
              <a:t>.</a:t>
            </a:r>
          </a:p>
          <a:p>
            <a:pPr marL="0" indent="0">
              <a:buNone/>
            </a:pPr>
            <a:endParaRPr lang="en-US" sz="240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347	</a:t>
            </a:r>
            <a:r>
              <a:rPr lang="en-US" sz="2000" smtClean="0"/>
              <a:t>    $</a:t>
            </a:r>
            <a:r>
              <a:rPr lang="en-US" sz="2000"/>
              <a:t>a </a:t>
            </a:r>
            <a:r>
              <a:rPr lang="en-US" sz="2000" b="1"/>
              <a:t>image file </a:t>
            </a:r>
            <a:r>
              <a:rPr lang="en-US" sz="2000"/>
              <a:t>$a</a:t>
            </a:r>
            <a:r>
              <a:rPr lang="en-US" sz="2000" b="1"/>
              <a:t> text file </a:t>
            </a:r>
            <a:r>
              <a:rPr lang="en-US" sz="2000"/>
              <a:t>$b</a:t>
            </a:r>
            <a:r>
              <a:rPr lang="en-US" sz="2000" b="1"/>
              <a:t> HTML </a:t>
            </a:r>
            <a:r>
              <a:rPr lang="en-US" sz="2000"/>
              <a:t>$b</a:t>
            </a:r>
            <a:r>
              <a:rPr lang="en-US" sz="2000" b="1"/>
              <a:t> PDF </a:t>
            </a:r>
            <a:r>
              <a:rPr lang="en-US" sz="2000"/>
              <a:t>$2 rda </a:t>
            </a:r>
          </a:p>
          <a:p>
            <a:pPr marL="400050" lvl="1" indent="0">
              <a:buNone/>
            </a:pPr>
            <a:endParaRPr lang="en-US" sz="2000"/>
          </a:p>
          <a:p>
            <a:pPr marL="400050" lvl="1" indent="0">
              <a:buNone/>
            </a:pPr>
            <a:r>
              <a:rPr lang="en-US" sz="2000"/>
              <a:t>245 10 $a Paradise lost : $b a poem, in twelve books / $c the author, John Milton.</a:t>
            </a:r>
            <a:r>
              <a:rPr lang="en-US" sz="2000" b="1"/>
              <a:t> </a:t>
            </a:r>
          </a:p>
          <a:p>
            <a:pPr marL="400050" lvl="1" indent="0">
              <a:buNone/>
            </a:pPr>
            <a:r>
              <a:rPr lang="en-US" sz="2000"/>
              <a:t>347	</a:t>
            </a:r>
            <a:r>
              <a:rPr lang="en-US" sz="2000" smtClean="0"/>
              <a:t>    $</a:t>
            </a:r>
            <a:r>
              <a:rPr lang="en-US" sz="2000"/>
              <a:t>a </a:t>
            </a:r>
            <a:r>
              <a:rPr lang="en-US" sz="2000" b="1"/>
              <a:t>image file </a:t>
            </a:r>
            <a:r>
              <a:rPr lang="en-US" sz="2000" smtClean="0"/>
              <a:t>$</a:t>
            </a:r>
            <a:r>
              <a:rPr lang="en-US" sz="2000"/>
              <a:t>b</a:t>
            </a:r>
            <a:r>
              <a:rPr lang="en-US" sz="2000" b="1"/>
              <a:t> PDF </a:t>
            </a:r>
            <a:r>
              <a:rPr lang="en-US" sz="2000"/>
              <a:t>$2 rda</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188495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a:t>
            </a:r>
          </a:p>
          <a:p>
            <a:pPr marL="800100" lvl="2" indent="0">
              <a:buNone/>
            </a:pPr>
            <a:r>
              <a:rPr lang="en-US"/>
              <a:t>245 10 $a Geologic map of the northern plains of Mars / $c by Kenneth L. Tanaka, James A. Skinner, Jr., and Trent M. Hare ; prepared for the National Aeronautics and Space Administration</a:t>
            </a:r>
            <a:r>
              <a:rPr lang="en-US" smtClean="0"/>
              <a:t>.</a:t>
            </a:r>
          </a:p>
          <a:p>
            <a:pPr marL="800100" lvl="2" indent="0">
              <a:buNone/>
            </a:pPr>
            <a:r>
              <a:rPr lang="en-US"/>
              <a:t>255  	$a </a:t>
            </a:r>
            <a:r>
              <a:rPr lang="en-US" b="1"/>
              <a:t>Scale 1:15,000,000 ; </a:t>
            </a:r>
            <a:r>
              <a:rPr lang="en-US"/>
              <a:t>$b</a:t>
            </a:r>
            <a:r>
              <a:rPr lang="en-US" b="1"/>
              <a:t> Polar stereographic projection</a:t>
            </a:r>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51385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pPr marL="0" indent="0">
              <a:buNone/>
            </a:pPr>
            <a:endParaRPr lang="en-US"/>
          </a:p>
          <a:p>
            <a:pPr marL="1257300" lvl="3" indent="0">
              <a:buNone/>
            </a:pPr>
            <a:endParaRPr lang="en-US" smtClean="0"/>
          </a:p>
          <a:p>
            <a:pPr marL="1257300" lvl="3" indent="0">
              <a:buNone/>
            </a:pPr>
            <a:endParaRPr lang="en-US"/>
          </a:p>
          <a:p>
            <a:pPr marL="800100" lvl="2" indent="0">
              <a:buNone/>
            </a:pPr>
            <a:r>
              <a:rPr lang="en-US" smtClean="0"/>
              <a:t>245 10 $a </a:t>
            </a:r>
            <a:r>
              <a:rPr lang="en-US"/>
              <a:t>Geologic map of the northern plains of Mars / $c by Kenneth L. Tanaka, James A. Skinner, Jr., and Trent M. Hare ; prepared for the National Aeronautics and Space </a:t>
            </a:r>
            <a:r>
              <a:rPr lang="en-US" smtClean="0"/>
              <a:t>Administration.</a:t>
            </a:r>
          </a:p>
          <a:p>
            <a:pPr marL="800100" lvl="2" indent="0">
              <a:buNone/>
            </a:pPr>
            <a:r>
              <a:rPr lang="en-US"/>
              <a:t>490 </a:t>
            </a:r>
            <a:r>
              <a:rPr lang="en-US" smtClean="0"/>
              <a:t>1_ $</a:t>
            </a:r>
            <a:r>
              <a:rPr lang="en-US"/>
              <a:t>a </a:t>
            </a:r>
            <a:r>
              <a:rPr lang="en-US" b="1"/>
              <a:t>Scientific investigations map</a:t>
            </a:r>
            <a:r>
              <a:rPr lang="en-US"/>
              <a:t> ; $v </a:t>
            </a:r>
            <a:r>
              <a:rPr lang="en-US" b="1"/>
              <a:t>2888</a:t>
            </a:r>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627334" y="2743200"/>
            <a:ext cx="3697266"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5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Single disc</a:t>
            </a:r>
          </a:p>
          <a:p>
            <a:pPr lvl="1"/>
            <a:r>
              <a:rPr lang="en-US" smtClean="0"/>
              <a:t>Single logical unit (e.g. a PDF file)</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smtClean="0"/>
              <a:t>source of title (RDA 2.20.2, </a:t>
            </a:r>
            <a:r>
              <a:rPr lang="en-US" sz="2400"/>
              <a:t>MARC </a:t>
            </a:r>
            <a:r>
              <a:rPr lang="en-US" sz="2400" smtClean="0"/>
              <a:t>500)</a:t>
            </a:r>
            <a:endParaRPr lang="en-US" sz="2400"/>
          </a:p>
          <a:p>
            <a:pPr marL="914400" lvl="2" indent="0">
              <a:buNone/>
            </a:pPr>
            <a:r>
              <a:rPr lang="en-US" sz="1800" smtClean="0"/>
              <a:t>500    $a Title from title screen.</a:t>
            </a:r>
            <a:endParaRPr lang="en-US" sz="1800"/>
          </a:p>
          <a:p>
            <a:pPr lvl="1"/>
            <a:r>
              <a:rPr lang="en-US" sz="2400" smtClean="0"/>
              <a:t>system requirements (RDA 3.20, MARC 538)</a:t>
            </a:r>
          </a:p>
          <a:p>
            <a:pPr marL="914400" lvl="2" indent="0">
              <a:buNone/>
            </a:pPr>
            <a:r>
              <a:rPr lang="en-US" sz="1800" smtClean="0"/>
              <a:t>538   $a </a:t>
            </a:r>
            <a:r>
              <a:rPr lang="en-US" sz="1800"/>
              <a:t>Requires RTI Series 500 CD-ROM DataDrive</a:t>
            </a:r>
            <a:r>
              <a:rPr lang="en-US" sz="1800" smtClean="0"/>
              <a:t>.</a:t>
            </a:r>
          </a:p>
          <a:p>
            <a:pPr lvl="1"/>
            <a:r>
              <a:rPr lang="en-US" sz="2400" smtClean="0"/>
              <a:t>basis for identification and date of viewing (RDA 2.20.13, MARC 588)</a:t>
            </a:r>
          </a:p>
          <a:p>
            <a:pPr marL="914400" lvl="2" indent="0">
              <a:buNone/>
            </a:pPr>
            <a:r>
              <a:rPr lang="en-US" sz="1800" smtClean="0"/>
              <a:t>588    $a Description based on print version record.</a:t>
            </a:r>
          </a:p>
          <a:p>
            <a:pPr marL="914400" lvl="2" indent="0">
              <a:buNone/>
            </a:pPr>
            <a:r>
              <a:rPr lang="en-US" sz="1800" smtClean="0"/>
              <a:t>588    $a </a:t>
            </a:r>
            <a:r>
              <a:rPr lang="en-US" sz="1800"/>
              <a:t>Description based on PDF title page, viewed 29 October 2012</a:t>
            </a:r>
            <a:r>
              <a:rPr lang="en-US" sz="1800" smtClean="0"/>
              <a: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85480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Geologic map of the northern plains of Mars / $c by Kenneth L. Tanaka, James A. Skinner, Jr., and Trent M. Hare ; prepared for the National Aeronautics and Space Administration</a:t>
            </a:r>
            <a:r>
              <a:rPr lang="en-US" smtClean="0"/>
              <a:t>.</a:t>
            </a:r>
          </a:p>
          <a:p>
            <a:pPr marL="0" indent="0">
              <a:buNone/>
            </a:pPr>
            <a:r>
              <a:rPr lang="en-US" sz="2400"/>
              <a:t>500 	$a </a:t>
            </a:r>
            <a:r>
              <a:rPr lang="en-US" sz="2400" b="1"/>
              <a:t>Relief shown by shading.</a:t>
            </a:r>
            <a:endParaRPr lang="en-US" sz="2400"/>
          </a:p>
          <a:p>
            <a:pPr marL="0" indent="0">
              <a:buNone/>
            </a:pPr>
            <a:r>
              <a:rPr lang="en-US" sz="2400"/>
              <a:t>500  	$a</a:t>
            </a:r>
            <a:r>
              <a:rPr lang="en-US" sz="2400" b="1"/>
              <a:t> Accompanied by pamphlet (separate PDF file).</a:t>
            </a:r>
            <a:endParaRPr lang="en-US" sz="2400"/>
          </a:p>
          <a:p>
            <a:pPr marL="0" indent="0">
              <a:buNone/>
            </a:pPr>
            <a:r>
              <a:rPr lang="en-US" sz="2400"/>
              <a:t>500 	$a</a:t>
            </a:r>
            <a:r>
              <a:rPr lang="en-US" sz="2400" b="1"/>
              <a:t> Includes text, ancillary maps, and chart.</a:t>
            </a:r>
            <a:endParaRPr lang="en-US" sz="2400"/>
          </a:p>
          <a:p>
            <a:pPr marL="0" indent="0">
              <a:buNone/>
            </a:pPr>
            <a:r>
              <a:rPr lang="en-US" sz="2400"/>
              <a:t>504 	$a</a:t>
            </a:r>
            <a:r>
              <a:rPr lang="en-US" sz="2400" b="1"/>
              <a:t> Includes bibliographical references (pages 19-25 of pamphlet).</a:t>
            </a:r>
            <a:endParaRPr lang="en-US" sz="2400"/>
          </a:p>
          <a:p>
            <a:pPr marL="0" indent="0">
              <a:buNone/>
            </a:pPr>
            <a:r>
              <a:rPr lang="en-US" sz="2400"/>
              <a:t>588	$a </a:t>
            </a:r>
            <a:r>
              <a:rPr lang="en-US" sz="2400" b="1"/>
              <a:t>Description based on title screen, viewed 29 October 2012.</a:t>
            </a: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51992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endParaRPr lang="en-US" smtClean="0"/>
          </a:p>
          <a:p>
            <a:pPr marL="0" lvl="2" indent="0">
              <a:buNone/>
            </a:pPr>
            <a:endParaRPr lang="en-US"/>
          </a:p>
          <a:p>
            <a:pPr marL="0" lvl="2" indent="0">
              <a:buNone/>
            </a:pPr>
            <a:r>
              <a:rPr lang="en-US" smtClean="0"/>
              <a:t>245 </a:t>
            </a:r>
            <a:r>
              <a:rPr lang="en-US"/>
              <a:t>10 $a Paradise lost : $b a poem, in twelve books / $c the author, John Milton.</a:t>
            </a:r>
            <a:r>
              <a:rPr lang="en-US" b="1"/>
              <a:t> </a:t>
            </a:r>
          </a:p>
          <a:p>
            <a:pPr marL="0" lvl="2" indent="0">
              <a:buNone/>
            </a:pPr>
            <a:r>
              <a:rPr lang="en-US"/>
              <a:t>588	$a </a:t>
            </a:r>
            <a:r>
              <a:rPr lang="en-US" b="1"/>
              <a:t>Description based on PDF title page, viewed 29 October 2012.</a:t>
            </a:r>
            <a:endParaRPr lang="en-US"/>
          </a:p>
          <a:p>
            <a:pPr marL="0" lvl="2" indent="0">
              <a:buNone/>
            </a:pP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82409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800100" lvl="2" indent="0">
              <a:buNone/>
            </a:pPr>
            <a:r>
              <a:rPr lang="en-US"/>
              <a:t>020	$a</a:t>
            </a:r>
            <a:r>
              <a:rPr lang="en-US" b="1"/>
              <a:t> 4113002703</a:t>
            </a:r>
            <a:endParaRPr lang="en-US"/>
          </a:p>
          <a:p>
            <a:pPr marL="800100" lvl="2" indent="0">
              <a:buNone/>
            </a:pPr>
            <a:r>
              <a:rPr lang="en-US" smtClean="0"/>
              <a:t>245 </a:t>
            </a:r>
            <a:r>
              <a:rPr lang="en-US"/>
              <a:t>10	$a Geologic map of the northern plains of Mars / $c by Kenneth L. Tanaka, James A. Skinner, Jr., and Trent M. Hare ; prepared for the National Aeronautics and Space Administration.</a:t>
            </a:r>
            <a:endParaRPr lang="en-US" sz="32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86823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r>
              <a:rPr lang="en-US" smtClean="0"/>
              <a:t>For provider-neutral records, record all URLs.</a:t>
            </a:r>
          </a:p>
          <a:p>
            <a:pPr marL="914400" lvl="4" indent="0">
              <a:buNone/>
            </a:pPr>
            <a:r>
              <a:rPr lang="en-US" sz="1600"/>
              <a:t>245 10	$a Geologic map of the northern plains of Mars / $c by Kenneth L. Tanaka, James A. Skinner, Jr., and Trent M. Hare ; prepared for the National Aeronautics and Space Administration</a:t>
            </a:r>
            <a:r>
              <a:rPr lang="en-US" sz="1600" smtClean="0"/>
              <a:t>.</a:t>
            </a:r>
          </a:p>
          <a:p>
            <a:pPr marL="914400" lvl="4" indent="0">
              <a:buNone/>
            </a:pPr>
            <a:r>
              <a:rPr lang="en-US" sz="1600" b="1"/>
              <a:t>856 40	$u http://</a:t>
            </a:r>
            <a:r>
              <a:rPr lang="en-US" sz="1600" b="1" smtClean="0"/>
              <a:t>purl.access.gpo.gov/GPO/LPS92955</a:t>
            </a:r>
          </a:p>
          <a:p>
            <a:pPr marL="914400" lvl="4" indent="0">
              <a:buNone/>
            </a:pPr>
            <a:endParaRPr lang="en-US" sz="1600" smtClean="0"/>
          </a:p>
          <a:p>
            <a:pPr marL="914400" lvl="4" indent="0">
              <a:buNone/>
            </a:pPr>
            <a:r>
              <a:rPr lang="en-US" sz="1600" smtClean="0"/>
              <a:t>245 </a:t>
            </a:r>
            <a:r>
              <a:rPr lang="en-US" sz="1600"/>
              <a:t>10 $a Paradise lost : $b a poem, in twelve books / $c the author, John Milton.</a:t>
            </a:r>
            <a:r>
              <a:rPr lang="en-US" sz="1600" b="1"/>
              <a:t> </a:t>
            </a:r>
            <a:endParaRPr lang="en-US" sz="1600" b="1" smtClean="0"/>
          </a:p>
          <a:p>
            <a:pPr marL="914400" lvl="4" indent="0">
              <a:buNone/>
            </a:pPr>
            <a:r>
              <a:rPr lang="en-US" sz="1600" b="1" smtClean="0"/>
              <a:t>856 </a:t>
            </a:r>
            <a:r>
              <a:rPr lang="en-US" sz="1600" b="1"/>
              <a:t>40	$3 HathiTrust Digital Library (Harvard University copy) $u http://</a:t>
            </a:r>
            <a:r>
              <a:rPr lang="en-US" sz="1600" b="1" smtClean="0"/>
              <a:t>catalog.hathitrust.org/api/volumes/oclc/79617337.html</a:t>
            </a:r>
            <a:endParaRPr lang="en-US" sz="1600"/>
          </a:p>
          <a:p>
            <a:pPr marL="914400" lvl="4" indent="0">
              <a:buNone/>
            </a:pPr>
            <a:r>
              <a:rPr lang="en-US" sz="1600" b="1" smtClean="0"/>
              <a:t>856 </a:t>
            </a:r>
            <a:r>
              <a:rPr lang="en-US" sz="1600" b="1"/>
              <a:t>40	$3 Internet Archive (Brigham Young University copy) $u http://</a:t>
            </a:r>
            <a:r>
              <a:rPr lang="en-US" sz="1600" b="1" smtClean="0"/>
              <a:t>archive.org/details/paradiselostpoem1821milt</a:t>
            </a:r>
            <a:endParaRPr lang="en-US" sz="24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7385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a:t>
            </a:r>
            <a:endParaRPr lang="en-US" b="1" smtClean="0"/>
          </a:p>
          <a:p>
            <a:pPr marL="800100" lvl="2" indent="0">
              <a:buNone/>
            </a:pPr>
            <a:r>
              <a:rPr lang="en-US" sz="2000"/>
              <a:t>100 1_ 	$a </a:t>
            </a:r>
            <a:r>
              <a:rPr lang="en-US" sz="2000" b="1"/>
              <a:t>Tanaka, Kenneth L.</a:t>
            </a:r>
            <a:r>
              <a:rPr lang="en-US" sz="2000"/>
              <a:t>, $e </a:t>
            </a:r>
            <a:r>
              <a:rPr lang="en-US" sz="2000" b="1"/>
              <a:t>cartographer.</a:t>
            </a:r>
            <a:endParaRPr lang="en-US" sz="2000"/>
          </a:p>
          <a:p>
            <a:pPr marL="800100" lvl="2" indent="0">
              <a:buNone/>
            </a:pPr>
            <a:r>
              <a:rPr lang="en-US" sz="2000"/>
              <a:t>245 10	$a Geologic map of the northern plains of Mars / $c by Kenneth L. Tanaka, James A. Skinner, Jr., and Trent M. Hare ; prepared for the National Aeronautics and Space Administration</a:t>
            </a:r>
            <a:r>
              <a:rPr lang="en-US" sz="2000" smtClean="0"/>
              <a:t>.</a:t>
            </a:r>
            <a:endParaRPr lang="en-US" sz="1200"/>
          </a:p>
          <a:p>
            <a:pPr marL="800100" lvl="2" indent="0">
              <a:buNone/>
            </a:pPr>
            <a:endParaRPr lang="en-US" sz="2000"/>
          </a:p>
          <a:p>
            <a:pPr marL="800100" lvl="2" indent="0">
              <a:buNone/>
            </a:pPr>
            <a:r>
              <a:rPr lang="en-US" sz="2000"/>
              <a:t>100 1	$a</a:t>
            </a:r>
            <a:r>
              <a:rPr lang="en-US" sz="2000" b="1"/>
              <a:t> Milton, John, $d 1608-1674, </a:t>
            </a:r>
            <a:r>
              <a:rPr lang="en-US" sz="2000"/>
              <a:t>$e</a:t>
            </a:r>
            <a:r>
              <a:rPr lang="en-US" sz="2000" b="1"/>
              <a:t> author.</a:t>
            </a:r>
            <a:endParaRPr lang="en-US" sz="2000"/>
          </a:p>
          <a:p>
            <a:pPr marL="800100" lvl="2" indent="0">
              <a:buNone/>
            </a:pPr>
            <a:r>
              <a:rPr lang="en-US" sz="2000"/>
              <a:t>245 10	$a Paradise lost : $b a poem, in twelve books / $c the author, John Milton</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Tanaka, Kenneth L.</a:t>
            </a:r>
            <a:r>
              <a:rPr lang="en-US" sz="1800"/>
              <a:t>, $e cartographer.</a:t>
            </a:r>
          </a:p>
          <a:p>
            <a:pPr marL="800100" lvl="2" indent="0">
              <a:buNone/>
            </a:pPr>
            <a:r>
              <a:rPr lang="en-US" sz="1800"/>
              <a:t>245 10	$a </a:t>
            </a:r>
            <a:r>
              <a:rPr lang="en-US" sz="1800" b="1"/>
              <a:t>Geologic map of the northern plains of Mars </a:t>
            </a:r>
            <a:r>
              <a:rPr lang="en-US" sz="1800"/>
              <a:t>/ $c by Kenneth L. Tanaka, James A. Skinner, Jr., and Trent M. Hare ; prepared for the National Aeronautics and Space Administration.</a:t>
            </a:r>
            <a:endParaRPr lang="en-US" sz="1100"/>
          </a:p>
          <a:p>
            <a:pPr marL="800100" lvl="2" indent="0">
              <a:buNone/>
            </a:pPr>
            <a:endParaRPr lang="en-US" sz="1800"/>
          </a:p>
          <a:p>
            <a:pPr marL="800100" lvl="2" indent="0">
              <a:buNone/>
            </a:pPr>
            <a:r>
              <a:rPr lang="en-US" sz="1800"/>
              <a:t>100 1	$a</a:t>
            </a:r>
            <a:r>
              <a:rPr lang="en-US" sz="1800" b="1"/>
              <a:t> Milton, John, $d 1608-1674, </a:t>
            </a:r>
            <a:r>
              <a:rPr lang="en-US" sz="1800"/>
              <a:t>$e</a:t>
            </a:r>
            <a:r>
              <a:rPr lang="en-US" sz="1800" b="1"/>
              <a:t> </a:t>
            </a:r>
            <a:r>
              <a:rPr lang="en-US" sz="1800"/>
              <a:t>author.</a:t>
            </a:r>
          </a:p>
          <a:p>
            <a:pPr marL="800100" lvl="2" indent="0">
              <a:buNone/>
            </a:pPr>
            <a:r>
              <a:rPr lang="en-US" sz="1800"/>
              <a:t>245 10	$a </a:t>
            </a:r>
            <a:r>
              <a:rPr lang="en-US" sz="1800" b="1"/>
              <a:t>Paradise lost </a:t>
            </a:r>
            <a:r>
              <a:rPr lang="en-US" sz="1800"/>
              <a:t>: $b a poem, in twelve books / $c the author, John Milton</a:t>
            </a:r>
            <a:r>
              <a:rPr lang="en-US" sz="1800" smtClean="0"/>
              <a:t>.</a:t>
            </a:r>
            <a:endParaRPr lang="en-US" sz="1800"/>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r>
              <a:rPr lang="en-US" sz="1800"/>
              <a:t>245 10	$a Geologic map of the northern plains of Mars / $c by Kenneth L. Tanaka, James A. Skinner, Jr., and Trent M. Hare ; prepared for the National Aeronautics and Space Administration</a:t>
            </a:r>
            <a:r>
              <a:rPr lang="en-US" sz="1800" smtClean="0"/>
              <a:t>.</a:t>
            </a:r>
          </a:p>
          <a:p>
            <a:pPr marL="800100" lvl="2" indent="0">
              <a:buNone/>
            </a:pPr>
            <a:r>
              <a:rPr lang="en-US" sz="1800"/>
              <a:t>700 1_	$a </a:t>
            </a:r>
            <a:r>
              <a:rPr lang="en-US" sz="1800" b="1"/>
              <a:t>Skinner, James A., $c Jr. $q (James Albert) , $e cartographer.</a:t>
            </a:r>
          </a:p>
          <a:p>
            <a:pPr marL="800100" lvl="2" indent="0">
              <a:buNone/>
            </a:pPr>
            <a:r>
              <a:rPr lang="en-US" sz="1800"/>
              <a:t>700 1_	$a</a:t>
            </a:r>
            <a:r>
              <a:rPr lang="en-US" sz="1800" b="1"/>
              <a:t> Hare, Trent M., $e cartographer.</a:t>
            </a:r>
          </a:p>
          <a:p>
            <a:pPr marL="800100" lvl="2" indent="0">
              <a:buNone/>
            </a:pPr>
            <a:r>
              <a:rPr lang="en-US" sz="1800"/>
              <a:t>710 2_	$a </a:t>
            </a:r>
            <a:r>
              <a:rPr lang="en-US" sz="1800" b="1"/>
              <a:t>Geological Survey (U.S.), $e publisher.</a:t>
            </a:r>
          </a:p>
          <a:p>
            <a:pPr marL="800100" lvl="2" indent="0">
              <a:buNone/>
            </a:pPr>
            <a:r>
              <a:rPr lang="en-US" sz="1800"/>
              <a:t>710 1_	$a </a:t>
            </a:r>
            <a:r>
              <a:rPr lang="en-US" sz="1800" b="1"/>
              <a:t>United States. ǂb National Aeronautics and Space Administration, $e sponsoring body.</a:t>
            </a:r>
          </a:p>
          <a:p>
            <a:pPr marL="800100" lvl="2" indent="0">
              <a:buNone/>
            </a:pPr>
            <a:r>
              <a:rPr lang="en-US" sz="1800"/>
              <a:t>830 _0	$a</a:t>
            </a:r>
            <a:r>
              <a:rPr lang="en-US" sz="1800" b="1"/>
              <a:t> Scientific investigations map ; $v 2888.</a:t>
            </a:r>
          </a:p>
          <a:p>
            <a:pPr marL="800100" lvl="2" indent="0">
              <a:buNone/>
            </a:pPr>
            <a:endParaRPr lang="en-US" b="1"/>
          </a:p>
          <a:p>
            <a:pPr marL="800100" lvl="2" indent="0">
              <a:buNone/>
            </a:pPr>
            <a:endParaRPr lang="en-US" sz="1100" b="1"/>
          </a:p>
          <a:p>
            <a:pPr marL="800100" lvl="2" indent="0">
              <a:buNone/>
            </a:pPr>
            <a:endParaRPr lang="en-US" sz="11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digital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16</a:t>
            </a:r>
            <a:br>
              <a:rPr lang="en-US" sz="3600" b="1"/>
            </a:br>
            <a:r>
              <a:rPr lang="en-US" sz="3600" b="1"/>
              <a:t>Describing Digital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
        <p:nvSpPr>
          <p:cNvPr id="4" name="Slide Number Placeholder 3"/>
          <p:cNvSpPr>
            <a:spLocks noGrp="1"/>
          </p:cNvSpPr>
          <p:nvPr>
            <p:ph type="sldNum" sz="quarter" idx="12"/>
          </p:nvPr>
        </p:nvSpPr>
        <p:spPr/>
        <p:txBody>
          <a:bodyPr/>
          <a:lstStyle/>
          <a:p>
            <a:pPr>
              <a:defRPr/>
            </a:pPr>
            <a:fld id="{2BB1B599-7F7B-42BE-81B9-48758CD7929B}" type="slidenum">
              <a:rPr lang="en-US" smtClean="0"/>
              <a:pPr>
                <a:defRPr/>
              </a:pPr>
              <a:t>39</a:t>
            </a:fld>
            <a:endParaRPr lang="en-US"/>
          </a:p>
        </p:txBody>
      </p:sp>
      <p:sp>
        <p:nvSpPr>
          <p:cNvPr id="7"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 </a:t>
            </a:r>
            <a:r>
              <a:rPr lang="en-US" sz="2800" i="1" smtClean="0"/>
              <a:t>either</a:t>
            </a:r>
            <a:endParaRPr lang="en-US" sz="2800" smtClean="0"/>
          </a:p>
          <a:p>
            <a:pPr lvl="1"/>
            <a:r>
              <a:rPr lang="en-US" sz="2400" smtClean="0"/>
              <a:t>a label bearing a title that is permanently printed on or affixed to the resource</a:t>
            </a:r>
          </a:p>
          <a:p>
            <a:pPr marL="457200" lvl="1" indent="0">
              <a:buNone/>
            </a:pPr>
            <a:r>
              <a:rPr lang="en-US" sz="2400" i="1" smtClean="0"/>
              <a:t>or</a:t>
            </a:r>
          </a:p>
          <a:p>
            <a:pPr lvl="1"/>
            <a:r>
              <a:rPr lang="en-US" sz="2400" smtClean="0"/>
              <a:t>embedded metadata in textual form</a:t>
            </a:r>
          </a:p>
          <a:p>
            <a:pPr marL="457200" lvl="1" indent="0">
              <a:buNone/>
            </a:pPr>
            <a:r>
              <a:rPr lang="en-US" sz="2400" smtClean="0"/>
              <a:t>If neither is available, use</a:t>
            </a:r>
          </a:p>
          <a:p>
            <a:pPr lvl="1"/>
            <a:r>
              <a:rPr lang="en-US" sz="2400" smtClean="0"/>
              <a:t>another source forming part of the resource itself, preferring a source where the information is formally presented</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63765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09" r="1949" b="3372"/>
          <a:stretch/>
        </p:blipFill>
        <p:spPr bwMode="auto">
          <a:xfrm>
            <a:off x="152400" y="681408"/>
            <a:ext cx="7194997" cy="5262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 t="14053" r="21304" b="5156"/>
          <a:stretch/>
        </p:blipFill>
        <p:spPr bwMode="auto">
          <a:xfrm>
            <a:off x="1371600" y="1002082"/>
            <a:ext cx="6019800" cy="4984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42999"/>
            <a:ext cx="5906547" cy="488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6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570" y="1143000"/>
            <a:ext cx="3722340" cy="480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38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6007</TotalTime>
  <Words>1770</Words>
  <Application>Microsoft Office PowerPoint</Application>
  <PresentationFormat>On-screen Show (4:3)</PresentationFormat>
  <Paragraphs>369</Paragraphs>
  <Slides>40</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Module 16 Describing Digital Resources</vt:lpstr>
      <vt:lpstr>Please log in to RDA</vt:lpstr>
      <vt:lpstr>Mode of Issuance</vt:lpstr>
      <vt:lpstr>Basis for Identification RDA 2.1</vt:lpstr>
      <vt:lpstr>Preferred Source of Information RDA 2.2.2</vt:lpstr>
      <vt:lpstr>Preferred source?</vt:lpstr>
      <vt:lpstr>Preferred source</vt:lpstr>
      <vt:lpstr>Preferred source</vt:lpstr>
      <vt:lpstr>Preferred source</vt:lpstr>
      <vt:lpstr>Preferred source</vt:lpstr>
      <vt:lpstr>Preferred source</vt:lpstr>
      <vt:lpstr>Preferred source</vt:lpstr>
      <vt:lpstr>Title</vt:lpstr>
      <vt:lpstr>Variant title</vt:lpstr>
      <vt:lpstr>Statement of Responsibility</vt:lpstr>
      <vt:lpstr>Statement of Responsibility</vt:lpstr>
      <vt:lpstr>Statement of Responsibility</vt:lpstr>
      <vt:lpstr>Edition Statement</vt:lpstr>
      <vt:lpstr>Publication Statement</vt:lpstr>
      <vt:lpstr>Publication Statement</vt:lpstr>
      <vt:lpstr>Extent (3.4.1)</vt:lpstr>
      <vt:lpstr>Extent (3.4.1.7.5)</vt:lpstr>
      <vt:lpstr>Illustrative and Color Content  (RDA 7.15, 7.17)</vt:lpstr>
      <vt:lpstr>Dimensions (3.5)</vt:lpstr>
      <vt:lpstr>Record content, media,  and carrier type (3.2, 3.3, 6.9)</vt:lpstr>
      <vt:lpstr>Digital File Characteristic (3.19)</vt:lpstr>
      <vt:lpstr>Digital File Characteristic (3.19)</vt:lpstr>
      <vt:lpstr>Other elements</vt:lpstr>
      <vt:lpstr>Series Statement</vt:lpstr>
      <vt:lpstr>Notes</vt:lpstr>
      <vt:lpstr>Notes</vt:lpstr>
      <vt:lpstr>Notes</vt:lpstr>
      <vt:lpstr>Identifier for the manifestation (2.15)</vt:lpstr>
      <vt:lpstr>URL (4.6)</vt:lpstr>
      <vt:lpstr>Record Relationships</vt:lpstr>
      <vt:lpstr>Record Relationships</vt:lpstr>
      <vt:lpstr>Record Relationships</vt:lpstr>
      <vt:lpstr>Exercise </vt:lpstr>
      <vt:lpstr>Module 16 Describing Digital Resources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474</cp:revision>
  <dcterms:created xsi:type="dcterms:W3CDTF">2009-02-12T16:45:06Z</dcterms:created>
  <dcterms:modified xsi:type="dcterms:W3CDTF">2015-11-25T23:48:12Z</dcterms:modified>
</cp:coreProperties>
</file>