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8" r:id="rId1"/>
  </p:sldMasterIdLst>
  <p:notesMasterIdLst>
    <p:notesMasterId r:id="rId40"/>
  </p:notesMasterIdLst>
  <p:handoutMasterIdLst>
    <p:handoutMasterId r:id="rId41"/>
  </p:handoutMasterIdLst>
  <p:sldIdLst>
    <p:sldId id="457" r:id="rId2"/>
    <p:sldId id="578" r:id="rId3"/>
    <p:sldId id="536" r:id="rId4"/>
    <p:sldId id="537" r:id="rId5"/>
    <p:sldId id="538" r:id="rId6"/>
    <p:sldId id="568" r:id="rId7"/>
    <p:sldId id="539" r:id="rId8"/>
    <p:sldId id="569" r:id="rId9"/>
    <p:sldId id="541" r:id="rId10"/>
    <p:sldId id="570" r:id="rId11"/>
    <p:sldId id="542" r:id="rId12"/>
    <p:sldId id="543" r:id="rId13"/>
    <p:sldId id="545" r:id="rId14"/>
    <p:sldId id="546" r:id="rId15"/>
    <p:sldId id="547" r:id="rId16"/>
    <p:sldId id="548" r:id="rId17"/>
    <p:sldId id="549" r:id="rId18"/>
    <p:sldId id="550" r:id="rId19"/>
    <p:sldId id="571" r:id="rId20"/>
    <p:sldId id="572" r:id="rId21"/>
    <p:sldId id="573" r:id="rId22"/>
    <p:sldId id="552" r:id="rId23"/>
    <p:sldId id="574" r:id="rId24"/>
    <p:sldId id="553" r:id="rId25"/>
    <p:sldId id="559" r:id="rId26"/>
    <p:sldId id="579" r:id="rId27"/>
    <p:sldId id="580" r:id="rId28"/>
    <p:sldId id="581" r:id="rId29"/>
    <p:sldId id="560" r:id="rId30"/>
    <p:sldId id="575" r:id="rId31"/>
    <p:sldId id="563" r:id="rId32"/>
    <p:sldId id="564" r:id="rId33"/>
    <p:sldId id="565" r:id="rId34"/>
    <p:sldId id="566" r:id="rId35"/>
    <p:sldId id="576" r:id="rId36"/>
    <p:sldId id="567" r:id="rId37"/>
    <p:sldId id="535" r:id="rId38"/>
    <p:sldId id="577" r:id="rId39"/>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226" autoAdjust="0"/>
    <p:restoredTop sz="73282" autoAdjust="0"/>
  </p:normalViewPr>
  <p:slideViewPr>
    <p:cSldViewPr>
      <p:cViewPr varScale="1">
        <p:scale>
          <a:sx n="67" d="100"/>
          <a:sy n="67" d="100"/>
        </p:scale>
        <p:origin x="972"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80" d="100"/>
          <a:sy n="80" d="100"/>
        </p:scale>
        <p:origin x="-2100" y="-10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C965EA04-9631-4316-81D7-6EC722CC3AA0}" type="slidenum">
              <a:rPr lang="en-US" smtClean="0"/>
              <a:t>‹#›</a:t>
            </a:fld>
            <a:endParaRPr lang="en-US"/>
          </a:p>
        </p:txBody>
      </p:sp>
    </p:spTree>
    <p:extLst>
      <p:ext uri="{BB962C8B-B14F-4D97-AF65-F5344CB8AC3E}">
        <p14:creationId xmlns:p14="http://schemas.microsoft.com/office/powerpoint/2010/main" val="37320469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826"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77827" name="Rectangle 3"/>
          <p:cNvSpPr>
            <a:spLocks noGrp="1" noChangeArrowheads="1"/>
          </p:cNvSpPr>
          <p:nvPr>
            <p:ph type="dt" idx="1"/>
          </p:nvPr>
        </p:nvSpPr>
        <p:spPr bwMode="auto">
          <a:xfrm>
            <a:off x="3970338"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54628"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9" name="Rectangle 5"/>
          <p:cNvSpPr>
            <a:spLocks noGrp="1" noChangeArrowheads="1"/>
          </p:cNvSpPr>
          <p:nvPr>
            <p:ph type="body" sz="quarter" idx="3"/>
          </p:nvPr>
        </p:nvSpPr>
        <p:spPr bwMode="auto">
          <a:xfrm>
            <a:off x="701675" y="4416425"/>
            <a:ext cx="5607050" cy="4183063"/>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77830" name="Rectangle 6"/>
          <p:cNvSpPr>
            <a:spLocks noGrp="1" noChangeArrowheads="1"/>
          </p:cNvSpPr>
          <p:nvPr>
            <p:ph type="ftr" sz="quarter" idx="4"/>
          </p:nvPr>
        </p:nvSpPr>
        <p:spPr bwMode="auto">
          <a:xfrm>
            <a:off x="0"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77831" name="Rectangle 7"/>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eaLnBrk="1" hangingPunct="1">
              <a:defRPr sz="1200">
                <a:latin typeface="Arial" charset="0"/>
              </a:defRPr>
            </a:lvl1pPr>
          </a:lstStyle>
          <a:p>
            <a:pPr>
              <a:defRPr/>
            </a:pPr>
            <a:fld id="{E8E8A444-0F7E-413B-A9E6-274C22ECA5F6}" type="slidenum">
              <a:rPr lang="en-US"/>
              <a:pPr>
                <a:defRPr/>
              </a:pPr>
              <a:t>‹#›</a:t>
            </a:fld>
            <a:endParaRPr lang="en-US"/>
          </a:p>
        </p:txBody>
      </p:sp>
    </p:spTree>
    <p:extLst>
      <p:ext uri="{BB962C8B-B14F-4D97-AF65-F5344CB8AC3E}">
        <p14:creationId xmlns:p14="http://schemas.microsoft.com/office/powerpoint/2010/main" val="164057723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This</a:t>
            </a:r>
            <a:r>
              <a:rPr lang="en-US" baseline="0" smtClean="0"/>
              <a:t> module is intended to cover special procedures for printed music that differ from books. We’ve already covered thoroughly how to describe a book. We won’t go over all that again, exept to note when you do the same thing for printed music.</a:t>
            </a:r>
            <a:endParaRPr lang="en-US" smtClean="0"/>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1</a:t>
            </a:fld>
            <a:endParaRPr lang="en-US"/>
          </a:p>
        </p:txBody>
      </p:sp>
    </p:spTree>
    <p:extLst>
      <p:ext uri="{BB962C8B-B14F-4D97-AF65-F5344CB8AC3E}">
        <p14:creationId xmlns:p14="http://schemas.microsoft.com/office/powerpoint/2010/main" val="3844125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smtClean="0"/>
              <a:t>Read</a:t>
            </a:r>
            <a:r>
              <a:rPr lang="en-US" b="1" baseline="0" smtClean="0"/>
              <a:t> RDA 2.3.2.8.1</a:t>
            </a:r>
            <a:r>
              <a:rPr lang="en-US" b="1" i="1" baseline="0" smtClean="0"/>
              <a:t> </a:t>
            </a:r>
            <a:r>
              <a:rPr lang="en-US" b="0" i="0" baseline="0" smtClean="0"/>
              <a:t>on the variant title for the Brahms</a:t>
            </a:r>
            <a:endParaRPr lang="en-US" b="1"/>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10</a:t>
            </a:fld>
            <a:endParaRPr lang="en-US"/>
          </a:p>
        </p:txBody>
      </p:sp>
    </p:spTree>
    <p:extLst>
      <p:ext uri="{BB962C8B-B14F-4D97-AF65-F5344CB8AC3E}">
        <p14:creationId xmlns:p14="http://schemas.microsoft.com/office/powerpoint/2010/main" val="36206387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11</a:t>
            </a:fld>
            <a:endParaRPr lang="en-US"/>
          </a:p>
        </p:txBody>
      </p:sp>
    </p:spTree>
    <p:extLst>
      <p:ext uri="{BB962C8B-B14F-4D97-AF65-F5344CB8AC3E}">
        <p14:creationId xmlns:p14="http://schemas.microsoft.com/office/powerpoint/2010/main" val="41308187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smtClean="0"/>
              <a:t>Two points</a:t>
            </a:r>
            <a:r>
              <a:rPr lang="en-US" b="1" baseline="0" smtClean="0"/>
              <a:t> about Sing we all Noel! </a:t>
            </a:r>
          </a:p>
          <a:p>
            <a:endParaRPr lang="en-US" b="1" baseline="0" smtClean="0"/>
          </a:p>
          <a:p>
            <a:r>
              <a:rPr lang="en-US" b="1" baseline="0" smtClean="0"/>
              <a:t>(1) Read together 2.4.2.2 sources of information. </a:t>
            </a:r>
            <a:r>
              <a:rPr lang="en-US" b="0" baseline="0" smtClean="0"/>
              <a:t>Statements of responsibility can come from anywhere in the resource without bracketing. “Allen Pote” came from the preferred source, but “C.F. Hernaman” came from the first page of the music. </a:t>
            </a:r>
          </a:p>
          <a:p>
            <a:r>
              <a:rPr lang="en-US" b="1" baseline="0" smtClean="0"/>
              <a:t>(2) Read together 2.4.1.7 clarification of role.</a:t>
            </a:r>
            <a:r>
              <a:rPr lang="en-US" b="0" baseline="0" smtClean="0"/>
              <a:t> If the role of the entity named in the statement of responsibility is not clear, add a word or phrase clarifying it. Here if we just copied the statements of responsibility we would leave a misleading impression that they were both the composer. </a:t>
            </a:r>
            <a:r>
              <a:rPr lang="en-US" b="1" baseline="0" smtClean="0"/>
              <a:t>Note:</a:t>
            </a:r>
            <a:r>
              <a:rPr lang="en-US" b="0" baseline="0" smtClean="0"/>
              <a:t> in captions on music the position of the names is important. The person named to the left wrote the words; the person named to the right wrote the music.</a:t>
            </a:r>
            <a:endParaRPr lang="en-US" b="1"/>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12</a:t>
            </a:fld>
            <a:endParaRPr lang="en-US"/>
          </a:p>
        </p:txBody>
      </p:sp>
    </p:spTree>
    <p:extLst>
      <p:ext uri="{BB962C8B-B14F-4D97-AF65-F5344CB8AC3E}">
        <p14:creationId xmlns:p14="http://schemas.microsoft.com/office/powerpoint/2010/main" val="41308187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A couple of examples of music edition statements. This</a:t>
            </a:r>
            <a:r>
              <a:rPr lang="en-US" baseline="0" smtClean="0"/>
              <a:t> sort of thing used to be recorded in MARC 254. Now obsolete.</a:t>
            </a:r>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13</a:t>
            </a:fld>
            <a:endParaRPr lang="en-US"/>
          </a:p>
        </p:txBody>
      </p:sp>
    </p:spTree>
    <p:extLst>
      <p:ext uri="{BB962C8B-B14F-4D97-AF65-F5344CB8AC3E}">
        <p14:creationId xmlns:p14="http://schemas.microsoft.com/office/powerpoint/2010/main" val="25823089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Publication information is often very spotty in printed music. </a:t>
            </a:r>
          </a:p>
          <a:p>
            <a:endParaRPr lang="en-US" smtClean="0"/>
          </a:p>
          <a:p>
            <a:r>
              <a:rPr lang="en-US" smtClean="0"/>
              <a:t>In the case of Sing we Noel! I went to the publisher’s website and learned that their office is in Dallas, Texas.</a:t>
            </a:r>
            <a:r>
              <a:rPr lang="en-US" baseline="0" smtClean="0"/>
              <a:t> I inferred the publication date from the copyright date. This was a pretty safe bet in this case, but often printed music is a republication which simply photographically reprints an earlier edition. If you have a piece of music that looks very new and has no date other than a copyright date 1945, the date of publication is probably not 1945, especially if it’s not just a reprint by the same publisher as the original.</a:t>
            </a:r>
          </a:p>
          <a:p>
            <a:endParaRPr lang="en-US" baseline="0" smtClean="0"/>
          </a:p>
          <a:p>
            <a:r>
              <a:rPr lang="en-US" baseline="0" smtClean="0"/>
              <a:t>Music publishers are notorious for this. The Brahms piece has no date on it at all. I learned from poking around in Google that Belwin-Mills is no longer in Melville, N.Y. but no idea when they moved. Looking at the music (and the fact that it has a $3.00 price sticker on the cover) it looks like it might be from the 1970s. This isn’t very satisfactory but it was the best I could do. </a:t>
            </a:r>
            <a:r>
              <a:rPr lang="en-US" b="1" baseline="0" smtClean="0"/>
              <a:t>Note</a:t>
            </a:r>
            <a:r>
              <a:rPr lang="en-US" b="0" baseline="0" smtClean="0"/>
              <a:t> the fact that the publisher’s name is recorded exactly as it appears.</a:t>
            </a:r>
            <a:endParaRPr lang="en-US" baseline="0" smtClean="0"/>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14</a:t>
            </a:fld>
            <a:endParaRPr lang="en-US"/>
          </a:p>
        </p:txBody>
      </p:sp>
    </p:spTree>
    <p:extLst>
      <p:ext uri="{BB962C8B-B14F-4D97-AF65-F5344CB8AC3E}">
        <p14:creationId xmlns:p14="http://schemas.microsoft.com/office/powerpoint/2010/main" val="12424941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You don’t need to record a place, in fact you don’t need to record any of it--none of it is core unless publication information has not been identified.</a:t>
            </a:r>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16</a:t>
            </a:fld>
            <a:endParaRPr lang="en-US"/>
          </a:p>
        </p:txBody>
      </p:sp>
    </p:spTree>
    <p:extLst>
      <p:ext uri="{BB962C8B-B14F-4D97-AF65-F5344CB8AC3E}">
        <p14:creationId xmlns:p14="http://schemas.microsoft.com/office/powerpoint/2010/main" val="17727266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Note in this case Hal</a:t>
            </a:r>
            <a:r>
              <a:rPr lang="en-US" baseline="0" smtClean="0"/>
              <a:t> Leonard Corp. is both the printer and the distributor.</a:t>
            </a:r>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17</a:t>
            </a:fld>
            <a:endParaRPr lang="en-US"/>
          </a:p>
        </p:txBody>
      </p:sp>
    </p:spTree>
    <p:extLst>
      <p:ext uri="{BB962C8B-B14F-4D97-AF65-F5344CB8AC3E}">
        <p14:creationId xmlns:p14="http://schemas.microsoft.com/office/powerpoint/2010/main" val="42880732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Go</a:t>
            </a:r>
            <a:r>
              <a:rPr lang="en-US" baseline="0" smtClean="0"/>
              <a:t> to 3.4.3, then 7.20.1.3</a:t>
            </a:r>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18</a:t>
            </a:fld>
            <a:endParaRPr lang="en-US"/>
          </a:p>
        </p:txBody>
      </p:sp>
    </p:spTree>
    <p:extLst>
      <p:ext uri="{BB962C8B-B14F-4D97-AF65-F5344CB8AC3E}">
        <p14:creationId xmlns:p14="http://schemas.microsoft.com/office/powerpoint/2010/main" val="1486113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Go</a:t>
            </a:r>
            <a:r>
              <a:rPr lang="en-US" baseline="0" smtClean="0"/>
              <a:t> to 3.4.3, then 7.20.1.3</a:t>
            </a:r>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19</a:t>
            </a:fld>
            <a:endParaRPr lang="en-US"/>
          </a:p>
        </p:txBody>
      </p:sp>
    </p:spTree>
    <p:extLst>
      <p:ext uri="{BB962C8B-B14F-4D97-AF65-F5344CB8AC3E}">
        <p14:creationId xmlns:p14="http://schemas.microsoft.com/office/powerpoint/2010/main" val="1486113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Go</a:t>
            </a:r>
            <a:r>
              <a:rPr lang="en-US" baseline="0" smtClean="0"/>
              <a:t> to 3.4.3, then 7.20.1.3</a:t>
            </a:r>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20</a:t>
            </a:fld>
            <a:endParaRPr lang="en-US"/>
          </a:p>
        </p:txBody>
      </p:sp>
    </p:spTree>
    <p:extLst>
      <p:ext uri="{BB962C8B-B14F-4D97-AF65-F5344CB8AC3E}">
        <p14:creationId xmlns:p14="http://schemas.microsoft.com/office/powerpoint/2010/main" val="1486113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From now on, as I show slides of RDA, please feel free to go ahead and look yourself in the Toolkit.</a:t>
            </a:r>
          </a:p>
        </p:txBody>
      </p:sp>
      <p:sp>
        <p:nvSpPr>
          <p:cNvPr id="634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DF3D879D-1951-4282-8FE6-8BCC6C99EA8D}" type="slidenum">
              <a:rPr lang="en-US" smtClean="0"/>
              <a:pPr/>
              <a:t>2</a:t>
            </a:fld>
            <a:endParaRPr lang="en-US" smtClean="0"/>
          </a:p>
        </p:txBody>
      </p:sp>
    </p:spTree>
    <p:extLst>
      <p:ext uri="{BB962C8B-B14F-4D97-AF65-F5344CB8AC3E}">
        <p14:creationId xmlns:p14="http://schemas.microsoft.com/office/powerpoint/2010/main" val="36454053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Slide Image Placeholder 1"/>
          <p:cNvSpPr>
            <a:spLocks noGrp="1" noRot="1" noChangeAspect="1" noTextEdit="1"/>
          </p:cNvSpPr>
          <p:nvPr>
            <p:ph type="sldImg"/>
          </p:nvPr>
        </p:nvSpPr>
        <p:spPr>
          <a:ln/>
        </p:spPr>
      </p:sp>
      <p:sp>
        <p:nvSpPr>
          <p:cNvPr id="2252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t>Read</a:t>
            </a:r>
            <a:r>
              <a:rPr lang="en-US" b="1" baseline="0" smtClean="0"/>
              <a:t> 7.15 and 7.17. together</a:t>
            </a:r>
            <a:endParaRPr lang="en-US" b="1" smtClean="0"/>
          </a:p>
        </p:txBody>
      </p:sp>
      <p:sp>
        <p:nvSpPr>
          <p:cNvPr id="2252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AFF89DB1-C2DC-4481-A910-27E8ED9AEA83}" type="slidenum">
              <a:rPr lang="en-US" smtClean="0"/>
              <a:pPr/>
              <a:t>21</a:t>
            </a:fld>
            <a:endParaRPr lang="en-US" smtClean="0"/>
          </a:p>
        </p:txBody>
      </p:sp>
    </p:spTree>
    <p:extLst>
      <p:ext uri="{BB962C8B-B14F-4D97-AF65-F5344CB8AC3E}">
        <p14:creationId xmlns:p14="http://schemas.microsoft.com/office/powerpoint/2010/main" val="6080959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Everyone open to 3.5.1.4. The preferred</a:t>
            </a:r>
            <a:r>
              <a:rPr lang="en-US" baseline="0" smtClean="0"/>
              <a:t> unit of measure is metric</a:t>
            </a:r>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22</a:t>
            </a:fld>
            <a:endParaRPr lang="en-US"/>
          </a:p>
        </p:txBody>
      </p:sp>
    </p:spTree>
    <p:extLst>
      <p:ext uri="{BB962C8B-B14F-4D97-AF65-F5344CB8AC3E}">
        <p14:creationId xmlns:p14="http://schemas.microsoft.com/office/powerpoint/2010/main" val="1774520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Everyone open to 3.5.1.4. The preferred</a:t>
            </a:r>
            <a:r>
              <a:rPr lang="en-US" baseline="0" smtClean="0"/>
              <a:t> unit of measure is metric</a:t>
            </a:r>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23</a:t>
            </a:fld>
            <a:endParaRPr lang="en-US"/>
          </a:p>
        </p:txBody>
      </p:sp>
    </p:spTree>
    <p:extLst>
      <p:ext uri="{BB962C8B-B14F-4D97-AF65-F5344CB8AC3E}">
        <p14:creationId xmlns:p14="http://schemas.microsoft.com/office/powerpoint/2010/main" val="1774520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Some</a:t>
            </a:r>
            <a:r>
              <a:rPr lang="en-US" baseline="0" smtClean="0"/>
              <a:t> possible combinations for printed music.</a:t>
            </a:r>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24</a:t>
            </a:fld>
            <a:endParaRPr lang="en-US"/>
          </a:p>
        </p:txBody>
      </p:sp>
    </p:spTree>
    <p:extLst>
      <p:ext uri="{BB962C8B-B14F-4D97-AF65-F5344CB8AC3E}">
        <p14:creationId xmlns:p14="http://schemas.microsoft.com/office/powerpoint/2010/main" val="40502685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Note: there is a number just below the series</a:t>
            </a:r>
            <a:r>
              <a:rPr lang="en-US" baseline="0" smtClean="0"/>
              <a:t> statement, 9111, but that’s a publisher’s number or plate number, not the series numbering. The same number appears at the bottom of every page; also the series authority record says to treat this number as a publisher’s number.</a:t>
            </a:r>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25</a:t>
            </a:fld>
            <a:endParaRPr lang="en-US"/>
          </a:p>
        </p:txBody>
      </p:sp>
    </p:spTree>
    <p:extLst>
      <p:ext uri="{BB962C8B-B14F-4D97-AF65-F5344CB8AC3E}">
        <p14:creationId xmlns:p14="http://schemas.microsoft.com/office/powerpoint/2010/main" val="115203390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This is a complex </a:t>
            </a:r>
            <a:r>
              <a:rPr lang="en-US" baseline="0" smtClean="0"/>
              <a:t>example.</a:t>
            </a:r>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27</a:t>
            </a:fld>
            <a:endParaRPr lang="en-US"/>
          </a:p>
        </p:txBody>
      </p:sp>
    </p:spTree>
    <p:extLst>
      <p:ext uri="{BB962C8B-B14F-4D97-AF65-F5344CB8AC3E}">
        <p14:creationId xmlns:p14="http://schemas.microsoft.com/office/powerpoint/2010/main" val="310576225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A few examples of typical notes for music. No</a:t>
            </a:r>
            <a:r>
              <a:rPr lang="en-US" baseline="0" smtClean="0"/>
              <a:t> notes are core in RDA, but form of musical notation is core for LC and PCC.</a:t>
            </a:r>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29</a:t>
            </a:fld>
            <a:endParaRPr lang="en-US"/>
          </a:p>
        </p:txBody>
      </p:sp>
    </p:spTree>
    <p:extLst>
      <p:ext uri="{BB962C8B-B14F-4D97-AF65-F5344CB8AC3E}">
        <p14:creationId xmlns:p14="http://schemas.microsoft.com/office/powerpoint/2010/main" val="303978780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A few examples of typical notes for music.</a:t>
            </a:r>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30</a:t>
            </a:fld>
            <a:endParaRPr lang="en-US"/>
          </a:p>
        </p:txBody>
      </p:sp>
    </p:spTree>
    <p:extLst>
      <p:ext uri="{BB962C8B-B14F-4D97-AF65-F5344CB8AC3E}">
        <p14:creationId xmlns:p14="http://schemas.microsoft.com/office/powerpoint/2010/main" val="303978780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smtClean="0">
                <a:solidFill>
                  <a:schemeClr val="tx1"/>
                </a:solidFill>
                <a:effectLst/>
                <a:latin typeface="Arial" charset="0"/>
                <a:ea typeface="+mn-ea"/>
                <a:cs typeface="+mn-cs"/>
              </a:rPr>
              <a:t>A plate number is a number that appears at the bottom of each page of a music score.</a:t>
            </a:r>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31</a:t>
            </a:fld>
            <a:endParaRPr lang="en-US"/>
          </a:p>
        </p:txBody>
      </p:sp>
    </p:spTree>
    <p:extLst>
      <p:ext uri="{BB962C8B-B14F-4D97-AF65-F5344CB8AC3E}">
        <p14:creationId xmlns:p14="http://schemas.microsoft.com/office/powerpoint/2010/main" val="390727233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Reminder: this is done by embedding the authorized access point for the</a:t>
            </a:r>
            <a:r>
              <a:rPr lang="en-US" baseline="0" smtClean="0"/>
              <a:t> work in the record. </a:t>
            </a:r>
          </a:p>
          <a:p>
            <a:endParaRPr lang="en-US" baseline="0" smtClean="0"/>
          </a:p>
          <a:p>
            <a:r>
              <a:rPr lang="en-US" baseline="0" smtClean="0"/>
              <a:t>We’ve talked about the LC policy of not explicitly including an authorized access point for the work if the title proper in the 245 is exactly the same as the preferred title of the work. This policy is not widely followed in music cataloging (see Pote example)</a:t>
            </a:r>
          </a:p>
          <a:p>
            <a:endParaRPr lang="en-US" baseline="0" smtClean="0"/>
          </a:p>
          <a:p>
            <a:r>
              <a:rPr lang="en-US" baseline="0" smtClean="0"/>
              <a:t>Think back to the works module on creating the preferred title for a musical work.</a:t>
            </a:r>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33</a:t>
            </a:fld>
            <a:endParaRPr lang="en-US"/>
          </a:p>
        </p:txBody>
      </p:sp>
    </p:spTree>
    <p:extLst>
      <p:ext uri="{BB962C8B-B14F-4D97-AF65-F5344CB8AC3E}">
        <p14:creationId xmlns:p14="http://schemas.microsoft.com/office/powerpoint/2010/main" val="13092939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This module only covers</a:t>
            </a:r>
            <a:r>
              <a:rPr lang="en-US" baseline="0" smtClean="0"/>
              <a:t> monographs. </a:t>
            </a:r>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3</a:t>
            </a:fld>
            <a:endParaRPr lang="en-US"/>
          </a:p>
        </p:txBody>
      </p:sp>
    </p:spTree>
    <p:extLst>
      <p:ext uri="{BB962C8B-B14F-4D97-AF65-F5344CB8AC3E}">
        <p14:creationId xmlns:p14="http://schemas.microsoft.com/office/powerpoint/2010/main" val="334434214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I checked the authority file for all these forms. </a:t>
            </a:r>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34</a:t>
            </a:fld>
            <a:endParaRPr lang="en-US"/>
          </a:p>
        </p:txBody>
      </p:sp>
    </p:spTree>
    <p:extLst>
      <p:ext uri="{BB962C8B-B14F-4D97-AF65-F5344CB8AC3E}">
        <p14:creationId xmlns:p14="http://schemas.microsoft.com/office/powerpoint/2010/main" val="130929392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35</a:t>
            </a:fld>
            <a:endParaRPr lang="en-US"/>
          </a:p>
        </p:txBody>
      </p:sp>
    </p:spTree>
    <p:extLst>
      <p:ext uri="{BB962C8B-B14F-4D97-AF65-F5344CB8AC3E}">
        <p14:creationId xmlns:p14="http://schemas.microsoft.com/office/powerpoint/2010/main" val="241244482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mtClean="0"/>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37</a:t>
            </a:fld>
            <a:endParaRPr lang="en-US"/>
          </a:p>
        </p:txBody>
      </p:sp>
    </p:spTree>
    <p:extLst>
      <p:ext uri="{BB962C8B-B14F-4D97-AF65-F5344CB8AC3E}">
        <p14:creationId xmlns:p14="http://schemas.microsoft.com/office/powerpoint/2010/main" val="3844125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The Brahms sonata is an example.</a:t>
            </a:r>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4</a:t>
            </a:fld>
            <a:endParaRPr lang="en-US"/>
          </a:p>
        </p:txBody>
      </p:sp>
    </p:spTree>
    <p:extLst>
      <p:ext uri="{BB962C8B-B14F-4D97-AF65-F5344CB8AC3E}">
        <p14:creationId xmlns:p14="http://schemas.microsoft.com/office/powerpoint/2010/main" val="33443421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5</a:t>
            </a:fld>
            <a:endParaRPr lang="en-US"/>
          </a:p>
        </p:txBody>
      </p:sp>
    </p:spTree>
    <p:extLst>
      <p:ext uri="{BB962C8B-B14F-4D97-AF65-F5344CB8AC3E}">
        <p14:creationId xmlns:p14="http://schemas.microsoft.com/office/powerpoint/2010/main" val="33443421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A typical kind of title page you might have to deal with with music. If this is the only source in the resource that bears a title, use it as the preferred source of information, but only record information about the resource itself,</a:t>
            </a:r>
            <a:r>
              <a:rPr lang="en-US" baseline="0" smtClean="0"/>
              <a:t> not all the other things in the list.</a:t>
            </a:r>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6</a:t>
            </a:fld>
            <a:endParaRPr lang="en-US"/>
          </a:p>
        </p:txBody>
      </p:sp>
    </p:spTree>
    <p:extLst>
      <p:ext uri="{BB962C8B-B14F-4D97-AF65-F5344CB8AC3E}">
        <p14:creationId xmlns:p14="http://schemas.microsoft.com/office/powerpoint/2010/main" val="33443421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No</a:t>
            </a:r>
            <a:r>
              <a:rPr lang="en-US" baseline="0" smtClean="0"/>
              <a:t> title page. We have a cover and a caption. Which one?</a:t>
            </a:r>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7</a:t>
            </a:fld>
            <a:endParaRPr lang="en-US"/>
          </a:p>
        </p:txBody>
      </p:sp>
    </p:spTree>
    <p:extLst>
      <p:ext uri="{BB962C8B-B14F-4D97-AF65-F5344CB8AC3E}">
        <p14:creationId xmlns:p14="http://schemas.microsoft.com/office/powerpoint/2010/main" val="36744987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No</a:t>
            </a:r>
            <a:r>
              <a:rPr lang="en-US" baseline="0" smtClean="0"/>
              <a:t> title page. We have a title page and a caption. Which one?</a:t>
            </a:r>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8</a:t>
            </a:fld>
            <a:endParaRPr lang="en-US"/>
          </a:p>
        </p:txBody>
      </p:sp>
    </p:spTree>
    <p:extLst>
      <p:ext uri="{BB962C8B-B14F-4D97-AF65-F5344CB8AC3E}">
        <p14:creationId xmlns:p14="http://schemas.microsoft.com/office/powerpoint/2010/main" val="36744987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smtClean="0"/>
              <a:t>Read</a:t>
            </a:r>
            <a:r>
              <a:rPr lang="en-US" b="1" baseline="0" smtClean="0"/>
              <a:t> RDA 2.3.2.8.1</a:t>
            </a:r>
            <a:r>
              <a:rPr lang="en-US" b="1" i="1" baseline="0" smtClean="0"/>
              <a:t> </a:t>
            </a:r>
            <a:r>
              <a:rPr lang="en-US" b="0" i="0" baseline="0" smtClean="0"/>
              <a:t>on the other title information for Sing we all Noel!</a:t>
            </a:r>
            <a:endParaRPr lang="en-US" b="1"/>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9</a:t>
            </a:fld>
            <a:endParaRPr lang="en-US"/>
          </a:p>
        </p:txBody>
      </p:sp>
    </p:spTree>
    <p:extLst>
      <p:ext uri="{BB962C8B-B14F-4D97-AF65-F5344CB8AC3E}">
        <p14:creationId xmlns:p14="http://schemas.microsoft.com/office/powerpoint/2010/main" val="36206387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14401"/>
            <a:ext cx="7772400" cy="2686050"/>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Module 14. Describing Printed Music</a:t>
            </a:r>
            <a:endParaRPr lang="en-US"/>
          </a:p>
        </p:txBody>
      </p:sp>
      <p:sp>
        <p:nvSpPr>
          <p:cNvPr id="6" name="Slide Number Placeholder 5"/>
          <p:cNvSpPr>
            <a:spLocks noGrp="1"/>
          </p:cNvSpPr>
          <p:nvPr>
            <p:ph type="sldNum" sz="quarter" idx="12"/>
          </p:nvPr>
        </p:nvSpPr>
        <p:spPr/>
        <p:txBody>
          <a:bodyPr/>
          <a:lstStyle>
            <a:lvl1pPr>
              <a:defRPr/>
            </a:lvl1pPr>
          </a:lstStyle>
          <a:p>
            <a:pPr>
              <a:defRPr/>
            </a:pPr>
            <a:fld id="{2BB1B599-7F7B-42BE-81B9-48758CD7929B}" type="slidenum">
              <a:rPr lang="en-US"/>
              <a:pPr>
                <a:defRPr/>
              </a:pPr>
              <a:t>‹#›</a:t>
            </a:fld>
            <a:endParaRPr lang="en-US"/>
          </a:p>
        </p:txBody>
      </p:sp>
    </p:spTree>
    <p:extLst>
      <p:ext uri="{BB962C8B-B14F-4D97-AF65-F5344CB8AC3E}">
        <p14:creationId xmlns:p14="http://schemas.microsoft.com/office/powerpoint/2010/main" val="27847228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Module 14. Describing Printed Music</a:t>
            </a:r>
            <a:endParaRPr lang="en-US"/>
          </a:p>
        </p:txBody>
      </p:sp>
      <p:sp>
        <p:nvSpPr>
          <p:cNvPr id="6" name="Slide Number Placeholder 5"/>
          <p:cNvSpPr>
            <a:spLocks noGrp="1"/>
          </p:cNvSpPr>
          <p:nvPr>
            <p:ph type="sldNum" sz="quarter" idx="12"/>
          </p:nvPr>
        </p:nvSpPr>
        <p:spPr/>
        <p:txBody>
          <a:bodyPr/>
          <a:lstStyle>
            <a:lvl1pPr>
              <a:defRPr/>
            </a:lvl1pPr>
          </a:lstStyle>
          <a:p>
            <a:pPr>
              <a:defRPr/>
            </a:pPr>
            <a:fld id="{0E38BD48-C5D8-4E8B-8815-B796B3C9D8FF}" type="slidenum">
              <a:rPr lang="en-US"/>
              <a:pPr>
                <a:defRPr/>
              </a:pPr>
              <a:t>‹#›</a:t>
            </a:fld>
            <a:endParaRPr lang="en-US"/>
          </a:p>
        </p:txBody>
      </p:sp>
    </p:spTree>
    <p:extLst>
      <p:ext uri="{BB962C8B-B14F-4D97-AF65-F5344CB8AC3E}">
        <p14:creationId xmlns:p14="http://schemas.microsoft.com/office/powerpoint/2010/main" val="17387315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Module 14. Describing Printed Music</a:t>
            </a:r>
            <a:endParaRPr lang="en-US"/>
          </a:p>
        </p:txBody>
      </p:sp>
      <p:sp>
        <p:nvSpPr>
          <p:cNvPr id="6" name="Slide Number Placeholder 5"/>
          <p:cNvSpPr>
            <a:spLocks noGrp="1"/>
          </p:cNvSpPr>
          <p:nvPr>
            <p:ph type="sldNum" sz="quarter" idx="12"/>
          </p:nvPr>
        </p:nvSpPr>
        <p:spPr/>
        <p:txBody>
          <a:bodyPr/>
          <a:lstStyle>
            <a:lvl1pPr>
              <a:defRPr/>
            </a:lvl1pPr>
          </a:lstStyle>
          <a:p>
            <a:pPr>
              <a:defRPr/>
            </a:pPr>
            <a:fld id="{3DC9833E-1A9E-4FCA-B71D-8E632A89EEE2}" type="slidenum">
              <a:rPr lang="en-US"/>
              <a:pPr>
                <a:defRPr/>
              </a:pPr>
              <a:t>‹#›</a:t>
            </a:fld>
            <a:endParaRPr lang="en-US"/>
          </a:p>
        </p:txBody>
      </p:sp>
    </p:spTree>
    <p:extLst>
      <p:ext uri="{BB962C8B-B14F-4D97-AF65-F5344CB8AC3E}">
        <p14:creationId xmlns:p14="http://schemas.microsoft.com/office/powerpoint/2010/main" val="36624670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Module 14. Describing Printed Music</a:t>
            </a:r>
            <a:endParaRPr lang="en-US"/>
          </a:p>
        </p:txBody>
      </p:sp>
      <p:sp>
        <p:nvSpPr>
          <p:cNvPr id="6" name="Slide Number Placeholder 5"/>
          <p:cNvSpPr>
            <a:spLocks noGrp="1"/>
          </p:cNvSpPr>
          <p:nvPr>
            <p:ph type="sldNum" sz="quarter" idx="12"/>
          </p:nvPr>
        </p:nvSpPr>
        <p:spPr/>
        <p:txBody>
          <a:bodyPr/>
          <a:lstStyle>
            <a:lvl1pPr>
              <a:defRPr/>
            </a:lvl1pPr>
          </a:lstStyle>
          <a:p>
            <a:pPr>
              <a:defRPr/>
            </a:pPr>
            <a:fld id="{1026E286-E59E-4644-AB15-428BC9798D9A}" type="slidenum">
              <a:rPr lang="en-US"/>
              <a:pPr>
                <a:defRPr/>
              </a:pPr>
              <a:t>‹#›</a:t>
            </a:fld>
            <a:endParaRPr lang="en-US"/>
          </a:p>
        </p:txBody>
      </p:sp>
    </p:spTree>
    <p:extLst>
      <p:ext uri="{BB962C8B-B14F-4D97-AF65-F5344CB8AC3E}">
        <p14:creationId xmlns:p14="http://schemas.microsoft.com/office/powerpoint/2010/main" val="1024051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Module 14. Describing Printed Music</a:t>
            </a:r>
            <a:endParaRPr lang="en-US"/>
          </a:p>
        </p:txBody>
      </p:sp>
      <p:sp>
        <p:nvSpPr>
          <p:cNvPr id="6" name="Slide Number Placeholder 5"/>
          <p:cNvSpPr>
            <a:spLocks noGrp="1"/>
          </p:cNvSpPr>
          <p:nvPr>
            <p:ph type="sldNum" sz="quarter" idx="12"/>
          </p:nvPr>
        </p:nvSpPr>
        <p:spPr/>
        <p:txBody>
          <a:bodyPr/>
          <a:lstStyle>
            <a:lvl1pPr>
              <a:defRPr/>
            </a:lvl1pPr>
          </a:lstStyle>
          <a:p>
            <a:pPr>
              <a:defRPr/>
            </a:pPr>
            <a:fld id="{F78870DC-91BA-45D3-B323-FF9173B11883}" type="slidenum">
              <a:rPr lang="en-US"/>
              <a:pPr>
                <a:defRPr/>
              </a:pPr>
              <a:t>‹#›</a:t>
            </a:fld>
            <a:endParaRPr lang="en-US"/>
          </a:p>
        </p:txBody>
      </p:sp>
    </p:spTree>
    <p:extLst>
      <p:ext uri="{BB962C8B-B14F-4D97-AF65-F5344CB8AC3E}">
        <p14:creationId xmlns:p14="http://schemas.microsoft.com/office/powerpoint/2010/main" val="36221629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Module 14. Describing Printed Music</a:t>
            </a:r>
            <a:endParaRPr lang="en-US"/>
          </a:p>
        </p:txBody>
      </p:sp>
      <p:sp>
        <p:nvSpPr>
          <p:cNvPr id="7" name="Slide Number Placeholder 5"/>
          <p:cNvSpPr>
            <a:spLocks noGrp="1"/>
          </p:cNvSpPr>
          <p:nvPr>
            <p:ph type="sldNum" sz="quarter" idx="12"/>
          </p:nvPr>
        </p:nvSpPr>
        <p:spPr/>
        <p:txBody>
          <a:bodyPr/>
          <a:lstStyle>
            <a:lvl1pPr>
              <a:defRPr/>
            </a:lvl1pPr>
          </a:lstStyle>
          <a:p>
            <a:pPr>
              <a:defRPr/>
            </a:pPr>
            <a:fld id="{F5D29A31-E501-417D-99EE-1D62ECD2675F}" type="slidenum">
              <a:rPr lang="en-US"/>
              <a:pPr>
                <a:defRPr/>
              </a:pPr>
              <a:t>‹#›</a:t>
            </a:fld>
            <a:endParaRPr lang="en-US"/>
          </a:p>
        </p:txBody>
      </p:sp>
    </p:spTree>
    <p:extLst>
      <p:ext uri="{BB962C8B-B14F-4D97-AF65-F5344CB8AC3E}">
        <p14:creationId xmlns:p14="http://schemas.microsoft.com/office/powerpoint/2010/main" val="11577308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r>
              <a:rPr lang="en-US" smtClean="0"/>
              <a:t>Module 14. Describing Printed Music</a:t>
            </a:r>
            <a:endParaRPr lang="en-US"/>
          </a:p>
        </p:txBody>
      </p:sp>
      <p:sp>
        <p:nvSpPr>
          <p:cNvPr id="9" name="Slide Number Placeholder 5"/>
          <p:cNvSpPr>
            <a:spLocks noGrp="1"/>
          </p:cNvSpPr>
          <p:nvPr>
            <p:ph type="sldNum" sz="quarter" idx="12"/>
          </p:nvPr>
        </p:nvSpPr>
        <p:spPr/>
        <p:txBody>
          <a:bodyPr/>
          <a:lstStyle>
            <a:lvl1pPr>
              <a:defRPr/>
            </a:lvl1pPr>
          </a:lstStyle>
          <a:p>
            <a:pPr>
              <a:defRPr/>
            </a:pPr>
            <a:fld id="{987CAE83-7AE8-42CC-B48C-4B0D0EDA82D6}" type="slidenum">
              <a:rPr lang="en-US"/>
              <a:pPr>
                <a:defRPr/>
              </a:pPr>
              <a:t>‹#›</a:t>
            </a:fld>
            <a:endParaRPr lang="en-US"/>
          </a:p>
        </p:txBody>
      </p:sp>
    </p:spTree>
    <p:extLst>
      <p:ext uri="{BB962C8B-B14F-4D97-AF65-F5344CB8AC3E}">
        <p14:creationId xmlns:p14="http://schemas.microsoft.com/office/powerpoint/2010/main" val="4995918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r>
              <a:rPr lang="en-US" smtClean="0"/>
              <a:t>Module 14. Describing Printed Music</a:t>
            </a:r>
            <a:endParaRPr lang="en-US"/>
          </a:p>
        </p:txBody>
      </p:sp>
      <p:sp>
        <p:nvSpPr>
          <p:cNvPr id="5" name="Slide Number Placeholder 5"/>
          <p:cNvSpPr>
            <a:spLocks noGrp="1"/>
          </p:cNvSpPr>
          <p:nvPr>
            <p:ph type="sldNum" sz="quarter" idx="12"/>
          </p:nvPr>
        </p:nvSpPr>
        <p:spPr/>
        <p:txBody>
          <a:bodyPr/>
          <a:lstStyle>
            <a:lvl1pPr>
              <a:defRPr/>
            </a:lvl1pPr>
          </a:lstStyle>
          <a:p>
            <a:pPr>
              <a:defRPr/>
            </a:pPr>
            <a:fld id="{D8584969-DC8F-466D-A607-E57D64B64D2F}" type="slidenum">
              <a:rPr lang="en-US"/>
              <a:pPr>
                <a:defRPr/>
              </a:pPr>
              <a:t>‹#›</a:t>
            </a:fld>
            <a:endParaRPr lang="en-US"/>
          </a:p>
        </p:txBody>
      </p:sp>
    </p:spTree>
    <p:extLst>
      <p:ext uri="{BB962C8B-B14F-4D97-AF65-F5344CB8AC3E}">
        <p14:creationId xmlns:p14="http://schemas.microsoft.com/office/powerpoint/2010/main" val="11538667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r>
              <a:rPr lang="en-US" smtClean="0"/>
              <a:t>Module 14. Describing Printed Music</a:t>
            </a:r>
            <a:endParaRPr lang="en-US"/>
          </a:p>
        </p:txBody>
      </p:sp>
      <p:sp>
        <p:nvSpPr>
          <p:cNvPr id="4" name="Slide Number Placeholder 5"/>
          <p:cNvSpPr>
            <a:spLocks noGrp="1"/>
          </p:cNvSpPr>
          <p:nvPr>
            <p:ph type="sldNum" sz="quarter" idx="12"/>
          </p:nvPr>
        </p:nvSpPr>
        <p:spPr/>
        <p:txBody>
          <a:bodyPr/>
          <a:lstStyle>
            <a:lvl1pPr>
              <a:defRPr/>
            </a:lvl1pPr>
          </a:lstStyle>
          <a:p>
            <a:pPr>
              <a:defRPr/>
            </a:pPr>
            <a:fld id="{BE88F20C-4039-48E1-9B32-40BE48282A51}" type="slidenum">
              <a:rPr lang="en-US"/>
              <a:pPr>
                <a:defRPr/>
              </a:pPr>
              <a:t>‹#›</a:t>
            </a:fld>
            <a:endParaRPr lang="en-US"/>
          </a:p>
        </p:txBody>
      </p:sp>
    </p:spTree>
    <p:extLst>
      <p:ext uri="{BB962C8B-B14F-4D97-AF65-F5344CB8AC3E}">
        <p14:creationId xmlns:p14="http://schemas.microsoft.com/office/powerpoint/2010/main" val="21754302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Module 14. Describing Printed Music</a:t>
            </a:r>
            <a:endParaRPr lang="en-US"/>
          </a:p>
        </p:txBody>
      </p:sp>
      <p:sp>
        <p:nvSpPr>
          <p:cNvPr id="7" name="Slide Number Placeholder 5"/>
          <p:cNvSpPr>
            <a:spLocks noGrp="1"/>
          </p:cNvSpPr>
          <p:nvPr>
            <p:ph type="sldNum" sz="quarter" idx="12"/>
          </p:nvPr>
        </p:nvSpPr>
        <p:spPr/>
        <p:txBody>
          <a:bodyPr/>
          <a:lstStyle>
            <a:lvl1pPr>
              <a:defRPr/>
            </a:lvl1pPr>
          </a:lstStyle>
          <a:p>
            <a:pPr>
              <a:defRPr/>
            </a:pPr>
            <a:fld id="{8DB23274-1753-4FC1-90D1-CF0F82F10910}" type="slidenum">
              <a:rPr lang="en-US"/>
              <a:pPr>
                <a:defRPr/>
              </a:pPr>
              <a:t>‹#›</a:t>
            </a:fld>
            <a:endParaRPr lang="en-US"/>
          </a:p>
        </p:txBody>
      </p:sp>
    </p:spTree>
    <p:extLst>
      <p:ext uri="{BB962C8B-B14F-4D97-AF65-F5344CB8AC3E}">
        <p14:creationId xmlns:p14="http://schemas.microsoft.com/office/powerpoint/2010/main" val="29666224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Module 14. Describing Printed Music</a:t>
            </a:r>
            <a:endParaRPr lang="en-US"/>
          </a:p>
        </p:txBody>
      </p:sp>
      <p:sp>
        <p:nvSpPr>
          <p:cNvPr id="7" name="Slide Number Placeholder 5"/>
          <p:cNvSpPr>
            <a:spLocks noGrp="1"/>
          </p:cNvSpPr>
          <p:nvPr>
            <p:ph type="sldNum" sz="quarter" idx="12"/>
          </p:nvPr>
        </p:nvSpPr>
        <p:spPr/>
        <p:txBody>
          <a:bodyPr/>
          <a:lstStyle>
            <a:lvl1pPr>
              <a:defRPr/>
            </a:lvl1pPr>
          </a:lstStyle>
          <a:p>
            <a:pPr>
              <a:defRPr/>
            </a:pPr>
            <a:fld id="{0D96348B-97C9-40D3-892D-1E9B3EA300AF}" type="slidenum">
              <a:rPr lang="en-US"/>
              <a:pPr>
                <a:defRPr/>
              </a:pPr>
              <a:t>‹#›</a:t>
            </a:fld>
            <a:endParaRPr lang="en-US"/>
          </a:p>
        </p:txBody>
      </p:sp>
    </p:spTree>
    <p:extLst>
      <p:ext uri="{BB962C8B-B14F-4D97-AF65-F5344CB8AC3E}">
        <p14:creationId xmlns:p14="http://schemas.microsoft.com/office/powerpoint/2010/main" val="34482659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defRPr>
            </a:lvl1pPr>
          </a:lstStyle>
          <a:p>
            <a:pPr>
              <a:defRPr/>
            </a:pPr>
            <a:r>
              <a:rPr lang="en-US" smtClean="0"/>
              <a:t>Module 14. Describing Printed Music</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charset="0"/>
              </a:defRPr>
            </a:lvl1pPr>
          </a:lstStyle>
          <a:p>
            <a:pPr>
              <a:defRPr/>
            </a:pPr>
            <a:fld id="{48A97726-BC4A-44E0-9BDB-AD3C51C83C00}" type="slidenum">
              <a:rPr lang="en-US"/>
              <a:pPr>
                <a:defRPr/>
              </a:pPr>
              <a:t>‹#›</a:t>
            </a:fld>
            <a:endParaRPr lang="en-US"/>
          </a:p>
        </p:txBody>
      </p:sp>
      <p:pic>
        <p:nvPicPr>
          <p:cNvPr id="1031" name="Picture 4" descr="RDAlogo_rgb.gif"/>
          <p:cNvPicPr>
            <a:picLocks noChangeAspect="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457200" y="6189663"/>
            <a:ext cx="2133600" cy="592137"/>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879" r:id="rId1"/>
    <p:sldLayoutId id="2147483880" r:id="rId2"/>
    <p:sldLayoutId id="2147483881" r:id="rId3"/>
    <p:sldLayoutId id="2147483882" r:id="rId4"/>
    <p:sldLayoutId id="2147483883" r:id="rId5"/>
    <p:sldLayoutId id="2147483884" r:id="rId6"/>
    <p:sldLayoutId id="2147483885" r:id="rId7"/>
    <p:sldLayoutId id="2147483886" r:id="rId8"/>
    <p:sldLayoutId id="2147483887" r:id="rId9"/>
    <p:sldLayoutId id="2147483888" r:id="rId10"/>
    <p:sldLayoutId id="2147483889" r:id="rId11"/>
  </p:sldLayoutIdLst>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access.rdatoolkit.org/login"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685800" y="1524000"/>
            <a:ext cx="7772400" cy="1470025"/>
          </a:xfrm>
        </p:spPr>
        <p:txBody>
          <a:bodyPr/>
          <a:lstStyle/>
          <a:p>
            <a:r>
              <a:rPr lang="en-US" sz="3600" b="1" smtClean="0"/>
              <a:t>Module 14</a:t>
            </a:r>
            <a:br>
              <a:rPr lang="en-US" sz="3600" b="1" smtClean="0"/>
            </a:br>
            <a:r>
              <a:rPr lang="en-US" sz="3600" b="1" smtClean="0"/>
              <a:t>Describing Printed Music</a:t>
            </a:r>
            <a:endParaRPr lang="en-US" sz="2400"/>
          </a:p>
        </p:txBody>
      </p:sp>
      <p:sp>
        <p:nvSpPr>
          <p:cNvPr id="7" name="TextBox 6"/>
          <p:cNvSpPr txBox="1">
            <a:spLocks noChangeArrowheads="1"/>
          </p:cNvSpPr>
          <p:nvPr/>
        </p:nvSpPr>
        <p:spPr>
          <a:xfrm>
            <a:off x="571500" y="4114800"/>
            <a:ext cx="8001000" cy="1981200"/>
          </a:xfrm>
          <a:prstGeom prst="rect">
            <a:avLst/>
          </a:prstGeom>
        </p:spPr>
        <p:txBody>
          <a:bodyPr vert="horz" lIns="91440" tIns="45720" rIns="91440" bIns="45720" rtlCol="0">
            <a:normAutofit fontScale="92500"/>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r>
              <a:rPr lang="en-US" sz="2800" b="1" smtClean="0">
                <a:solidFill>
                  <a:schemeClr val="tx1"/>
                </a:solidFill>
              </a:rPr>
              <a:t>RDA Training</a:t>
            </a:r>
            <a:br>
              <a:rPr lang="en-US" sz="2800" b="1" smtClean="0">
                <a:solidFill>
                  <a:schemeClr val="tx1"/>
                </a:solidFill>
              </a:rPr>
            </a:br>
            <a:r>
              <a:rPr lang="en-US" sz="2800" b="1" smtClean="0">
                <a:solidFill>
                  <a:schemeClr val="tx1"/>
                </a:solidFill>
              </a:rPr>
              <a:t>Utah State Library</a:t>
            </a:r>
          </a:p>
          <a:p>
            <a:pPr algn="ctr"/>
            <a:r>
              <a:rPr lang="en-US" sz="2800" b="1" smtClean="0">
                <a:solidFill>
                  <a:schemeClr val="tx1"/>
                </a:solidFill>
              </a:rPr>
              <a:t>Harold B. Lee Library, Brigham Young University</a:t>
            </a:r>
          </a:p>
          <a:p>
            <a:pPr algn="ctr"/>
            <a:r>
              <a:rPr lang="en-US" sz="2800" b="1" smtClean="0">
                <a:solidFill>
                  <a:schemeClr val="tx1"/>
                </a:solidFill>
              </a:rPr>
              <a:t>April 2014</a:t>
            </a:r>
            <a:endParaRPr lang="en-US" sz="2800" dirty="0">
              <a:solidFill>
                <a:schemeClr val="tx1"/>
              </a:solidFill>
            </a:endParaRPr>
          </a:p>
        </p:txBody>
      </p:sp>
    </p:spTree>
    <p:extLst>
      <p:ext uri="{BB962C8B-B14F-4D97-AF65-F5344CB8AC3E}">
        <p14:creationId xmlns:p14="http://schemas.microsoft.com/office/powerpoint/2010/main" val="28897885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Variant title</a:t>
            </a:r>
            <a:endParaRPr lang="en-US"/>
          </a:p>
        </p:txBody>
      </p:sp>
      <p:sp>
        <p:nvSpPr>
          <p:cNvPr id="3" name="Content Placeholder 2"/>
          <p:cNvSpPr>
            <a:spLocks noGrp="1"/>
          </p:cNvSpPr>
          <p:nvPr>
            <p:ph idx="1"/>
          </p:nvPr>
        </p:nvSpPr>
        <p:spPr/>
        <p:txBody>
          <a:bodyPr/>
          <a:lstStyle/>
          <a:p>
            <a:r>
              <a:rPr lang="en-US" dirty="0" smtClean="0"/>
              <a:t>Variant titles are not core. Record any variant titles you think would help a library user find the resource in a 246 field</a:t>
            </a:r>
          </a:p>
          <a:p>
            <a:pPr marL="0" indent="0">
              <a:buNone/>
            </a:pPr>
            <a:endParaRPr lang="en-US" b="1" dirty="0" smtClean="0"/>
          </a:p>
          <a:p>
            <a:pPr marL="800100" lvl="2" indent="0">
              <a:buNone/>
            </a:pPr>
            <a:r>
              <a:rPr lang="en-US" dirty="0"/>
              <a:t>245 10 	$a Sonata no. 2 in F major, op. </a:t>
            </a:r>
            <a:r>
              <a:rPr lang="en-US" dirty="0" smtClean="0"/>
              <a:t>99</a:t>
            </a:r>
            <a:endParaRPr lang="en-US" dirty="0"/>
          </a:p>
          <a:p>
            <a:pPr marL="800100" lvl="2" indent="0">
              <a:buNone/>
            </a:pPr>
            <a:r>
              <a:rPr lang="en-US" b="1" dirty="0" smtClean="0"/>
              <a:t>246 </a:t>
            </a:r>
            <a:r>
              <a:rPr lang="en-US" b="1" dirty="0"/>
              <a:t>13	$a </a:t>
            </a:r>
            <a:r>
              <a:rPr lang="en-US" b="1" dirty="0" err="1"/>
              <a:t>Sonate</a:t>
            </a:r>
            <a:r>
              <a:rPr lang="en-US" b="1" dirty="0"/>
              <a:t> Nr. 2 </a:t>
            </a:r>
            <a:r>
              <a:rPr lang="en-US" b="1" dirty="0" err="1"/>
              <a:t>für</a:t>
            </a:r>
            <a:r>
              <a:rPr lang="en-US" b="1" dirty="0"/>
              <a:t> Pianoforte und </a:t>
            </a:r>
            <a:r>
              <a:rPr lang="en-US" b="1" dirty="0" err="1" smtClean="0"/>
              <a:t>Violoncell</a:t>
            </a:r>
            <a:endParaRPr lang="en-US" dirty="0"/>
          </a:p>
        </p:txBody>
      </p:sp>
      <p:sp>
        <p:nvSpPr>
          <p:cNvPr id="4" name="Footer Placeholder 3"/>
          <p:cNvSpPr>
            <a:spLocks noGrp="1"/>
          </p:cNvSpPr>
          <p:nvPr>
            <p:ph type="ftr" sz="quarter" idx="11"/>
          </p:nvPr>
        </p:nvSpPr>
        <p:spPr/>
        <p:txBody>
          <a:bodyPr/>
          <a:lstStyle/>
          <a:p>
            <a:pPr>
              <a:defRPr/>
            </a:pPr>
            <a:r>
              <a:rPr lang="en-US" smtClean="0"/>
              <a:t>Module 14. Describing Printed Music</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10</a:t>
            </a:fld>
            <a:endParaRPr lang="en-US"/>
          </a:p>
        </p:txBody>
      </p:sp>
    </p:spTree>
    <p:extLst>
      <p:ext uri="{BB962C8B-B14F-4D97-AF65-F5344CB8AC3E}">
        <p14:creationId xmlns:p14="http://schemas.microsoft.com/office/powerpoint/2010/main" val="156939783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Statement of Responsibility</a:t>
            </a:r>
            <a:endParaRPr lang="en-US"/>
          </a:p>
        </p:txBody>
      </p:sp>
      <p:sp>
        <p:nvSpPr>
          <p:cNvPr id="3" name="Content Placeholder 2"/>
          <p:cNvSpPr>
            <a:spLocks noGrp="1"/>
          </p:cNvSpPr>
          <p:nvPr>
            <p:ph idx="1"/>
          </p:nvPr>
        </p:nvSpPr>
        <p:spPr>
          <a:xfrm>
            <a:off x="457200" y="1295400"/>
            <a:ext cx="8229600" cy="4525963"/>
          </a:xfrm>
        </p:spPr>
        <p:txBody>
          <a:bodyPr/>
          <a:lstStyle/>
          <a:p>
            <a:r>
              <a:rPr lang="en-US" smtClean="0"/>
              <a:t>Same as for other formats </a:t>
            </a:r>
          </a:p>
          <a:p>
            <a:pPr lvl="1"/>
            <a:r>
              <a:rPr lang="en-US" smtClean="0"/>
              <a:t>The </a:t>
            </a:r>
            <a:r>
              <a:rPr lang="en-US"/>
              <a:t>first statement of responsibility relating to the title proper is core, i.e., required. Others are optional.</a:t>
            </a:r>
          </a:p>
          <a:p>
            <a:pPr lvl="1"/>
            <a:r>
              <a:rPr lang="en-US"/>
              <a:t>Statements of responsibility relating to the title proper may be taken from any source in the resource, i.e., they do not have to appear with the title proper </a:t>
            </a:r>
            <a:endParaRPr lang="en-US" smtClean="0"/>
          </a:p>
          <a:p>
            <a:r>
              <a:rPr lang="en-US" smtClean="0"/>
              <a:t>Record in 245 subfield $c following space-slash-space</a:t>
            </a:r>
          </a:p>
        </p:txBody>
      </p:sp>
      <p:sp>
        <p:nvSpPr>
          <p:cNvPr id="4" name="Footer Placeholder 3"/>
          <p:cNvSpPr>
            <a:spLocks noGrp="1"/>
          </p:cNvSpPr>
          <p:nvPr>
            <p:ph type="ftr" sz="quarter" idx="11"/>
          </p:nvPr>
        </p:nvSpPr>
        <p:spPr/>
        <p:txBody>
          <a:bodyPr/>
          <a:lstStyle/>
          <a:p>
            <a:pPr>
              <a:defRPr/>
            </a:pPr>
            <a:r>
              <a:rPr lang="en-US" smtClean="0"/>
              <a:t>Module 14. Describing Printed Music</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11</a:t>
            </a:fld>
            <a:endParaRPr lang="en-US"/>
          </a:p>
        </p:txBody>
      </p:sp>
    </p:spTree>
    <p:extLst>
      <p:ext uri="{BB962C8B-B14F-4D97-AF65-F5344CB8AC3E}">
        <p14:creationId xmlns:p14="http://schemas.microsoft.com/office/powerpoint/2010/main" val="34393758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Statement of Responsibility</a:t>
            </a:r>
            <a:endParaRPr lang="en-US"/>
          </a:p>
        </p:txBody>
      </p:sp>
      <p:sp>
        <p:nvSpPr>
          <p:cNvPr id="3" name="Content Placeholder 2"/>
          <p:cNvSpPr>
            <a:spLocks noGrp="1"/>
          </p:cNvSpPr>
          <p:nvPr>
            <p:ph idx="1"/>
          </p:nvPr>
        </p:nvSpPr>
        <p:spPr>
          <a:xfrm>
            <a:off x="457200" y="1295400"/>
            <a:ext cx="8229600" cy="4830763"/>
          </a:xfrm>
        </p:spPr>
        <p:txBody>
          <a:bodyPr/>
          <a:lstStyle/>
          <a:p>
            <a:pPr marL="0" indent="0">
              <a:buNone/>
            </a:pPr>
            <a:endParaRPr lang="en-US" sz="2400" b="1" smtClean="0"/>
          </a:p>
          <a:p>
            <a:pPr marL="914400" indent="-914400">
              <a:buNone/>
            </a:pPr>
            <a:r>
              <a:rPr lang="en-US" sz="2400"/>
              <a:t>245 10	$a Sing we all Noel! : $b unison/two part with piano and optional handbells or handchimes (3 or 4 octaves) / $c </a:t>
            </a:r>
            <a:r>
              <a:rPr lang="en-US" sz="2400" b="1"/>
              <a:t>[music by] Allen Pote ; [words by] C.F. Hernaman.</a:t>
            </a:r>
            <a:endParaRPr lang="en-US" sz="2400"/>
          </a:p>
          <a:p>
            <a:pPr marL="0" indent="0">
              <a:buNone/>
            </a:pPr>
            <a:endParaRPr lang="en-US" sz="2400" b="1"/>
          </a:p>
          <a:p>
            <a:pPr marL="0" indent="0">
              <a:buNone/>
            </a:pPr>
            <a:r>
              <a:rPr lang="en-US" sz="2400" smtClean="0"/>
              <a:t>245 </a:t>
            </a:r>
            <a:r>
              <a:rPr lang="en-US" sz="2400"/>
              <a:t>10 	$a Sonata no. 2 in F major, op. 99 / $c </a:t>
            </a:r>
            <a:r>
              <a:rPr lang="en-US" sz="2400" b="1"/>
              <a:t>Johannes Brahms</a:t>
            </a:r>
            <a:r>
              <a:rPr lang="en-US" sz="2400" b="1" smtClean="0"/>
              <a:t>.</a:t>
            </a:r>
            <a:endParaRPr lang="en-US" sz="2400"/>
          </a:p>
        </p:txBody>
      </p:sp>
      <p:sp>
        <p:nvSpPr>
          <p:cNvPr id="4" name="Footer Placeholder 3"/>
          <p:cNvSpPr>
            <a:spLocks noGrp="1"/>
          </p:cNvSpPr>
          <p:nvPr>
            <p:ph type="ftr" sz="quarter" idx="11"/>
          </p:nvPr>
        </p:nvSpPr>
        <p:spPr/>
        <p:txBody>
          <a:bodyPr/>
          <a:lstStyle/>
          <a:p>
            <a:pPr>
              <a:defRPr/>
            </a:pPr>
            <a:r>
              <a:rPr lang="en-US" smtClean="0"/>
              <a:t>Module 14. Describing Printed Music</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12</a:t>
            </a:fld>
            <a:endParaRPr lang="en-US"/>
          </a:p>
        </p:txBody>
      </p:sp>
    </p:spTree>
    <p:extLst>
      <p:ext uri="{BB962C8B-B14F-4D97-AF65-F5344CB8AC3E}">
        <p14:creationId xmlns:p14="http://schemas.microsoft.com/office/powerpoint/2010/main" val="23537606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Edition Statement</a:t>
            </a:r>
            <a:endParaRPr lang="en-US"/>
          </a:p>
        </p:txBody>
      </p:sp>
      <p:sp>
        <p:nvSpPr>
          <p:cNvPr id="3" name="Content Placeholder 2"/>
          <p:cNvSpPr>
            <a:spLocks noGrp="1"/>
          </p:cNvSpPr>
          <p:nvPr>
            <p:ph idx="1"/>
          </p:nvPr>
        </p:nvSpPr>
        <p:spPr/>
        <p:txBody>
          <a:bodyPr/>
          <a:lstStyle/>
          <a:p>
            <a:r>
              <a:rPr lang="en-US" smtClean="0"/>
              <a:t>Transcribe any edition statement you find.</a:t>
            </a:r>
          </a:p>
          <a:p>
            <a:endParaRPr lang="en-US" smtClean="0"/>
          </a:p>
          <a:p>
            <a:pPr marL="800100" lvl="2" indent="0">
              <a:buNone/>
            </a:pPr>
            <a:r>
              <a:rPr lang="en-US" sz="2000"/>
              <a:t>245 10	$a </a:t>
            </a:r>
            <a:r>
              <a:rPr lang="en-US" sz="2000" smtClean="0"/>
              <a:t>Violad : $b for two violas / $c Luna Pearl Woolf.</a:t>
            </a:r>
          </a:p>
          <a:p>
            <a:pPr marL="800100" lvl="2" indent="0">
              <a:buNone/>
            </a:pPr>
            <a:r>
              <a:rPr lang="en-US" sz="2000" smtClean="0"/>
              <a:t>250	$a </a:t>
            </a:r>
            <a:r>
              <a:rPr lang="en-US" sz="2000" b="1" smtClean="0"/>
              <a:t>Full score</a:t>
            </a:r>
            <a:r>
              <a:rPr lang="en-US" sz="2000" smtClean="0"/>
              <a:t>.</a:t>
            </a:r>
          </a:p>
          <a:p>
            <a:pPr marL="800100" lvl="2" indent="0">
              <a:buNone/>
            </a:pPr>
            <a:endParaRPr lang="en-US" sz="2000" b="1"/>
          </a:p>
          <a:p>
            <a:pPr marL="800100" lvl="2" indent="0">
              <a:buNone/>
            </a:pPr>
            <a:r>
              <a:rPr lang="en-US" sz="2000" smtClean="0"/>
              <a:t>245 10	$a Piano concerto in F major / $c Wolfgang </a:t>
            </a:r>
            <a:r>
              <a:rPr lang="en-US" sz="2000"/>
              <a:t>Amadeus </a:t>
            </a:r>
            <a:r>
              <a:rPr lang="en-US" sz="2000" smtClean="0"/>
              <a:t>Mozart.</a:t>
            </a:r>
          </a:p>
          <a:p>
            <a:pPr marL="800100" lvl="2" indent="0">
              <a:buNone/>
            </a:pPr>
            <a:r>
              <a:rPr lang="en-US" sz="2000" smtClean="0"/>
              <a:t>250	$a </a:t>
            </a:r>
            <a:r>
              <a:rPr lang="en-US" sz="2000" b="1" smtClean="0"/>
              <a:t>Edition for 2 pianos</a:t>
            </a:r>
            <a:r>
              <a:rPr lang="en-US" sz="2000" smtClean="0"/>
              <a:t>.</a:t>
            </a:r>
            <a:endParaRPr lang="en-US" sz="2000"/>
          </a:p>
          <a:p>
            <a:endParaRPr lang="en-US"/>
          </a:p>
        </p:txBody>
      </p:sp>
      <p:sp>
        <p:nvSpPr>
          <p:cNvPr id="4" name="Footer Placeholder 3"/>
          <p:cNvSpPr>
            <a:spLocks noGrp="1"/>
          </p:cNvSpPr>
          <p:nvPr>
            <p:ph type="ftr" sz="quarter" idx="11"/>
          </p:nvPr>
        </p:nvSpPr>
        <p:spPr/>
        <p:txBody>
          <a:bodyPr/>
          <a:lstStyle/>
          <a:p>
            <a:pPr>
              <a:defRPr/>
            </a:pPr>
            <a:r>
              <a:rPr lang="en-US" smtClean="0"/>
              <a:t>Module 14. Describing Printed Music</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13</a:t>
            </a:fld>
            <a:endParaRPr lang="en-US"/>
          </a:p>
        </p:txBody>
      </p:sp>
    </p:spTree>
    <p:extLst>
      <p:ext uri="{BB962C8B-B14F-4D97-AF65-F5344CB8AC3E}">
        <p14:creationId xmlns:p14="http://schemas.microsoft.com/office/powerpoint/2010/main" val="38035394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Publication Statement</a:t>
            </a:r>
            <a:endParaRPr lang="en-US"/>
          </a:p>
        </p:txBody>
      </p:sp>
      <p:sp>
        <p:nvSpPr>
          <p:cNvPr id="3" name="Content Placeholder 2"/>
          <p:cNvSpPr>
            <a:spLocks noGrp="1"/>
          </p:cNvSpPr>
          <p:nvPr>
            <p:ph idx="1"/>
          </p:nvPr>
        </p:nvSpPr>
        <p:spPr/>
        <p:txBody>
          <a:bodyPr/>
          <a:lstStyle/>
          <a:p>
            <a:r>
              <a:rPr lang="en-US" smtClean="0"/>
              <a:t>Record publication information as you find it (or supply)</a:t>
            </a:r>
          </a:p>
          <a:p>
            <a:pPr marL="400050" lvl="1" indent="0">
              <a:buNone/>
            </a:pPr>
            <a:endParaRPr lang="en-US" sz="2000" smtClean="0"/>
          </a:p>
          <a:p>
            <a:pPr marL="1200150" lvl="1" indent="-800100">
              <a:buNone/>
            </a:pPr>
            <a:r>
              <a:rPr lang="en-US" sz="2000" smtClean="0"/>
              <a:t>245 10 $a </a:t>
            </a:r>
            <a:r>
              <a:rPr lang="en-US" sz="2000"/>
              <a:t>Sing we all Noel! : $b unison/two part with piano and optional handbells or handchimes (3 or 4 octaves) / $c [music by] Allen Pote ; [words by] C.F. Hernaman</a:t>
            </a:r>
            <a:r>
              <a:rPr lang="en-US" sz="2000" smtClean="0"/>
              <a:t>.</a:t>
            </a:r>
          </a:p>
          <a:p>
            <a:pPr marL="1200150" lvl="1" indent="-800100">
              <a:buNone/>
            </a:pPr>
            <a:r>
              <a:rPr lang="en-US" sz="2000" b="1"/>
              <a:t>264 _</a:t>
            </a:r>
            <a:r>
              <a:rPr lang="en-US" sz="2000" b="1" smtClean="0"/>
              <a:t>1 $a </a:t>
            </a:r>
            <a:r>
              <a:rPr lang="en-US" sz="2000" b="1"/>
              <a:t>[Dallas, Texas] : $b Choristers Guild, $c [2008]</a:t>
            </a:r>
            <a:endParaRPr lang="en-US" sz="2000"/>
          </a:p>
          <a:p>
            <a:pPr marL="1200150" lvl="1" indent="-800100">
              <a:buNone/>
            </a:pPr>
            <a:endParaRPr lang="en-US" sz="2000"/>
          </a:p>
          <a:p>
            <a:pPr marL="1200150" lvl="1" indent="-800100">
              <a:buNone/>
            </a:pPr>
            <a:r>
              <a:rPr lang="en-US" sz="2000" smtClean="0"/>
              <a:t>245 </a:t>
            </a:r>
            <a:r>
              <a:rPr lang="en-US" sz="2000"/>
              <a:t>10 </a:t>
            </a:r>
            <a:r>
              <a:rPr lang="en-US" sz="2000" smtClean="0"/>
              <a:t> $</a:t>
            </a:r>
            <a:r>
              <a:rPr lang="en-US" sz="2000"/>
              <a:t>a Sonata no. 2 in F major, op. 99 / $c </a:t>
            </a:r>
            <a:r>
              <a:rPr lang="en-US" sz="2000" smtClean="0"/>
              <a:t>Johannes </a:t>
            </a:r>
            <a:r>
              <a:rPr lang="en-US" sz="2000"/>
              <a:t>Brahms</a:t>
            </a:r>
            <a:r>
              <a:rPr lang="en-US" sz="2000" smtClean="0"/>
              <a:t>.</a:t>
            </a:r>
          </a:p>
          <a:p>
            <a:pPr marL="1200150" lvl="1" indent="-800100">
              <a:buNone/>
            </a:pPr>
            <a:r>
              <a:rPr lang="en-US" sz="2000" b="1"/>
              <a:t>264 _</a:t>
            </a:r>
            <a:r>
              <a:rPr lang="en-US" sz="2000" b="1" smtClean="0"/>
              <a:t>1 $a </a:t>
            </a:r>
            <a:r>
              <a:rPr lang="en-US" sz="2000" b="1"/>
              <a:t>Melville, N.Y. : $b Belwin Mills Publishing Corp., $c [between 1970 and 1979?]	</a:t>
            </a:r>
            <a:endParaRPr lang="en-US" sz="2000"/>
          </a:p>
          <a:p>
            <a:pPr marL="0" indent="0">
              <a:buNone/>
            </a:pPr>
            <a:endParaRPr lang="en-US" sz="2400" smtClean="0"/>
          </a:p>
          <a:p>
            <a:pPr marL="0" indent="0">
              <a:buNone/>
            </a:pPr>
            <a:endParaRPr lang="en-US"/>
          </a:p>
        </p:txBody>
      </p:sp>
      <p:sp>
        <p:nvSpPr>
          <p:cNvPr id="4" name="Footer Placeholder 3"/>
          <p:cNvSpPr>
            <a:spLocks noGrp="1"/>
          </p:cNvSpPr>
          <p:nvPr>
            <p:ph type="ftr" sz="quarter" idx="11"/>
          </p:nvPr>
        </p:nvSpPr>
        <p:spPr/>
        <p:txBody>
          <a:bodyPr/>
          <a:lstStyle/>
          <a:p>
            <a:pPr>
              <a:defRPr/>
            </a:pPr>
            <a:r>
              <a:rPr lang="en-US" smtClean="0"/>
              <a:t>Module 14. Describing Printed Music</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14</a:t>
            </a:fld>
            <a:endParaRPr lang="en-US"/>
          </a:p>
        </p:txBody>
      </p:sp>
    </p:spTree>
    <p:extLst>
      <p:ext uri="{BB962C8B-B14F-4D97-AF65-F5344CB8AC3E}">
        <p14:creationId xmlns:p14="http://schemas.microsoft.com/office/powerpoint/2010/main" val="11603188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Copyright information</a:t>
            </a:r>
            <a:endParaRPr lang="en-US"/>
          </a:p>
        </p:txBody>
      </p:sp>
      <p:sp>
        <p:nvSpPr>
          <p:cNvPr id="3" name="Content Placeholder 2"/>
          <p:cNvSpPr>
            <a:spLocks noGrp="1"/>
          </p:cNvSpPr>
          <p:nvPr>
            <p:ph idx="1"/>
          </p:nvPr>
        </p:nvSpPr>
        <p:spPr/>
        <p:txBody>
          <a:bodyPr/>
          <a:lstStyle/>
          <a:p>
            <a:r>
              <a:rPr lang="en-US" smtClean="0"/>
              <a:t>Copyright is not core, but often recorded for printed music, particularly in the absence of an explicit publication date</a:t>
            </a:r>
            <a:endParaRPr lang="en-US"/>
          </a:p>
          <a:p>
            <a:pPr marL="1257300" lvl="3" indent="0">
              <a:buNone/>
            </a:pPr>
            <a:endParaRPr lang="en-US" smtClean="0"/>
          </a:p>
          <a:p>
            <a:pPr marL="2057400" lvl="3" indent="-800100">
              <a:buNone/>
            </a:pPr>
            <a:r>
              <a:rPr lang="en-US" smtClean="0"/>
              <a:t>245 10 $</a:t>
            </a:r>
            <a:r>
              <a:rPr lang="en-US"/>
              <a:t>a Sing we all Noel! : $b unison/two part with piano and optional handbells or handchimes (3 or 4 octaves) / $c [music by] Allen Pote ; [words by] C.F. Hernaman.</a:t>
            </a:r>
          </a:p>
          <a:p>
            <a:pPr marL="2057400" lvl="3" indent="-800100">
              <a:buNone/>
            </a:pPr>
            <a:r>
              <a:rPr lang="en-US"/>
              <a:t>264 _</a:t>
            </a:r>
            <a:r>
              <a:rPr lang="en-US" smtClean="0"/>
              <a:t>1 $</a:t>
            </a:r>
            <a:r>
              <a:rPr lang="en-US"/>
              <a:t>a [Dallas, Texas] : $b Choristers Guild, $c [2008]</a:t>
            </a:r>
          </a:p>
          <a:p>
            <a:pPr marL="2057400" lvl="3" indent="-800100">
              <a:buNone/>
            </a:pPr>
            <a:r>
              <a:rPr lang="en-US" b="1"/>
              <a:t>264 _</a:t>
            </a:r>
            <a:r>
              <a:rPr lang="en-US" b="1" smtClean="0"/>
              <a:t>4 $</a:t>
            </a:r>
            <a:r>
              <a:rPr lang="en-US" b="1"/>
              <a:t>c ©2008</a:t>
            </a:r>
            <a:endParaRPr lang="en-US"/>
          </a:p>
          <a:p>
            <a:pPr marL="1257300" lvl="3" indent="0">
              <a:buNone/>
            </a:pPr>
            <a:r>
              <a:rPr lang="en-US" smtClean="0"/>
              <a:t> </a:t>
            </a:r>
            <a:endParaRPr lang="en-US"/>
          </a:p>
        </p:txBody>
      </p:sp>
      <p:sp>
        <p:nvSpPr>
          <p:cNvPr id="4" name="Footer Placeholder 3"/>
          <p:cNvSpPr>
            <a:spLocks noGrp="1"/>
          </p:cNvSpPr>
          <p:nvPr>
            <p:ph type="ftr" sz="quarter" idx="11"/>
          </p:nvPr>
        </p:nvSpPr>
        <p:spPr/>
        <p:txBody>
          <a:bodyPr/>
          <a:lstStyle/>
          <a:p>
            <a:pPr>
              <a:defRPr/>
            </a:pPr>
            <a:r>
              <a:rPr lang="en-US" smtClean="0"/>
              <a:t>Module 14. Describing Printed Music</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15</a:t>
            </a:fld>
            <a:endParaRPr lang="en-US"/>
          </a:p>
        </p:txBody>
      </p:sp>
    </p:spTree>
    <p:extLst>
      <p:ext uri="{BB962C8B-B14F-4D97-AF65-F5344CB8AC3E}">
        <p14:creationId xmlns:p14="http://schemas.microsoft.com/office/powerpoint/2010/main" val="28082180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Distribution information</a:t>
            </a:r>
            <a:endParaRPr lang="en-US"/>
          </a:p>
        </p:txBody>
      </p:sp>
      <p:sp>
        <p:nvSpPr>
          <p:cNvPr id="3" name="Content Placeholder 2"/>
          <p:cNvSpPr>
            <a:spLocks noGrp="1"/>
          </p:cNvSpPr>
          <p:nvPr>
            <p:ph idx="1"/>
          </p:nvPr>
        </p:nvSpPr>
        <p:spPr/>
        <p:txBody>
          <a:bodyPr/>
          <a:lstStyle/>
          <a:p>
            <a:r>
              <a:rPr lang="en-US" i="1" smtClean="0"/>
              <a:t>Optionally</a:t>
            </a:r>
            <a:r>
              <a:rPr lang="en-US" smtClean="0"/>
              <a:t> record distribution information</a:t>
            </a:r>
          </a:p>
          <a:p>
            <a:pPr marL="0" indent="0">
              <a:buNone/>
            </a:pPr>
            <a:endParaRPr lang="en-US" i="1"/>
          </a:p>
          <a:p>
            <a:pPr marL="400050" lvl="1" indent="0">
              <a:buNone/>
            </a:pPr>
            <a:r>
              <a:rPr lang="en-US"/>
              <a:t>264 _2 </a:t>
            </a:r>
            <a:r>
              <a:rPr lang="en-US" smtClean="0"/>
              <a:t>$b Universal </a:t>
            </a:r>
            <a:r>
              <a:rPr lang="en-US"/>
              <a:t>Music &amp; Video </a:t>
            </a:r>
            <a:r>
              <a:rPr lang="en-US" smtClean="0"/>
              <a:t>Distribution</a:t>
            </a:r>
          </a:p>
          <a:p>
            <a:pPr marL="800100" lvl="2" indent="0">
              <a:buNone/>
            </a:pPr>
            <a:endParaRPr lang="en-US" smtClean="0"/>
          </a:p>
          <a:p>
            <a:pPr marL="800100" lvl="2" indent="0">
              <a:buNone/>
            </a:pPr>
            <a:r>
              <a:rPr lang="en-US" i="1"/>
              <a:t>Source reads: </a:t>
            </a:r>
            <a:r>
              <a:rPr lang="en-US"/>
              <a:t>Distributed by Universal Music &amp; Video </a:t>
            </a:r>
            <a:r>
              <a:rPr lang="en-US" smtClean="0"/>
              <a:t>Distribution; no place given</a:t>
            </a:r>
            <a:endParaRPr lang="en-US"/>
          </a:p>
        </p:txBody>
      </p:sp>
      <p:sp>
        <p:nvSpPr>
          <p:cNvPr id="4" name="Footer Placeholder 3"/>
          <p:cNvSpPr>
            <a:spLocks noGrp="1"/>
          </p:cNvSpPr>
          <p:nvPr>
            <p:ph type="ftr" sz="quarter" idx="11"/>
          </p:nvPr>
        </p:nvSpPr>
        <p:spPr/>
        <p:txBody>
          <a:bodyPr/>
          <a:lstStyle/>
          <a:p>
            <a:pPr>
              <a:defRPr/>
            </a:pPr>
            <a:r>
              <a:rPr lang="en-US" smtClean="0"/>
              <a:t>Module 14. Describing Printed Music</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16</a:t>
            </a:fld>
            <a:endParaRPr lang="en-US"/>
          </a:p>
        </p:txBody>
      </p:sp>
    </p:spTree>
    <p:extLst>
      <p:ext uri="{BB962C8B-B14F-4D97-AF65-F5344CB8AC3E}">
        <p14:creationId xmlns:p14="http://schemas.microsoft.com/office/powerpoint/2010/main" val="41646001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Manufacture information</a:t>
            </a:r>
            <a:endParaRPr lang="en-US"/>
          </a:p>
        </p:txBody>
      </p:sp>
      <p:sp>
        <p:nvSpPr>
          <p:cNvPr id="3" name="Content Placeholder 2"/>
          <p:cNvSpPr>
            <a:spLocks noGrp="1"/>
          </p:cNvSpPr>
          <p:nvPr>
            <p:ph idx="1"/>
          </p:nvPr>
        </p:nvSpPr>
        <p:spPr/>
        <p:txBody>
          <a:bodyPr/>
          <a:lstStyle/>
          <a:p>
            <a:r>
              <a:rPr lang="en-US" i="1" smtClean="0"/>
              <a:t>Optionally</a:t>
            </a:r>
            <a:r>
              <a:rPr lang="en-US" smtClean="0"/>
              <a:t> record manufacture information</a:t>
            </a:r>
          </a:p>
          <a:p>
            <a:pPr marL="0" indent="0">
              <a:buNone/>
            </a:pPr>
            <a:endParaRPr lang="en-US" i="1"/>
          </a:p>
          <a:p>
            <a:pPr marL="400050" lvl="1" indent="0">
              <a:buNone/>
            </a:pPr>
            <a:r>
              <a:rPr lang="en-US"/>
              <a:t>264 </a:t>
            </a:r>
            <a:r>
              <a:rPr lang="en-US" smtClean="0"/>
              <a:t>_2 </a:t>
            </a:r>
            <a:r>
              <a:rPr lang="en-US"/>
              <a:t>$b Hal Leonard Corp.</a:t>
            </a:r>
          </a:p>
          <a:p>
            <a:pPr marL="400050" lvl="1" indent="0">
              <a:buNone/>
            </a:pPr>
            <a:r>
              <a:rPr lang="en-US" smtClean="0"/>
              <a:t>264 _3 </a:t>
            </a:r>
            <a:r>
              <a:rPr lang="en-US"/>
              <a:t>$b </a:t>
            </a:r>
            <a:r>
              <a:rPr lang="en-US" b="1" smtClean="0"/>
              <a:t>Hal </a:t>
            </a:r>
            <a:r>
              <a:rPr lang="en-US" b="1"/>
              <a:t>Leonard Corp</a:t>
            </a:r>
            <a:r>
              <a:rPr lang="en-US" b="1" smtClean="0"/>
              <a:t>.</a:t>
            </a:r>
            <a:endParaRPr lang="en-US" b="1"/>
          </a:p>
          <a:p>
            <a:pPr marL="800100" lvl="2" indent="0">
              <a:buNone/>
            </a:pPr>
            <a:endParaRPr lang="en-US" smtClean="0"/>
          </a:p>
          <a:p>
            <a:pPr marL="800100" lvl="2" indent="0">
              <a:buNone/>
            </a:pPr>
            <a:r>
              <a:rPr lang="en-US" i="1"/>
              <a:t>Source reads: </a:t>
            </a:r>
            <a:r>
              <a:rPr lang="en-US"/>
              <a:t>Printed and distributed by Hal Leonard Corp</a:t>
            </a:r>
            <a:r>
              <a:rPr lang="en-US" smtClean="0"/>
              <a:t>.</a:t>
            </a:r>
            <a:endParaRPr lang="en-US"/>
          </a:p>
        </p:txBody>
      </p:sp>
      <p:sp>
        <p:nvSpPr>
          <p:cNvPr id="4" name="Footer Placeholder 3"/>
          <p:cNvSpPr>
            <a:spLocks noGrp="1"/>
          </p:cNvSpPr>
          <p:nvPr>
            <p:ph type="ftr" sz="quarter" idx="11"/>
          </p:nvPr>
        </p:nvSpPr>
        <p:spPr/>
        <p:txBody>
          <a:bodyPr/>
          <a:lstStyle/>
          <a:p>
            <a:pPr>
              <a:defRPr/>
            </a:pPr>
            <a:r>
              <a:rPr lang="en-US" smtClean="0"/>
              <a:t>Module 14. Describing Printed Music</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17</a:t>
            </a:fld>
            <a:endParaRPr lang="en-US"/>
          </a:p>
        </p:txBody>
      </p:sp>
    </p:spTree>
    <p:extLst>
      <p:ext uri="{BB962C8B-B14F-4D97-AF65-F5344CB8AC3E}">
        <p14:creationId xmlns:p14="http://schemas.microsoft.com/office/powerpoint/2010/main" val="26337485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Extent (3.4.3)</a:t>
            </a:r>
            <a:endParaRPr lang="en-US"/>
          </a:p>
        </p:txBody>
      </p:sp>
      <p:sp>
        <p:nvSpPr>
          <p:cNvPr id="3" name="Content Placeholder 2"/>
          <p:cNvSpPr>
            <a:spLocks noGrp="1"/>
          </p:cNvSpPr>
          <p:nvPr>
            <p:ph idx="1"/>
          </p:nvPr>
        </p:nvSpPr>
        <p:spPr/>
        <p:txBody>
          <a:bodyPr/>
          <a:lstStyle/>
          <a:p>
            <a:r>
              <a:rPr lang="en-US" smtClean="0"/>
              <a:t>Record the number of units with a term from the notated music format list in 7.20.1.3</a:t>
            </a:r>
          </a:p>
          <a:p>
            <a:r>
              <a:rPr lang="en-US" smtClean="0"/>
              <a:t>In parentheses, specify the number of pages, etc.</a:t>
            </a:r>
            <a:r>
              <a:rPr lang="en-US"/>
              <a:t> </a:t>
            </a:r>
            <a:endParaRPr lang="en-US" smtClean="0"/>
          </a:p>
          <a:p>
            <a:pPr marL="914400" lvl="2" indent="0">
              <a:buNone/>
            </a:pPr>
            <a:r>
              <a:rPr lang="en-US" smtClean="0"/>
              <a:t>300</a:t>
            </a:r>
            <a:r>
              <a:rPr lang="en-US"/>
              <a:t>	$</a:t>
            </a:r>
            <a:r>
              <a:rPr lang="en-US" smtClean="0"/>
              <a:t>a 1 score (3 volumes)</a:t>
            </a:r>
          </a:p>
          <a:p>
            <a:pPr marL="914400" lvl="2" indent="0">
              <a:buNone/>
            </a:pPr>
            <a:r>
              <a:rPr lang="en-US" smtClean="0"/>
              <a:t>300	$a 1 vocal score (25 pages)</a:t>
            </a:r>
          </a:p>
          <a:p>
            <a:pPr marL="914400" lvl="2" indent="0">
              <a:buNone/>
            </a:pPr>
            <a:r>
              <a:rPr lang="en-US" smtClean="0"/>
              <a:t>300	$a 5 parts</a:t>
            </a:r>
          </a:p>
        </p:txBody>
      </p:sp>
      <p:sp>
        <p:nvSpPr>
          <p:cNvPr id="4" name="Footer Placeholder 3"/>
          <p:cNvSpPr>
            <a:spLocks noGrp="1"/>
          </p:cNvSpPr>
          <p:nvPr>
            <p:ph type="ftr" sz="quarter" idx="11"/>
          </p:nvPr>
        </p:nvSpPr>
        <p:spPr/>
        <p:txBody>
          <a:bodyPr/>
          <a:lstStyle/>
          <a:p>
            <a:pPr>
              <a:defRPr/>
            </a:pPr>
            <a:r>
              <a:rPr lang="en-US" smtClean="0"/>
              <a:t>Module 14. Describing Printed Music</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18</a:t>
            </a:fld>
            <a:endParaRPr lang="en-US"/>
          </a:p>
        </p:txBody>
      </p:sp>
    </p:spTree>
    <p:extLst>
      <p:ext uri="{BB962C8B-B14F-4D97-AF65-F5344CB8AC3E}">
        <p14:creationId xmlns:p14="http://schemas.microsoft.com/office/powerpoint/2010/main" val="19393344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Extent (3.4.3)</a:t>
            </a:r>
            <a:endParaRPr lang="en-US"/>
          </a:p>
        </p:txBody>
      </p:sp>
      <p:sp>
        <p:nvSpPr>
          <p:cNvPr id="3" name="Content Placeholder 2"/>
          <p:cNvSpPr>
            <a:spLocks noGrp="1"/>
          </p:cNvSpPr>
          <p:nvPr>
            <p:ph idx="1"/>
          </p:nvPr>
        </p:nvSpPr>
        <p:spPr/>
        <p:txBody>
          <a:bodyPr/>
          <a:lstStyle/>
          <a:p>
            <a:r>
              <a:rPr lang="en-US" dirty="0" smtClean="0"/>
              <a:t>If the resource consists of a score and one or more parts in a single unit:</a:t>
            </a:r>
          </a:p>
          <a:p>
            <a:pPr marL="0" indent="0">
              <a:buNone/>
            </a:pPr>
            <a:r>
              <a:rPr lang="en-US" dirty="0" smtClean="0"/>
              <a:t> </a:t>
            </a:r>
          </a:p>
          <a:p>
            <a:pPr marL="1771650" lvl="5" indent="-857250">
              <a:buNone/>
            </a:pPr>
            <a:r>
              <a:rPr lang="en-US" dirty="0"/>
              <a:t>245 10	$a Sing we all Noel! : $b unison/two part with piano and optional </a:t>
            </a:r>
            <a:r>
              <a:rPr lang="en-US" dirty="0" err="1"/>
              <a:t>handbells</a:t>
            </a:r>
            <a:r>
              <a:rPr lang="en-US" dirty="0"/>
              <a:t> or </a:t>
            </a:r>
            <a:r>
              <a:rPr lang="en-US" dirty="0" err="1"/>
              <a:t>handchimes</a:t>
            </a:r>
            <a:r>
              <a:rPr lang="en-US" dirty="0"/>
              <a:t> (3 or 4 octaves) / $c [music by] Allen </a:t>
            </a:r>
            <a:r>
              <a:rPr lang="en-US" dirty="0" err="1"/>
              <a:t>Pote</a:t>
            </a:r>
            <a:r>
              <a:rPr lang="en-US" dirty="0"/>
              <a:t> ; [words by] C.F. </a:t>
            </a:r>
            <a:r>
              <a:rPr lang="en-US" dirty="0" err="1"/>
              <a:t>Hernaman</a:t>
            </a:r>
            <a:r>
              <a:rPr lang="en-US" dirty="0" smtClean="0"/>
              <a:t>.</a:t>
            </a:r>
          </a:p>
          <a:p>
            <a:pPr marL="914400" lvl="5" indent="0">
              <a:buNone/>
            </a:pPr>
            <a:r>
              <a:rPr lang="en-US" dirty="0"/>
              <a:t>300	$a</a:t>
            </a:r>
            <a:r>
              <a:rPr lang="en-US" b="1" dirty="0"/>
              <a:t> </a:t>
            </a:r>
            <a:r>
              <a:rPr lang="en-US" b="1" dirty="0" smtClean="0"/>
              <a:t>1 vocal score and 1 part </a:t>
            </a:r>
            <a:r>
              <a:rPr lang="en-US" b="1" dirty="0"/>
              <a:t>(11 pages)</a:t>
            </a:r>
            <a:endParaRPr lang="en-US" dirty="0"/>
          </a:p>
          <a:p>
            <a:pPr marL="0" indent="0">
              <a:buNone/>
            </a:pPr>
            <a:endParaRPr lang="en-US" dirty="0"/>
          </a:p>
        </p:txBody>
      </p:sp>
      <p:sp>
        <p:nvSpPr>
          <p:cNvPr id="4" name="Footer Placeholder 3"/>
          <p:cNvSpPr>
            <a:spLocks noGrp="1"/>
          </p:cNvSpPr>
          <p:nvPr>
            <p:ph type="ftr" sz="quarter" idx="11"/>
          </p:nvPr>
        </p:nvSpPr>
        <p:spPr/>
        <p:txBody>
          <a:bodyPr/>
          <a:lstStyle/>
          <a:p>
            <a:pPr>
              <a:defRPr/>
            </a:pPr>
            <a:r>
              <a:rPr lang="en-US" smtClean="0"/>
              <a:t>Module 14. Describing Printed Music</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19</a:t>
            </a:fld>
            <a:endParaRPr lang="en-US"/>
          </a:p>
        </p:txBody>
      </p:sp>
    </p:spTree>
    <p:extLst>
      <p:ext uri="{BB962C8B-B14F-4D97-AF65-F5344CB8AC3E}">
        <p14:creationId xmlns:p14="http://schemas.microsoft.com/office/powerpoint/2010/main" val="3561468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smtClean="0"/>
              <a:t>Please log in to RDA</a:t>
            </a:r>
          </a:p>
        </p:txBody>
      </p:sp>
      <p:sp>
        <p:nvSpPr>
          <p:cNvPr id="22531" name="Content Placeholder 2"/>
          <p:cNvSpPr>
            <a:spLocks noGrp="1"/>
          </p:cNvSpPr>
          <p:nvPr>
            <p:ph idx="1"/>
          </p:nvPr>
        </p:nvSpPr>
        <p:spPr/>
        <p:txBody>
          <a:bodyPr/>
          <a:lstStyle/>
          <a:p>
            <a:r>
              <a:rPr lang="en-US" u="sng">
                <a:hlinkClick r:id="rId3"/>
              </a:rPr>
              <a:t>http://</a:t>
            </a:r>
            <a:r>
              <a:rPr lang="en-US" u="sng" smtClean="0">
                <a:hlinkClick r:id="rId3"/>
              </a:rPr>
              <a:t>access.rdatoolkit.org/login</a:t>
            </a:r>
            <a:endParaRPr lang="en-US"/>
          </a:p>
        </p:txBody>
      </p:sp>
      <p:sp>
        <p:nvSpPr>
          <p:cNvPr id="2" name="Footer Placeholder 1"/>
          <p:cNvSpPr>
            <a:spLocks noGrp="1"/>
          </p:cNvSpPr>
          <p:nvPr>
            <p:ph type="ftr" sz="quarter" idx="11"/>
          </p:nvPr>
        </p:nvSpPr>
        <p:spPr/>
        <p:txBody>
          <a:bodyPr/>
          <a:lstStyle/>
          <a:p>
            <a:pPr>
              <a:defRPr/>
            </a:pPr>
            <a:r>
              <a:rPr lang="en-US" smtClean="0"/>
              <a:t>Module 14. Describing Printed Music</a:t>
            </a:r>
            <a:endParaRPr lang="en-US"/>
          </a:p>
        </p:txBody>
      </p:sp>
      <p:sp>
        <p:nvSpPr>
          <p:cNvPr id="3" name="Slide Number Placeholder 2"/>
          <p:cNvSpPr>
            <a:spLocks noGrp="1"/>
          </p:cNvSpPr>
          <p:nvPr>
            <p:ph type="sldNum" sz="quarter" idx="12"/>
          </p:nvPr>
        </p:nvSpPr>
        <p:spPr/>
        <p:txBody>
          <a:bodyPr/>
          <a:lstStyle/>
          <a:p>
            <a:pPr>
              <a:defRPr/>
            </a:pPr>
            <a:fld id="{31594486-D201-49C5-8E7E-D1598C506A7F}" type="slidenum">
              <a:rPr lang="en-US" smtClean="0"/>
              <a:pPr>
                <a:defRPr/>
              </a:pPr>
              <a:t>2</a:t>
            </a:fld>
            <a:endParaRPr lang="en-US"/>
          </a:p>
        </p:txBody>
      </p:sp>
    </p:spTree>
    <p:extLst>
      <p:ext uri="{BB962C8B-B14F-4D97-AF65-F5344CB8AC3E}">
        <p14:creationId xmlns:p14="http://schemas.microsoft.com/office/powerpoint/2010/main" val="12233338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Extent (3.4.3)</a:t>
            </a:r>
            <a:endParaRPr lang="en-US"/>
          </a:p>
        </p:txBody>
      </p:sp>
      <p:sp>
        <p:nvSpPr>
          <p:cNvPr id="3" name="Content Placeholder 2"/>
          <p:cNvSpPr>
            <a:spLocks noGrp="1"/>
          </p:cNvSpPr>
          <p:nvPr>
            <p:ph idx="1"/>
          </p:nvPr>
        </p:nvSpPr>
        <p:spPr/>
        <p:txBody>
          <a:bodyPr/>
          <a:lstStyle/>
          <a:p>
            <a:r>
              <a:rPr lang="en-US"/>
              <a:t>If the resource consists of a score and one or more parts in </a:t>
            </a:r>
            <a:r>
              <a:rPr lang="en-US" smtClean="0"/>
              <a:t>more than one unit:</a:t>
            </a:r>
            <a:endParaRPr lang="en-US"/>
          </a:p>
          <a:p>
            <a:pPr marL="914400" lvl="5" indent="0">
              <a:buNone/>
            </a:pPr>
            <a:endParaRPr lang="en-US" smtClean="0"/>
          </a:p>
          <a:p>
            <a:pPr marL="1828800" lvl="2" indent="-1028700">
              <a:buNone/>
              <a:tabLst>
                <a:tab pos="1828800" algn="l"/>
              </a:tabLst>
            </a:pPr>
            <a:r>
              <a:rPr lang="en-US"/>
              <a:t>245 10 	$a Sonata no. 2 in F major, op. 99 / $c Johannes </a:t>
            </a:r>
            <a:r>
              <a:rPr lang="en-US" smtClean="0"/>
              <a:t>Brahms.</a:t>
            </a:r>
          </a:p>
          <a:p>
            <a:pPr marL="800100" lvl="2" indent="0">
              <a:buNone/>
              <a:tabLst>
                <a:tab pos="1828800" algn="l"/>
              </a:tabLst>
            </a:pPr>
            <a:r>
              <a:rPr lang="en-US" smtClean="0"/>
              <a:t>300</a:t>
            </a:r>
            <a:r>
              <a:rPr lang="en-US"/>
              <a:t>	$</a:t>
            </a:r>
            <a:r>
              <a:rPr lang="en-US" smtClean="0"/>
              <a:t>a </a:t>
            </a:r>
            <a:r>
              <a:rPr lang="en-US" b="1" smtClean="0"/>
              <a:t>1 score </a:t>
            </a:r>
            <a:r>
              <a:rPr lang="en-US" b="1"/>
              <a:t>(30 pages) + 1 part (9 pages)</a:t>
            </a:r>
            <a:endParaRPr lang="en-US"/>
          </a:p>
          <a:p>
            <a:pPr marL="0" indent="0">
              <a:buNone/>
            </a:pPr>
            <a:endParaRPr lang="en-US"/>
          </a:p>
        </p:txBody>
      </p:sp>
      <p:sp>
        <p:nvSpPr>
          <p:cNvPr id="4" name="Footer Placeholder 3"/>
          <p:cNvSpPr>
            <a:spLocks noGrp="1"/>
          </p:cNvSpPr>
          <p:nvPr>
            <p:ph type="ftr" sz="quarter" idx="11"/>
          </p:nvPr>
        </p:nvSpPr>
        <p:spPr/>
        <p:txBody>
          <a:bodyPr/>
          <a:lstStyle/>
          <a:p>
            <a:pPr>
              <a:defRPr/>
            </a:pPr>
            <a:r>
              <a:rPr lang="en-US" smtClean="0"/>
              <a:t>Module 14. Describing Printed Music</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20</a:t>
            </a:fld>
            <a:endParaRPr lang="en-US"/>
          </a:p>
        </p:txBody>
      </p:sp>
    </p:spTree>
    <p:extLst>
      <p:ext uri="{BB962C8B-B14F-4D97-AF65-F5344CB8AC3E}">
        <p14:creationId xmlns:p14="http://schemas.microsoft.com/office/powerpoint/2010/main" val="39867283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Title 1"/>
          <p:cNvSpPr>
            <a:spLocks noGrp="1"/>
          </p:cNvSpPr>
          <p:nvPr>
            <p:ph type="title"/>
          </p:nvPr>
        </p:nvSpPr>
        <p:spPr/>
        <p:txBody>
          <a:bodyPr/>
          <a:lstStyle/>
          <a:p>
            <a:pPr eaLnBrk="1" hangingPunct="1"/>
            <a:r>
              <a:rPr lang="en-US" smtClean="0"/>
              <a:t>Illustrative and Color Content </a:t>
            </a:r>
            <a:br>
              <a:rPr lang="en-US" smtClean="0"/>
            </a:br>
            <a:r>
              <a:rPr lang="en-US" smtClean="0"/>
              <a:t>(RDA 7.15, 7.17)</a:t>
            </a:r>
          </a:p>
        </p:txBody>
      </p:sp>
      <p:sp>
        <p:nvSpPr>
          <p:cNvPr id="120835" name="Content Placeholder 4"/>
          <p:cNvSpPr>
            <a:spLocks noGrp="1"/>
          </p:cNvSpPr>
          <p:nvPr>
            <p:ph idx="1"/>
          </p:nvPr>
        </p:nvSpPr>
        <p:spPr>
          <a:xfrm>
            <a:off x="457200" y="1371600"/>
            <a:ext cx="8229600" cy="4525963"/>
          </a:xfrm>
        </p:spPr>
        <p:txBody>
          <a:bodyPr/>
          <a:lstStyle/>
          <a:p>
            <a:pPr eaLnBrk="1" hangingPunct="1"/>
            <a:endParaRPr lang="en-US" sz="2800" smtClean="0"/>
          </a:p>
          <a:p>
            <a:pPr eaLnBrk="1" hangingPunct="1"/>
            <a:r>
              <a:rPr lang="en-US" sz="2800" smtClean="0"/>
              <a:t>Rare with printed music, but record if present</a:t>
            </a:r>
            <a:endParaRPr lang="en-US" sz="2800" i="1" smtClean="0"/>
          </a:p>
          <a:p>
            <a:pPr eaLnBrk="1" hangingPunct="1"/>
            <a:r>
              <a:rPr lang="en-US" sz="2800" smtClean="0"/>
              <a:t>Record in subfield $b of 300, following a colon</a:t>
            </a:r>
            <a:endParaRPr lang="en-US" smtClean="0"/>
          </a:p>
          <a:p>
            <a:pPr lvl="1" eaLnBrk="1" hangingPunct="1">
              <a:buFont typeface="Arial" charset="0"/>
              <a:buNone/>
            </a:pPr>
            <a:endParaRPr lang="en-US" sz="2000" smtClean="0"/>
          </a:p>
          <a:p>
            <a:pPr lvl="1" eaLnBrk="1" hangingPunct="1">
              <a:buFont typeface="Arial" charset="0"/>
              <a:buNone/>
            </a:pPr>
            <a:r>
              <a:rPr lang="en-US" sz="2000" smtClean="0"/>
              <a:t>300  $a 1 score (25 pages) : $b color illustrations ; $c 30 cm</a:t>
            </a:r>
          </a:p>
          <a:p>
            <a:pPr lvl="1" eaLnBrk="1" hangingPunct="1">
              <a:buFont typeface="Arial" charset="0"/>
              <a:buNone/>
            </a:pPr>
            <a:endParaRPr lang="en-US" sz="2000" smtClean="0"/>
          </a:p>
          <a:p>
            <a:pPr lvl="2" eaLnBrk="1" hangingPunct="1">
              <a:buFont typeface="Arial" charset="0"/>
              <a:buNone/>
            </a:pPr>
            <a:endParaRPr lang="en-US" smtClean="0"/>
          </a:p>
        </p:txBody>
      </p:sp>
      <p:sp>
        <p:nvSpPr>
          <p:cNvPr id="6" name="Slide Number Placeholder 5"/>
          <p:cNvSpPr>
            <a:spLocks noGrp="1"/>
          </p:cNvSpPr>
          <p:nvPr>
            <p:ph type="sldNum" sz="quarter" idx="12"/>
          </p:nvPr>
        </p:nvSpPr>
        <p:spPr/>
        <p:txBody>
          <a:bodyPr/>
          <a:lstStyle/>
          <a:p>
            <a:pPr>
              <a:defRPr/>
            </a:pPr>
            <a:fld id="{68FCEA41-CD9B-4EDF-ABFD-7FD5913EF975}" type="slidenum">
              <a:rPr lang="en-US"/>
              <a:pPr>
                <a:defRPr/>
              </a:pPr>
              <a:t>21</a:t>
            </a:fld>
            <a:endParaRPr lang="en-US"/>
          </a:p>
        </p:txBody>
      </p:sp>
      <p:sp>
        <p:nvSpPr>
          <p:cNvPr id="2" name="Footer Placeholder 1"/>
          <p:cNvSpPr>
            <a:spLocks noGrp="1"/>
          </p:cNvSpPr>
          <p:nvPr>
            <p:ph type="ftr" sz="quarter" idx="11"/>
          </p:nvPr>
        </p:nvSpPr>
        <p:spPr/>
        <p:txBody>
          <a:bodyPr/>
          <a:lstStyle/>
          <a:p>
            <a:pPr>
              <a:defRPr/>
            </a:pPr>
            <a:r>
              <a:rPr lang="en-US" smtClean="0"/>
              <a:t>Module 14. Describing Printed Music</a:t>
            </a:r>
            <a:endParaRPr lang="en-US"/>
          </a:p>
        </p:txBody>
      </p:sp>
    </p:spTree>
    <p:extLst>
      <p:ext uri="{BB962C8B-B14F-4D97-AF65-F5344CB8AC3E}">
        <p14:creationId xmlns:p14="http://schemas.microsoft.com/office/powerpoint/2010/main" val="293392328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Dimensions (3.5)</a:t>
            </a:r>
            <a:endParaRPr lang="en-US"/>
          </a:p>
        </p:txBody>
      </p:sp>
      <p:sp>
        <p:nvSpPr>
          <p:cNvPr id="3" name="Content Placeholder 2"/>
          <p:cNvSpPr>
            <a:spLocks noGrp="1"/>
          </p:cNvSpPr>
          <p:nvPr>
            <p:ph idx="1"/>
          </p:nvPr>
        </p:nvSpPr>
        <p:spPr/>
        <p:txBody>
          <a:bodyPr/>
          <a:lstStyle/>
          <a:p>
            <a:pPr marL="0" indent="0">
              <a:buNone/>
            </a:pPr>
            <a:r>
              <a:rPr lang="en-US" sz="2800" smtClean="0"/>
              <a:t>Record dimensions according to the appropriate format in 3.5.1.4. The most common for printed music are volume and sheet</a:t>
            </a:r>
          </a:p>
          <a:p>
            <a:pPr marL="0" indent="0">
              <a:buNone/>
            </a:pPr>
            <a:endParaRPr lang="en-US" sz="2800" smtClean="0"/>
          </a:p>
          <a:p>
            <a:pPr lvl="1"/>
            <a:r>
              <a:rPr lang="en-US" sz="2400" smtClean="0"/>
              <a:t>Volume: record height of volume (3.5.1.4.14)</a:t>
            </a:r>
          </a:p>
          <a:p>
            <a:pPr marL="914400" lvl="2" indent="0">
              <a:buNone/>
            </a:pPr>
            <a:r>
              <a:rPr lang="en-US" sz="2000" smtClean="0"/>
              <a:t>	300 ... ; $c 30 cm</a:t>
            </a:r>
            <a:endParaRPr lang="en-US" sz="2000"/>
          </a:p>
          <a:p>
            <a:pPr lvl="1"/>
            <a:r>
              <a:rPr lang="en-US" sz="2400" smtClean="0"/>
              <a:t>Sheet: record height x width (3.5.1.4.11)</a:t>
            </a:r>
          </a:p>
          <a:p>
            <a:pPr marL="914400" lvl="2" indent="0">
              <a:buNone/>
            </a:pPr>
            <a:r>
              <a:rPr lang="nb-NO" sz="2000" smtClean="0"/>
              <a:t>	300 ... ; $c 29 x 20 cm</a:t>
            </a:r>
            <a:endParaRPr lang="en-US" sz="2000"/>
          </a:p>
        </p:txBody>
      </p:sp>
      <p:sp>
        <p:nvSpPr>
          <p:cNvPr id="4" name="Footer Placeholder 3"/>
          <p:cNvSpPr>
            <a:spLocks noGrp="1"/>
          </p:cNvSpPr>
          <p:nvPr>
            <p:ph type="ftr" sz="quarter" idx="11"/>
          </p:nvPr>
        </p:nvSpPr>
        <p:spPr/>
        <p:txBody>
          <a:bodyPr/>
          <a:lstStyle/>
          <a:p>
            <a:pPr>
              <a:defRPr/>
            </a:pPr>
            <a:r>
              <a:rPr lang="en-US" smtClean="0"/>
              <a:t>Module 14. Describing Printed Music</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22</a:t>
            </a:fld>
            <a:endParaRPr lang="en-US"/>
          </a:p>
        </p:txBody>
      </p:sp>
    </p:spTree>
    <p:extLst>
      <p:ext uri="{BB962C8B-B14F-4D97-AF65-F5344CB8AC3E}">
        <p14:creationId xmlns:p14="http://schemas.microsoft.com/office/powerpoint/2010/main" val="32566566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Dimensions (3.5)</a:t>
            </a:r>
            <a:endParaRPr lang="en-US"/>
          </a:p>
        </p:txBody>
      </p:sp>
      <p:sp>
        <p:nvSpPr>
          <p:cNvPr id="3" name="Content Placeholder 2"/>
          <p:cNvSpPr>
            <a:spLocks noGrp="1"/>
          </p:cNvSpPr>
          <p:nvPr>
            <p:ph idx="1"/>
          </p:nvPr>
        </p:nvSpPr>
        <p:spPr/>
        <p:txBody>
          <a:bodyPr/>
          <a:lstStyle/>
          <a:p>
            <a:pPr marL="1828800" lvl="2" indent="-1028700">
              <a:buNone/>
            </a:pPr>
            <a:r>
              <a:rPr lang="en-US"/>
              <a:t>245 10 	$a Sonata no. 2 in F major, op. 99 / $c Johannes Brahms.</a:t>
            </a:r>
          </a:p>
          <a:p>
            <a:pPr marL="1828800" lvl="2" indent="-1028700">
              <a:buNone/>
            </a:pPr>
            <a:r>
              <a:rPr lang="en-US"/>
              <a:t>300	$a 1 score (30 pages) + 1 part (9 pages</a:t>
            </a:r>
            <a:r>
              <a:rPr lang="en-US" smtClean="0"/>
              <a:t>) ; </a:t>
            </a:r>
            <a:r>
              <a:rPr lang="en-US" b="1" smtClean="0"/>
              <a:t>$c 31 cm</a:t>
            </a:r>
          </a:p>
          <a:p>
            <a:pPr marL="1828800" lvl="2" indent="-1028700">
              <a:buNone/>
            </a:pPr>
            <a:endParaRPr lang="en-US"/>
          </a:p>
          <a:p>
            <a:pPr marL="1828800" lvl="2" indent="-1028700">
              <a:buNone/>
            </a:pPr>
            <a:r>
              <a:rPr lang="en-US" smtClean="0"/>
              <a:t>245 </a:t>
            </a:r>
            <a:r>
              <a:rPr lang="en-US"/>
              <a:t>10	$a Sing we all Noel! : $b unison/two part with piano and optional handbells or handchimes (3 or 4 octaves) / $c [music by] Allen Pote ; [words by] C.F. </a:t>
            </a:r>
            <a:r>
              <a:rPr lang="en-US" smtClean="0"/>
              <a:t>Hernaman.</a:t>
            </a:r>
          </a:p>
          <a:p>
            <a:pPr marL="1828800" lvl="2" indent="-1028700">
              <a:buNone/>
            </a:pPr>
            <a:r>
              <a:rPr lang="en-US" smtClean="0"/>
              <a:t>300</a:t>
            </a:r>
            <a:r>
              <a:rPr lang="en-US"/>
              <a:t>	$a</a:t>
            </a:r>
            <a:r>
              <a:rPr lang="en-US" b="1"/>
              <a:t> </a:t>
            </a:r>
            <a:r>
              <a:rPr lang="en-US"/>
              <a:t>1 score and 1 part (11 pages</a:t>
            </a:r>
            <a:r>
              <a:rPr lang="en-US" smtClean="0"/>
              <a:t>) ;</a:t>
            </a:r>
            <a:r>
              <a:rPr lang="en-US" b="1" smtClean="0"/>
              <a:t> $c 26 cm</a:t>
            </a:r>
            <a:endParaRPr lang="en-US"/>
          </a:p>
          <a:p>
            <a:pPr marL="800100" lvl="2" indent="0">
              <a:buNone/>
            </a:pPr>
            <a:endParaRPr lang="en-US"/>
          </a:p>
        </p:txBody>
      </p:sp>
      <p:sp>
        <p:nvSpPr>
          <p:cNvPr id="4" name="Footer Placeholder 3"/>
          <p:cNvSpPr>
            <a:spLocks noGrp="1"/>
          </p:cNvSpPr>
          <p:nvPr>
            <p:ph type="ftr" sz="quarter" idx="11"/>
          </p:nvPr>
        </p:nvSpPr>
        <p:spPr/>
        <p:txBody>
          <a:bodyPr/>
          <a:lstStyle/>
          <a:p>
            <a:pPr>
              <a:defRPr/>
            </a:pPr>
            <a:r>
              <a:rPr lang="en-US" smtClean="0"/>
              <a:t>Module 14. Describing Printed Music</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23</a:t>
            </a:fld>
            <a:endParaRPr lang="en-US"/>
          </a:p>
        </p:txBody>
      </p:sp>
    </p:spTree>
    <p:extLst>
      <p:ext uri="{BB962C8B-B14F-4D97-AF65-F5344CB8AC3E}">
        <p14:creationId xmlns:p14="http://schemas.microsoft.com/office/powerpoint/2010/main" val="27282126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Record content, media, </a:t>
            </a:r>
            <a:br>
              <a:rPr lang="en-US" smtClean="0"/>
            </a:br>
            <a:r>
              <a:rPr lang="en-US" smtClean="0"/>
              <a:t>and carrier type (3.2, 3.3, 6.9)</a:t>
            </a:r>
            <a:endParaRPr lang="en-US"/>
          </a:p>
        </p:txBody>
      </p:sp>
      <p:sp>
        <p:nvSpPr>
          <p:cNvPr id="3" name="Content Placeholder 2"/>
          <p:cNvSpPr>
            <a:spLocks noGrp="1"/>
          </p:cNvSpPr>
          <p:nvPr>
            <p:ph idx="1"/>
          </p:nvPr>
        </p:nvSpPr>
        <p:spPr>
          <a:xfrm>
            <a:off x="457200" y="1600200"/>
            <a:ext cx="8229600" cy="4495799"/>
          </a:xfrm>
        </p:spPr>
        <p:txBody>
          <a:bodyPr numCol="1"/>
          <a:lstStyle/>
          <a:p>
            <a:pPr marL="0" indent="0">
              <a:buNone/>
            </a:pPr>
            <a:endParaRPr lang="en-US" sz="2400" smtClean="0"/>
          </a:p>
          <a:p>
            <a:pPr marL="0" indent="0">
              <a:buNone/>
            </a:pPr>
            <a:r>
              <a:rPr lang="en-US" sz="2400" smtClean="0"/>
              <a:t>336  </a:t>
            </a:r>
            <a:r>
              <a:rPr lang="en-US" sz="2400"/>
              <a:t>	</a:t>
            </a:r>
            <a:r>
              <a:rPr lang="en-US" sz="2400" smtClean="0"/>
              <a:t>$a notated music $2 rdacontent</a:t>
            </a:r>
          </a:p>
          <a:p>
            <a:pPr marL="0" indent="0">
              <a:buNone/>
            </a:pPr>
            <a:r>
              <a:rPr lang="en-US" sz="2400" smtClean="0"/>
              <a:t>337 </a:t>
            </a:r>
            <a:r>
              <a:rPr lang="en-US" sz="2400"/>
              <a:t>	</a:t>
            </a:r>
            <a:r>
              <a:rPr lang="en-US" sz="2400" smtClean="0"/>
              <a:t>$a unmediated $2 </a:t>
            </a:r>
            <a:r>
              <a:rPr lang="en-US" sz="2400"/>
              <a:t>rdamedia	</a:t>
            </a:r>
            <a:endParaRPr lang="en-US" sz="2400" smtClean="0"/>
          </a:p>
          <a:p>
            <a:pPr marL="0" indent="0">
              <a:buNone/>
            </a:pPr>
            <a:r>
              <a:rPr lang="en-US" sz="2400" smtClean="0"/>
              <a:t>338  </a:t>
            </a:r>
            <a:r>
              <a:rPr lang="en-US" sz="2400"/>
              <a:t>	</a:t>
            </a:r>
            <a:r>
              <a:rPr lang="en-US" sz="2400" smtClean="0"/>
              <a:t>$a volume $2 rdacarrier</a:t>
            </a:r>
          </a:p>
          <a:p>
            <a:pPr marL="0" indent="0">
              <a:buNone/>
            </a:pPr>
            <a:endParaRPr lang="en-US" sz="2400"/>
          </a:p>
          <a:p>
            <a:pPr marL="0" indent="0">
              <a:buNone/>
            </a:pPr>
            <a:r>
              <a:rPr lang="en-US" sz="2400" smtClean="0"/>
              <a:t>336  </a:t>
            </a:r>
            <a:r>
              <a:rPr lang="en-US" sz="2400"/>
              <a:t>	</a:t>
            </a:r>
            <a:r>
              <a:rPr lang="en-US" sz="2400" smtClean="0"/>
              <a:t>$a notated music $2 rdacontent</a:t>
            </a:r>
          </a:p>
          <a:p>
            <a:pPr marL="0" indent="0">
              <a:buNone/>
            </a:pPr>
            <a:r>
              <a:rPr lang="en-US" sz="2400" smtClean="0"/>
              <a:t>337  </a:t>
            </a:r>
            <a:r>
              <a:rPr lang="en-US" sz="2400"/>
              <a:t>	</a:t>
            </a:r>
            <a:r>
              <a:rPr lang="en-US" sz="2400" smtClean="0"/>
              <a:t>$a unmediated $2 </a:t>
            </a:r>
            <a:r>
              <a:rPr lang="en-US" sz="2400"/>
              <a:t>rdamedia	</a:t>
            </a:r>
            <a:endParaRPr lang="en-US" sz="2400" smtClean="0"/>
          </a:p>
          <a:p>
            <a:pPr marL="0" indent="0">
              <a:buNone/>
            </a:pPr>
            <a:r>
              <a:rPr lang="en-US" sz="2400" smtClean="0"/>
              <a:t>338  </a:t>
            </a:r>
            <a:r>
              <a:rPr lang="en-US" sz="2400"/>
              <a:t>	</a:t>
            </a:r>
            <a:r>
              <a:rPr lang="en-US" sz="2400" smtClean="0"/>
              <a:t>$a sheet $2 </a:t>
            </a:r>
            <a:r>
              <a:rPr lang="en-US" sz="2400"/>
              <a:t>rdacarrier</a:t>
            </a:r>
          </a:p>
        </p:txBody>
      </p:sp>
      <p:sp>
        <p:nvSpPr>
          <p:cNvPr id="4" name="Footer Placeholder 3"/>
          <p:cNvSpPr>
            <a:spLocks noGrp="1"/>
          </p:cNvSpPr>
          <p:nvPr>
            <p:ph type="ftr" sz="quarter" idx="11"/>
          </p:nvPr>
        </p:nvSpPr>
        <p:spPr/>
        <p:txBody>
          <a:bodyPr/>
          <a:lstStyle/>
          <a:p>
            <a:pPr>
              <a:defRPr/>
            </a:pPr>
            <a:r>
              <a:rPr lang="en-US" smtClean="0"/>
              <a:t>Module 14. Describing Printed Music</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24</a:t>
            </a:fld>
            <a:endParaRPr lang="en-US"/>
          </a:p>
        </p:txBody>
      </p:sp>
    </p:spTree>
    <p:extLst>
      <p:ext uri="{BB962C8B-B14F-4D97-AF65-F5344CB8AC3E}">
        <p14:creationId xmlns:p14="http://schemas.microsoft.com/office/powerpoint/2010/main" val="15629531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Series Statement</a:t>
            </a:r>
            <a:endParaRPr lang="en-US"/>
          </a:p>
        </p:txBody>
      </p:sp>
      <p:sp>
        <p:nvSpPr>
          <p:cNvPr id="3" name="Content Placeholder 2"/>
          <p:cNvSpPr>
            <a:spLocks noGrp="1"/>
          </p:cNvSpPr>
          <p:nvPr>
            <p:ph idx="1"/>
          </p:nvPr>
        </p:nvSpPr>
        <p:spPr/>
        <p:txBody>
          <a:bodyPr/>
          <a:lstStyle/>
          <a:p>
            <a:r>
              <a:rPr lang="en-US" smtClean="0"/>
              <a:t>Record series statement if present on the item (no different from any other format)</a:t>
            </a:r>
          </a:p>
          <a:p>
            <a:endParaRPr lang="en-US"/>
          </a:p>
          <a:p>
            <a:pPr marL="1828800" lvl="2" indent="-1028700">
              <a:buNone/>
            </a:pPr>
            <a:r>
              <a:rPr lang="en-US"/>
              <a:t>245 10 	$a Sonata no. 2 in F major, op. 99 / $c Johannes Brahms.</a:t>
            </a:r>
          </a:p>
          <a:p>
            <a:pPr marL="1828800" lvl="2" indent="-1028700">
              <a:buNone/>
            </a:pPr>
            <a:r>
              <a:rPr lang="en-US" smtClean="0"/>
              <a:t>490 1</a:t>
            </a:r>
            <a:r>
              <a:rPr lang="en-US"/>
              <a:t>	$</a:t>
            </a:r>
            <a:r>
              <a:rPr lang="en-US" smtClean="0"/>
              <a:t>a Kalmus string series</a:t>
            </a:r>
            <a:endParaRPr lang="en-US"/>
          </a:p>
        </p:txBody>
      </p:sp>
      <p:sp>
        <p:nvSpPr>
          <p:cNvPr id="4" name="Footer Placeholder 3"/>
          <p:cNvSpPr>
            <a:spLocks noGrp="1"/>
          </p:cNvSpPr>
          <p:nvPr>
            <p:ph type="ftr" sz="quarter" idx="11"/>
          </p:nvPr>
        </p:nvSpPr>
        <p:spPr/>
        <p:txBody>
          <a:bodyPr/>
          <a:lstStyle/>
          <a:p>
            <a:pPr>
              <a:defRPr/>
            </a:pPr>
            <a:r>
              <a:rPr lang="en-US" smtClean="0"/>
              <a:t>Module 14. Describing Printed Music</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25</a:t>
            </a:fld>
            <a:endParaRPr lang="en-US"/>
          </a:p>
        </p:txBody>
      </p:sp>
    </p:spTree>
    <p:extLst>
      <p:ext uri="{BB962C8B-B14F-4D97-AF65-F5344CB8AC3E}">
        <p14:creationId xmlns:p14="http://schemas.microsoft.com/office/powerpoint/2010/main" val="5559566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Medium of Performance (6.15)</a:t>
            </a:r>
            <a:endParaRPr lang="en-US"/>
          </a:p>
        </p:txBody>
      </p:sp>
      <p:sp>
        <p:nvSpPr>
          <p:cNvPr id="3" name="Content Placeholder 2"/>
          <p:cNvSpPr>
            <a:spLocks noGrp="1"/>
          </p:cNvSpPr>
          <p:nvPr>
            <p:ph idx="1"/>
          </p:nvPr>
        </p:nvSpPr>
        <p:spPr/>
        <p:txBody>
          <a:bodyPr/>
          <a:lstStyle/>
          <a:p>
            <a:r>
              <a:rPr lang="en-US" smtClean="0"/>
              <a:t>The </a:t>
            </a:r>
            <a:r>
              <a:rPr lang="en-US"/>
              <a:t>instrument, instruments, voice, voices, etc., for which a musical work was originally conceived</a:t>
            </a:r>
            <a:r>
              <a:rPr lang="en-US" smtClean="0"/>
              <a:t>.</a:t>
            </a:r>
          </a:p>
          <a:p>
            <a:r>
              <a:rPr lang="en-US" smtClean="0"/>
              <a:t>Follow instructions in 6.15 and best practices documents of Music Library Association</a:t>
            </a:r>
          </a:p>
          <a:p>
            <a:r>
              <a:rPr lang="en-US" smtClean="0"/>
              <a:t>Recorded in 382 field</a:t>
            </a:r>
          </a:p>
          <a:p>
            <a:pPr marL="1263650" lvl="1" indent="-863600">
              <a:buNone/>
            </a:pPr>
            <a:r>
              <a:rPr lang="en-US" sz="2000"/>
              <a:t>382  	$a mezzo-soprano $n 1 $a piano $n 1 $s 2 $2 lcmpt</a:t>
            </a:r>
          </a:p>
          <a:p>
            <a:pPr marL="1263650" lvl="1" indent="-863600">
              <a:buNone/>
            </a:pPr>
            <a:r>
              <a:rPr lang="en-US" sz="2000"/>
              <a:t>382  	$a flute $n 1 $a oboe $n 1 $a bassoon $n 1 $a trombone $n 2 $a violin $n 3 $a contrabass $n 2 $s 10 $2 lcmpt</a:t>
            </a:r>
          </a:p>
          <a:p>
            <a:endParaRPr lang="en-US"/>
          </a:p>
        </p:txBody>
      </p:sp>
      <p:sp>
        <p:nvSpPr>
          <p:cNvPr id="4" name="Footer Placeholder 3"/>
          <p:cNvSpPr>
            <a:spLocks noGrp="1"/>
          </p:cNvSpPr>
          <p:nvPr>
            <p:ph type="ftr" sz="quarter" idx="11"/>
          </p:nvPr>
        </p:nvSpPr>
        <p:spPr/>
        <p:txBody>
          <a:bodyPr/>
          <a:lstStyle/>
          <a:p>
            <a:pPr>
              <a:defRPr/>
            </a:pPr>
            <a:r>
              <a:rPr lang="en-US" smtClean="0"/>
              <a:t>Module 14. Describing Printed Music</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26</a:t>
            </a:fld>
            <a:endParaRPr lang="en-US"/>
          </a:p>
        </p:txBody>
      </p:sp>
    </p:spTree>
    <p:extLst>
      <p:ext uri="{BB962C8B-B14F-4D97-AF65-F5344CB8AC3E}">
        <p14:creationId xmlns:p14="http://schemas.microsoft.com/office/powerpoint/2010/main" val="42212693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Medium of </a:t>
            </a:r>
            <a:r>
              <a:rPr lang="en-US" smtClean="0"/>
              <a:t>Performance</a:t>
            </a:r>
            <a:endParaRPr lang="en-US"/>
          </a:p>
        </p:txBody>
      </p:sp>
      <p:sp>
        <p:nvSpPr>
          <p:cNvPr id="3" name="Content Placeholder 2"/>
          <p:cNvSpPr>
            <a:spLocks noGrp="1"/>
          </p:cNvSpPr>
          <p:nvPr>
            <p:ph idx="1"/>
          </p:nvPr>
        </p:nvSpPr>
        <p:spPr/>
        <p:txBody>
          <a:bodyPr/>
          <a:lstStyle/>
          <a:p>
            <a:pPr marL="914400" indent="-914400">
              <a:buNone/>
            </a:pPr>
            <a:r>
              <a:rPr lang="en-US" sz="2400" smtClean="0"/>
              <a:t>245 </a:t>
            </a:r>
            <a:r>
              <a:rPr lang="en-US" sz="2400"/>
              <a:t>10	$a Sing we all Noel! : $b unison/two part with piano and optional handbells or handchimes (3 or 4 octaves) / $c [music by] Allen Pote ; [words by] C.F. </a:t>
            </a:r>
            <a:r>
              <a:rPr lang="en-US" sz="2400"/>
              <a:t>Hernaman</a:t>
            </a:r>
            <a:r>
              <a:rPr lang="en-US" sz="2400" smtClean="0"/>
              <a:t>.</a:t>
            </a:r>
          </a:p>
          <a:p>
            <a:pPr marL="914400" indent="-914400">
              <a:buNone/>
            </a:pPr>
            <a:r>
              <a:rPr lang="en-US" sz="2400"/>
              <a:t>382 0_	$a </a:t>
            </a:r>
            <a:r>
              <a:rPr lang="en-US" sz="2400" b="1"/>
              <a:t>chorus</a:t>
            </a:r>
            <a:r>
              <a:rPr lang="en-US" sz="2400"/>
              <a:t> $v unison $e 1 $a </a:t>
            </a:r>
            <a:r>
              <a:rPr lang="en-US" sz="2400" b="1"/>
              <a:t>piano</a:t>
            </a:r>
            <a:r>
              <a:rPr lang="en-US" sz="2400"/>
              <a:t> $n 1 $2 lcmpt</a:t>
            </a:r>
          </a:p>
          <a:p>
            <a:pPr marL="914400" indent="-914400">
              <a:buNone/>
            </a:pPr>
            <a:r>
              <a:rPr lang="en-US" sz="2400"/>
              <a:t>382 0_	$a </a:t>
            </a:r>
            <a:r>
              <a:rPr lang="en-US" sz="2400" b="1"/>
              <a:t>chorus</a:t>
            </a:r>
            <a:r>
              <a:rPr lang="en-US" sz="2400"/>
              <a:t> $v two-part $e 1 $a </a:t>
            </a:r>
            <a:r>
              <a:rPr lang="en-US" sz="2400" b="1"/>
              <a:t>piano</a:t>
            </a:r>
            <a:r>
              <a:rPr lang="en-US" sz="2400"/>
              <a:t> $n 1 $2 lcmpt</a:t>
            </a:r>
          </a:p>
          <a:p>
            <a:pPr marL="914400" indent="-914400">
              <a:buNone/>
            </a:pPr>
            <a:r>
              <a:rPr lang="en-US" sz="2400"/>
              <a:t>382 0_	$a </a:t>
            </a:r>
            <a:r>
              <a:rPr lang="en-US" sz="2400" b="1"/>
              <a:t>chorus</a:t>
            </a:r>
            <a:r>
              <a:rPr lang="en-US" sz="2400"/>
              <a:t> $v unison $e 1 $a </a:t>
            </a:r>
            <a:r>
              <a:rPr lang="en-US" sz="2400" b="1"/>
              <a:t>piano</a:t>
            </a:r>
            <a:r>
              <a:rPr lang="en-US" sz="2400"/>
              <a:t> $n 1 $a </a:t>
            </a:r>
            <a:r>
              <a:rPr lang="en-US" sz="2400" b="1"/>
              <a:t>handbell choir</a:t>
            </a:r>
            <a:r>
              <a:rPr lang="en-US" sz="2400"/>
              <a:t> $p </a:t>
            </a:r>
            <a:r>
              <a:rPr lang="en-US" sz="2400" b="1"/>
              <a:t>handchimes</a:t>
            </a:r>
            <a:r>
              <a:rPr lang="en-US" sz="2400"/>
              <a:t> $2 lcmpt</a:t>
            </a:r>
          </a:p>
          <a:p>
            <a:pPr marL="914400" indent="-914400">
              <a:buNone/>
            </a:pPr>
            <a:r>
              <a:rPr lang="en-US" sz="2400"/>
              <a:t>382 0_	$a </a:t>
            </a:r>
            <a:r>
              <a:rPr lang="en-US" sz="2400" b="1"/>
              <a:t>chorus</a:t>
            </a:r>
            <a:r>
              <a:rPr lang="en-US" sz="2400"/>
              <a:t> $v two-part $e 1 $a </a:t>
            </a:r>
            <a:r>
              <a:rPr lang="en-US" sz="2400" b="1"/>
              <a:t>piano</a:t>
            </a:r>
            <a:r>
              <a:rPr lang="en-US" sz="2400"/>
              <a:t> $n 1 $a</a:t>
            </a:r>
            <a:r>
              <a:rPr lang="en-US" sz="2400" b="1"/>
              <a:t> handbell choir</a:t>
            </a:r>
            <a:r>
              <a:rPr lang="en-US" sz="2400"/>
              <a:t> $p </a:t>
            </a:r>
            <a:r>
              <a:rPr lang="en-US" sz="2400" b="1"/>
              <a:t>handchimes</a:t>
            </a:r>
            <a:r>
              <a:rPr lang="en-US" sz="2400"/>
              <a:t> $2 lcmpt</a:t>
            </a:r>
          </a:p>
          <a:p>
            <a:pPr marL="0" indent="0">
              <a:buNone/>
            </a:pPr>
            <a:endParaRPr lang="en-US" sz="2000"/>
          </a:p>
          <a:p>
            <a:pPr marL="0" indent="0">
              <a:buNone/>
            </a:pPr>
            <a:endParaRPr lang="en-US"/>
          </a:p>
        </p:txBody>
      </p:sp>
      <p:sp>
        <p:nvSpPr>
          <p:cNvPr id="4" name="Footer Placeholder 3"/>
          <p:cNvSpPr>
            <a:spLocks noGrp="1"/>
          </p:cNvSpPr>
          <p:nvPr>
            <p:ph type="ftr" sz="quarter" idx="11"/>
          </p:nvPr>
        </p:nvSpPr>
        <p:spPr/>
        <p:txBody>
          <a:bodyPr/>
          <a:lstStyle/>
          <a:p>
            <a:pPr>
              <a:defRPr/>
            </a:pPr>
            <a:r>
              <a:rPr lang="en-US" smtClean="0"/>
              <a:t>Module 14. Describing Printed Music</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27</a:t>
            </a:fld>
            <a:endParaRPr lang="en-US"/>
          </a:p>
        </p:txBody>
      </p:sp>
    </p:spTree>
    <p:extLst>
      <p:ext uri="{BB962C8B-B14F-4D97-AF65-F5344CB8AC3E}">
        <p14:creationId xmlns:p14="http://schemas.microsoft.com/office/powerpoint/2010/main" val="2123466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Medium of </a:t>
            </a:r>
            <a:r>
              <a:rPr lang="en-US" smtClean="0"/>
              <a:t>Performance</a:t>
            </a:r>
            <a:endParaRPr lang="en-US"/>
          </a:p>
        </p:txBody>
      </p:sp>
      <p:sp>
        <p:nvSpPr>
          <p:cNvPr id="3" name="Content Placeholder 2"/>
          <p:cNvSpPr>
            <a:spLocks noGrp="1"/>
          </p:cNvSpPr>
          <p:nvPr>
            <p:ph idx="1"/>
          </p:nvPr>
        </p:nvSpPr>
        <p:spPr/>
        <p:txBody>
          <a:bodyPr/>
          <a:lstStyle/>
          <a:p>
            <a:pPr marL="914400" lvl="2" indent="-914400">
              <a:buNone/>
            </a:pPr>
            <a:r>
              <a:rPr lang="en-US" smtClean="0"/>
              <a:t>Can also be recorded as a note (see 7.21)</a:t>
            </a:r>
          </a:p>
          <a:p>
            <a:pPr marL="914400" lvl="2" indent="-914400">
              <a:buNone/>
            </a:pPr>
            <a:endParaRPr lang="en-US"/>
          </a:p>
          <a:p>
            <a:pPr marL="914400" lvl="2" indent="-914400">
              <a:buNone/>
            </a:pPr>
            <a:r>
              <a:rPr lang="en-US" smtClean="0"/>
              <a:t>245 </a:t>
            </a:r>
            <a:r>
              <a:rPr lang="en-US"/>
              <a:t>10 	$a Sonata no. 2 in F major, op. 99 / $c Johannes Brahms</a:t>
            </a:r>
            <a:r>
              <a:rPr lang="en-US" smtClean="0"/>
              <a:t>.</a:t>
            </a:r>
          </a:p>
          <a:p>
            <a:pPr marL="914400" lvl="2" indent="-914400">
              <a:buNone/>
            </a:pPr>
            <a:r>
              <a:rPr lang="en-US" smtClean="0"/>
              <a:t>382 0_	$a cello $n 1 $a piano $1 $s 2 $2 lcmpt</a:t>
            </a:r>
            <a:endParaRPr lang="en-US"/>
          </a:p>
          <a:p>
            <a:pPr marL="914400" lvl="2" indent="-914400">
              <a:buNone/>
            </a:pPr>
            <a:r>
              <a:rPr lang="en-US"/>
              <a:t>500	$a </a:t>
            </a:r>
            <a:r>
              <a:rPr lang="en-US" b="1"/>
              <a:t>For cello and piano.</a:t>
            </a:r>
            <a:endParaRPr lang="en-US"/>
          </a:p>
          <a:p>
            <a:pPr marL="0" indent="0">
              <a:buNone/>
            </a:pPr>
            <a:endParaRPr lang="en-US"/>
          </a:p>
        </p:txBody>
      </p:sp>
      <p:sp>
        <p:nvSpPr>
          <p:cNvPr id="4" name="Footer Placeholder 3"/>
          <p:cNvSpPr>
            <a:spLocks noGrp="1"/>
          </p:cNvSpPr>
          <p:nvPr>
            <p:ph type="ftr" sz="quarter" idx="11"/>
          </p:nvPr>
        </p:nvSpPr>
        <p:spPr/>
        <p:txBody>
          <a:bodyPr/>
          <a:lstStyle/>
          <a:p>
            <a:pPr>
              <a:defRPr/>
            </a:pPr>
            <a:r>
              <a:rPr lang="en-US" smtClean="0"/>
              <a:t>Module 14. Describing Printed Music</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28</a:t>
            </a:fld>
            <a:endParaRPr lang="en-US"/>
          </a:p>
        </p:txBody>
      </p:sp>
    </p:spTree>
    <p:extLst>
      <p:ext uri="{BB962C8B-B14F-4D97-AF65-F5344CB8AC3E}">
        <p14:creationId xmlns:p14="http://schemas.microsoft.com/office/powerpoint/2010/main" val="25840545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Notes</a:t>
            </a:r>
            <a:endParaRPr lang="en-US"/>
          </a:p>
        </p:txBody>
      </p:sp>
      <p:sp>
        <p:nvSpPr>
          <p:cNvPr id="3" name="Content Placeholder 2"/>
          <p:cNvSpPr>
            <a:spLocks noGrp="1"/>
          </p:cNvSpPr>
          <p:nvPr>
            <p:ph idx="1"/>
          </p:nvPr>
        </p:nvSpPr>
        <p:spPr>
          <a:xfrm>
            <a:off x="457200" y="1417637"/>
            <a:ext cx="8229600" cy="4525963"/>
          </a:xfrm>
        </p:spPr>
        <p:txBody>
          <a:bodyPr/>
          <a:lstStyle/>
          <a:p>
            <a:r>
              <a:rPr lang="en-US" sz="2800" smtClean="0"/>
              <a:t>Record notes as appropriate. </a:t>
            </a:r>
          </a:p>
          <a:p>
            <a:pPr lvl="1"/>
            <a:r>
              <a:rPr lang="en-US" sz="2400"/>
              <a:t>form of musical notation (RDA 7.13, MARC 546 $b)</a:t>
            </a:r>
          </a:p>
          <a:p>
            <a:pPr marL="914400" lvl="2" indent="0">
              <a:buNone/>
            </a:pPr>
            <a:r>
              <a:rPr lang="en-US" sz="1800"/>
              <a:t>546    $b Staff notation.</a:t>
            </a:r>
          </a:p>
          <a:p>
            <a:pPr lvl="1"/>
            <a:r>
              <a:rPr lang="en-US" sz="2400" smtClean="0"/>
              <a:t>language (RDA 7.12, MARC 546)</a:t>
            </a:r>
          </a:p>
          <a:p>
            <a:pPr marL="914400" lvl="2" indent="0">
              <a:buNone/>
            </a:pPr>
            <a:r>
              <a:rPr lang="en-US" sz="1800" smtClean="0"/>
              <a:t>546   $a German words, printed with score as well as separately with English translation.</a:t>
            </a:r>
          </a:p>
          <a:p>
            <a:pPr lvl="1"/>
            <a:r>
              <a:rPr lang="en-US" sz="2400" smtClean="0"/>
              <a:t>duration (RDA 7.22, MARC 500)</a:t>
            </a:r>
          </a:p>
          <a:p>
            <a:pPr marL="914400" lvl="2" indent="0">
              <a:buNone/>
            </a:pPr>
            <a:r>
              <a:rPr lang="en-US" sz="1800"/>
              <a:t>500   $a Duration: approximately 15 minutes</a:t>
            </a:r>
            <a:r>
              <a:rPr lang="en-US" sz="1800" smtClean="0"/>
              <a:t>.</a:t>
            </a:r>
            <a:endParaRPr lang="en-US" sz="2000" smtClean="0"/>
          </a:p>
          <a:p>
            <a:pPr lvl="1"/>
            <a:r>
              <a:rPr lang="en-US" sz="2400"/>
              <a:t>form of composition</a:t>
            </a:r>
          </a:p>
          <a:p>
            <a:pPr marL="914400" lvl="2" indent="0">
              <a:buNone/>
            </a:pPr>
            <a:r>
              <a:rPr lang="en-US" sz="1800"/>
              <a:t>500   $a Symphonic dances.</a:t>
            </a:r>
          </a:p>
          <a:p>
            <a:pPr lvl="1"/>
            <a:r>
              <a:rPr lang="en-US" sz="2400" smtClean="0"/>
              <a:t>medium of performance</a:t>
            </a:r>
          </a:p>
          <a:p>
            <a:pPr marL="914400" lvl="2" indent="0">
              <a:buNone/>
            </a:pPr>
            <a:r>
              <a:rPr lang="en-US" sz="1800" smtClean="0"/>
              <a:t>500   $a For counter-tenor, bassoon, and trombone.</a:t>
            </a:r>
          </a:p>
          <a:p>
            <a:pPr marL="914400" lvl="2" indent="0">
              <a:buNone/>
            </a:pPr>
            <a:endParaRPr lang="en-US"/>
          </a:p>
          <a:p>
            <a:pPr lvl="2"/>
            <a:endParaRPr lang="en-US"/>
          </a:p>
        </p:txBody>
      </p:sp>
      <p:sp>
        <p:nvSpPr>
          <p:cNvPr id="4" name="Footer Placeholder 3"/>
          <p:cNvSpPr>
            <a:spLocks noGrp="1"/>
          </p:cNvSpPr>
          <p:nvPr>
            <p:ph type="ftr" sz="quarter" idx="11"/>
          </p:nvPr>
        </p:nvSpPr>
        <p:spPr/>
        <p:txBody>
          <a:bodyPr/>
          <a:lstStyle/>
          <a:p>
            <a:pPr>
              <a:defRPr/>
            </a:pPr>
            <a:r>
              <a:rPr lang="en-US" smtClean="0"/>
              <a:t>Module 14. Describing Printed Music</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29</a:t>
            </a:fld>
            <a:endParaRPr lang="en-US"/>
          </a:p>
        </p:txBody>
      </p:sp>
    </p:spTree>
    <p:extLst>
      <p:ext uri="{BB962C8B-B14F-4D97-AF65-F5344CB8AC3E}">
        <p14:creationId xmlns:p14="http://schemas.microsoft.com/office/powerpoint/2010/main" val="8548080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Mode of Issuance</a:t>
            </a:r>
            <a:endParaRPr lang="en-US"/>
          </a:p>
        </p:txBody>
      </p:sp>
      <p:sp>
        <p:nvSpPr>
          <p:cNvPr id="3" name="Content Placeholder 2"/>
          <p:cNvSpPr>
            <a:spLocks noGrp="1"/>
          </p:cNvSpPr>
          <p:nvPr>
            <p:ph idx="1"/>
          </p:nvPr>
        </p:nvSpPr>
        <p:spPr/>
        <p:txBody>
          <a:bodyPr/>
          <a:lstStyle/>
          <a:p>
            <a:r>
              <a:rPr lang="en-US" smtClean="0"/>
              <a:t>Single unit monograph?</a:t>
            </a:r>
          </a:p>
          <a:p>
            <a:r>
              <a:rPr lang="en-US" smtClean="0"/>
              <a:t>Multipart monograph?</a:t>
            </a:r>
          </a:p>
          <a:p>
            <a:r>
              <a:rPr lang="en-US" smtClean="0"/>
              <a:t>Serial?</a:t>
            </a:r>
          </a:p>
          <a:p>
            <a:r>
              <a:rPr lang="en-US" smtClean="0"/>
              <a:t>Integrating resource?</a:t>
            </a:r>
            <a:endParaRPr lang="en-US"/>
          </a:p>
        </p:txBody>
      </p:sp>
      <p:sp>
        <p:nvSpPr>
          <p:cNvPr id="4" name="Footer Placeholder 3"/>
          <p:cNvSpPr>
            <a:spLocks noGrp="1"/>
          </p:cNvSpPr>
          <p:nvPr>
            <p:ph type="ftr" sz="quarter" idx="11"/>
          </p:nvPr>
        </p:nvSpPr>
        <p:spPr/>
        <p:txBody>
          <a:bodyPr/>
          <a:lstStyle/>
          <a:p>
            <a:pPr>
              <a:defRPr/>
            </a:pPr>
            <a:r>
              <a:rPr lang="en-US" smtClean="0"/>
              <a:t>Module 14. Describing Printed Music</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3</a:t>
            </a:fld>
            <a:endParaRPr lang="en-US"/>
          </a:p>
        </p:txBody>
      </p:sp>
    </p:spTree>
    <p:extLst>
      <p:ext uri="{BB962C8B-B14F-4D97-AF65-F5344CB8AC3E}">
        <p14:creationId xmlns:p14="http://schemas.microsoft.com/office/powerpoint/2010/main" val="29615309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Notes</a:t>
            </a:r>
            <a:endParaRPr lang="en-US"/>
          </a:p>
        </p:txBody>
      </p:sp>
      <p:sp>
        <p:nvSpPr>
          <p:cNvPr id="3" name="Content Placeholder 2"/>
          <p:cNvSpPr>
            <a:spLocks noGrp="1"/>
          </p:cNvSpPr>
          <p:nvPr>
            <p:ph idx="1"/>
          </p:nvPr>
        </p:nvSpPr>
        <p:spPr/>
        <p:txBody>
          <a:bodyPr/>
          <a:lstStyle/>
          <a:p>
            <a:pPr marL="914400" lvl="2" indent="-914400">
              <a:buNone/>
            </a:pPr>
            <a:r>
              <a:rPr lang="en-US"/>
              <a:t>245 10	$a Sing we all Noel! : $b unison/two part with piano and optional handbells or handchimes (3 or 4 octaves) / $c [music by] Allen Pote ; [words by] C.F. </a:t>
            </a:r>
            <a:r>
              <a:rPr lang="en-US" smtClean="0"/>
              <a:t>Hernaman.</a:t>
            </a:r>
          </a:p>
          <a:p>
            <a:pPr marL="914400" lvl="2" indent="-914400">
              <a:buNone/>
            </a:pPr>
            <a:r>
              <a:rPr lang="en-US" smtClean="0"/>
              <a:t>500 </a:t>
            </a:r>
            <a:r>
              <a:rPr lang="en-US"/>
              <a:t>	$a </a:t>
            </a:r>
            <a:r>
              <a:rPr lang="en-US" b="1"/>
              <a:t>Title from </a:t>
            </a:r>
            <a:r>
              <a:rPr lang="en-US" b="1" smtClean="0"/>
              <a:t>cover.</a:t>
            </a:r>
            <a:endParaRPr lang="en-US"/>
          </a:p>
          <a:p>
            <a:pPr marL="914400" lvl="2" indent="-914400">
              <a:buNone/>
            </a:pPr>
            <a:r>
              <a:rPr lang="en-US" smtClean="0"/>
              <a:t>500  </a:t>
            </a:r>
            <a:r>
              <a:rPr lang="en-US"/>
              <a:t>	$a </a:t>
            </a:r>
            <a:r>
              <a:rPr lang="en-US" b="1"/>
              <a:t>Handbells/handchimes part on page </a:t>
            </a:r>
            <a:r>
              <a:rPr lang="en-US" b="1" smtClean="0"/>
              <a:t>11</a:t>
            </a:r>
          </a:p>
          <a:p>
            <a:pPr marL="914400" lvl="2" indent="-914400">
              <a:buNone/>
            </a:pPr>
            <a:endParaRPr lang="en-US" b="1"/>
          </a:p>
          <a:p>
            <a:pPr marL="914400" lvl="2" indent="-914400">
              <a:buNone/>
            </a:pPr>
            <a:r>
              <a:rPr lang="en-US"/>
              <a:t>245 10 	$a Sonata no. 2 in F major, op. 99 / $c Johannes Brahms.</a:t>
            </a:r>
          </a:p>
          <a:p>
            <a:pPr marL="914400" lvl="2" indent="-914400">
              <a:buNone/>
            </a:pPr>
            <a:r>
              <a:rPr lang="en-US"/>
              <a:t>500	$a </a:t>
            </a:r>
            <a:r>
              <a:rPr lang="en-US" b="1"/>
              <a:t>For cello and piano.</a:t>
            </a:r>
            <a:endParaRPr lang="en-US"/>
          </a:p>
          <a:p>
            <a:pPr marL="914400" lvl="2" indent="-914400">
              <a:buNone/>
            </a:pPr>
            <a:r>
              <a:rPr lang="en-US" smtClean="0"/>
              <a:t>590</a:t>
            </a:r>
            <a:r>
              <a:rPr lang="en-US"/>
              <a:t>	$a </a:t>
            </a:r>
            <a:r>
              <a:rPr lang="en-US" b="1"/>
              <a:t>Library copy has owner’s stamp on title page: “From the library of Dian Baker.”</a:t>
            </a:r>
            <a:endParaRPr lang="en-US"/>
          </a:p>
          <a:p>
            <a:pPr marL="0" lvl="2" indent="0">
              <a:buNone/>
            </a:pPr>
            <a:endParaRPr lang="en-US"/>
          </a:p>
        </p:txBody>
      </p:sp>
      <p:sp>
        <p:nvSpPr>
          <p:cNvPr id="4" name="Footer Placeholder 3"/>
          <p:cNvSpPr>
            <a:spLocks noGrp="1"/>
          </p:cNvSpPr>
          <p:nvPr>
            <p:ph type="ftr" sz="quarter" idx="11"/>
          </p:nvPr>
        </p:nvSpPr>
        <p:spPr/>
        <p:txBody>
          <a:bodyPr/>
          <a:lstStyle/>
          <a:p>
            <a:pPr>
              <a:defRPr/>
            </a:pPr>
            <a:r>
              <a:rPr lang="en-US" smtClean="0"/>
              <a:t>Module 14. Describing Printed Music</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30</a:t>
            </a:fld>
            <a:endParaRPr lang="en-US"/>
          </a:p>
        </p:txBody>
      </p:sp>
    </p:spTree>
    <p:extLst>
      <p:ext uri="{BB962C8B-B14F-4D97-AF65-F5344CB8AC3E}">
        <p14:creationId xmlns:p14="http://schemas.microsoft.com/office/powerpoint/2010/main" val="35199210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Identifier for the manifestation (2.15)</a:t>
            </a:r>
            <a:endParaRPr lang="en-US"/>
          </a:p>
        </p:txBody>
      </p:sp>
      <p:sp>
        <p:nvSpPr>
          <p:cNvPr id="3" name="Content Placeholder 2"/>
          <p:cNvSpPr>
            <a:spLocks noGrp="1"/>
          </p:cNvSpPr>
          <p:nvPr>
            <p:ph idx="1"/>
          </p:nvPr>
        </p:nvSpPr>
        <p:spPr/>
        <p:txBody>
          <a:bodyPr/>
          <a:lstStyle/>
          <a:p>
            <a:r>
              <a:rPr lang="en-US" dirty="0" smtClean="0"/>
              <a:t>Record identifiers</a:t>
            </a:r>
          </a:p>
          <a:p>
            <a:pPr lvl="1"/>
            <a:r>
              <a:rPr lang="en-US" dirty="0" smtClean="0"/>
              <a:t>ISBN in 020</a:t>
            </a:r>
          </a:p>
          <a:p>
            <a:pPr lvl="1"/>
            <a:r>
              <a:rPr lang="en-US" dirty="0" smtClean="0"/>
              <a:t>International Standard Music Number in 024 2 </a:t>
            </a:r>
          </a:p>
          <a:p>
            <a:pPr lvl="1"/>
            <a:r>
              <a:rPr lang="en-US" dirty="0" smtClean="0"/>
              <a:t>Publisher number in 028 32 (RDA 2.15.2)</a:t>
            </a:r>
          </a:p>
          <a:p>
            <a:pPr lvl="1"/>
            <a:r>
              <a:rPr lang="en-US" dirty="0" smtClean="0"/>
              <a:t>Plate number in 028 22 (RDA 2.15.3)</a:t>
            </a:r>
          </a:p>
          <a:p>
            <a:pPr marL="800100" lvl="2" indent="0">
              <a:buNone/>
            </a:pPr>
            <a:endParaRPr lang="en-US" sz="2000" b="1" dirty="0" smtClean="0"/>
          </a:p>
          <a:p>
            <a:pPr marL="457200" lvl="3" indent="0">
              <a:buNone/>
            </a:pPr>
            <a:r>
              <a:rPr lang="en-US" sz="1400" dirty="0"/>
              <a:t>028 </a:t>
            </a:r>
            <a:r>
              <a:rPr lang="en-US" sz="1400" dirty="0" smtClean="0"/>
              <a:t>32 $a </a:t>
            </a:r>
            <a:r>
              <a:rPr lang="en-US" sz="1400" b="1" dirty="0"/>
              <a:t>CGA1158 </a:t>
            </a:r>
            <a:r>
              <a:rPr lang="en-US" sz="1400" dirty="0"/>
              <a:t>$b Choristers </a:t>
            </a:r>
            <a:r>
              <a:rPr lang="en-US" sz="1400" dirty="0" smtClean="0"/>
              <a:t>Guild</a:t>
            </a:r>
          </a:p>
          <a:p>
            <a:pPr marL="971550" lvl="3" indent="-514350">
              <a:buNone/>
            </a:pPr>
            <a:r>
              <a:rPr lang="en-US" sz="1400" dirty="0" smtClean="0"/>
              <a:t>245 10 $a </a:t>
            </a:r>
            <a:r>
              <a:rPr lang="en-US" sz="1400" dirty="0"/>
              <a:t>Sing we all Noel! : $b unison/two part with piano and optional </a:t>
            </a:r>
            <a:r>
              <a:rPr lang="en-US" sz="1400" dirty="0" err="1"/>
              <a:t>handbells</a:t>
            </a:r>
            <a:r>
              <a:rPr lang="en-US" sz="1400" dirty="0"/>
              <a:t> or </a:t>
            </a:r>
            <a:r>
              <a:rPr lang="en-US" sz="1400" dirty="0" err="1"/>
              <a:t>handchimes</a:t>
            </a:r>
            <a:r>
              <a:rPr lang="en-US" sz="1400" dirty="0"/>
              <a:t> (3 or 4 octaves) / $c [music by] Allen </a:t>
            </a:r>
            <a:r>
              <a:rPr lang="en-US" sz="1400" dirty="0" err="1"/>
              <a:t>Pote</a:t>
            </a:r>
            <a:r>
              <a:rPr lang="en-US" sz="1400" dirty="0"/>
              <a:t> ; [words by] C.F. </a:t>
            </a:r>
            <a:r>
              <a:rPr lang="en-US" sz="1400" dirty="0" err="1"/>
              <a:t>Hernaman</a:t>
            </a:r>
            <a:r>
              <a:rPr lang="en-US" sz="1400" dirty="0"/>
              <a:t>.</a:t>
            </a:r>
          </a:p>
          <a:p>
            <a:pPr marL="457200" lvl="3" indent="0">
              <a:buNone/>
            </a:pPr>
            <a:endParaRPr lang="en-US" sz="1400" b="1" dirty="0"/>
          </a:p>
          <a:p>
            <a:pPr marL="457200" lvl="3" indent="0">
              <a:buNone/>
            </a:pPr>
            <a:r>
              <a:rPr lang="en-US" sz="1400" dirty="0"/>
              <a:t>028 </a:t>
            </a:r>
            <a:r>
              <a:rPr lang="en-US" sz="1400" dirty="0" smtClean="0"/>
              <a:t>22 $a </a:t>
            </a:r>
            <a:r>
              <a:rPr lang="en-US" sz="1400" b="1" dirty="0"/>
              <a:t>09111 </a:t>
            </a:r>
            <a:r>
              <a:rPr lang="en-US" sz="1400" dirty="0"/>
              <a:t>$b </a:t>
            </a:r>
            <a:r>
              <a:rPr lang="en-US" sz="1400" dirty="0" err="1"/>
              <a:t>Belwin</a:t>
            </a:r>
            <a:r>
              <a:rPr lang="en-US" sz="1400" dirty="0"/>
              <a:t> Mills</a:t>
            </a:r>
          </a:p>
          <a:p>
            <a:pPr marL="457200" lvl="3" indent="0">
              <a:buNone/>
            </a:pPr>
            <a:r>
              <a:rPr lang="en-US" sz="1400" dirty="0" smtClean="0"/>
              <a:t>245 </a:t>
            </a:r>
            <a:r>
              <a:rPr lang="en-US" sz="1400" dirty="0"/>
              <a:t>10 </a:t>
            </a:r>
            <a:r>
              <a:rPr lang="en-US" sz="1400" dirty="0" smtClean="0"/>
              <a:t>$</a:t>
            </a:r>
            <a:r>
              <a:rPr lang="en-US" sz="1400" dirty="0"/>
              <a:t>a Sonata no. 2 in F major, op. 99 / $c Johannes Brahms</a:t>
            </a:r>
            <a:r>
              <a:rPr lang="en-US" sz="1400" dirty="0" smtClean="0"/>
              <a:t>.</a:t>
            </a:r>
            <a:endParaRPr lang="en-US" sz="1400" dirty="0"/>
          </a:p>
        </p:txBody>
      </p:sp>
      <p:sp>
        <p:nvSpPr>
          <p:cNvPr id="4" name="Footer Placeholder 3"/>
          <p:cNvSpPr>
            <a:spLocks noGrp="1"/>
          </p:cNvSpPr>
          <p:nvPr>
            <p:ph type="ftr" sz="quarter" idx="11"/>
          </p:nvPr>
        </p:nvSpPr>
        <p:spPr/>
        <p:txBody>
          <a:bodyPr/>
          <a:lstStyle/>
          <a:p>
            <a:pPr>
              <a:defRPr/>
            </a:pPr>
            <a:r>
              <a:rPr lang="en-US" smtClean="0"/>
              <a:t>Module 14. Describing Printed Music</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31</a:t>
            </a:fld>
            <a:endParaRPr lang="en-US"/>
          </a:p>
        </p:txBody>
      </p:sp>
    </p:spTree>
    <p:extLst>
      <p:ext uri="{BB962C8B-B14F-4D97-AF65-F5344CB8AC3E}">
        <p14:creationId xmlns:p14="http://schemas.microsoft.com/office/powerpoint/2010/main" val="18682349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Record Relationships</a:t>
            </a:r>
            <a:endParaRPr lang="en-US"/>
          </a:p>
        </p:txBody>
      </p:sp>
      <p:sp>
        <p:nvSpPr>
          <p:cNvPr id="3" name="Content Placeholder 2"/>
          <p:cNvSpPr>
            <a:spLocks noGrp="1"/>
          </p:cNvSpPr>
          <p:nvPr>
            <p:ph idx="1"/>
          </p:nvPr>
        </p:nvSpPr>
        <p:spPr/>
        <p:txBody>
          <a:bodyPr/>
          <a:lstStyle/>
          <a:p>
            <a:r>
              <a:rPr lang="en-US" dirty="0" smtClean="0"/>
              <a:t>Record the principal creator. For a musical work this will usually be the composer.</a:t>
            </a:r>
          </a:p>
          <a:p>
            <a:pPr marL="800100" lvl="2" indent="0">
              <a:buNone/>
            </a:pPr>
            <a:endParaRPr lang="en-US" b="1" dirty="0" smtClean="0"/>
          </a:p>
          <a:p>
            <a:pPr marL="800100" lvl="2" indent="0">
              <a:buNone/>
            </a:pPr>
            <a:r>
              <a:rPr lang="en-US" sz="2000" dirty="0"/>
              <a:t>100 1	$a </a:t>
            </a:r>
            <a:r>
              <a:rPr lang="en-US" sz="2000" b="1" dirty="0"/>
              <a:t>Brahms, Johannes, $d 1833-1897</a:t>
            </a:r>
            <a:r>
              <a:rPr lang="en-US" sz="2000" dirty="0"/>
              <a:t>, $e composer.</a:t>
            </a:r>
          </a:p>
          <a:p>
            <a:pPr marL="800100" lvl="2" indent="0">
              <a:buNone/>
            </a:pPr>
            <a:r>
              <a:rPr lang="en-US" sz="2000" dirty="0"/>
              <a:t>245 10 	$a Sonata no. 2 in F major, op. 99 / $c Johannes Brahms</a:t>
            </a:r>
            <a:r>
              <a:rPr lang="en-US" sz="2000" dirty="0" smtClean="0"/>
              <a:t>.</a:t>
            </a:r>
            <a:endParaRPr lang="en-US" sz="2000" dirty="0"/>
          </a:p>
          <a:p>
            <a:pPr marL="800100" lvl="2" indent="0">
              <a:buNone/>
            </a:pPr>
            <a:endParaRPr lang="en-US" sz="2000" dirty="0"/>
          </a:p>
          <a:p>
            <a:pPr marL="800100" lvl="2" indent="0">
              <a:buNone/>
            </a:pPr>
            <a:r>
              <a:rPr lang="en-US" sz="2000" dirty="0"/>
              <a:t>100 1	$a </a:t>
            </a:r>
            <a:r>
              <a:rPr lang="en-US" sz="2000" b="1" dirty="0" err="1" smtClean="0"/>
              <a:t>Pote</a:t>
            </a:r>
            <a:r>
              <a:rPr lang="en-US" sz="2000" b="1" dirty="0" smtClean="0"/>
              <a:t>, </a:t>
            </a:r>
            <a:r>
              <a:rPr lang="en-US" sz="2000" b="1" dirty="0"/>
              <a:t>Allen</a:t>
            </a:r>
            <a:r>
              <a:rPr lang="en-US" sz="2000" dirty="0"/>
              <a:t>, $e composer.</a:t>
            </a:r>
          </a:p>
          <a:p>
            <a:pPr marL="1828800" lvl="2" indent="-1028700">
              <a:buNone/>
            </a:pPr>
            <a:r>
              <a:rPr lang="en-US" sz="2000" dirty="0"/>
              <a:t>245 10	$a Sing we all Noel! : $b unison/two part with piano and optional </a:t>
            </a:r>
            <a:r>
              <a:rPr lang="en-US" sz="2000" dirty="0" err="1"/>
              <a:t>handbells</a:t>
            </a:r>
            <a:r>
              <a:rPr lang="en-US" sz="2000" dirty="0"/>
              <a:t> or </a:t>
            </a:r>
            <a:r>
              <a:rPr lang="en-US" sz="2000" dirty="0" err="1"/>
              <a:t>handchimes</a:t>
            </a:r>
            <a:r>
              <a:rPr lang="en-US" sz="2000" dirty="0"/>
              <a:t> (3 or 4 octaves) / $c [music by] Allen </a:t>
            </a:r>
            <a:r>
              <a:rPr lang="en-US" sz="2000" dirty="0" err="1"/>
              <a:t>Pote</a:t>
            </a:r>
            <a:r>
              <a:rPr lang="en-US" sz="2000" dirty="0"/>
              <a:t> ; [words by] C.F. </a:t>
            </a:r>
            <a:r>
              <a:rPr lang="en-US" sz="2000" dirty="0" err="1"/>
              <a:t>Hernaman</a:t>
            </a:r>
            <a:r>
              <a:rPr lang="en-US" sz="2000" dirty="0"/>
              <a:t>.</a:t>
            </a:r>
          </a:p>
          <a:p>
            <a:endParaRPr lang="en-US" dirty="0"/>
          </a:p>
        </p:txBody>
      </p:sp>
      <p:sp>
        <p:nvSpPr>
          <p:cNvPr id="4" name="Footer Placeholder 3"/>
          <p:cNvSpPr>
            <a:spLocks noGrp="1"/>
          </p:cNvSpPr>
          <p:nvPr>
            <p:ph type="ftr" sz="quarter" idx="11"/>
          </p:nvPr>
        </p:nvSpPr>
        <p:spPr/>
        <p:txBody>
          <a:bodyPr/>
          <a:lstStyle/>
          <a:p>
            <a:pPr>
              <a:defRPr/>
            </a:pPr>
            <a:r>
              <a:rPr lang="en-US" smtClean="0"/>
              <a:t>Module 14. Describing Printed Music</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32</a:t>
            </a:fld>
            <a:endParaRPr lang="en-US"/>
          </a:p>
        </p:txBody>
      </p:sp>
    </p:spTree>
    <p:extLst>
      <p:ext uri="{BB962C8B-B14F-4D97-AF65-F5344CB8AC3E}">
        <p14:creationId xmlns:p14="http://schemas.microsoft.com/office/powerpoint/2010/main" val="108593547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Record Relationships</a:t>
            </a:r>
            <a:endParaRPr lang="en-US"/>
          </a:p>
        </p:txBody>
      </p:sp>
      <p:sp>
        <p:nvSpPr>
          <p:cNvPr id="3" name="Content Placeholder 2"/>
          <p:cNvSpPr>
            <a:spLocks noGrp="1"/>
          </p:cNvSpPr>
          <p:nvPr>
            <p:ph idx="1"/>
          </p:nvPr>
        </p:nvSpPr>
        <p:spPr/>
        <p:txBody>
          <a:bodyPr/>
          <a:lstStyle/>
          <a:p>
            <a:r>
              <a:rPr lang="en-US" smtClean="0"/>
              <a:t>Record the relationship of the resource to the work embodied in it.</a:t>
            </a:r>
          </a:p>
          <a:p>
            <a:pPr marL="800100" lvl="2" indent="0">
              <a:buNone/>
            </a:pPr>
            <a:r>
              <a:rPr lang="en-US" sz="1800"/>
              <a:t>100 1	$a </a:t>
            </a:r>
            <a:r>
              <a:rPr lang="en-US" sz="1800" b="1"/>
              <a:t>Pote, Allen</a:t>
            </a:r>
            <a:r>
              <a:rPr lang="en-US" sz="1800"/>
              <a:t>, $e composer.</a:t>
            </a:r>
          </a:p>
          <a:p>
            <a:pPr marL="800100" lvl="2" indent="0">
              <a:buNone/>
            </a:pPr>
            <a:r>
              <a:rPr lang="en-US" sz="1800"/>
              <a:t>240 10	$a </a:t>
            </a:r>
            <a:r>
              <a:rPr lang="en-US" sz="1800" b="1"/>
              <a:t>Sing we all Noel!</a:t>
            </a:r>
          </a:p>
          <a:p>
            <a:pPr marL="1828800" lvl="2" indent="-1028700">
              <a:buNone/>
            </a:pPr>
            <a:r>
              <a:rPr lang="en-US" sz="1800"/>
              <a:t>245 10	$a Sing we all Noel! : $b unison/two part with piano and optional handbells or handchimes (3 or 4 octaves) / $c [music by] Allen Pote ; [words by] C.F. Hernaman</a:t>
            </a:r>
            <a:r>
              <a:rPr lang="en-US" sz="1800" smtClean="0"/>
              <a:t>.</a:t>
            </a:r>
          </a:p>
          <a:p>
            <a:pPr marL="800100" lvl="2" indent="0">
              <a:buNone/>
            </a:pPr>
            <a:endParaRPr lang="en-US" sz="1600"/>
          </a:p>
          <a:p>
            <a:pPr marL="800100" lvl="2" indent="0">
              <a:buNone/>
            </a:pPr>
            <a:r>
              <a:rPr lang="en-US" sz="1800"/>
              <a:t>100 1	$a </a:t>
            </a:r>
            <a:r>
              <a:rPr lang="en-US" sz="1800" b="1"/>
              <a:t>Brahms, Johannes, $d 1833-1897</a:t>
            </a:r>
            <a:r>
              <a:rPr lang="en-US" sz="1800"/>
              <a:t>, $e composer.</a:t>
            </a:r>
          </a:p>
          <a:p>
            <a:pPr marL="800100" lvl="2" indent="0">
              <a:buNone/>
            </a:pPr>
            <a:r>
              <a:rPr lang="en-US" sz="1800"/>
              <a:t>240 10	$a </a:t>
            </a:r>
            <a:r>
              <a:rPr lang="en-US" sz="1800" b="1"/>
              <a:t>Sonatas,</a:t>
            </a:r>
            <a:r>
              <a:rPr lang="en-US" sz="1800"/>
              <a:t> $m </a:t>
            </a:r>
            <a:r>
              <a:rPr lang="en-US" sz="1800" b="1"/>
              <a:t>cello, piano, </a:t>
            </a:r>
            <a:r>
              <a:rPr lang="en-US" sz="1800"/>
              <a:t>$n </a:t>
            </a:r>
            <a:r>
              <a:rPr lang="en-US" sz="1800" b="1"/>
              <a:t>no. 2, op. 99, </a:t>
            </a:r>
            <a:r>
              <a:rPr lang="en-US" sz="1800"/>
              <a:t>$r </a:t>
            </a:r>
            <a:r>
              <a:rPr lang="en-US" sz="1800" b="1"/>
              <a:t>F major</a:t>
            </a:r>
          </a:p>
          <a:p>
            <a:pPr marL="800100" lvl="2" indent="0">
              <a:buNone/>
            </a:pPr>
            <a:r>
              <a:rPr lang="en-US" sz="1800"/>
              <a:t>245 10 	$a Sonata no. 2 in F major, op. 99 / $c Johannes Brahms.</a:t>
            </a:r>
          </a:p>
          <a:p>
            <a:pPr marL="800100" lvl="2" indent="0">
              <a:buNone/>
            </a:pPr>
            <a:endParaRPr lang="en-US" sz="1800"/>
          </a:p>
        </p:txBody>
      </p:sp>
      <p:sp>
        <p:nvSpPr>
          <p:cNvPr id="4" name="Footer Placeholder 3"/>
          <p:cNvSpPr>
            <a:spLocks noGrp="1"/>
          </p:cNvSpPr>
          <p:nvPr>
            <p:ph type="ftr" sz="quarter" idx="11"/>
          </p:nvPr>
        </p:nvSpPr>
        <p:spPr/>
        <p:txBody>
          <a:bodyPr/>
          <a:lstStyle/>
          <a:p>
            <a:pPr>
              <a:defRPr/>
            </a:pPr>
            <a:r>
              <a:rPr lang="en-US" smtClean="0"/>
              <a:t>Module 14. Describing Printed Music</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33</a:t>
            </a:fld>
            <a:endParaRPr lang="en-US"/>
          </a:p>
        </p:txBody>
      </p:sp>
    </p:spTree>
    <p:extLst>
      <p:ext uri="{BB962C8B-B14F-4D97-AF65-F5344CB8AC3E}">
        <p14:creationId xmlns:p14="http://schemas.microsoft.com/office/powerpoint/2010/main" val="277986579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Record Relationships</a:t>
            </a:r>
            <a:endParaRPr lang="en-US"/>
          </a:p>
        </p:txBody>
      </p:sp>
      <p:sp>
        <p:nvSpPr>
          <p:cNvPr id="3" name="Content Placeholder 2"/>
          <p:cNvSpPr>
            <a:spLocks noGrp="1"/>
          </p:cNvSpPr>
          <p:nvPr>
            <p:ph idx="1"/>
          </p:nvPr>
        </p:nvSpPr>
        <p:spPr/>
        <p:txBody>
          <a:bodyPr/>
          <a:lstStyle/>
          <a:p>
            <a:r>
              <a:rPr lang="en-US" dirty="0" smtClean="0"/>
              <a:t>Record other relationships you consider important.</a:t>
            </a:r>
          </a:p>
          <a:p>
            <a:pPr marL="400050" lvl="1" indent="0">
              <a:buNone/>
            </a:pPr>
            <a:r>
              <a:rPr lang="en-US" sz="1800" dirty="0" smtClean="0"/>
              <a:t>245 14</a:t>
            </a:r>
            <a:r>
              <a:rPr lang="en-US" sz="1800" dirty="0"/>
              <a:t> </a:t>
            </a:r>
            <a:r>
              <a:rPr lang="en-US" sz="1800" dirty="0" smtClean="0"/>
              <a:t>$a </a:t>
            </a:r>
            <a:r>
              <a:rPr lang="en-US" sz="1800" dirty="0"/>
              <a:t>Sonata no. 2 in F major, op. 99 / $c Johannes </a:t>
            </a:r>
            <a:r>
              <a:rPr lang="en-US" sz="1800" dirty="0" smtClean="0"/>
              <a:t>Brahms.</a:t>
            </a:r>
          </a:p>
          <a:p>
            <a:pPr marL="400050" lvl="1" indent="0">
              <a:buNone/>
            </a:pPr>
            <a:r>
              <a:rPr lang="en-US" sz="1800" b="1" dirty="0" smtClean="0"/>
              <a:t>700 1    $a Baker, Dian, $e former owner. $5UPB</a:t>
            </a:r>
            <a:endParaRPr lang="en-US" sz="1800" b="1" dirty="0"/>
          </a:p>
          <a:p>
            <a:pPr marL="400050" lvl="1" indent="0">
              <a:buNone/>
            </a:pPr>
            <a:r>
              <a:rPr lang="en-US" sz="1800" b="1" dirty="0" smtClean="0"/>
              <a:t>830 </a:t>
            </a:r>
            <a:r>
              <a:rPr lang="en-US" sz="1800" b="1" dirty="0"/>
              <a:t>_</a:t>
            </a:r>
            <a:r>
              <a:rPr lang="en-US" sz="1800" b="1" dirty="0" smtClean="0"/>
              <a:t>0 $a </a:t>
            </a:r>
            <a:r>
              <a:rPr lang="en-US" sz="1800" b="1" dirty="0" err="1"/>
              <a:t>Kalmus</a:t>
            </a:r>
            <a:r>
              <a:rPr lang="en-US" sz="1800" b="1" dirty="0"/>
              <a:t> string series.</a:t>
            </a:r>
            <a:endParaRPr lang="en-US" sz="2400" b="1" dirty="0"/>
          </a:p>
          <a:p>
            <a:pPr marL="400050" lvl="1" indent="0">
              <a:buNone/>
            </a:pPr>
            <a:endParaRPr lang="en-US" sz="1800" dirty="0" smtClean="0"/>
          </a:p>
          <a:p>
            <a:pPr marL="1371600" lvl="1" indent="-971550">
              <a:buNone/>
            </a:pPr>
            <a:r>
              <a:rPr lang="en-US" sz="1800" dirty="0" smtClean="0"/>
              <a:t>245 10 $a </a:t>
            </a:r>
            <a:r>
              <a:rPr lang="en-US" sz="1800" dirty="0"/>
              <a:t>Sing we all Noel! : $b unison/two part with piano and optional </a:t>
            </a:r>
            <a:r>
              <a:rPr lang="en-US" sz="1800" dirty="0" err="1"/>
              <a:t>handbells</a:t>
            </a:r>
            <a:r>
              <a:rPr lang="en-US" sz="1800" dirty="0"/>
              <a:t> or </a:t>
            </a:r>
            <a:r>
              <a:rPr lang="en-US" sz="1800" dirty="0" err="1"/>
              <a:t>handchimes</a:t>
            </a:r>
            <a:r>
              <a:rPr lang="en-US" sz="1800" dirty="0"/>
              <a:t> (3 or 4 octaves) / $c [music by] Allen </a:t>
            </a:r>
            <a:r>
              <a:rPr lang="en-US" sz="1800" dirty="0" err="1"/>
              <a:t>Pote</a:t>
            </a:r>
            <a:r>
              <a:rPr lang="en-US" sz="1800" dirty="0"/>
              <a:t> ; [words by] C.F. </a:t>
            </a:r>
            <a:r>
              <a:rPr lang="en-US" sz="1800" dirty="0" err="1"/>
              <a:t>Hernaman</a:t>
            </a:r>
            <a:r>
              <a:rPr lang="en-US" sz="1800" dirty="0" smtClean="0"/>
              <a:t>.</a:t>
            </a:r>
            <a:endParaRPr lang="en-US" sz="1800" i="1" dirty="0"/>
          </a:p>
          <a:p>
            <a:pPr marL="400050" lvl="1" indent="0">
              <a:buNone/>
            </a:pPr>
            <a:r>
              <a:rPr lang="en-US" sz="1800" b="1" dirty="0"/>
              <a:t>700 1</a:t>
            </a:r>
            <a:r>
              <a:rPr lang="en-US" sz="1800" b="1" dirty="0" smtClean="0"/>
              <a:t>_ $</a:t>
            </a:r>
            <a:r>
              <a:rPr lang="en-US" sz="1800" b="1" dirty="0"/>
              <a:t>a </a:t>
            </a:r>
            <a:r>
              <a:rPr lang="en-US" sz="1800" b="1" dirty="0" err="1"/>
              <a:t>Hernaman</a:t>
            </a:r>
            <a:r>
              <a:rPr lang="en-US" sz="1800" b="1" dirty="0"/>
              <a:t>, C. F. $q (Claudia Frances), $d 1838-1898, $e lyricist</a:t>
            </a:r>
            <a:r>
              <a:rPr lang="en-US" sz="1800" b="1" dirty="0" smtClean="0"/>
              <a:t>.</a:t>
            </a:r>
            <a:endParaRPr lang="en-US" b="1" dirty="0"/>
          </a:p>
        </p:txBody>
      </p:sp>
      <p:sp>
        <p:nvSpPr>
          <p:cNvPr id="4" name="Footer Placeholder 3"/>
          <p:cNvSpPr>
            <a:spLocks noGrp="1"/>
          </p:cNvSpPr>
          <p:nvPr>
            <p:ph type="ftr" sz="quarter" idx="11"/>
          </p:nvPr>
        </p:nvSpPr>
        <p:spPr/>
        <p:txBody>
          <a:bodyPr/>
          <a:lstStyle/>
          <a:p>
            <a:pPr>
              <a:defRPr/>
            </a:pPr>
            <a:r>
              <a:rPr lang="en-US" smtClean="0"/>
              <a:t>Module 14. Describing Printed Music</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34</a:t>
            </a:fld>
            <a:endParaRPr lang="en-US"/>
          </a:p>
        </p:txBody>
      </p:sp>
    </p:spTree>
    <p:extLst>
      <p:ext uri="{BB962C8B-B14F-4D97-AF65-F5344CB8AC3E}">
        <p14:creationId xmlns:p14="http://schemas.microsoft.com/office/powerpoint/2010/main" val="88011093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Relationship designators</a:t>
            </a:r>
            <a:endParaRPr lang="en-US"/>
          </a:p>
        </p:txBody>
      </p:sp>
      <p:sp>
        <p:nvSpPr>
          <p:cNvPr id="3" name="Content Placeholder 2"/>
          <p:cNvSpPr>
            <a:spLocks noGrp="1"/>
          </p:cNvSpPr>
          <p:nvPr>
            <p:ph idx="1"/>
          </p:nvPr>
        </p:nvSpPr>
        <p:spPr>
          <a:xfrm>
            <a:off x="457200" y="1295400"/>
            <a:ext cx="8229600" cy="4830763"/>
          </a:xfrm>
        </p:spPr>
        <p:txBody>
          <a:bodyPr/>
          <a:lstStyle/>
          <a:p>
            <a:r>
              <a:rPr lang="en-US" sz="2800" smtClean="0"/>
              <a:t>Some common relationship designators for printed music</a:t>
            </a:r>
          </a:p>
          <a:p>
            <a:pPr lvl="1"/>
            <a:r>
              <a:rPr lang="en-US" sz="2400" smtClean="0"/>
              <a:t>composer</a:t>
            </a:r>
          </a:p>
          <a:p>
            <a:pPr marL="914400" lvl="2" indent="0">
              <a:buNone/>
            </a:pPr>
            <a:r>
              <a:rPr lang="en-US" sz="1800" smtClean="0"/>
              <a:t>100 1_ $a Bach, Johann Sebastian, $d 1685-1750, $e composer.</a:t>
            </a:r>
            <a:endParaRPr lang="en-US" sz="2000" smtClean="0"/>
          </a:p>
          <a:p>
            <a:pPr lvl="1"/>
            <a:r>
              <a:rPr lang="en-US" sz="2400" smtClean="0"/>
              <a:t>librettist</a:t>
            </a:r>
          </a:p>
          <a:p>
            <a:pPr marL="914400" lvl="2" indent="0">
              <a:buNone/>
            </a:pPr>
            <a:r>
              <a:rPr lang="en-US" sz="1800"/>
              <a:t>7</a:t>
            </a:r>
            <a:r>
              <a:rPr lang="en-US" sz="1800" smtClean="0"/>
              <a:t>00 1_ $a Adami, Giuseppe, $d 1878-1946, $e librettist.</a:t>
            </a:r>
          </a:p>
          <a:p>
            <a:pPr lvl="1"/>
            <a:r>
              <a:rPr lang="en-US" sz="2400" smtClean="0"/>
              <a:t>lyricist</a:t>
            </a:r>
          </a:p>
          <a:p>
            <a:pPr marL="914400" lvl="2" indent="0">
              <a:buNone/>
            </a:pPr>
            <a:r>
              <a:rPr lang="en-US" sz="1800" smtClean="0"/>
              <a:t>700 1_ $a Hammerstein, Oscar, $d 1895-1960, $e lyricist.</a:t>
            </a:r>
          </a:p>
          <a:p>
            <a:pPr lvl="1"/>
            <a:r>
              <a:rPr lang="en-US" sz="2400"/>
              <a:t>arranger of music</a:t>
            </a:r>
          </a:p>
          <a:p>
            <a:pPr marL="914400" lvl="2" indent="0">
              <a:buNone/>
            </a:pPr>
            <a:r>
              <a:rPr lang="en-US" sz="1800"/>
              <a:t>700 1_ $a Liszt, Franz, $d 1811-1886, $e arranger of music.</a:t>
            </a:r>
          </a:p>
          <a:p>
            <a:pPr lvl="1"/>
            <a:r>
              <a:rPr lang="en-US" sz="2400" smtClean="0"/>
              <a:t>editor</a:t>
            </a:r>
            <a:endParaRPr lang="en-US" sz="2400"/>
          </a:p>
          <a:p>
            <a:pPr marL="914400" lvl="2" indent="0">
              <a:buNone/>
            </a:pPr>
            <a:r>
              <a:rPr lang="en-US" sz="1800"/>
              <a:t>700 1_ </a:t>
            </a:r>
            <a:r>
              <a:rPr lang="en-US" sz="1800" smtClean="0"/>
              <a:t>$a Jappe</a:t>
            </a:r>
            <a:r>
              <a:rPr lang="en-US" sz="1800"/>
              <a:t>, </a:t>
            </a:r>
            <a:r>
              <a:rPr lang="en-US" sz="1800" smtClean="0"/>
              <a:t>Michael, $e editor.</a:t>
            </a:r>
            <a:endParaRPr lang="en-US" sz="1800"/>
          </a:p>
        </p:txBody>
      </p:sp>
      <p:sp>
        <p:nvSpPr>
          <p:cNvPr id="4" name="Footer Placeholder 3"/>
          <p:cNvSpPr>
            <a:spLocks noGrp="1"/>
          </p:cNvSpPr>
          <p:nvPr>
            <p:ph type="ftr" sz="quarter" idx="11"/>
          </p:nvPr>
        </p:nvSpPr>
        <p:spPr/>
        <p:txBody>
          <a:bodyPr/>
          <a:lstStyle/>
          <a:p>
            <a:pPr>
              <a:defRPr/>
            </a:pPr>
            <a:r>
              <a:rPr lang="en-US" smtClean="0"/>
              <a:t>Module 14. Describing Printed Music</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35</a:t>
            </a:fld>
            <a:endParaRPr lang="en-US"/>
          </a:p>
        </p:txBody>
      </p:sp>
    </p:spTree>
    <p:extLst>
      <p:ext uri="{BB962C8B-B14F-4D97-AF65-F5344CB8AC3E}">
        <p14:creationId xmlns:p14="http://schemas.microsoft.com/office/powerpoint/2010/main" val="124266031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Exercise	</a:t>
            </a:r>
            <a:endParaRPr lang="en-US"/>
          </a:p>
        </p:txBody>
      </p:sp>
      <p:sp>
        <p:nvSpPr>
          <p:cNvPr id="3" name="Content Placeholder 2"/>
          <p:cNvSpPr>
            <a:spLocks noGrp="1"/>
          </p:cNvSpPr>
          <p:nvPr>
            <p:ph idx="1"/>
          </p:nvPr>
        </p:nvSpPr>
        <p:spPr/>
        <p:txBody>
          <a:bodyPr/>
          <a:lstStyle/>
          <a:p>
            <a:r>
              <a:rPr lang="en-US" smtClean="0"/>
              <a:t>Work together to catalog printed music workshop participants have brought, if any.</a:t>
            </a:r>
            <a:endParaRPr lang="en-US"/>
          </a:p>
        </p:txBody>
      </p:sp>
      <p:sp>
        <p:nvSpPr>
          <p:cNvPr id="4" name="Footer Placeholder 3"/>
          <p:cNvSpPr>
            <a:spLocks noGrp="1"/>
          </p:cNvSpPr>
          <p:nvPr>
            <p:ph type="ftr" sz="quarter" idx="11"/>
          </p:nvPr>
        </p:nvSpPr>
        <p:spPr/>
        <p:txBody>
          <a:bodyPr/>
          <a:lstStyle/>
          <a:p>
            <a:pPr>
              <a:defRPr/>
            </a:pPr>
            <a:r>
              <a:rPr lang="en-US" smtClean="0"/>
              <a:t>Module 14. Describing Printed Music</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36</a:t>
            </a:fld>
            <a:endParaRPr lang="en-US"/>
          </a:p>
        </p:txBody>
      </p:sp>
    </p:spTree>
    <p:extLst>
      <p:ext uri="{BB962C8B-B14F-4D97-AF65-F5344CB8AC3E}">
        <p14:creationId xmlns:p14="http://schemas.microsoft.com/office/powerpoint/2010/main" val="43342951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685800" y="1524000"/>
            <a:ext cx="7772400" cy="1470025"/>
          </a:xfrm>
        </p:spPr>
        <p:txBody>
          <a:bodyPr/>
          <a:lstStyle/>
          <a:p>
            <a:r>
              <a:rPr lang="en-US" sz="3600" b="1"/>
              <a:t>Module 14</a:t>
            </a:r>
            <a:br>
              <a:rPr lang="en-US" sz="3600" b="1"/>
            </a:br>
            <a:r>
              <a:rPr lang="en-US" sz="3600" b="1"/>
              <a:t>Describing Printed Music</a:t>
            </a:r>
            <a:r>
              <a:rPr lang="en-US" sz="3600" b="1" smtClean="0"/>
              <a:t/>
            </a:r>
            <a:br>
              <a:rPr lang="en-US" sz="3600" b="1" smtClean="0"/>
            </a:br>
            <a:r>
              <a:rPr lang="en-US" sz="3600" b="1"/>
              <a:t/>
            </a:r>
            <a:br>
              <a:rPr lang="en-US" sz="3600" b="1"/>
            </a:br>
            <a:r>
              <a:rPr lang="en-US" sz="3600" b="1" smtClean="0"/>
              <a:t>Questions?</a:t>
            </a:r>
            <a:br>
              <a:rPr lang="en-US" sz="3600" b="1" smtClean="0"/>
            </a:br>
            <a:endParaRPr lang="en-US" sz="2400"/>
          </a:p>
        </p:txBody>
      </p:sp>
      <p:sp>
        <p:nvSpPr>
          <p:cNvPr id="2" name="Footer Placeholder 1"/>
          <p:cNvSpPr>
            <a:spLocks noGrp="1"/>
          </p:cNvSpPr>
          <p:nvPr>
            <p:ph type="ftr" sz="quarter" idx="11"/>
          </p:nvPr>
        </p:nvSpPr>
        <p:spPr/>
        <p:txBody>
          <a:bodyPr/>
          <a:lstStyle/>
          <a:p>
            <a:pPr>
              <a:defRPr/>
            </a:pPr>
            <a:r>
              <a:rPr lang="en-US" smtClean="0"/>
              <a:t>Module 14. Describing Printed Music</a:t>
            </a:r>
            <a:endParaRPr lang="en-US"/>
          </a:p>
        </p:txBody>
      </p:sp>
      <p:sp>
        <p:nvSpPr>
          <p:cNvPr id="3" name="Slide Number Placeholder 2"/>
          <p:cNvSpPr>
            <a:spLocks noGrp="1"/>
          </p:cNvSpPr>
          <p:nvPr>
            <p:ph type="sldNum" sz="quarter" idx="12"/>
          </p:nvPr>
        </p:nvSpPr>
        <p:spPr/>
        <p:txBody>
          <a:bodyPr/>
          <a:lstStyle/>
          <a:p>
            <a:pPr>
              <a:defRPr/>
            </a:pPr>
            <a:fld id="{2BB1B599-7F7B-42BE-81B9-48758CD7929B}" type="slidenum">
              <a:rPr lang="en-US" smtClean="0"/>
              <a:pPr>
                <a:defRPr/>
              </a:pPr>
              <a:t>37</a:t>
            </a:fld>
            <a:endParaRPr lang="en-US"/>
          </a:p>
        </p:txBody>
      </p:sp>
      <p:sp>
        <p:nvSpPr>
          <p:cNvPr id="7" name="TextBox 6"/>
          <p:cNvSpPr txBox="1">
            <a:spLocks noChangeArrowheads="1"/>
          </p:cNvSpPr>
          <p:nvPr/>
        </p:nvSpPr>
        <p:spPr>
          <a:xfrm>
            <a:off x="571500" y="4038600"/>
            <a:ext cx="8001000" cy="1981200"/>
          </a:xfrm>
          <a:prstGeom prst="rect">
            <a:avLst/>
          </a:prstGeom>
        </p:spPr>
        <p:txBody>
          <a:bodyPr vert="horz" lIns="91440" tIns="45720" rIns="91440" bIns="45720" rtlCol="0">
            <a:normAutofit fontScale="92500"/>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r>
              <a:rPr lang="en-US" sz="2800" b="1" smtClean="0">
                <a:solidFill>
                  <a:schemeClr val="tx1"/>
                </a:solidFill>
              </a:rPr>
              <a:t>RDA Training</a:t>
            </a:r>
            <a:br>
              <a:rPr lang="en-US" sz="2800" b="1" smtClean="0">
                <a:solidFill>
                  <a:schemeClr val="tx1"/>
                </a:solidFill>
              </a:rPr>
            </a:br>
            <a:endParaRPr lang="en-US" sz="2800" b="1" smtClean="0">
              <a:solidFill>
                <a:schemeClr val="tx1"/>
              </a:solidFill>
            </a:endParaRPr>
          </a:p>
          <a:p>
            <a:pPr algn="ctr"/>
            <a:r>
              <a:rPr lang="en-US" sz="2800" b="1" smtClean="0">
                <a:solidFill>
                  <a:schemeClr val="tx1"/>
                </a:solidFill>
              </a:rPr>
              <a:t>Harold B. Lee Library, Brigham Young University</a:t>
            </a:r>
          </a:p>
          <a:p>
            <a:pPr algn="ctr"/>
            <a:r>
              <a:rPr lang="en-US" sz="2800" b="1" smtClean="0"/>
              <a:t>Fall 2015</a:t>
            </a:r>
            <a:endParaRPr lang="en-US" sz="2800" dirty="0">
              <a:solidFill>
                <a:schemeClr val="tx1"/>
              </a:solidFill>
            </a:endParaRPr>
          </a:p>
        </p:txBody>
      </p:sp>
    </p:spTree>
    <p:extLst>
      <p:ext uri="{BB962C8B-B14F-4D97-AF65-F5344CB8AC3E}">
        <p14:creationId xmlns:p14="http://schemas.microsoft.com/office/powerpoint/2010/main" val="100874371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
            </a:r>
            <a:br>
              <a:rPr lang="en-US" smtClean="0"/>
            </a:br>
            <a:r>
              <a:rPr lang="en-US"/>
              <a:t/>
            </a:r>
            <a:br>
              <a:rPr lang="en-US"/>
            </a:br>
            <a:r>
              <a:rPr lang="en-US" smtClean="0"/>
              <a:t>This Presentation is available at</a:t>
            </a:r>
            <a:br>
              <a:rPr lang="en-US" smtClean="0"/>
            </a:br>
            <a:endParaRPr lang="en-US"/>
          </a:p>
        </p:txBody>
      </p:sp>
      <p:sp>
        <p:nvSpPr>
          <p:cNvPr id="3" name="Content Placeholder 2"/>
          <p:cNvSpPr>
            <a:spLocks noGrp="1"/>
          </p:cNvSpPr>
          <p:nvPr>
            <p:ph idx="1"/>
          </p:nvPr>
        </p:nvSpPr>
        <p:spPr>
          <a:xfrm>
            <a:off x="762000" y="1600201"/>
            <a:ext cx="7620000" cy="4495799"/>
          </a:xfrm>
        </p:spPr>
        <p:txBody>
          <a:bodyPr/>
          <a:lstStyle/>
          <a:p>
            <a:pPr marL="0" indent="0">
              <a:buNone/>
            </a:pPr>
            <a:endParaRPr lang="en-US" smtClean="0"/>
          </a:p>
          <a:p>
            <a:pPr marL="0" indent="0" algn="ctr">
              <a:buNone/>
            </a:pPr>
            <a:r>
              <a:rPr lang="en-US"/>
              <a:t>http://net.lib.byu.edu/~</a:t>
            </a:r>
            <a:r>
              <a:rPr lang="en-US" smtClean="0"/>
              <a:t>catalog/people/rlm/RDAUtah201511/index.htm</a:t>
            </a:r>
          </a:p>
          <a:p>
            <a:pPr marL="0" indent="0" algn="ctr">
              <a:buNone/>
            </a:pPr>
            <a:endParaRPr lang="en-US"/>
          </a:p>
          <a:p>
            <a:pPr marL="0" indent="0" algn="ctr">
              <a:buNone/>
            </a:pPr>
            <a:r>
              <a:rPr lang="en-US" smtClean="0"/>
              <a:t>For further information </a:t>
            </a:r>
          </a:p>
          <a:p>
            <a:pPr marL="0" indent="0" algn="ctr">
              <a:buNone/>
            </a:pPr>
            <a:r>
              <a:rPr lang="en-US" smtClean="0"/>
              <a:t>contact Robert L. Maxwell</a:t>
            </a:r>
          </a:p>
          <a:p>
            <a:pPr marL="0" indent="0" algn="ctr">
              <a:buNone/>
            </a:pPr>
            <a:r>
              <a:rPr lang="en-US" smtClean="0"/>
              <a:t>robert_maxwell@byu.edu</a:t>
            </a:r>
            <a:endParaRPr lang="en-US"/>
          </a:p>
        </p:txBody>
      </p:sp>
      <p:sp>
        <p:nvSpPr>
          <p:cNvPr id="4" name="Footer Placeholder 3"/>
          <p:cNvSpPr>
            <a:spLocks noGrp="1"/>
          </p:cNvSpPr>
          <p:nvPr>
            <p:ph type="ftr" sz="quarter" idx="11"/>
          </p:nvPr>
        </p:nvSpPr>
        <p:spPr/>
        <p:txBody>
          <a:bodyPr/>
          <a:lstStyle/>
          <a:p>
            <a:pPr>
              <a:defRPr/>
            </a:pPr>
            <a:r>
              <a:rPr lang="en-US" smtClean="0"/>
              <a:t>Module 14. Describing Printed Music</a:t>
            </a:r>
            <a:endParaRPr lang="en-US"/>
          </a:p>
        </p:txBody>
      </p:sp>
      <p:sp>
        <p:nvSpPr>
          <p:cNvPr id="5" name="Slide Number Placeholder 4"/>
          <p:cNvSpPr>
            <a:spLocks noGrp="1"/>
          </p:cNvSpPr>
          <p:nvPr>
            <p:ph type="sldNum" sz="quarter" idx="12"/>
          </p:nvPr>
        </p:nvSpPr>
        <p:spPr/>
        <p:txBody>
          <a:bodyPr/>
          <a:lstStyle/>
          <a:p>
            <a:pPr>
              <a:defRPr/>
            </a:pPr>
            <a:fld id="{31594486-D201-49C5-8E7E-D1598C506A7F}" type="slidenum">
              <a:rPr lang="en-US" smtClean="0"/>
              <a:pPr>
                <a:defRPr/>
              </a:pPr>
              <a:t>38</a:t>
            </a:fld>
            <a:endParaRPr lang="en-US"/>
          </a:p>
        </p:txBody>
      </p:sp>
    </p:spTree>
    <p:extLst>
      <p:ext uri="{BB962C8B-B14F-4D97-AF65-F5344CB8AC3E}">
        <p14:creationId xmlns:p14="http://schemas.microsoft.com/office/powerpoint/2010/main" val="15276434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Basis for Identification</a:t>
            </a:r>
            <a:br>
              <a:rPr lang="en-US" smtClean="0"/>
            </a:br>
            <a:r>
              <a:rPr lang="en-US" smtClean="0"/>
              <a:t>RDA 2.1</a:t>
            </a:r>
            <a:endParaRPr lang="en-US"/>
          </a:p>
        </p:txBody>
      </p:sp>
      <p:sp>
        <p:nvSpPr>
          <p:cNvPr id="3" name="Content Placeholder 2"/>
          <p:cNvSpPr>
            <a:spLocks noGrp="1"/>
          </p:cNvSpPr>
          <p:nvPr>
            <p:ph idx="1"/>
          </p:nvPr>
        </p:nvSpPr>
        <p:spPr/>
        <p:txBody>
          <a:bodyPr/>
          <a:lstStyle/>
          <a:p>
            <a:r>
              <a:rPr lang="en-US" smtClean="0"/>
              <a:t>Single unit monograph</a:t>
            </a:r>
          </a:p>
          <a:p>
            <a:pPr lvl="1"/>
            <a:r>
              <a:rPr lang="en-US" smtClean="0"/>
              <a:t>The item itself</a:t>
            </a:r>
          </a:p>
          <a:p>
            <a:r>
              <a:rPr lang="en-US" smtClean="0"/>
              <a:t>Multipart monograph</a:t>
            </a:r>
          </a:p>
          <a:p>
            <a:pPr lvl="1"/>
            <a:r>
              <a:rPr lang="en-US" smtClean="0"/>
              <a:t>The first unit</a:t>
            </a:r>
          </a:p>
        </p:txBody>
      </p:sp>
      <p:sp>
        <p:nvSpPr>
          <p:cNvPr id="4" name="Footer Placeholder 3"/>
          <p:cNvSpPr>
            <a:spLocks noGrp="1"/>
          </p:cNvSpPr>
          <p:nvPr>
            <p:ph type="ftr" sz="quarter" idx="11"/>
          </p:nvPr>
        </p:nvSpPr>
        <p:spPr/>
        <p:txBody>
          <a:bodyPr/>
          <a:lstStyle/>
          <a:p>
            <a:pPr>
              <a:defRPr/>
            </a:pPr>
            <a:r>
              <a:rPr lang="en-US" smtClean="0"/>
              <a:t>Module 14. Describing Printed Music</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4</a:t>
            </a:fld>
            <a:endParaRPr lang="en-US"/>
          </a:p>
        </p:txBody>
      </p:sp>
    </p:spTree>
    <p:extLst>
      <p:ext uri="{BB962C8B-B14F-4D97-AF65-F5344CB8AC3E}">
        <p14:creationId xmlns:p14="http://schemas.microsoft.com/office/powerpoint/2010/main" val="20867807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Preferred Source of Information</a:t>
            </a:r>
            <a:br>
              <a:rPr lang="en-US" smtClean="0"/>
            </a:br>
            <a:r>
              <a:rPr lang="en-US" smtClean="0"/>
              <a:t>RDA 2.2.2</a:t>
            </a:r>
            <a:endParaRPr lang="en-US"/>
          </a:p>
        </p:txBody>
      </p:sp>
      <p:sp>
        <p:nvSpPr>
          <p:cNvPr id="3" name="Content Placeholder 2"/>
          <p:cNvSpPr>
            <a:spLocks noGrp="1"/>
          </p:cNvSpPr>
          <p:nvPr>
            <p:ph idx="1"/>
          </p:nvPr>
        </p:nvSpPr>
        <p:spPr/>
        <p:txBody>
          <a:bodyPr/>
          <a:lstStyle/>
          <a:p>
            <a:r>
              <a:rPr lang="en-US" sz="2800" smtClean="0"/>
              <a:t>Choose, in the part chosen as the basis for identification</a:t>
            </a:r>
            <a:r>
              <a:rPr lang="en-US" sz="2800"/>
              <a:t>,</a:t>
            </a:r>
            <a:endParaRPr lang="en-US" sz="2800" smtClean="0"/>
          </a:p>
          <a:p>
            <a:pPr lvl="1"/>
            <a:r>
              <a:rPr lang="en-US" sz="2400" smtClean="0"/>
              <a:t>the title sheet, title page, or title card</a:t>
            </a:r>
          </a:p>
          <a:p>
            <a:pPr marL="457200" lvl="1" indent="0">
              <a:buNone/>
            </a:pPr>
            <a:r>
              <a:rPr lang="en-US" sz="2400" i="1" smtClean="0"/>
              <a:t>if none of these is available,</a:t>
            </a:r>
            <a:r>
              <a:rPr lang="en-US" sz="2400"/>
              <a:t> </a:t>
            </a:r>
            <a:r>
              <a:rPr lang="en-US" sz="2400" smtClean="0"/>
              <a:t>use (in this order)</a:t>
            </a:r>
            <a:endParaRPr lang="en-US" sz="2400" i="1" smtClean="0"/>
          </a:p>
          <a:p>
            <a:pPr lvl="1"/>
            <a:r>
              <a:rPr lang="en-US" sz="2400" smtClean="0"/>
              <a:t>cover</a:t>
            </a:r>
          </a:p>
          <a:p>
            <a:pPr lvl="1"/>
            <a:r>
              <a:rPr lang="en-US" sz="2400" smtClean="0"/>
              <a:t>caption</a:t>
            </a:r>
          </a:p>
          <a:p>
            <a:pPr lvl="1"/>
            <a:r>
              <a:rPr lang="en-US" sz="2400" smtClean="0"/>
              <a:t>masthead</a:t>
            </a:r>
          </a:p>
          <a:p>
            <a:pPr lvl="1"/>
            <a:r>
              <a:rPr lang="en-US" sz="2400" smtClean="0"/>
              <a:t>colophon</a:t>
            </a:r>
            <a:endParaRPr lang="en-US" smtClean="0"/>
          </a:p>
          <a:p>
            <a:pPr lvl="1"/>
            <a:endParaRPr lang="en-US" smtClean="0"/>
          </a:p>
        </p:txBody>
      </p:sp>
      <p:sp>
        <p:nvSpPr>
          <p:cNvPr id="4" name="Footer Placeholder 3"/>
          <p:cNvSpPr>
            <a:spLocks noGrp="1"/>
          </p:cNvSpPr>
          <p:nvPr>
            <p:ph type="ftr" sz="quarter" idx="11"/>
          </p:nvPr>
        </p:nvSpPr>
        <p:spPr/>
        <p:txBody>
          <a:bodyPr/>
          <a:lstStyle/>
          <a:p>
            <a:pPr>
              <a:defRPr/>
            </a:pPr>
            <a:r>
              <a:rPr lang="en-US" smtClean="0"/>
              <a:t>Module 14. Describing Printed Music</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5</a:t>
            </a:fld>
            <a:endParaRPr lang="en-US"/>
          </a:p>
        </p:txBody>
      </p:sp>
    </p:spTree>
    <p:extLst>
      <p:ext uri="{BB962C8B-B14F-4D97-AF65-F5344CB8AC3E}">
        <p14:creationId xmlns:p14="http://schemas.microsoft.com/office/powerpoint/2010/main" val="35625514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Preferred Source of Information</a:t>
            </a:r>
            <a:br>
              <a:rPr lang="en-US" smtClean="0"/>
            </a:br>
            <a:r>
              <a:rPr lang="en-US" smtClean="0"/>
              <a:t>RDA 2.2.2</a:t>
            </a:r>
            <a:endParaRPr lang="en-US"/>
          </a:p>
        </p:txBody>
      </p:sp>
      <p:sp>
        <p:nvSpPr>
          <p:cNvPr id="3" name="Content Placeholder 2"/>
          <p:cNvSpPr>
            <a:spLocks noGrp="1"/>
          </p:cNvSpPr>
          <p:nvPr>
            <p:ph idx="1"/>
          </p:nvPr>
        </p:nvSpPr>
        <p:spPr/>
        <p:txBody>
          <a:bodyPr/>
          <a:lstStyle/>
          <a:p>
            <a:r>
              <a:rPr lang="en-US" sz="2800" smtClean="0"/>
              <a:t>“List title page”</a:t>
            </a:r>
            <a:endParaRPr lang="en-US" smtClean="0"/>
          </a:p>
          <a:p>
            <a:pPr lvl="1"/>
            <a:endParaRPr lang="en-US" smtClean="0"/>
          </a:p>
        </p:txBody>
      </p:sp>
      <p:sp>
        <p:nvSpPr>
          <p:cNvPr id="4" name="Footer Placeholder 3"/>
          <p:cNvSpPr>
            <a:spLocks noGrp="1"/>
          </p:cNvSpPr>
          <p:nvPr>
            <p:ph type="ftr" sz="quarter" idx="11"/>
          </p:nvPr>
        </p:nvSpPr>
        <p:spPr/>
        <p:txBody>
          <a:bodyPr/>
          <a:lstStyle/>
          <a:p>
            <a:pPr>
              <a:defRPr/>
            </a:pPr>
            <a:r>
              <a:rPr lang="en-US" smtClean="0"/>
              <a:t>Module 14. Describing Printed Music</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6</a:t>
            </a:fld>
            <a:endParaRPr lang="en-US"/>
          </a:p>
        </p:txBody>
      </p:sp>
      <p:pic>
        <p:nvPicPr>
          <p:cNvPr id="6" name="Picture 5" descr="http://nla.gov.au/nla.mus-vn2213141-s1-v.jpg"/>
          <p:cNvPicPr/>
          <p:nvPr/>
        </p:nvPicPr>
        <p:blipFill rotWithShape="1">
          <a:blip r:embed="rId3" cstate="print">
            <a:extLst>
              <a:ext uri="{28A0092B-C50C-407E-A947-70E740481C1C}">
                <a14:useLocalDpi xmlns:a14="http://schemas.microsoft.com/office/drawing/2010/main" val="0"/>
              </a:ext>
            </a:extLst>
          </a:blip>
          <a:srcRect b="1518"/>
          <a:stretch/>
        </p:blipFill>
        <p:spPr bwMode="auto">
          <a:xfrm>
            <a:off x="3276600" y="914400"/>
            <a:ext cx="3733800" cy="5253038"/>
          </a:xfrm>
          <a:prstGeom prst="rect">
            <a:avLst/>
          </a:prstGeom>
          <a:noFill/>
          <a:ln>
            <a:noFill/>
          </a:ln>
        </p:spPr>
      </p:pic>
    </p:spTree>
    <p:extLst>
      <p:ext uri="{BB962C8B-B14F-4D97-AF65-F5344CB8AC3E}">
        <p14:creationId xmlns:p14="http://schemas.microsoft.com/office/powerpoint/2010/main" val="11410533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smtClean="0"/>
              <a:t>Preferred source?</a:t>
            </a:r>
            <a:endParaRPr lang="en-US"/>
          </a:p>
        </p:txBody>
      </p:sp>
      <p:sp>
        <p:nvSpPr>
          <p:cNvPr id="4" name="Footer Placeholder 3"/>
          <p:cNvSpPr>
            <a:spLocks noGrp="1"/>
          </p:cNvSpPr>
          <p:nvPr>
            <p:ph type="ftr" sz="quarter" idx="11"/>
          </p:nvPr>
        </p:nvSpPr>
        <p:spPr/>
        <p:txBody>
          <a:bodyPr/>
          <a:lstStyle/>
          <a:p>
            <a:pPr>
              <a:defRPr/>
            </a:pPr>
            <a:r>
              <a:rPr lang="en-US" smtClean="0"/>
              <a:t>Module 14. Describing Printed Music</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7</a:t>
            </a:fld>
            <a:endParaRPr lang="en-US"/>
          </a:p>
        </p:txBody>
      </p:sp>
      <p:pic>
        <p:nvPicPr>
          <p:cNvPr id="3"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471" t="9317" r="20679" b="1537"/>
          <a:stretch/>
        </p:blipFill>
        <p:spPr bwMode="auto">
          <a:xfrm>
            <a:off x="4648200" y="1173271"/>
            <a:ext cx="3505200" cy="490125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4"/>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1696" t="9445" r="20115" b="1492"/>
          <a:stretch/>
        </p:blipFill>
        <p:spPr bwMode="auto">
          <a:xfrm>
            <a:off x="981652" y="1173271"/>
            <a:ext cx="3285548" cy="490368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389249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smtClean="0"/>
              <a:t>Preferred source?</a:t>
            </a:r>
            <a:endParaRPr lang="en-US"/>
          </a:p>
        </p:txBody>
      </p:sp>
      <p:sp>
        <p:nvSpPr>
          <p:cNvPr id="4" name="Footer Placeholder 3"/>
          <p:cNvSpPr>
            <a:spLocks noGrp="1"/>
          </p:cNvSpPr>
          <p:nvPr>
            <p:ph type="ftr" sz="quarter" idx="11"/>
          </p:nvPr>
        </p:nvSpPr>
        <p:spPr/>
        <p:txBody>
          <a:bodyPr/>
          <a:lstStyle/>
          <a:p>
            <a:pPr>
              <a:defRPr/>
            </a:pPr>
            <a:r>
              <a:rPr lang="en-US" smtClean="0"/>
              <a:t>Module 14. Describing Printed Music</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8</a:t>
            </a:fld>
            <a:endParaRPr lang="en-US"/>
          </a:p>
        </p:txBody>
      </p:sp>
      <p:pic>
        <p:nvPicPr>
          <p:cNvPr id="2050"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0876" t="9459" r="3763" b="1338"/>
          <a:stretch/>
        </p:blipFill>
        <p:spPr bwMode="auto">
          <a:xfrm>
            <a:off x="838200" y="1096101"/>
            <a:ext cx="3630995" cy="491124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2330" t="12763" r="5970"/>
          <a:stretch/>
        </p:blipFill>
        <p:spPr bwMode="auto">
          <a:xfrm>
            <a:off x="4697796" y="1097146"/>
            <a:ext cx="3540690" cy="492265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180126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Title</a:t>
            </a:r>
            <a:endParaRPr lang="en-US"/>
          </a:p>
        </p:txBody>
      </p:sp>
      <p:sp>
        <p:nvSpPr>
          <p:cNvPr id="3" name="Content Placeholder 2"/>
          <p:cNvSpPr>
            <a:spLocks noGrp="1"/>
          </p:cNvSpPr>
          <p:nvPr>
            <p:ph idx="1"/>
          </p:nvPr>
        </p:nvSpPr>
        <p:spPr/>
        <p:txBody>
          <a:bodyPr/>
          <a:lstStyle/>
          <a:p>
            <a:r>
              <a:rPr lang="en-US" smtClean="0"/>
              <a:t>Transcribe the title proper, parallel title proper and other title information exactly as found on the preferred source.</a:t>
            </a:r>
          </a:p>
          <a:p>
            <a:pPr marL="1314450" lvl="1" indent="-914400">
              <a:buNone/>
            </a:pPr>
            <a:r>
              <a:rPr lang="en-US" b="1"/>
              <a:t>245 </a:t>
            </a:r>
            <a:r>
              <a:rPr lang="en-US" b="1" smtClean="0"/>
              <a:t>10 $a </a:t>
            </a:r>
            <a:r>
              <a:rPr lang="en-US" b="1"/>
              <a:t>Sing we all Noel! : $b unison/two part with piano and optional handbells or handchimes (3 or 4 octaves)</a:t>
            </a:r>
          </a:p>
          <a:p>
            <a:pPr marL="1314450" lvl="1" indent="-914400">
              <a:buNone/>
            </a:pPr>
            <a:endParaRPr lang="en-US" b="1" smtClean="0"/>
          </a:p>
          <a:p>
            <a:pPr marL="1314450" lvl="1" indent="-914400">
              <a:buNone/>
            </a:pPr>
            <a:r>
              <a:rPr lang="en-US" b="1" smtClean="0"/>
              <a:t>245 </a:t>
            </a:r>
            <a:r>
              <a:rPr lang="en-US" b="1"/>
              <a:t>10 $a Sonata no. 2 in F major, op. </a:t>
            </a:r>
            <a:r>
              <a:rPr lang="en-US" b="1" smtClean="0"/>
              <a:t>99</a:t>
            </a:r>
            <a:endParaRPr lang="en-US"/>
          </a:p>
        </p:txBody>
      </p:sp>
      <p:sp>
        <p:nvSpPr>
          <p:cNvPr id="4" name="Footer Placeholder 3"/>
          <p:cNvSpPr>
            <a:spLocks noGrp="1"/>
          </p:cNvSpPr>
          <p:nvPr>
            <p:ph type="ftr" sz="quarter" idx="11"/>
          </p:nvPr>
        </p:nvSpPr>
        <p:spPr/>
        <p:txBody>
          <a:bodyPr/>
          <a:lstStyle/>
          <a:p>
            <a:pPr>
              <a:defRPr/>
            </a:pPr>
            <a:r>
              <a:rPr lang="en-US" smtClean="0"/>
              <a:t>Module 14. Describing Printed Music</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9</a:t>
            </a:fld>
            <a:endParaRPr lang="en-US"/>
          </a:p>
        </p:txBody>
      </p:sp>
    </p:spTree>
    <p:extLst>
      <p:ext uri="{BB962C8B-B14F-4D97-AF65-F5344CB8AC3E}">
        <p14:creationId xmlns:p14="http://schemas.microsoft.com/office/powerpoint/2010/main" val="141861763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5694</TotalTime>
  <Words>2504</Words>
  <Application>Microsoft Office PowerPoint</Application>
  <PresentationFormat>On-screen Show (4:3)</PresentationFormat>
  <Paragraphs>378</Paragraphs>
  <Slides>38</Slides>
  <Notes>32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38</vt:i4>
      </vt:variant>
    </vt:vector>
  </HeadingPairs>
  <TitlesOfParts>
    <vt:vector size="41" baseType="lpstr">
      <vt:lpstr>Arial</vt:lpstr>
      <vt:lpstr>Calibri</vt:lpstr>
      <vt:lpstr>Office Theme</vt:lpstr>
      <vt:lpstr>Module 14 Describing Printed Music</vt:lpstr>
      <vt:lpstr>Please log in to RDA</vt:lpstr>
      <vt:lpstr>Mode of Issuance</vt:lpstr>
      <vt:lpstr>Basis for Identification RDA 2.1</vt:lpstr>
      <vt:lpstr>Preferred Source of Information RDA 2.2.2</vt:lpstr>
      <vt:lpstr>Preferred Source of Information RDA 2.2.2</vt:lpstr>
      <vt:lpstr>Preferred source?</vt:lpstr>
      <vt:lpstr>Preferred source?</vt:lpstr>
      <vt:lpstr>Title</vt:lpstr>
      <vt:lpstr>Variant title</vt:lpstr>
      <vt:lpstr>Statement of Responsibility</vt:lpstr>
      <vt:lpstr>Statement of Responsibility</vt:lpstr>
      <vt:lpstr>Edition Statement</vt:lpstr>
      <vt:lpstr>Publication Statement</vt:lpstr>
      <vt:lpstr>Copyright information</vt:lpstr>
      <vt:lpstr>Distribution information</vt:lpstr>
      <vt:lpstr>Manufacture information</vt:lpstr>
      <vt:lpstr>Extent (3.4.3)</vt:lpstr>
      <vt:lpstr>Extent (3.4.3)</vt:lpstr>
      <vt:lpstr>Extent (3.4.3)</vt:lpstr>
      <vt:lpstr>Illustrative and Color Content  (RDA 7.15, 7.17)</vt:lpstr>
      <vt:lpstr>Dimensions (3.5)</vt:lpstr>
      <vt:lpstr>Dimensions (3.5)</vt:lpstr>
      <vt:lpstr>Record content, media,  and carrier type (3.2, 3.3, 6.9)</vt:lpstr>
      <vt:lpstr>Series Statement</vt:lpstr>
      <vt:lpstr>Medium of Performance (6.15)</vt:lpstr>
      <vt:lpstr>Medium of Performance</vt:lpstr>
      <vt:lpstr>Medium of Performance</vt:lpstr>
      <vt:lpstr>Notes</vt:lpstr>
      <vt:lpstr>Notes</vt:lpstr>
      <vt:lpstr>Identifier for the manifestation (2.15)</vt:lpstr>
      <vt:lpstr>Record Relationships</vt:lpstr>
      <vt:lpstr>Record Relationships</vt:lpstr>
      <vt:lpstr>Record Relationships</vt:lpstr>
      <vt:lpstr>Relationship designators</vt:lpstr>
      <vt:lpstr>Exercise </vt:lpstr>
      <vt:lpstr>Module 14 Describing Printed Music  Questions? </vt:lpstr>
      <vt:lpstr>  This Presentation is available at </vt:lpstr>
    </vt:vector>
  </TitlesOfParts>
  <Company>St Charles City-County Library District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Library</dc:creator>
  <cp:lastModifiedBy>Robert Maxwell</cp:lastModifiedBy>
  <cp:revision>465</cp:revision>
  <dcterms:created xsi:type="dcterms:W3CDTF">2009-02-12T16:45:06Z</dcterms:created>
  <dcterms:modified xsi:type="dcterms:W3CDTF">2015-11-30T22:35:01Z</dcterms:modified>
</cp:coreProperties>
</file>