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8"/>
  </p:notesMasterIdLst>
  <p:handoutMasterIdLst>
    <p:handoutMasterId r:id="rId39"/>
  </p:handoutMasterIdLst>
  <p:sldIdLst>
    <p:sldId id="457" r:id="rId2"/>
    <p:sldId id="569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35" r:id="rId36"/>
    <p:sldId id="568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6" autoAdjust="0"/>
    <p:restoredTop sz="73282" autoAdjust="0"/>
  </p:normalViewPr>
  <p:slideViewPr>
    <p:cSldViewPr>
      <p:cViewPr varScale="1">
        <p:scale>
          <a:sx n="67" d="100"/>
          <a:sy n="67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D1BE4-46E3-40F9-BCFA-7E2EAB80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8A444-0F7E-413B-A9E6-274C22EC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module is intended to cover special procedures for audio recordings that differ from books. We’ve already covered thoroughly how to describe a book. We won’t go over all that again, exept to note when you do the same thing for an audio recording.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of publication is often omitted in resources, so you may have to search to find out where the publisher was located. Also be careful to distinguish publishers from distributors.</a:t>
            </a:r>
          </a:p>
          <a:p>
            <a:endParaRPr lang="en-US" smtClean="0"/>
          </a:p>
          <a:p>
            <a:r>
              <a:rPr lang="en-US" smtClean="0"/>
              <a:t>I learned from Wikipedia that Angel Records was a subsidiary of the British</a:t>
            </a:r>
            <a:r>
              <a:rPr lang="en-US" baseline="0" smtClean="0"/>
              <a:t> recording company EMI, and it was located in New York City. Gramophone magazine (freely available online) reviewed the Falla recording in July 1958, so I estimated the date of publication as that year.</a:t>
            </a:r>
          </a:p>
          <a:p>
            <a:endParaRPr lang="en-US" baseline="0" smtClean="0"/>
          </a:p>
          <a:p>
            <a:r>
              <a:rPr lang="en-US" baseline="0" smtClean="0"/>
              <a:t>The date of publication for the Card recording was supplied based on the phonogram date.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don’t need to record a place, in fact you don’t need to record any of it--none of it is core unless publication information has not been identified.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</a:t>
            </a:r>
            <a:r>
              <a:rPr lang="en-US" baseline="0" smtClean="0"/>
              <a:t> to 3.3.1.3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7.22. Note this is an attribute of the</a:t>
            </a:r>
            <a:r>
              <a:rPr lang="en-US" baseline="0" smtClean="0"/>
              <a:t> expression, not the manifestation. The duration for the Falla isn’t given on the item, so I don’t record it. The duration of the Card book is given on the box. Note that unusually “min.” and “hr.” are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open to 3.5.1.4. The preferred</a:t>
            </a:r>
            <a:r>
              <a:rPr lang="en-US" baseline="0" smtClean="0"/>
              <a:t> unit of measure is metric, but alternatively the cataloging agency can choose another unit of measure. For discs, LC has chosen to measure in inches. Note this is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Note: this information used to be recorded</a:t>
            </a:r>
            <a:r>
              <a:rPr lang="en-US" baseline="0" smtClean="0"/>
              <a:t> in 300 subfield $b.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other sound characteristics but these are the most commonly recorded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 The Falla recording is not digital and so this</a:t>
            </a:r>
            <a:r>
              <a:rPr lang="en-US" baseline="0" smtClean="0"/>
              <a:t> element will not be recorded.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From now on, as I show slides of RDA, please feel free to go ahead and look yourself in the Toolkit.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3D879D-1951-4282-8FE6-8BCC6C99EA8D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7386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2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this is done by embedding the authorized access point for the</a:t>
            </a:r>
            <a:r>
              <a:rPr lang="en-US" baseline="0" dirty="0" smtClean="0"/>
              <a:t> work in the record. I looked up the authorized access point for the three-cornered hat and recorded it as established.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Card</a:t>
            </a:r>
            <a:r>
              <a:rPr lang="en-US" baseline="0" dirty="0" smtClean="0"/>
              <a:t> work, w</a:t>
            </a:r>
            <a:r>
              <a:rPr lang="en-US" dirty="0" smtClean="0"/>
              <a:t>e can do this by recording the authorized access point for the expression,</a:t>
            </a:r>
            <a:r>
              <a:rPr lang="en-US" baseline="0" dirty="0" smtClean="0"/>
              <a:t> which contains the authorized access point for the work. Alternately, this relationship can be recorded by the combination of the 100 + 245 $a because the title proper is also the preferred title of the work.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 240 for Ender’s shadow, subfield $h does not currently work in OCLC.  Until they activate that subfield, we will use subfield $s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checked the authority file for all these forms.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Label is the preferred</a:t>
            </a:r>
            <a:r>
              <a:rPr lang="en-US" baseline="0" smtClean="0"/>
              <a:t> source. If the label does not include the information you need, you can go to another source forming part of the resource itself, e.g.,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preferred source for title transcription. Information not available</a:t>
            </a:r>
            <a:r>
              <a:rPr lang="en-US" baseline="0" smtClean="0"/>
              <a:t> there can come from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Don’t transcribe</a:t>
            </a:r>
            <a:r>
              <a:rPr lang="en-US" b="1" baseline="0" smtClean="0"/>
              <a:t> the part about the performers.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599-7F7B-42BE-81B9-48758CD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BD48-C5D8-4E8B-8815-B796B3C9D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833E-1A9E-4FCA-B71D-8E632A89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E286-E59E-4644-AB15-428BC9798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DC-91BA-45D3-B323-FF9173B11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9A31-E501-417D-99EE-1D62ECD2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E83-7AE8-42CC-B48C-4B0D0ED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4969-DC8F-466D-A607-E57D64B6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20C-4039-48E1-9B32-40BE4828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3274-1753-4FC1-90D1-CF0F82F1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48B-97C9-40D3-892D-1E9B3EA3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8A97726-BC4A-44E0-9BDB-AD3C51C8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log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smtClean="0"/>
              <a:t>Module 12</a:t>
            </a:r>
            <a:br>
              <a:rPr lang="en-US" sz="3600" b="1" smtClean="0"/>
            </a:br>
            <a:r>
              <a:rPr lang="en-US" sz="3600" b="1" smtClean="0"/>
              <a:t>Describing Audio Recordings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>
          <a:xfrm>
            <a:off x="571500" y="4038600"/>
            <a:ext cx="8001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>
                <a:solidFill>
                  <a:schemeClr val="tx1"/>
                </a:solidFill>
              </a:rPr>
              <a:t>RDA Training</a:t>
            </a:r>
            <a:br>
              <a:rPr lang="en-US" sz="2800" b="1" smtClean="0">
                <a:solidFill>
                  <a:schemeClr val="tx1"/>
                </a:solidFill>
              </a:rPr>
            </a:br>
            <a:endParaRPr lang="en-US" sz="2800" b="1" smtClean="0">
              <a:solidFill>
                <a:schemeClr val="tx1"/>
              </a:solidFill>
            </a:endParaRP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Harold B. Lee Library, Brigham Young University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Fall 2015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smtClean="0"/>
              <a:t>Side 1 label reads:</a:t>
            </a:r>
          </a:p>
          <a:p>
            <a:pPr marL="0" indent="0" algn="ctr">
              <a:buNone/>
            </a:pPr>
            <a:r>
              <a:rPr lang="en-US" sz="2000" cap="all" smtClean="0"/>
              <a:t>falla</a:t>
            </a:r>
          </a:p>
          <a:p>
            <a:pPr marL="0" indent="0" algn="ctr">
              <a:buNone/>
            </a:pPr>
            <a:r>
              <a:rPr lang="en-US" sz="2000" smtClean="0"/>
              <a:t>THE THREE CORNERED HAT - BALLET</a:t>
            </a:r>
          </a:p>
          <a:p>
            <a:pPr marL="0" indent="0" algn="ctr">
              <a:buNone/>
            </a:pPr>
            <a:r>
              <a:rPr lang="en-US" sz="2000" smtClean="0"/>
              <a:t>(El sombrero de tres picos)</a:t>
            </a:r>
          </a:p>
          <a:p>
            <a:pPr marL="0" indent="0" algn="ctr">
              <a:buNone/>
            </a:pPr>
            <a:r>
              <a:rPr lang="en-US" sz="2000" smtClean="0"/>
              <a:t>[list of tracks]</a:t>
            </a:r>
          </a:p>
          <a:p>
            <a:pPr marL="0" indent="0" algn="ctr">
              <a:buNone/>
            </a:pPr>
            <a:r>
              <a:rPr lang="en-US" sz="2000" smtClean="0"/>
              <a:t>CONSUELO RUBIO - Mezzo-soprano</a:t>
            </a:r>
          </a:p>
          <a:p>
            <a:pPr marL="0" indent="0" algn="ctr">
              <a:buNone/>
            </a:pPr>
            <a:r>
              <a:rPr lang="en-US" sz="2000" smtClean="0"/>
              <a:t>&amp; ORCHESTRE NATIONAL DE LA RADIODIFFUSION-T</a:t>
            </a:r>
            <a:r>
              <a:rPr lang="en-US" sz="2000" cap="all" smtClean="0"/>
              <a:t>élévision </a:t>
            </a:r>
            <a:r>
              <a:rPr lang="en-US" sz="2000" cap="all"/>
              <a:t>franç</a:t>
            </a:r>
            <a:r>
              <a:rPr lang="en-US" sz="2000" cap="all" smtClean="0"/>
              <a:t>aise</a:t>
            </a:r>
            <a:r>
              <a:rPr lang="en-US" sz="2000" smtClean="0"/>
              <a:t> </a:t>
            </a:r>
          </a:p>
          <a:p>
            <a:pPr marL="0" indent="0" algn="ctr">
              <a:buNone/>
            </a:pPr>
            <a:r>
              <a:rPr lang="en-US" sz="2000" smtClean="0"/>
              <a:t>Conducted by </a:t>
            </a:r>
            <a:r>
              <a:rPr lang="en-US" sz="2000" cap="all" smtClean="0"/>
              <a:t>Eduardo Toldrá</a:t>
            </a:r>
          </a:p>
          <a:p>
            <a:pPr marL="0" indent="0" algn="ctr">
              <a:buNone/>
            </a:pPr>
            <a:r>
              <a:rPr lang="en-US" sz="2000" smtClean="0"/>
              <a:t>Sung in Spanish</a:t>
            </a:r>
            <a:endParaRPr lang="en-US" sz="2000"/>
          </a:p>
          <a:p>
            <a:pPr marL="0" indent="0">
              <a:buNone/>
            </a:pPr>
            <a:endParaRPr lang="en-US" sz="2400" smtClean="0"/>
          </a:p>
          <a:p>
            <a:pPr marL="914400" indent="-914400">
              <a:buNone/>
            </a:pPr>
            <a:r>
              <a:rPr lang="en-US" sz="2400" b="1" smtClean="0"/>
              <a:t>245  </a:t>
            </a:r>
            <a:r>
              <a:rPr lang="en-US" sz="2400" b="1"/>
              <a:t>14	$a The three-cornered hat = $b El sombrero de tres picos : ballet / $c Falla.</a:t>
            </a:r>
            <a:endParaRPr lang="en-US" sz="2400"/>
          </a:p>
          <a:p>
            <a:pPr marL="0" indent="0"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Disc 1 label reads:</a:t>
            </a:r>
          </a:p>
          <a:p>
            <a:pPr marL="0" indent="0" algn="ctr">
              <a:buNone/>
            </a:pPr>
            <a:r>
              <a:rPr lang="en-US" sz="2800" cap="all" smtClean="0"/>
              <a:t>Ender’s Shadow</a:t>
            </a:r>
          </a:p>
          <a:p>
            <a:pPr marL="0" indent="0" algn="ctr">
              <a:buNone/>
            </a:pPr>
            <a:r>
              <a:rPr lang="en-US" sz="2800" cap="all" smtClean="0"/>
              <a:t>Orson Scott Card</a:t>
            </a:r>
          </a:p>
          <a:p>
            <a:pPr marL="0" indent="0" algn="ctr">
              <a:buNone/>
            </a:pPr>
            <a:r>
              <a:rPr lang="en-US" sz="2800" cap="all" smtClean="0"/>
              <a:t>Read by Scott Brick, Gabrielle de Cuir </a:t>
            </a:r>
          </a:p>
          <a:p>
            <a:pPr marL="0" indent="0" algn="ctr">
              <a:buNone/>
            </a:pPr>
            <a:r>
              <a:rPr lang="en-US" sz="2800" cap="all" smtClean="0"/>
              <a:t>and a full cast</a:t>
            </a:r>
          </a:p>
          <a:p>
            <a:pPr marL="0" indent="0" algn="ctr">
              <a:buNone/>
            </a:pPr>
            <a:r>
              <a:rPr lang="en-US" sz="2800" cap="all" smtClean="0"/>
              <a:t>produced by stefan rudnicki</a:t>
            </a:r>
            <a:endParaRPr lang="en-US" cap="all" smtClean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  <a:tabLst>
                <a:tab pos="914400" algn="l"/>
              </a:tabLst>
            </a:pPr>
            <a:r>
              <a:rPr lang="en-US" sz="2800" b="1" smtClean="0"/>
              <a:t>245 </a:t>
            </a:r>
            <a:r>
              <a:rPr lang="en-US" sz="2800" b="1" smtClean="0"/>
              <a:t>10 $a </a:t>
            </a:r>
            <a:r>
              <a:rPr lang="en-US" sz="2800" b="1"/>
              <a:t>Ender’s shadow / $c Orson Scott Card.</a:t>
            </a:r>
            <a:endParaRPr lang="en-US" sz="280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any edition statement you find.</a:t>
            </a:r>
          </a:p>
          <a:p>
            <a:r>
              <a:rPr lang="en-US" smtClean="0"/>
              <a:t>“Unabridged” is considered an edition statement.</a:t>
            </a:r>
          </a:p>
          <a:p>
            <a:pPr marL="400050" lvl="1" indent="0">
              <a:buNone/>
            </a:pPr>
            <a:r>
              <a:rPr lang="en-US" b="1"/>
              <a:t>245 10	$a Ender’s shadow / $c Orson Scott Card</a:t>
            </a:r>
            <a:r>
              <a:rPr lang="en-US" b="1" smtClean="0"/>
              <a:t>.</a:t>
            </a:r>
          </a:p>
          <a:p>
            <a:pPr marL="400050" lvl="1" indent="0">
              <a:buNone/>
            </a:pPr>
            <a:r>
              <a:rPr lang="en-US" b="1" smtClean="0"/>
              <a:t>250	$a Unabridged.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publication information as you find it.</a:t>
            </a:r>
          </a:p>
          <a:p>
            <a:pPr marL="457200" lvl="1" indent="0">
              <a:buNone/>
            </a:pPr>
            <a:endParaRPr lang="en-US" smtClean="0"/>
          </a:p>
          <a:p>
            <a:pPr marL="1543050" lvl="1" indent="-1085850">
              <a:buNone/>
            </a:pPr>
            <a:r>
              <a:rPr lang="en-US" b="1" smtClean="0"/>
              <a:t>264 </a:t>
            </a:r>
            <a:r>
              <a:rPr lang="en-US" b="1"/>
              <a:t>_1 $a </a:t>
            </a:r>
            <a:r>
              <a:rPr lang="en-US" b="1" smtClean="0"/>
              <a:t>[New York City] </a:t>
            </a:r>
            <a:r>
              <a:rPr lang="en-US" b="1"/>
              <a:t>: $b Angel Records, $c [</a:t>
            </a:r>
            <a:r>
              <a:rPr lang="en-US" b="1" smtClean="0"/>
              <a:t>1958]</a:t>
            </a:r>
            <a:endParaRPr lang="en-US"/>
          </a:p>
          <a:p>
            <a:pPr marL="1543050" lvl="1" indent="-1085850">
              <a:buNone/>
            </a:pPr>
            <a:endParaRPr lang="en-US" b="1" smtClean="0"/>
          </a:p>
          <a:p>
            <a:pPr marL="1543050" lvl="1" indent="-1085850">
              <a:buNone/>
            </a:pPr>
            <a:r>
              <a:rPr lang="en-US" b="1" smtClean="0"/>
              <a:t>264 </a:t>
            </a:r>
            <a:r>
              <a:rPr lang="en-US" b="1"/>
              <a:t>_</a:t>
            </a:r>
            <a:r>
              <a:rPr lang="en-US" b="1" smtClean="0"/>
              <a:t>1 $a </a:t>
            </a:r>
            <a:r>
              <a:rPr lang="en-US" b="1"/>
              <a:t>New York, NY : $b Audio Renaissance, $c [2005]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Phonogram is a copyright in a sound recording. </a:t>
            </a:r>
          </a:p>
          <a:p>
            <a:r>
              <a:rPr lang="en-US" sz="2800" smtClean="0"/>
              <a:t>Current RDA: Not core, but if you record it, record the </a:t>
            </a:r>
            <a:r>
              <a:rPr lang="en-US" sz="2800" i="1" smtClean="0"/>
              <a:t>latest</a:t>
            </a:r>
            <a:r>
              <a:rPr lang="en-US" sz="2800" smtClean="0"/>
              <a:t> copyright date (whether it’s a copyright or phonogram date)</a:t>
            </a:r>
          </a:p>
          <a:p>
            <a:pPr marL="457200" lvl="1" indent="0">
              <a:buNone/>
            </a:pPr>
            <a:r>
              <a:rPr lang="en-US" b="1"/>
              <a:t>	</a:t>
            </a:r>
            <a:r>
              <a:rPr lang="en-US" sz="2400" b="1" smtClean="0"/>
              <a:t>264 </a:t>
            </a:r>
            <a:r>
              <a:rPr lang="en-US" sz="2400" b="1"/>
              <a:t>_</a:t>
            </a:r>
            <a:r>
              <a:rPr lang="en-US" sz="2400" b="1" smtClean="0"/>
              <a:t>4</a:t>
            </a:r>
            <a:r>
              <a:rPr lang="en-US" sz="2400" b="1"/>
              <a:t>	$c ℗</a:t>
            </a:r>
            <a:r>
              <a:rPr lang="en-US" sz="2400" b="1" smtClean="0"/>
              <a:t>2005</a:t>
            </a:r>
          </a:p>
          <a:p>
            <a:r>
              <a:rPr lang="en-US" sz="2800" smtClean="0"/>
              <a:t>Multiple copyright dates that apply to </a:t>
            </a:r>
            <a:r>
              <a:rPr lang="en-US" sz="2800" i="1" smtClean="0"/>
              <a:t>different</a:t>
            </a:r>
            <a:r>
              <a:rPr lang="en-US" sz="2800" smtClean="0"/>
              <a:t> aspects of the resource can all be recorded</a:t>
            </a:r>
          </a:p>
          <a:p>
            <a:pPr marL="514350" lvl="2" indent="0">
              <a:buNone/>
            </a:pPr>
            <a:r>
              <a:rPr lang="en-US" b="1" smtClean="0"/>
              <a:t>	264 </a:t>
            </a:r>
            <a:r>
              <a:rPr lang="en-US" b="1" smtClean="0"/>
              <a:t>_4</a:t>
            </a:r>
            <a:r>
              <a:rPr lang="en-US" b="1" smtClean="0"/>
              <a:t>	$c ℗2005</a:t>
            </a:r>
          </a:p>
          <a:p>
            <a:pPr marL="114300" lvl="2" indent="0">
              <a:buNone/>
            </a:pPr>
            <a:r>
              <a:rPr lang="en-US" b="1" smtClean="0"/>
              <a:t>	264 </a:t>
            </a:r>
            <a:r>
              <a:rPr lang="en-US" b="1"/>
              <a:t>_</a:t>
            </a:r>
            <a:r>
              <a:rPr lang="en-US" b="1" smtClean="0"/>
              <a:t>4</a:t>
            </a:r>
            <a:r>
              <a:rPr lang="en-US" b="1"/>
              <a:t>	$c </a:t>
            </a:r>
            <a:r>
              <a:rPr lang="en-US" b="1" smtClean="0"/>
              <a:t>©2001</a:t>
            </a:r>
            <a:endParaRPr lang="en-US" b="1"/>
          </a:p>
          <a:p>
            <a:pPr marL="571500" indent="-457200"/>
            <a:endParaRPr lang="en-US" sz="28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distribution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_2 </a:t>
            </a:r>
            <a:r>
              <a:rPr lang="en-US" smtClean="0"/>
              <a:t>$b Universal </a:t>
            </a:r>
            <a:r>
              <a:rPr lang="en-US"/>
              <a:t>Music &amp; Video </a:t>
            </a:r>
            <a:r>
              <a:rPr lang="en-US" smtClean="0"/>
              <a:t>Distribution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Distributed by Universal Music &amp; Video </a:t>
            </a:r>
            <a:r>
              <a:rPr lang="en-US" smtClean="0"/>
              <a:t>Distribution; no place given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Manufacture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manufacture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</a:t>
            </a:r>
            <a:r>
              <a:rPr lang="en-US" smtClean="0"/>
              <a:t>_3 </a:t>
            </a:r>
            <a:r>
              <a:rPr lang="en-US"/>
              <a:t>$a Studio City, CA </a:t>
            </a:r>
            <a:r>
              <a:rPr lang="en-US" smtClean="0"/>
              <a:t>: $b Varèse </a:t>
            </a:r>
            <a:r>
              <a:rPr lang="en-US"/>
              <a:t>Sarabande Records, Inc.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Studio City, CA </a:t>
            </a:r>
            <a:r>
              <a:rPr lang="en-US" smtClean="0"/>
              <a:t>Manufactured </a:t>
            </a:r>
            <a:r>
              <a:rPr lang="en-US"/>
              <a:t>by Varèse Sarabande Records,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Extent (3.4.1)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number of units with an audio term from the carrier type list in 3.3.1.3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discs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(7.22)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duration in parentheses following the extent if it can be determined. Abbreviate “hr.” “min.” “sec.”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</a:t>
            </a:r>
            <a:r>
              <a:rPr lang="en-US" b="1" smtClean="0"/>
              <a:t>discs (16 hr.)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(3.5)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 dimensions according to the appropriate format in 3.5.1.4</a:t>
            </a:r>
          </a:p>
          <a:p>
            <a:pPr lvl="1"/>
            <a:r>
              <a:rPr lang="en-US" sz="2400" dirty="0" smtClean="0"/>
              <a:t>Discs: record diameter (LC records in inches)</a:t>
            </a:r>
          </a:p>
          <a:p>
            <a:pPr marL="1828800" lvl="4" indent="0">
              <a:buNone/>
            </a:pPr>
            <a:r>
              <a:rPr lang="en-US" dirty="0" smtClean="0"/>
              <a:t>Compact disc</a:t>
            </a:r>
          </a:p>
          <a:p>
            <a:pPr marL="914400" lvl="2" indent="0">
              <a:buNone/>
            </a:pPr>
            <a:r>
              <a:rPr lang="en-US" sz="2000" dirty="0" smtClean="0"/>
              <a:t>	300 ... ; $c 4 3/4 in. </a:t>
            </a:r>
            <a:r>
              <a:rPr lang="en-US" sz="2000" i="1" dirty="0" smtClean="0"/>
              <a:t>or </a:t>
            </a:r>
            <a:r>
              <a:rPr lang="en-US" sz="2000" dirty="0" smtClean="0"/>
              <a:t>12 cm</a:t>
            </a:r>
          </a:p>
          <a:p>
            <a:pPr marL="1828800" lvl="4" indent="0">
              <a:buNone/>
            </a:pPr>
            <a:r>
              <a:rPr lang="en-US" dirty="0" smtClean="0"/>
              <a:t>LP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300 ... ; $c 12 in.</a:t>
            </a:r>
            <a:r>
              <a:rPr lang="en-US" sz="2000" i="1" dirty="0" smtClean="0"/>
              <a:t> or </a:t>
            </a:r>
            <a:r>
              <a:rPr lang="en-US" sz="2000" dirty="0" smtClean="0"/>
              <a:t>30 cm</a:t>
            </a:r>
            <a:endParaRPr lang="en-US" sz="2000" dirty="0"/>
          </a:p>
          <a:p>
            <a:pPr lvl="1"/>
            <a:r>
              <a:rPr lang="en-US" sz="2400" dirty="0" smtClean="0"/>
              <a:t>Cassettes: record length x height, followed by the width of the tape (LC records in inches)</a:t>
            </a:r>
          </a:p>
          <a:p>
            <a:pPr marL="914400" lvl="2" indent="0">
              <a:buNone/>
            </a:pPr>
            <a:r>
              <a:rPr lang="nb-NO" sz="2000" dirty="0" smtClean="0"/>
              <a:t>300 ... ; $c 3 7/8 x </a:t>
            </a:r>
            <a:r>
              <a:rPr lang="nb-NO" sz="2000" smtClean="0"/>
              <a:t>2 1/2 </a:t>
            </a:r>
            <a:r>
              <a:rPr lang="nb-NO" sz="2000" dirty="0" smtClean="0"/>
              <a:t>in., 1/8 in. tape. </a:t>
            </a:r>
            <a:r>
              <a:rPr lang="nb-NO" sz="2000" i="1" dirty="0" smtClean="0"/>
              <a:t>or </a:t>
            </a:r>
            <a:r>
              <a:rPr lang="nb-NO" sz="2000" dirty="0" smtClean="0"/>
              <a:t>10 × 7 cm, 4 </a:t>
            </a:r>
            <a:r>
              <a:rPr lang="nb-NO" sz="2000" dirty="0"/>
              <a:t>mm </a:t>
            </a:r>
            <a:r>
              <a:rPr lang="nb-NO" sz="2000" dirty="0" smtClean="0"/>
              <a:t>tape.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Please log in to RDA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>
                <a:hlinkClick r:id="rId3"/>
              </a:rPr>
              <a:t>http://</a:t>
            </a:r>
            <a:r>
              <a:rPr lang="en-US" u="sng" smtClean="0">
                <a:hlinkClick r:id="rId3"/>
              </a:rPr>
              <a:t>access.rdatoolkit.org/login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content, media, </a:t>
            </a:r>
            <a:br>
              <a:rPr lang="en-US" smtClean="0"/>
            </a:br>
            <a:r>
              <a:rPr lang="en-US" smtClean="0"/>
              <a:t>and carrier type (3.2, 3.3, 6.9)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smtClean="0"/>
              <a:t>245 14</a:t>
            </a:r>
            <a:r>
              <a:rPr lang="en-US" sz="2400"/>
              <a:t>	$a The three-cornered hat = $b El sombrero de tres picos : ballet / $c Falla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performed music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rdacarrier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spoken word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</a:t>
            </a:r>
            <a:r>
              <a:rPr lang="en-US" sz="2400"/>
              <a:t>rdacarrier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 smtClean="0"/>
              <a:t>type of recording in $a</a:t>
            </a:r>
          </a:p>
          <a:p>
            <a:pPr marL="914400" lvl="2" indent="0">
              <a:buNone/>
            </a:pPr>
            <a:r>
              <a:rPr lang="en-US" smtClean="0"/>
              <a:t>344 $a digital</a:t>
            </a:r>
          </a:p>
          <a:p>
            <a:pPr marL="914400" lvl="2" indent="0">
              <a:buNone/>
            </a:pPr>
            <a:r>
              <a:rPr lang="en-US"/>
              <a:t>344 $a </a:t>
            </a:r>
            <a:r>
              <a:rPr lang="en-US" smtClean="0"/>
              <a:t>analog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recording medium in $b</a:t>
            </a:r>
          </a:p>
          <a:p>
            <a:pPr marL="914400" lvl="2" indent="0">
              <a:buNone/>
            </a:pPr>
            <a:r>
              <a:rPr lang="en-US" smtClean="0"/>
              <a:t>344 $b magnetic [for tapes]</a:t>
            </a:r>
          </a:p>
          <a:p>
            <a:pPr marL="914400" lvl="2" indent="0">
              <a:buNone/>
            </a:pPr>
            <a:r>
              <a:rPr lang="en-US" smtClean="0"/>
              <a:t>344 $b magneto-optical</a:t>
            </a:r>
          </a:p>
          <a:p>
            <a:pPr marL="914400" lvl="2" indent="0">
              <a:buNone/>
            </a:pPr>
            <a:r>
              <a:rPr lang="en-US" smtClean="0"/>
              <a:t>344 $b optical [for digital discs]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/>
              <a:t>playing speed in subfield $c </a:t>
            </a:r>
            <a:endParaRPr lang="en-US" smtClean="0"/>
          </a:p>
          <a:p>
            <a:pPr marL="914400" lvl="2" indent="0">
              <a:buNone/>
            </a:pPr>
            <a:r>
              <a:rPr lang="en-US" smtClean="0"/>
              <a:t>344 $c 33 1/3 rpm</a:t>
            </a:r>
          </a:p>
          <a:p>
            <a:pPr marL="914400" lvl="2" indent="0">
              <a:buNone/>
            </a:pPr>
            <a:r>
              <a:rPr lang="en-US"/>
              <a:t>344 </a:t>
            </a:r>
            <a:r>
              <a:rPr lang="en-US" smtClean="0"/>
              <a:t>$c 45 rpm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playback configuration in $g</a:t>
            </a:r>
          </a:p>
          <a:p>
            <a:pPr marL="914400" lvl="2" indent="0">
              <a:buNone/>
            </a:pPr>
            <a:r>
              <a:rPr lang="en-US" smtClean="0"/>
              <a:t>344 $g mono</a:t>
            </a:r>
          </a:p>
          <a:p>
            <a:pPr marL="914400" lvl="2" indent="0">
              <a:buNone/>
            </a:pPr>
            <a:r>
              <a:rPr lang="en-US" smtClean="0"/>
              <a:t>344 $g stereo</a:t>
            </a:r>
          </a:p>
          <a:p>
            <a:pPr marL="914400" lvl="2" indent="0">
              <a:buNone/>
            </a:pPr>
            <a:r>
              <a:rPr lang="en-US" smtClean="0"/>
              <a:t>344 $g quadraphonic</a:t>
            </a:r>
          </a:p>
          <a:p>
            <a:pPr marL="914400" lvl="2" indent="0">
              <a:buNone/>
            </a:pPr>
            <a:r>
              <a:rPr lang="en-US" smtClean="0"/>
              <a:t>344 $g surround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End the 344 field with </a:t>
            </a:r>
            <a:r>
              <a:rPr lang="en-US" sz="2400"/>
              <a:t>$2 </a:t>
            </a:r>
            <a:r>
              <a:rPr lang="en-US" sz="2400" smtClean="0"/>
              <a:t>rda if you’ve used the vocabulary prescribed by RDA.</a:t>
            </a:r>
          </a:p>
          <a:p>
            <a:pPr marL="0" indent="0">
              <a:buNone/>
            </a:pPr>
            <a:endParaRPr lang="en-US" sz="2400" smtClean="0"/>
          </a:p>
          <a:p>
            <a:pPr marL="971550" indent="-971550">
              <a:buNone/>
            </a:pPr>
            <a:r>
              <a:rPr lang="en-US" sz="2400" smtClean="0"/>
              <a:t>245 </a:t>
            </a:r>
            <a:r>
              <a:rPr lang="en-US" sz="2400"/>
              <a:t>14	$a The three-cornered hat = $b El sombrero de tres picos : ballet / $c Falla.</a:t>
            </a:r>
          </a:p>
          <a:p>
            <a:pPr marL="971550" indent="-971550">
              <a:buNone/>
            </a:pPr>
            <a:r>
              <a:rPr lang="en-US" sz="2400"/>
              <a:t>344 	$a analog $c 33 1/3 rpm $g </a:t>
            </a:r>
            <a:r>
              <a:rPr lang="en-US" sz="2400" smtClean="0"/>
              <a:t>mono</a:t>
            </a:r>
            <a:r>
              <a:rPr lang="en-US" sz="2400"/>
              <a:t> $2 rda</a:t>
            </a:r>
            <a:endParaRPr lang="en-US" sz="2400" smtClean="0"/>
          </a:p>
          <a:p>
            <a:pPr marL="971550" indent="-971550">
              <a:buNone/>
            </a:pPr>
            <a:endParaRPr lang="en-US" sz="2400"/>
          </a:p>
          <a:p>
            <a:pPr marL="971550" indent="-971550">
              <a:buNone/>
            </a:pPr>
            <a:r>
              <a:rPr lang="en-US" sz="2400"/>
              <a:t>245 10	$a Ender’s shadow / $c Orson Scott Card.</a:t>
            </a:r>
          </a:p>
          <a:p>
            <a:pPr marL="971550" indent="-971550">
              <a:buNone/>
            </a:pPr>
            <a:r>
              <a:rPr lang="en-US" sz="2400"/>
              <a:t>344 	$a digital $b optical $g </a:t>
            </a:r>
            <a:r>
              <a:rPr lang="en-US" sz="2400" smtClean="0"/>
              <a:t>stereo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in 347</a:t>
            </a:r>
          </a:p>
          <a:p>
            <a:pPr lvl="1"/>
            <a:r>
              <a:rPr lang="en-US" smtClean="0"/>
              <a:t>File type in $a</a:t>
            </a:r>
          </a:p>
          <a:p>
            <a:pPr marL="914400" lvl="2" indent="0">
              <a:buNone/>
            </a:pPr>
            <a:r>
              <a:rPr lang="en-US" smtClean="0"/>
              <a:t>347	$a audio file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Encoding format in $b</a:t>
            </a:r>
          </a:p>
          <a:p>
            <a:pPr marL="914400" lvl="2" indent="0">
              <a:buNone/>
            </a:pPr>
            <a:r>
              <a:rPr lang="en-US" smtClean="0"/>
              <a:t>347	$b CD audio</a:t>
            </a:r>
          </a:p>
          <a:p>
            <a:pPr marL="914400" lvl="2" indent="0">
              <a:buNone/>
            </a:pPr>
            <a:r>
              <a:rPr lang="en-US" smtClean="0"/>
              <a:t>347	$b MP3</a:t>
            </a:r>
          </a:p>
          <a:p>
            <a:pPr marL="914400" lvl="2" indent="0">
              <a:buNone/>
            </a:pPr>
            <a:r>
              <a:rPr lang="en-US" smtClean="0"/>
              <a:t>347	$b SACD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End the </a:t>
            </a:r>
            <a:r>
              <a:rPr lang="en-US" sz="2400" smtClean="0"/>
              <a:t>347 </a:t>
            </a:r>
            <a:r>
              <a:rPr lang="en-US" sz="2400"/>
              <a:t>field with $2 rda if you’ve used the vocabulary prescribed by RDA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347 </a:t>
            </a:r>
            <a:r>
              <a:rPr lang="en-US" sz="2400"/>
              <a:t>	$a </a:t>
            </a:r>
            <a:r>
              <a:rPr lang="en-US" sz="2400" smtClean="0"/>
              <a:t>audio file $b CD audio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series statement if present on the item (no different from any other format)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notes as appropriate. </a:t>
            </a:r>
          </a:p>
          <a:p>
            <a:pPr lvl="1"/>
            <a:r>
              <a:rPr lang="en-US" smtClean="0"/>
              <a:t>summary of content (RDA 7.10, MARC 520)</a:t>
            </a:r>
          </a:p>
          <a:p>
            <a:pPr marL="1485900" lvl="2" indent="-571500">
              <a:buNone/>
            </a:pPr>
            <a:r>
              <a:rPr lang="en-US" sz="2000" smtClean="0"/>
              <a:t>520   $a </a:t>
            </a:r>
            <a:r>
              <a:rPr lang="en-US" sz="2000"/>
              <a:t>A magistrate infatuated with a miller’s faithful wife attempts to seduce her</a:t>
            </a:r>
            <a:r>
              <a:rPr lang="en-US" sz="2000" smtClean="0"/>
              <a:t>.</a:t>
            </a:r>
          </a:p>
          <a:p>
            <a:pPr marL="1485900" lvl="2" indent="-571500">
              <a:buNone/>
            </a:pPr>
            <a:r>
              <a:rPr lang="en-US" sz="2000"/>
              <a:t>520   $a An orphan named Bean is found on the streets of Amsterdam and taken to Battle School, where he becomes both friend and rival to Ender Wiggin</a:t>
            </a:r>
            <a:r>
              <a:rPr lang="en-US" sz="2000" smtClean="0"/>
              <a:t>. Parallel story to Ender’s game.</a:t>
            </a:r>
          </a:p>
          <a:p>
            <a:pPr marL="1485900" lvl="1" indent="-571500"/>
            <a:r>
              <a:rPr lang="en-US" smtClean="0"/>
              <a:t>date and place of capture (RDA 7.11, MARC 518)</a:t>
            </a:r>
          </a:p>
          <a:p>
            <a:pPr marL="1485900" lvl="2" indent="-571500">
              <a:buNone/>
            </a:pPr>
            <a:r>
              <a:rPr lang="en-US" sz="2000" smtClean="0"/>
              <a:t>518   $a Recorded at Saint Martin-in-the-Fields, London, January 16, 2010.</a:t>
            </a:r>
            <a:endParaRPr lang="en-US"/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Notes:</a:t>
            </a:r>
            <a:br>
              <a:rPr lang="en-US" sz="4000" smtClean="0"/>
            </a:br>
            <a:r>
              <a:rPr lang="en-US" sz="4000" smtClean="0"/>
              <a:t>Performer, Narrator, Presenter (7.23)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511.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1828800" lvl="2" indent="-1028700">
              <a:buNone/>
            </a:pPr>
            <a:r>
              <a:rPr lang="en-US" sz="2000" b="1" smtClean="0"/>
              <a:t>245  </a:t>
            </a:r>
            <a:r>
              <a:rPr lang="en-US" sz="2000" b="1"/>
              <a:t>14	$a The three-cornered hat = $b El sombrero de tres picos : ballet / $c Falla.</a:t>
            </a:r>
            <a:endParaRPr lang="en-US" sz="2000" smtClean="0"/>
          </a:p>
          <a:p>
            <a:pPr marL="1828800" lvl="2" indent="-1028700">
              <a:buNone/>
            </a:pPr>
            <a:r>
              <a:rPr lang="en-US" sz="2000" b="1" smtClean="0"/>
              <a:t>511 0_ 	$a Consuelo Rubio, mezzo-soprano; Orchestre national de la Radiodiffusion-télévision française; Eduardo Toldrá, conductor.</a:t>
            </a:r>
            <a:endParaRPr lang="en-US" sz="2000" smtClean="0"/>
          </a:p>
          <a:p>
            <a:pPr marL="1828800" indent="-1028700"/>
            <a:endParaRPr lang="en-US" sz="2800"/>
          </a:p>
          <a:p>
            <a:pPr marL="1828800" lvl="2" indent="-102870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1828800" lvl="2" indent="-1028700">
              <a:buNone/>
            </a:pPr>
            <a:r>
              <a:rPr lang="en-US" sz="2000" b="1" smtClean="0"/>
              <a:t>511 </a:t>
            </a:r>
            <a:r>
              <a:rPr lang="en-US" sz="2000" b="1"/>
              <a:t>0_	$a Read by Scott Brick, Gabrielle de Cuir and a full cast.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Notes:</a:t>
            </a:r>
            <a:br>
              <a:rPr lang="en-US" smtClean="0"/>
            </a:br>
            <a:r>
              <a:rPr lang="en-US" smtClean="0"/>
              <a:t>Artistic or Technical Credit (7.24)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508.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508</a:t>
            </a:r>
            <a:r>
              <a:rPr lang="en-US" sz="2000" b="1"/>
              <a:t>	$a </a:t>
            </a:r>
            <a:r>
              <a:rPr lang="en-US" sz="2000" b="1" smtClean="0"/>
              <a:t>Producer, Stefan Rudniki.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of Issuance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monograph?</a:t>
            </a:r>
          </a:p>
          <a:p>
            <a:r>
              <a:rPr lang="en-US" smtClean="0"/>
              <a:t>Multipart monograph?</a:t>
            </a:r>
          </a:p>
          <a:p>
            <a:r>
              <a:rPr lang="en-US" smtClean="0"/>
              <a:t>Serial?</a:t>
            </a:r>
          </a:p>
          <a:p>
            <a:r>
              <a:rPr lang="en-US" smtClean="0"/>
              <a:t>Integrating resource?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for the manifestation (2.15)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identifiers</a:t>
            </a:r>
          </a:p>
          <a:p>
            <a:pPr lvl="1"/>
            <a:r>
              <a:rPr lang="en-US" smtClean="0"/>
              <a:t>ISBN in 020</a:t>
            </a:r>
          </a:p>
          <a:p>
            <a:pPr lvl="1"/>
            <a:r>
              <a:rPr lang="en-US" smtClean="0"/>
              <a:t>Publisher number in 028 02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1600200" lvl="2" indent="-800100">
              <a:buNone/>
            </a:pPr>
            <a:r>
              <a:rPr lang="en-US" sz="2000" b="1" smtClean="0"/>
              <a:t>028 02 $a </a:t>
            </a:r>
            <a:r>
              <a:rPr lang="en-US" sz="2000" b="1"/>
              <a:t>ANG. 35553 $b Angel Records </a:t>
            </a:r>
            <a:endParaRPr lang="en-US" sz="2000"/>
          </a:p>
          <a:p>
            <a:pPr marL="1600200" lvl="2" indent="-800100">
              <a:buNone/>
            </a:pPr>
            <a:r>
              <a:rPr lang="en-US" sz="2000" b="1" smtClean="0"/>
              <a:t>245 14</a:t>
            </a:r>
            <a:r>
              <a:rPr lang="en-US" sz="2000" b="1"/>
              <a:t> </a:t>
            </a:r>
            <a:r>
              <a:rPr lang="en-US" sz="2000" b="1" smtClean="0"/>
              <a:t>$a </a:t>
            </a:r>
            <a:r>
              <a:rPr lang="en-US" sz="2000" b="1"/>
              <a:t>The three-cornered hat = $b El sombrero de tres picos : ballet / $c </a:t>
            </a:r>
            <a:r>
              <a:rPr lang="en-US" sz="2000" b="1" smtClean="0"/>
              <a:t>Falla.</a:t>
            </a:r>
          </a:p>
          <a:p>
            <a:pPr marL="1600200" lvl="2" indent="-800100">
              <a:buNone/>
            </a:pPr>
            <a:endParaRPr lang="en-US" sz="2000" b="1"/>
          </a:p>
          <a:p>
            <a:pPr marL="1600200" lvl="2" indent="-800100">
              <a:buNone/>
            </a:pPr>
            <a:r>
              <a:rPr lang="en-US" sz="2000" b="1" smtClean="0"/>
              <a:t>020       $</a:t>
            </a:r>
            <a:r>
              <a:rPr lang="en-US" sz="2000" b="1"/>
              <a:t>a </a:t>
            </a:r>
            <a:r>
              <a:rPr lang="en-US" sz="2000" b="1" smtClean="0"/>
              <a:t>159397664X</a:t>
            </a:r>
            <a:endParaRPr lang="en-US" sz="2000"/>
          </a:p>
          <a:p>
            <a:pPr marL="1600200" lvl="2" indent="-800100">
              <a:buNone/>
            </a:pPr>
            <a:r>
              <a:rPr lang="en-US" sz="2000" b="1" smtClean="0"/>
              <a:t>028 02 $a </a:t>
            </a:r>
            <a:r>
              <a:rPr lang="en-US" sz="2000" b="1"/>
              <a:t>ART 664 $b Audio </a:t>
            </a:r>
            <a:r>
              <a:rPr lang="en-US" sz="2000" b="1" smtClean="0"/>
              <a:t>Renaissance</a:t>
            </a:r>
          </a:p>
          <a:p>
            <a:pPr marL="1600200" lvl="2" indent="-800100">
              <a:buNone/>
            </a:pPr>
            <a:r>
              <a:rPr lang="en-US" sz="2000" b="1" smtClean="0"/>
              <a:t>245 10 $a </a:t>
            </a:r>
            <a:r>
              <a:rPr lang="en-US" sz="2000" b="1"/>
              <a:t>Ender’s shadow / $c Orson Scott Card.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4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principal creator. For a musical work this will usually be the composer.</a:t>
            </a:r>
          </a:p>
          <a:p>
            <a:pPr marL="800100" lvl="2" indent="0">
              <a:buNone/>
            </a:pPr>
            <a:endParaRPr lang="en-US" b="1" smtClean="0"/>
          </a:p>
          <a:p>
            <a:pPr marL="800100" lvl="2" indent="0">
              <a:buNone/>
            </a:pPr>
            <a:r>
              <a:rPr lang="en-US" sz="2000" b="1" smtClean="0"/>
              <a:t>100 </a:t>
            </a:r>
            <a:r>
              <a:rPr lang="en-US" sz="2000" b="1"/>
              <a:t>1 	$a Falla, Manuel de, $d 1876-1946, $e composer.</a:t>
            </a:r>
            <a:endParaRPr lang="en-US" sz="2000"/>
          </a:p>
          <a:p>
            <a:pPr marL="1828800" lvl="2" indent="-1028700">
              <a:buNone/>
            </a:pPr>
            <a:r>
              <a:rPr lang="en-US" sz="2000"/>
              <a:t>245  14	$a The three-cornered hat = $b El sombrero de tres picos : ballet / $c Falla</a:t>
            </a:r>
            <a:r>
              <a:rPr lang="en-US" sz="2000" smtClean="0"/>
              <a:t>.</a:t>
            </a:r>
          </a:p>
          <a:p>
            <a:pPr marL="1828800" lvl="2" indent="-1028700">
              <a:buNone/>
            </a:pPr>
            <a:endParaRPr lang="en-US" sz="2000"/>
          </a:p>
          <a:p>
            <a:pPr marL="1828800" lvl="2" indent="-1028700">
              <a:buNone/>
            </a:pPr>
            <a:r>
              <a:rPr lang="en-US" sz="2000" b="1"/>
              <a:t>100 1	$a Card, Orson Scott, $e author.</a:t>
            </a:r>
            <a:endParaRPr lang="en-US" sz="2000"/>
          </a:p>
          <a:p>
            <a:pPr marL="1828800" lvl="2" indent="-1028700">
              <a:buNone/>
            </a:pPr>
            <a:r>
              <a:rPr lang="en-US" sz="2000"/>
              <a:t>245 10	$a Ender’s shadow / $c Orson Scott Card.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5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relationship of the resource to the work embodied in it.</a:t>
            </a:r>
          </a:p>
          <a:p>
            <a:pPr marL="400050" lvl="1" indent="0">
              <a:buNone/>
            </a:pPr>
            <a:r>
              <a:rPr lang="en-US" sz="1800" dirty="0" smtClean="0"/>
              <a:t>100 </a:t>
            </a:r>
            <a:r>
              <a:rPr lang="en-US" sz="1800" dirty="0"/>
              <a:t>1 </a:t>
            </a:r>
            <a:r>
              <a:rPr lang="en-US" sz="1800" dirty="0" smtClean="0"/>
              <a:t>  $</a:t>
            </a:r>
            <a:r>
              <a:rPr lang="en-US" sz="1800" dirty="0"/>
              <a:t>a </a:t>
            </a:r>
            <a:r>
              <a:rPr lang="en-US" sz="1800" b="1" dirty="0" err="1"/>
              <a:t>Falla</a:t>
            </a:r>
            <a:r>
              <a:rPr lang="en-US" sz="1800" b="1" dirty="0"/>
              <a:t>, Manuel de, $d 1876-1946</a:t>
            </a:r>
            <a:r>
              <a:rPr lang="en-US" sz="1800" dirty="0"/>
              <a:t>, $e composer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Sombrero </a:t>
            </a:r>
            <a:r>
              <a:rPr lang="en-US" sz="1800" b="1" dirty="0"/>
              <a:t>de </a:t>
            </a:r>
            <a:r>
              <a:rPr lang="en-US" sz="1800" b="1" dirty="0" err="1"/>
              <a:t>tres</a:t>
            </a:r>
            <a:r>
              <a:rPr lang="en-US" sz="1800" b="1" dirty="0"/>
              <a:t> </a:t>
            </a:r>
            <a:r>
              <a:rPr lang="en-US" sz="1800" b="1" dirty="0" err="1" smtClean="0"/>
              <a:t>picos</a:t>
            </a:r>
            <a:endParaRPr lang="en-US" sz="1800" b="1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14</a:t>
            </a:r>
            <a:r>
              <a:rPr lang="en-US" sz="1800" dirty="0"/>
              <a:t> </a:t>
            </a:r>
            <a:r>
              <a:rPr lang="en-US" sz="1800" dirty="0" smtClean="0"/>
              <a:t>$a </a:t>
            </a:r>
            <a:r>
              <a:rPr lang="en-US" sz="1800" dirty="0"/>
              <a:t>The three-cornered hat = $b El sombrero de </a:t>
            </a:r>
            <a:r>
              <a:rPr lang="en-US" sz="1800" dirty="0" err="1"/>
              <a:t>tres</a:t>
            </a:r>
            <a:r>
              <a:rPr lang="en-US" sz="1800" dirty="0"/>
              <a:t> </a:t>
            </a:r>
            <a:r>
              <a:rPr lang="en-US" sz="1800" dirty="0" err="1"/>
              <a:t>picos</a:t>
            </a:r>
            <a:r>
              <a:rPr lang="en-US" sz="1800" dirty="0"/>
              <a:t> : ballet / $c </a:t>
            </a:r>
            <a:r>
              <a:rPr lang="en-US" sz="1800" dirty="0" err="1"/>
              <a:t>Falla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Ender’s shadow</a:t>
            </a:r>
            <a:r>
              <a:rPr lang="en-US" sz="1800" dirty="0" smtClean="0"/>
              <a:t>. $l English. $h Spoken word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10 $a </a:t>
            </a:r>
            <a:r>
              <a:rPr lang="en-US" sz="1800" dirty="0"/>
              <a:t>Ender’s shadow / $c Orson Scott Card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i="1" dirty="0" smtClean="0"/>
              <a:t>	or</a:t>
            </a:r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author.</a:t>
            </a:r>
          </a:p>
          <a:p>
            <a:pPr marL="400050" lvl="1" indent="0">
              <a:buNone/>
            </a:pPr>
            <a:r>
              <a:rPr lang="en-US" sz="1800" dirty="0" smtClean="0"/>
              <a:t>245 10 $a </a:t>
            </a:r>
            <a:r>
              <a:rPr lang="en-US" sz="1800" b="1" dirty="0"/>
              <a:t>Ender’s shadow </a:t>
            </a:r>
            <a:r>
              <a:rPr lang="en-US" sz="1800" dirty="0"/>
              <a:t>/ $c Orson Scott Card.</a:t>
            </a:r>
            <a:endParaRPr lang="en-US" sz="1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other relationships you consider important.</a:t>
            </a:r>
          </a:p>
          <a:p>
            <a:pPr marL="1085850" lvl="1" indent="-685800">
              <a:buNone/>
            </a:pPr>
            <a:r>
              <a:rPr lang="en-US" sz="1800" smtClean="0"/>
              <a:t>245 14</a:t>
            </a:r>
            <a:r>
              <a:rPr lang="en-US" sz="1800"/>
              <a:t> </a:t>
            </a:r>
            <a:r>
              <a:rPr lang="en-US" sz="1800" smtClean="0"/>
              <a:t>$a </a:t>
            </a:r>
            <a:r>
              <a:rPr lang="en-US" sz="1800"/>
              <a:t>The three-cornered hat = $b El sombrero de tres picos : ballet / $c Falla</a:t>
            </a:r>
            <a:r>
              <a:rPr lang="en-US" sz="1800" smtClean="0"/>
              <a:t>.</a:t>
            </a:r>
          </a:p>
          <a:p>
            <a:pPr marL="1085850" lvl="1" indent="-68580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Rubio, Consuelo, $e singer.</a:t>
            </a:r>
          </a:p>
          <a:p>
            <a:pPr marL="1085850" lvl="1" indent="-68580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Toldrà, Eduardo, $e conductor.</a:t>
            </a:r>
          </a:p>
          <a:p>
            <a:pPr marL="1085850" lvl="1" indent="-685800">
              <a:buNone/>
            </a:pPr>
            <a:r>
              <a:rPr lang="en-US" sz="1800"/>
              <a:t>710 </a:t>
            </a:r>
            <a:r>
              <a:rPr lang="en-US" sz="1800" smtClean="0"/>
              <a:t>2_ $a </a:t>
            </a:r>
            <a:r>
              <a:rPr lang="en-US" sz="1800"/>
              <a:t>Radiodiffusion-Télévision française. $b Orchestre national, $e performer.</a:t>
            </a:r>
          </a:p>
          <a:p>
            <a:pPr marL="1085850" lvl="1" indent="-685800">
              <a:buNone/>
            </a:pPr>
            <a:endParaRPr lang="en-US" sz="1800" smtClean="0"/>
          </a:p>
          <a:p>
            <a:pPr marL="1085850" lvl="1" indent="-685800">
              <a:buNone/>
            </a:pPr>
            <a:r>
              <a:rPr lang="en-US" sz="1800" smtClean="0"/>
              <a:t>245 10 $a </a:t>
            </a:r>
            <a:r>
              <a:rPr lang="en-US" sz="1800"/>
              <a:t>Ender’s shadow / $c Orson Scott Card.</a:t>
            </a:r>
            <a:endParaRPr lang="en-US" sz="1800" i="1"/>
          </a:p>
          <a:p>
            <a:pPr marL="1085850" lvl="1" indent="-68580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Rudnicki, Stefan, $d 1945- $e producer.</a:t>
            </a:r>
          </a:p>
          <a:p>
            <a:pPr marL="1085850" lvl="1" indent="-68580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Brick, Scott, $e performer.</a:t>
            </a:r>
          </a:p>
          <a:p>
            <a:pPr marL="1085850" lvl="1" indent="-68580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De Cuir, Gabrielle, $e performer.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together to catalog audio materials workshop participants have brought, if any.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/>
              <a:t>Module </a:t>
            </a:r>
            <a:r>
              <a:rPr lang="en-US" sz="3600" b="1" smtClean="0"/>
              <a:t>12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3600" b="1"/>
              <a:t>Describing Audio Recordings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>Questions?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1B599-7F7B-42BE-81B9-48758CD7929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>
          <a:xfrm>
            <a:off x="571500" y="4038600"/>
            <a:ext cx="8001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>
                <a:solidFill>
                  <a:schemeClr val="tx1"/>
                </a:solidFill>
              </a:rPr>
              <a:t>RDA Training</a:t>
            </a:r>
            <a:br>
              <a:rPr lang="en-US" sz="2800" b="1" smtClean="0">
                <a:solidFill>
                  <a:schemeClr val="tx1"/>
                </a:solidFill>
              </a:rPr>
            </a:br>
            <a:endParaRPr lang="en-US" sz="2800" b="1" smtClean="0">
              <a:solidFill>
                <a:schemeClr val="tx1"/>
              </a:solidFill>
            </a:endParaRP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Harold B. Lee Library, Brigham Young University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Fall 2015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This Presentation is available at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4495799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/>
              <a:t>http://net.lib.byu.edu/~</a:t>
            </a:r>
            <a:r>
              <a:rPr lang="en-US" smtClean="0"/>
              <a:t>catalog/people/rlm/RDAUtah201511/index.htm</a:t>
            </a: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For further information </a:t>
            </a:r>
          </a:p>
          <a:p>
            <a:pPr marL="0" indent="0" algn="ctr">
              <a:buNone/>
            </a:pPr>
            <a:r>
              <a:rPr lang="en-US" smtClean="0"/>
              <a:t>contact Robert L. Maxwell</a:t>
            </a:r>
          </a:p>
          <a:p>
            <a:pPr marL="0" indent="0" algn="ctr">
              <a:buNone/>
            </a:pPr>
            <a:r>
              <a:rPr lang="en-US" smtClean="0"/>
              <a:t>robert_maxwell@byu.edu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for Identification</a:t>
            </a:r>
            <a:br>
              <a:rPr lang="en-US" smtClean="0"/>
            </a:br>
            <a:r>
              <a:rPr lang="en-US" smtClean="0"/>
              <a:t>RDA 2.1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</a:t>
            </a:r>
          </a:p>
          <a:p>
            <a:pPr lvl="1"/>
            <a:r>
              <a:rPr lang="en-US" smtClean="0"/>
              <a:t>The item itself</a:t>
            </a:r>
          </a:p>
          <a:p>
            <a:r>
              <a:rPr lang="en-US" smtClean="0"/>
              <a:t>Multipart monograph</a:t>
            </a:r>
          </a:p>
          <a:p>
            <a:pPr lvl="1"/>
            <a:r>
              <a:rPr lang="en-US" smtClean="0"/>
              <a:t>The first unit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 of Information</a:t>
            </a:r>
            <a:br>
              <a:rPr lang="en-US" smtClean="0"/>
            </a:br>
            <a:r>
              <a:rPr lang="en-US" smtClean="0"/>
              <a:t>RDA 2.2.2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Choose, in the part chosen as the basis for identification, </a:t>
            </a:r>
            <a:r>
              <a:rPr lang="en-US" sz="2800" i="1" smtClean="0"/>
              <a:t>either</a:t>
            </a:r>
            <a:endParaRPr lang="en-US" sz="2800" smtClean="0"/>
          </a:p>
          <a:p>
            <a:pPr lvl="1"/>
            <a:r>
              <a:rPr lang="en-US" sz="2400" smtClean="0"/>
              <a:t>a label bearing a title that is permanently printed on or affixed to the resource</a:t>
            </a:r>
          </a:p>
          <a:p>
            <a:pPr marL="457200" lvl="1" indent="0">
              <a:buNone/>
            </a:pPr>
            <a:r>
              <a:rPr lang="en-US" sz="2400" i="1" smtClean="0"/>
              <a:t>or</a:t>
            </a:r>
          </a:p>
          <a:p>
            <a:pPr lvl="1"/>
            <a:r>
              <a:rPr lang="en-US" sz="2400" smtClean="0"/>
              <a:t>embedded metadata in textual form</a:t>
            </a:r>
          </a:p>
          <a:p>
            <a:pPr marL="457200" lvl="1" indent="0">
              <a:buNone/>
            </a:pPr>
            <a:r>
              <a:rPr lang="en-US" sz="2400" smtClean="0"/>
              <a:t>If neither is available, use</a:t>
            </a:r>
          </a:p>
          <a:p>
            <a:pPr lvl="1"/>
            <a:r>
              <a:rPr lang="en-US" sz="2400" smtClean="0"/>
              <a:t>another source forming part of the resource itself, preferring a source where the information is formally presented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6025"/>
            <a:ext cx="32766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248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524000"/>
            <a:ext cx="3686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sources (container)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1" y="1219201"/>
            <a:ext cx="426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00164"/>
            <a:ext cx="2514600" cy="27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15903" cy="276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029200"/>
            <a:ext cx="2690813" cy="9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the title proper, parallel title proper and other title information exactly as found on the preferred source.</a:t>
            </a:r>
          </a:p>
          <a:p>
            <a:pPr marL="400050" lvl="1" indent="0">
              <a:buNone/>
            </a:pPr>
            <a:r>
              <a:rPr lang="en-US" b="1"/>
              <a:t>245  14	$a The three-cornered hat = $b El sombrero de tres picos : </a:t>
            </a:r>
            <a:r>
              <a:rPr lang="en-US" b="1" smtClean="0"/>
              <a:t>ballet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/>
              <a:t>245 10	$a Ender’s shadow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as for other formats </a:t>
            </a:r>
            <a:r>
              <a:rPr lang="en-US" i="1" smtClean="0"/>
              <a:t>except</a:t>
            </a:r>
            <a:endParaRPr lang="en-US" smtClean="0"/>
          </a:p>
          <a:p>
            <a:pPr lvl="1"/>
            <a:r>
              <a:rPr lang="en-US" smtClean="0"/>
              <a:t>Statements identifying performers of music (7.23)</a:t>
            </a:r>
          </a:p>
          <a:p>
            <a:pPr lvl="1"/>
            <a:r>
              <a:rPr lang="en-US" smtClean="0"/>
              <a:t>Statements identifying narrators, presenters, other kinds of performers (e.g. actors) (7.23)</a:t>
            </a:r>
          </a:p>
          <a:p>
            <a:pPr lvl="1"/>
            <a:r>
              <a:rPr lang="en-US" smtClean="0"/>
              <a:t>Statements identifying contributors to the artistic and/or technical production (7.24)</a:t>
            </a:r>
          </a:p>
          <a:p>
            <a:r>
              <a:rPr lang="en-US" smtClean="0"/>
              <a:t>These statements are recorded as notes (511 or 508 field)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5375</TotalTime>
  <Words>2092</Words>
  <Application>Microsoft Office PowerPoint</Application>
  <PresentationFormat>On-screen Show (4:3)</PresentationFormat>
  <Paragraphs>362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Module 12 Describing Audio Recordings </vt:lpstr>
      <vt:lpstr>Please log in to RDA</vt:lpstr>
      <vt:lpstr>Mode of Issuance</vt:lpstr>
      <vt:lpstr>Basis for Identification RDA 2.1</vt:lpstr>
      <vt:lpstr>Preferred Source of Information RDA 2.2.2</vt:lpstr>
      <vt:lpstr>Preferred source</vt:lpstr>
      <vt:lpstr>Other sources (container)</vt:lpstr>
      <vt:lpstr>Title</vt:lpstr>
      <vt:lpstr>Statement of Responsibility</vt:lpstr>
      <vt:lpstr>Statement of Responsibility</vt:lpstr>
      <vt:lpstr>Statement of Responsibility</vt:lpstr>
      <vt:lpstr>Edition Statement</vt:lpstr>
      <vt:lpstr>Publication Statement</vt:lpstr>
      <vt:lpstr>Copyright information</vt:lpstr>
      <vt:lpstr>Distribution information</vt:lpstr>
      <vt:lpstr>Manufacture information</vt:lpstr>
      <vt:lpstr>Extent (3.4.1)</vt:lpstr>
      <vt:lpstr>Duration (7.22)</vt:lpstr>
      <vt:lpstr>Dimensions (3.5)</vt:lpstr>
      <vt:lpstr>Record content, media,  and carrier type (3.2, 3.3, 6.9)</vt:lpstr>
      <vt:lpstr>Sound Characteristic (3.16)</vt:lpstr>
      <vt:lpstr>Sound Characteristic (3.16)</vt:lpstr>
      <vt:lpstr>Sound Characteristic (3.16)</vt:lpstr>
      <vt:lpstr>Digital File Characteristic (3.19)</vt:lpstr>
      <vt:lpstr>Digital File Characteristic (3.19)</vt:lpstr>
      <vt:lpstr>Series Statement</vt:lpstr>
      <vt:lpstr>Notes</vt:lpstr>
      <vt:lpstr>Notes: Performer, Narrator, Presenter (7.23)</vt:lpstr>
      <vt:lpstr>Notes: Artistic or Technical Credit (7.24)</vt:lpstr>
      <vt:lpstr>Identifier for the manifestation (2.15)</vt:lpstr>
      <vt:lpstr>Record Relationships</vt:lpstr>
      <vt:lpstr>Record Relationships</vt:lpstr>
      <vt:lpstr>Record Relationships</vt:lpstr>
      <vt:lpstr>Exercise </vt:lpstr>
      <vt:lpstr>Module 12 Describing Audio Recordings  Questions? </vt:lpstr>
      <vt:lpstr>  This Presentation is available at </vt:lpstr>
    </vt:vector>
  </TitlesOfParts>
  <Company>St Charles City-County Library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Robert Maxwell</cp:lastModifiedBy>
  <cp:revision>434</cp:revision>
  <dcterms:created xsi:type="dcterms:W3CDTF">2009-02-12T16:45:06Z</dcterms:created>
  <dcterms:modified xsi:type="dcterms:W3CDTF">2015-11-25T23:23:07Z</dcterms:modified>
</cp:coreProperties>
</file>