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96"/>
  </p:notesMasterIdLst>
  <p:handoutMasterIdLst>
    <p:handoutMasterId r:id="rId97"/>
  </p:handoutMasterIdLst>
  <p:sldIdLst>
    <p:sldId id="343" r:id="rId2"/>
    <p:sldId id="409" r:id="rId3"/>
    <p:sldId id="410" r:id="rId4"/>
    <p:sldId id="411" r:id="rId5"/>
    <p:sldId id="412" r:id="rId6"/>
    <p:sldId id="413" r:id="rId7"/>
    <p:sldId id="414" r:id="rId8"/>
    <p:sldId id="415" r:id="rId9"/>
    <p:sldId id="416" r:id="rId10"/>
    <p:sldId id="417" r:id="rId11"/>
    <p:sldId id="418" r:id="rId12"/>
    <p:sldId id="419" r:id="rId13"/>
    <p:sldId id="420" r:id="rId14"/>
    <p:sldId id="421" r:id="rId15"/>
    <p:sldId id="422" r:id="rId16"/>
    <p:sldId id="423" r:id="rId17"/>
    <p:sldId id="424" r:id="rId18"/>
    <p:sldId id="425" r:id="rId19"/>
    <p:sldId id="426" r:id="rId20"/>
    <p:sldId id="427" r:id="rId21"/>
    <p:sldId id="428" r:id="rId22"/>
    <p:sldId id="429" r:id="rId23"/>
    <p:sldId id="430" r:id="rId24"/>
    <p:sldId id="431" r:id="rId25"/>
    <p:sldId id="432" r:id="rId26"/>
    <p:sldId id="433" r:id="rId27"/>
    <p:sldId id="434" r:id="rId28"/>
    <p:sldId id="482" r:id="rId29"/>
    <p:sldId id="488" r:id="rId30"/>
    <p:sldId id="489" r:id="rId31"/>
    <p:sldId id="490" r:id="rId32"/>
    <p:sldId id="435" r:id="rId33"/>
    <p:sldId id="436" r:id="rId34"/>
    <p:sldId id="483" r:id="rId35"/>
    <p:sldId id="439" r:id="rId36"/>
    <p:sldId id="440" r:id="rId37"/>
    <p:sldId id="441" r:id="rId38"/>
    <p:sldId id="442" r:id="rId39"/>
    <p:sldId id="485" r:id="rId40"/>
    <p:sldId id="487" r:id="rId41"/>
    <p:sldId id="486" r:id="rId42"/>
    <p:sldId id="443" r:id="rId43"/>
    <p:sldId id="444" r:id="rId44"/>
    <p:sldId id="445" r:id="rId45"/>
    <p:sldId id="446" r:id="rId46"/>
    <p:sldId id="447" r:id="rId47"/>
    <p:sldId id="448" r:id="rId48"/>
    <p:sldId id="449" r:id="rId49"/>
    <p:sldId id="450" r:id="rId50"/>
    <p:sldId id="491" r:id="rId51"/>
    <p:sldId id="492" r:id="rId52"/>
    <p:sldId id="493" r:id="rId53"/>
    <p:sldId id="451" r:id="rId54"/>
    <p:sldId id="452" r:id="rId55"/>
    <p:sldId id="453" r:id="rId56"/>
    <p:sldId id="494" r:id="rId57"/>
    <p:sldId id="495" r:id="rId58"/>
    <p:sldId id="496" r:id="rId59"/>
    <p:sldId id="454" r:id="rId60"/>
    <p:sldId id="455" r:id="rId61"/>
    <p:sldId id="456" r:id="rId62"/>
    <p:sldId id="458" r:id="rId63"/>
    <p:sldId id="459" r:id="rId64"/>
    <p:sldId id="497" r:id="rId65"/>
    <p:sldId id="498" r:id="rId66"/>
    <p:sldId id="499" r:id="rId67"/>
    <p:sldId id="460" r:id="rId68"/>
    <p:sldId id="461" r:id="rId69"/>
    <p:sldId id="500" r:id="rId70"/>
    <p:sldId id="501" r:id="rId71"/>
    <p:sldId id="502" r:id="rId72"/>
    <p:sldId id="462" r:id="rId73"/>
    <p:sldId id="463" r:id="rId74"/>
    <p:sldId id="464" r:id="rId75"/>
    <p:sldId id="465" r:id="rId76"/>
    <p:sldId id="466" r:id="rId77"/>
    <p:sldId id="467" r:id="rId78"/>
    <p:sldId id="468" r:id="rId79"/>
    <p:sldId id="503" r:id="rId80"/>
    <p:sldId id="504" r:id="rId81"/>
    <p:sldId id="505" r:id="rId82"/>
    <p:sldId id="469" r:id="rId83"/>
    <p:sldId id="470" r:id="rId84"/>
    <p:sldId id="471" r:id="rId85"/>
    <p:sldId id="472" r:id="rId86"/>
    <p:sldId id="473" r:id="rId87"/>
    <p:sldId id="474" r:id="rId88"/>
    <p:sldId id="475" r:id="rId89"/>
    <p:sldId id="477" r:id="rId90"/>
    <p:sldId id="476" r:id="rId91"/>
    <p:sldId id="478" r:id="rId92"/>
    <p:sldId id="479" r:id="rId93"/>
    <p:sldId id="480" r:id="rId94"/>
    <p:sldId id="481" r:id="rId95"/>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0" autoAdjust="0"/>
    <p:restoredTop sz="73282" autoAdjust="0"/>
  </p:normalViewPr>
  <p:slideViewPr>
    <p:cSldViewPr>
      <p:cViewPr varScale="1">
        <p:scale>
          <a:sx n="77" d="100"/>
          <a:sy n="77" d="100"/>
        </p:scale>
        <p:origin x="-9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100" y="-102"/>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5356" cy="465932"/>
          </a:xfrm>
          <a:prstGeom prst="rect">
            <a:avLst/>
          </a:prstGeom>
        </p:spPr>
        <p:txBody>
          <a:bodyPr vert="horz" lIns="91614" tIns="45807" rIns="91614" bIns="45807" rtlCol="0"/>
          <a:lstStyle>
            <a:lvl1pPr algn="l">
              <a:defRPr sz="1200"/>
            </a:lvl1pPr>
          </a:lstStyle>
          <a:p>
            <a:endParaRPr lang="en-US"/>
          </a:p>
        </p:txBody>
      </p:sp>
      <p:sp>
        <p:nvSpPr>
          <p:cNvPr id="3" name="Date Placeholder 2"/>
          <p:cNvSpPr>
            <a:spLocks noGrp="1"/>
          </p:cNvSpPr>
          <p:nvPr>
            <p:ph type="dt" sz="quarter" idx="1"/>
          </p:nvPr>
        </p:nvSpPr>
        <p:spPr>
          <a:xfrm>
            <a:off x="3979329" y="0"/>
            <a:ext cx="3045356" cy="465932"/>
          </a:xfrm>
          <a:prstGeom prst="rect">
            <a:avLst/>
          </a:prstGeom>
        </p:spPr>
        <p:txBody>
          <a:bodyPr vert="horz" lIns="91614" tIns="45807" rIns="91614" bIns="45807" rtlCol="0"/>
          <a:lstStyle>
            <a:lvl1pPr algn="r">
              <a:defRPr sz="1200"/>
            </a:lvl1pPr>
          </a:lstStyle>
          <a:p>
            <a:endParaRPr lang="en-US"/>
          </a:p>
        </p:txBody>
      </p:sp>
      <p:sp>
        <p:nvSpPr>
          <p:cNvPr id="4" name="Footer Placeholder 3"/>
          <p:cNvSpPr>
            <a:spLocks noGrp="1"/>
          </p:cNvSpPr>
          <p:nvPr>
            <p:ph type="ftr" sz="quarter" idx="2"/>
          </p:nvPr>
        </p:nvSpPr>
        <p:spPr>
          <a:xfrm>
            <a:off x="0" y="8844753"/>
            <a:ext cx="3045356" cy="465932"/>
          </a:xfrm>
          <a:prstGeom prst="rect">
            <a:avLst/>
          </a:prstGeom>
        </p:spPr>
        <p:txBody>
          <a:bodyPr vert="horz" lIns="91614" tIns="45807" rIns="91614" bIns="45807" rtlCol="0" anchor="b"/>
          <a:lstStyle>
            <a:lvl1pPr algn="l">
              <a:defRPr sz="1200"/>
            </a:lvl1pPr>
          </a:lstStyle>
          <a:p>
            <a:endParaRPr lang="en-US"/>
          </a:p>
        </p:txBody>
      </p:sp>
      <p:sp>
        <p:nvSpPr>
          <p:cNvPr id="5" name="Slide Number Placeholder 4"/>
          <p:cNvSpPr>
            <a:spLocks noGrp="1"/>
          </p:cNvSpPr>
          <p:nvPr>
            <p:ph type="sldNum" sz="quarter" idx="3"/>
          </p:nvPr>
        </p:nvSpPr>
        <p:spPr>
          <a:xfrm>
            <a:off x="3979329" y="8844753"/>
            <a:ext cx="3045356" cy="465932"/>
          </a:xfrm>
          <a:prstGeom prst="rect">
            <a:avLst/>
          </a:prstGeom>
        </p:spPr>
        <p:txBody>
          <a:bodyPr vert="horz" lIns="91614" tIns="45807" rIns="91614" bIns="45807" rtlCol="0" anchor="b"/>
          <a:lstStyle>
            <a:lvl1pPr algn="r">
              <a:defRPr sz="1200"/>
            </a:lvl1pPr>
          </a:lstStyle>
          <a:p>
            <a:fld id="{A4B990F6-3F30-48EF-834E-D237A6F8A4A2}" type="slidenum">
              <a:rPr lang="en-US" smtClean="0"/>
              <a:t>‹#›</a:t>
            </a:fld>
            <a:endParaRPr lang="en-US"/>
          </a:p>
        </p:txBody>
      </p:sp>
    </p:spTree>
    <p:extLst>
      <p:ext uri="{BB962C8B-B14F-4D97-AF65-F5344CB8AC3E}">
        <p14:creationId xmlns:p14="http://schemas.microsoft.com/office/powerpoint/2010/main" val="1932464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9329"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3264" y="4423967"/>
            <a:ext cx="5619747" cy="4190206"/>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9329"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algn="r" eaLnBrk="1" hangingPunct="1">
              <a:defRPr sz="1200">
                <a:latin typeface="Arial" charset="0"/>
              </a:defRPr>
            </a:lvl1pPr>
          </a:lstStyle>
          <a:p>
            <a:pPr>
              <a:defRPr/>
            </a:pPr>
            <a:fld id="{66234AA0-43A0-45ED-B3ED-FFC56F917F73}" type="slidenum">
              <a:rPr lang="en-US"/>
              <a:pPr>
                <a:defRPr/>
              </a:pPr>
              <a:t>‹#›</a:t>
            </a:fld>
            <a:endParaRPr lang="en-US"/>
          </a:p>
        </p:txBody>
      </p:sp>
    </p:spTree>
    <p:extLst>
      <p:ext uri="{BB962C8B-B14F-4D97-AF65-F5344CB8AC3E}">
        <p14:creationId xmlns:p14="http://schemas.microsoft.com/office/powerpoint/2010/main" val="1733531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module was taken from</a:t>
            </a:r>
            <a:r>
              <a:rPr lang="en-US" baseline="0" smtClean="0"/>
              <a:t> the draft NACO training for family names created by RLM in September 2012.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a:t>
            </a:fld>
            <a:endParaRPr lang="en-US"/>
          </a:p>
        </p:txBody>
      </p:sp>
    </p:spTree>
    <p:extLst>
      <p:ext uri="{BB962C8B-B14F-4D97-AF65-F5344CB8AC3E}">
        <p14:creationId xmlns:p14="http://schemas.microsoft.com/office/powerpoint/2010/main" val="4204849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10</a:t>
            </a:fld>
            <a:endParaRPr lang="en-US"/>
          </a:p>
        </p:txBody>
      </p:sp>
    </p:spTree>
    <p:extLst>
      <p:ext uri="{BB962C8B-B14F-4D97-AF65-F5344CB8AC3E}">
        <p14:creationId xmlns:p14="http://schemas.microsoft.com/office/powerpoint/2010/main" val="155169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family is a creator of an archival collection.</a:t>
            </a:r>
          </a:p>
        </p:txBody>
      </p:sp>
      <p:sp>
        <p:nvSpPr>
          <p:cNvPr id="4" name="Slide Number Placeholder 3"/>
          <p:cNvSpPr>
            <a:spLocks noGrp="1"/>
          </p:cNvSpPr>
          <p:nvPr>
            <p:ph type="sldNum" sz="quarter" idx="10"/>
          </p:nvPr>
        </p:nvSpPr>
        <p:spPr/>
        <p:txBody>
          <a:bodyPr/>
          <a:lstStyle/>
          <a:p>
            <a:fld id="{3CAE09A8-D713-4556-AF97-F7041742ED7E}" type="slidenum">
              <a:rPr lang="en-US" smtClean="0"/>
              <a:t>11</a:t>
            </a:fld>
            <a:endParaRPr lang="en-US"/>
          </a:p>
        </p:txBody>
      </p:sp>
    </p:spTree>
    <p:extLst>
      <p:ext uri="{BB962C8B-B14F-4D97-AF65-F5344CB8AC3E}">
        <p14:creationId xmlns:p14="http://schemas.microsoft.com/office/powerpoint/2010/main" val="1644526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12</a:t>
            </a:fld>
            <a:endParaRPr lang="en-US"/>
          </a:p>
        </p:txBody>
      </p:sp>
    </p:spTree>
    <p:extLst>
      <p:ext uri="{BB962C8B-B14F-4D97-AF65-F5344CB8AC3E}">
        <p14:creationId xmlns:p14="http://schemas.microsoft.com/office/powerpoint/2010/main" val="3835935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Liu family again</a:t>
            </a:r>
          </a:p>
        </p:txBody>
      </p:sp>
      <p:sp>
        <p:nvSpPr>
          <p:cNvPr id="4" name="Slide Number Placeholder 3"/>
          <p:cNvSpPr>
            <a:spLocks noGrp="1"/>
          </p:cNvSpPr>
          <p:nvPr>
            <p:ph type="sldNum" sz="quarter" idx="10"/>
          </p:nvPr>
        </p:nvSpPr>
        <p:spPr/>
        <p:txBody>
          <a:bodyPr/>
          <a:lstStyle/>
          <a:p>
            <a:fld id="{3CAE09A8-D713-4556-AF97-F7041742ED7E}" type="slidenum">
              <a:rPr lang="en-US" smtClean="0"/>
              <a:t>13</a:t>
            </a:fld>
            <a:endParaRPr lang="en-US"/>
          </a:p>
        </p:txBody>
      </p:sp>
    </p:spTree>
    <p:extLst>
      <p:ext uri="{BB962C8B-B14F-4D97-AF65-F5344CB8AC3E}">
        <p14:creationId xmlns:p14="http://schemas.microsoft.com/office/powerpoint/2010/main" val="1644526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14</a:t>
            </a:fld>
            <a:endParaRPr lang="en-US"/>
          </a:p>
        </p:txBody>
      </p:sp>
    </p:spTree>
    <p:extLst>
      <p:ext uri="{BB962C8B-B14F-4D97-AF65-F5344CB8AC3E}">
        <p14:creationId xmlns:p14="http://schemas.microsoft.com/office/powerpoint/2010/main" val="3859463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Be careful</a:t>
            </a:r>
            <a:r>
              <a:rPr lang="en-US" baseline="0" smtClean="0"/>
              <a:t> to distinguish between a family entity and a corporate body entity, such as a family organization or singing group.</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15</a:t>
            </a:fld>
            <a:endParaRPr lang="en-US"/>
          </a:p>
        </p:txBody>
      </p:sp>
    </p:spTree>
    <p:extLst>
      <p:ext uri="{BB962C8B-B14F-4D97-AF65-F5344CB8AC3E}">
        <p14:creationId xmlns:p14="http://schemas.microsoft.com/office/powerpoint/2010/main" val="1734124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Remember</a:t>
            </a:r>
            <a:r>
              <a:rPr lang="en-US" baseline="0" smtClean="0"/>
              <a:t> “core” does not necessarily mean the information has to become part of the authorized access point. It simply means it must be recorded as part of the description.</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See</a:t>
            </a:r>
            <a:r>
              <a:rPr lang="en-US" baseline="0" smtClean="0"/>
              <a:t> i</a:t>
            </a:r>
            <a:r>
              <a:rPr lang="en-US" smtClean="0"/>
              <a:t>nformation on the following two slides about the Coniglio family.</a:t>
            </a:r>
          </a:p>
          <a:p>
            <a:endParaRPr lang="en-US" smtClean="0"/>
          </a:p>
        </p:txBody>
      </p:sp>
      <p:sp>
        <p:nvSpPr>
          <p:cNvPr id="4" name="Slide Number Placeholder 3"/>
          <p:cNvSpPr>
            <a:spLocks noGrp="1"/>
          </p:cNvSpPr>
          <p:nvPr>
            <p:ph type="sldNum" sz="quarter" idx="10"/>
          </p:nvPr>
        </p:nvSpPr>
        <p:spPr/>
        <p:txBody>
          <a:bodyPr/>
          <a:lstStyle/>
          <a:p>
            <a:fld id="{3CAE09A8-D713-4556-AF97-F7041742ED7E}" type="slidenum">
              <a:rPr lang="en-US" smtClean="0"/>
              <a:t>17</a:t>
            </a:fld>
            <a:endParaRPr lang="en-US"/>
          </a:p>
        </p:txBody>
      </p:sp>
    </p:spTree>
    <p:extLst>
      <p:ext uri="{BB962C8B-B14F-4D97-AF65-F5344CB8AC3E}">
        <p14:creationId xmlns:p14="http://schemas.microsoft.com/office/powerpoint/2010/main" val="3187575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Preferred name of the family (Coniglio) [note</a:t>
            </a:r>
            <a:r>
              <a:rPr lang="en-US" baseline="0" smtClean="0"/>
              <a:t> the word “family” is not considered part of the name in RDA]</a:t>
            </a:r>
          </a:p>
          <a:p>
            <a:endParaRPr lang="en-US" smtClean="0"/>
          </a:p>
          <a:p>
            <a:r>
              <a:rPr lang="en-US" smtClean="0"/>
              <a:t>Type of</a:t>
            </a:r>
            <a:r>
              <a:rPr lang="en-US" baseline="0" smtClean="0"/>
              <a:t> family (family)</a:t>
            </a:r>
          </a:p>
          <a:p>
            <a:endParaRPr lang="en-US" baseline="0" smtClean="0"/>
          </a:p>
          <a:p>
            <a:r>
              <a:rPr lang="en-US" baseline="0" smtClean="0"/>
              <a:t>Prominent member(s) of the family (Gaetano Coniglio, Rosa Alessi Coniglio). Note in this case the prominent members are also the progenitors of the family (see RDA Appendix K.2.2). This element is commonly used to record progenitors, but other prominent members of the family can also be recorded.</a:t>
            </a:r>
          </a:p>
          <a:p>
            <a:endParaRPr lang="en-US" baseline="0" smtClean="0"/>
          </a:p>
          <a:p>
            <a:r>
              <a:rPr lang="en-US" baseline="0" smtClean="0"/>
              <a:t>[Presenter: when finished here “click” on the picture of Gaetano or Rosa for more]</a:t>
            </a:r>
          </a:p>
          <a:p>
            <a:endParaRPr lang="en-US" baseline="0" smtClean="0"/>
          </a:p>
          <a:p>
            <a:pPr defTabSz="916137" eaLnBrk="1" fontAlgn="auto" hangingPunct="1">
              <a:spcBef>
                <a:spcPts val="0"/>
              </a:spcBef>
              <a:spcAft>
                <a:spcPts val="0"/>
              </a:spcAft>
              <a:defRPr/>
            </a:pPr>
            <a:r>
              <a:rPr lang="en-US" baseline="0" smtClean="0"/>
              <a:t>[Source: http://www.conigliofamily.com/home.htm]</a:t>
            </a:r>
          </a:p>
        </p:txBody>
      </p:sp>
      <p:sp>
        <p:nvSpPr>
          <p:cNvPr id="4" name="Slide Number Placeholder 3"/>
          <p:cNvSpPr>
            <a:spLocks noGrp="1"/>
          </p:cNvSpPr>
          <p:nvPr>
            <p:ph type="sldNum" sz="quarter" idx="10"/>
          </p:nvPr>
        </p:nvSpPr>
        <p:spPr/>
        <p:txBody>
          <a:bodyPr/>
          <a:lstStyle/>
          <a:p>
            <a:fld id="{3CAE09A8-D713-4556-AF97-F7041742ED7E}" type="slidenum">
              <a:rPr lang="en-US" smtClean="0"/>
              <a:t>18</a:t>
            </a:fld>
            <a:endParaRPr lang="en-US"/>
          </a:p>
        </p:txBody>
      </p:sp>
    </p:spTree>
    <p:extLst>
      <p:ext uri="{BB962C8B-B14F-4D97-AF65-F5344CB8AC3E}">
        <p14:creationId xmlns:p14="http://schemas.microsoft.com/office/powerpoint/2010/main" val="3079346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Other core information:</a:t>
            </a:r>
          </a:p>
          <a:p>
            <a:pPr defTabSz="916137" eaLnBrk="1" fontAlgn="auto" hangingPunct="1">
              <a:spcBef>
                <a:spcPts val="0"/>
              </a:spcBef>
              <a:spcAft>
                <a:spcPts val="0"/>
              </a:spcAft>
              <a:defRPr/>
            </a:pPr>
            <a:endParaRPr lang="en-US" baseline="0" smtClean="0"/>
          </a:p>
          <a:p>
            <a:pPr defTabSz="916137" eaLnBrk="1" fontAlgn="auto" hangingPunct="1">
              <a:spcBef>
                <a:spcPts val="0"/>
              </a:spcBef>
              <a:spcAft>
                <a:spcPts val="0"/>
              </a:spcAft>
              <a:defRPr/>
            </a:pPr>
            <a:r>
              <a:rPr lang="en-US" baseline="0" smtClean="0"/>
              <a:t>Date associated with the family: November 30, 1912 (date of marriage, can be considered the date the familiy began); arrival in America (April 30, 1913)--cataloger judgment, but this might instead be considered the beginning of this particular American Coniglio family. A date of marriage if available might be more appropriate for most families that define themselves as the descendants of a couple.</a:t>
            </a:r>
          </a:p>
          <a:p>
            <a:pPr defTabSz="916137" eaLnBrk="1" fontAlgn="auto" hangingPunct="1">
              <a:spcBef>
                <a:spcPts val="0"/>
              </a:spcBef>
              <a:spcAft>
                <a:spcPts val="0"/>
              </a:spcAft>
              <a:defRPr/>
            </a:pPr>
            <a:endParaRPr lang="en-US" smtClean="0"/>
          </a:p>
          <a:p>
            <a:r>
              <a:rPr lang="en-US" smtClean="0"/>
              <a:t>Place(s)</a:t>
            </a:r>
            <a:r>
              <a:rPr lang="en-US" baseline="0" smtClean="0"/>
              <a:t> associated with the family: Serradifalco, Italy; Robertsdale, Pa.</a:t>
            </a:r>
          </a:p>
          <a:p>
            <a:endParaRPr lang="en-US" smtClean="0"/>
          </a:p>
          <a:p>
            <a:r>
              <a:rPr lang="en-US" smtClean="0"/>
              <a:t>[Source: http://www.conigliofamily.com/Genesis.htm]</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19</a:t>
            </a:fld>
            <a:endParaRPr lang="en-US"/>
          </a:p>
        </p:txBody>
      </p:sp>
    </p:spTree>
    <p:extLst>
      <p:ext uri="{BB962C8B-B14F-4D97-AF65-F5344CB8AC3E}">
        <p14:creationId xmlns:p14="http://schemas.microsoft.com/office/powerpoint/2010/main" val="171082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8.5.1; have someone read, especially 8.5.6.1. Then go to Appendix A.2 &amp; B.2 and examine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20</a:t>
            </a:fld>
            <a:endParaRPr lang="en-US"/>
          </a:p>
        </p:txBody>
      </p:sp>
    </p:spTree>
    <p:extLst>
      <p:ext uri="{BB962C8B-B14F-4D97-AF65-F5344CB8AC3E}">
        <p14:creationId xmlns:p14="http://schemas.microsoft.com/office/powerpoint/2010/main" val="1248795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go</a:t>
            </a:r>
            <a:r>
              <a:rPr lang="en-US" baseline="0" smtClean="0"/>
              <a:t> to RDA 8.12.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21</a:t>
            </a:fld>
            <a:endParaRPr lang="en-US"/>
          </a:p>
        </p:txBody>
      </p:sp>
    </p:spTree>
    <p:extLst>
      <p:ext uri="{BB962C8B-B14F-4D97-AF65-F5344CB8AC3E}">
        <p14:creationId xmlns:p14="http://schemas.microsoft.com/office/powerpoint/2010/main" val="1871882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the OCLC 670.</a:t>
            </a:r>
          </a:p>
          <a:p>
            <a:endParaRPr lang="en-US" smtClean="0"/>
          </a:p>
          <a:p>
            <a:r>
              <a:rPr lang="en-US" smtClean="0"/>
              <a:t>There are lots of ways to form these. The point is, record information justifying what you’ve included in other elements in the description.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22</a:t>
            </a:fld>
            <a:endParaRPr lang="en-US"/>
          </a:p>
        </p:txBody>
      </p:sp>
    </p:spTree>
    <p:extLst>
      <p:ext uri="{BB962C8B-B14F-4D97-AF65-F5344CB8AC3E}">
        <p14:creationId xmlns:p14="http://schemas.microsoft.com/office/powerpoint/2010/main" val="3251876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23</a:t>
            </a:fld>
            <a:endParaRPr lang="en-US"/>
          </a:p>
        </p:txBody>
      </p:sp>
    </p:spTree>
    <p:extLst>
      <p:ext uri="{BB962C8B-B14F-4D97-AF65-F5344CB8AC3E}">
        <p14:creationId xmlns:p14="http://schemas.microsoft.com/office/powerpoint/2010/main" val="2052803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Presenter: pause here and discuss possible sources for information about</a:t>
            </a:r>
            <a:r>
              <a:rPr lang="en-US" baseline="0" smtClean="0"/>
              <a:t> families:</a:t>
            </a:r>
          </a:p>
          <a:p>
            <a:endParaRPr lang="en-US" baseline="0" smtClean="0"/>
          </a:p>
          <a:p>
            <a:pPr defTabSz="916137" eaLnBrk="1" fontAlgn="auto" hangingPunct="1">
              <a:spcBef>
                <a:spcPts val="0"/>
              </a:spcBef>
              <a:spcAft>
                <a:spcPts val="0"/>
              </a:spcAft>
              <a:defRPr/>
            </a:pPr>
            <a:r>
              <a:rPr lang="en-US" baseline="0" smtClean="0"/>
              <a:t>ancestry.com</a:t>
            </a:r>
          </a:p>
          <a:p>
            <a:r>
              <a:rPr lang="en-US" baseline="0" smtClean="0"/>
              <a:t>http://www.ancestry.com/</a:t>
            </a:r>
          </a:p>
          <a:p>
            <a:r>
              <a:rPr lang="en-US" baseline="0" smtClean="0"/>
              <a:t>Pay database containing thousands of collections of genealogical records, including public and private records for individuals and families. Some duplication with FamilySearch.</a:t>
            </a:r>
          </a:p>
          <a:p>
            <a:endParaRPr lang="en-US" baseline="0" smtClean="0"/>
          </a:p>
          <a:p>
            <a:r>
              <a:rPr lang="en-US" baseline="0" smtClean="0"/>
              <a:t>RootsWeb</a:t>
            </a:r>
          </a:p>
          <a:p>
            <a:r>
              <a:rPr lang="en-US" baseline="0" smtClean="0"/>
              <a:t>http://www.rootsweb.ancestry.com/</a:t>
            </a:r>
          </a:p>
          <a:p>
            <a:r>
              <a:rPr lang="en-US" baseline="0" smtClean="0"/>
              <a:t>Shared database sponsored by ancestry.com containing genealogies contributed by users.</a:t>
            </a:r>
          </a:p>
          <a:p>
            <a:r>
              <a:rPr lang="en-US" baseline="0" smtClean="0"/>
              <a:t> </a:t>
            </a:r>
          </a:p>
          <a:p>
            <a:r>
              <a:rPr lang="en-US" baseline="0" smtClean="0"/>
              <a:t>FamilySearch</a:t>
            </a:r>
          </a:p>
          <a:p>
            <a:r>
              <a:rPr lang="en-US" baseline="0" smtClean="0"/>
              <a:t>https://familysearch.org/</a:t>
            </a:r>
          </a:p>
          <a:p>
            <a:r>
              <a:rPr lang="en-US" baseline="0" smtClean="0"/>
              <a:t>Free database containing thousands of collections of genealogical records, including public and private records for individuals and families. Some duplication with ancestry.com. Also contains user-contributed genealogies.</a:t>
            </a:r>
          </a:p>
          <a:p>
            <a:endParaRPr lang="en-US" baseline="0" smtClean="0"/>
          </a:p>
          <a:p>
            <a:r>
              <a:rPr lang="en-US" baseline="0" smtClean="0"/>
              <a:t>Cyndi’s List</a:t>
            </a:r>
          </a:p>
          <a:p>
            <a:r>
              <a:rPr lang="en-US" smtClean="0"/>
              <a:t>http://www.cyndislist.com/</a:t>
            </a:r>
          </a:p>
          <a:p>
            <a:r>
              <a:rPr lang="en-US" smtClean="0"/>
              <a:t>Growing listing of links to genealogical resources on the Internet.</a:t>
            </a:r>
          </a:p>
          <a:p>
            <a:endParaRPr lang="en-US" smtClean="0"/>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24</a:t>
            </a:fld>
            <a:endParaRPr lang="en-US"/>
          </a:p>
        </p:txBody>
      </p:sp>
    </p:spTree>
    <p:extLst>
      <p:ext uri="{BB962C8B-B14F-4D97-AF65-F5344CB8AC3E}">
        <p14:creationId xmlns:p14="http://schemas.microsoft.com/office/powerpoint/2010/main" val="2165978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25</a:t>
            </a:fld>
            <a:endParaRPr lang="en-US"/>
          </a:p>
        </p:txBody>
      </p:sp>
    </p:spTree>
    <p:extLst>
      <p:ext uri="{BB962C8B-B14F-4D97-AF65-F5344CB8AC3E}">
        <p14:creationId xmlns:p14="http://schemas.microsoft.com/office/powerpoint/2010/main" val="2827303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Information about the Coniglio</a:t>
            </a:r>
            <a:r>
              <a:rPr lang="en-US" baseline="0" smtClean="0"/>
              <a:t> familiy</a:t>
            </a:r>
          </a:p>
        </p:txBody>
      </p:sp>
      <p:sp>
        <p:nvSpPr>
          <p:cNvPr id="4" name="Slide Number Placeholder 3"/>
          <p:cNvSpPr>
            <a:spLocks noGrp="1"/>
          </p:cNvSpPr>
          <p:nvPr>
            <p:ph type="sldNum" sz="quarter" idx="10"/>
          </p:nvPr>
        </p:nvSpPr>
        <p:spPr/>
        <p:txBody>
          <a:bodyPr/>
          <a:lstStyle/>
          <a:p>
            <a:fld id="{3CAE09A8-D713-4556-AF97-F7041742ED7E}" type="slidenum">
              <a:rPr lang="en-US" smtClean="0"/>
              <a:t>26</a:t>
            </a:fld>
            <a:endParaRPr lang="en-US"/>
          </a:p>
        </p:txBody>
      </p:sp>
    </p:spTree>
    <p:extLst>
      <p:ext uri="{BB962C8B-B14F-4D97-AF65-F5344CB8AC3E}">
        <p14:creationId xmlns:p14="http://schemas.microsoft.com/office/powerpoint/2010/main" val="3079346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More information</a:t>
            </a:r>
            <a:r>
              <a:rPr lang="en-US" baseline="0" smtClean="0"/>
              <a:t> about the Coniglio familiy</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27</a:t>
            </a:fld>
            <a:endParaRPr lang="en-US"/>
          </a:p>
        </p:txBody>
      </p:sp>
    </p:spTree>
    <p:extLst>
      <p:ext uri="{BB962C8B-B14F-4D97-AF65-F5344CB8AC3E}">
        <p14:creationId xmlns:p14="http://schemas.microsoft.com/office/powerpoint/2010/main" val="1710824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28</a:t>
            </a:fld>
            <a:endParaRPr lang="en-US"/>
          </a:p>
        </p:txBody>
      </p:sp>
    </p:spTree>
    <p:extLst>
      <p:ext uri="{BB962C8B-B14F-4D97-AF65-F5344CB8AC3E}">
        <p14:creationId xmlns:p14="http://schemas.microsoft.com/office/powerpoint/2010/main" val="1333798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smtClean="0"/>
              <a:t>Title page of the Cunningham Family Cookbook. Publication date = 1997.</a:t>
            </a:r>
          </a:p>
        </p:txBody>
      </p:sp>
      <p:sp>
        <p:nvSpPr>
          <p:cNvPr id="4" name="Slide Number Placeholder 3"/>
          <p:cNvSpPr>
            <a:spLocks noGrp="1"/>
          </p:cNvSpPr>
          <p:nvPr>
            <p:ph type="sldNum" sz="quarter" idx="10"/>
          </p:nvPr>
        </p:nvSpPr>
        <p:spPr/>
        <p:txBody>
          <a:bodyPr/>
          <a:lstStyle/>
          <a:p>
            <a:fld id="{3CAE09A8-D713-4556-AF97-F7041742ED7E}"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Guidelines for describing</a:t>
            </a:r>
            <a:r>
              <a:rPr lang="en-US" baseline="0" smtClean="0"/>
              <a:t> families in authority records are found in RDA Chapters 8 and 10.</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3</a:t>
            </a:fld>
            <a:endParaRPr lang="en-US"/>
          </a:p>
        </p:txBody>
      </p:sp>
    </p:spTree>
    <p:extLst>
      <p:ext uri="{BB962C8B-B14F-4D97-AF65-F5344CB8AC3E}">
        <p14:creationId xmlns:p14="http://schemas.microsoft.com/office/powerpoint/2010/main" val="347239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Information: </a:t>
            </a:r>
          </a:p>
          <a:p>
            <a:endParaRPr lang="en-US" smtClean="0"/>
          </a:p>
          <a:p>
            <a:r>
              <a:rPr lang="en-US" smtClean="0"/>
              <a:t>Head of family: William Cunningham &amp; Nancy Carr</a:t>
            </a:r>
          </a:p>
          <a:p>
            <a:endParaRPr lang="en-US" smtClean="0"/>
          </a:p>
          <a:p>
            <a:r>
              <a:rPr lang="en-US" smtClean="0"/>
              <a:t>William immigrated</a:t>
            </a:r>
            <a:r>
              <a:rPr lang="en-US" baseline="0" smtClean="0"/>
              <a:t> to the U.S. from Scotland after 1785, married Nancy Carr in 1795 in Virginia.</a:t>
            </a:r>
          </a:p>
          <a:p>
            <a:endParaRPr lang="en-US" baseline="0" smtClean="0"/>
          </a:p>
          <a:p>
            <a:r>
              <a:rPr lang="en-US" baseline="0" smtClean="0"/>
              <a:t>The family moved to Trigg County, Kentucky in 1818, where the family remained.</a:t>
            </a:r>
          </a:p>
          <a:p>
            <a:endParaRPr lang="en-US" baseline="0" smtClean="0"/>
          </a:p>
          <a:p>
            <a:r>
              <a:rPr lang="en-US" baseline="0" smtClean="0"/>
              <a:t>It’s clear from this preface that the Cunningham Family in this context refers to the descendents of William and Nancy Cunningham of Trigg County, Kentucky.</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30</a:t>
            </a:fld>
            <a:endParaRPr lang="en-US"/>
          </a:p>
        </p:txBody>
      </p:sp>
    </p:spTree>
    <p:extLst>
      <p:ext uri="{BB962C8B-B14F-4D97-AF65-F5344CB8AC3E}">
        <p14:creationId xmlns:p14="http://schemas.microsoft.com/office/powerpoint/2010/main" val="1172159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31</a:t>
            </a:fld>
            <a:endParaRPr lang="en-US"/>
          </a:p>
        </p:txBody>
      </p:sp>
    </p:spTree>
    <p:extLst>
      <p:ext uri="{BB962C8B-B14F-4D97-AF65-F5344CB8AC3E}">
        <p14:creationId xmlns:p14="http://schemas.microsoft.com/office/powerpoint/2010/main" val="1550197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Information about the</a:t>
            </a:r>
            <a:r>
              <a:rPr lang="en-US" baseline="0" smtClean="0"/>
              <a:t> Linnell familiy</a:t>
            </a:r>
            <a:endParaRPr lang="en-US" smtClean="0"/>
          </a:p>
          <a:p>
            <a:endParaRPr lang="en-US" smtClean="0"/>
          </a:p>
          <a:p>
            <a:r>
              <a:rPr lang="en-US" smtClean="0"/>
              <a:t>[Source:</a:t>
            </a:r>
            <a:r>
              <a:rPr lang="en-US" baseline="0" smtClean="0"/>
              <a:t> http://www.linnellfamilyassociation.com/Newletters/April_1991.pdf]</a:t>
            </a:r>
          </a:p>
          <a:p>
            <a:endParaRPr lang="en-US" baseline="0" smtClean="0"/>
          </a:p>
          <a:p>
            <a:pPr defTabSz="916137" eaLnBrk="1" fontAlgn="auto" hangingPunct="1">
              <a:spcBef>
                <a:spcPts val="0"/>
              </a:spcBef>
              <a:spcAft>
                <a:spcPts val="0"/>
              </a:spcAft>
              <a:defRPr/>
            </a:pPr>
            <a:r>
              <a:rPr lang="en-US" baseline="0" smtClean="0"/>
              <a:t>Note: for 670, the first newsletter was March 1989.</a:t>
            </a:r>
            <a:endParaRPr lang="en-US" smtClean="0"/>
          </a:p>
          <a:p>
            <a:pPr defTabSz="916137" eaLnBrk="1" fontAlgn="auto" hangingPunct="1">
              <a:spcBef>
                <a:spcPts val="0"/>
              </a:spcBef>
              <a:spcAft>
                <a:spcPts val="0"/>
              </a:spcAft>
              <a:defRPr/>
            </a:pPr>
            <a:r>
              <a:rPr lang="en-US" baseline="0" smtClean="0"/>
              <a:t>[Source: http://www.kybooks.com/index.php?act=viewProd&amp;productId=9]</a:t>
            </a:r>
          </a:p>
        </p:txBody>
      </p:sp>
      <p:sp>
        <p:nvSpPr>
          <p:cNvPr id="4" name="Slide Number Placeholder 3"/>
          <p:cNvSpPr>
            <a:spLocks noGrp="1"/>
          </p:cNvSpPr>
          <p:nvPr>
            <p:ph type="sldNum" sz="quarter" idx="10"/>
          </p:nvPr>
        </p:nvSpPr>
        <p:spPr/>
        <p:txBody>
          <a:bodyPr/>
          <a:lstStyle/>
          <a:p>
            <a:fld id="{3CAE09A8-D713-4556-AF97-F7041742ED7E}" type="slidenum">
              <a:rPr lang="en-US" smtClean="0"/>
              <a:t>32</a:t>
            </a:fld>
            <a:endParaRPr lang="en-US"/>
          </a:p>
        </p:txBody>
      </p:sp>
    </p:spTree>
    <p:extLst>
      <p:ext uri="{BB962C8B-B14F-4D97-AF65-F5344CB8AC3E}">
        <p14:creationId xmlns:p14="http://schemas.microsoft.com/office/powerpoint/2010/main" val="24229454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[Source:</a:t>
            </a:r>
            <a:r>
              <a:rPr lang="en-US" baseline="0" smtClean="0"/>
              <a:t> http://www.linnellfamilyassociation.com/]</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34</a:t>
            </a:fld>
            <a:endParaRPr lang="en-US"/>
          </a:p>
        </p:txBody>
      </p:sp>
    </p:spTree>
    <p:extLst>
      <p:ext uri="{BB962C8B-B14F-4D97-AF65-F5344CB8AC3E}">
        <p14:creationId xmlns:p14="http://schemas.microsoft.com/office/powerpoint/2010/main" val="22117881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RDA</a:t>
            </a:r>
            <a:r>
              <a:rPr lang="en-US" baseline="0" smtClean="0"/>
              <a:t> 10.2.2.3 together, then 10.2.2.2. The basic guideline is 10.2.2.3, especially the first sentence; 10.2.2.2 is the default; RDA assumes that forms found in preferred sources of information are the commonly known forms, so such sources have greater weight than others. However, the cataloger must weigh all the available evidence.</a:t>
            </a:r>
          </a:p>
          <a:p>
            <a:endParaRPr lang="en-US" baseline="0" smtClean="0"/>
          </a:p>
          <a:p>
            <a:r>
              <a:rPr lang="en-US" baseline="0" smtClean="0"/>
              <a:t>Reminder if needed (if this module is being given independently, or if the reminder hasn’t already been given in a previous module such as personal names)-- Have a look at RDA 2.2.2 to see what the preferred sources of information are. The preferred source of information for a website (for the Coniglio family) is found in 2.2.2.4: embedded metadata (which would include just about everything in the website, including wording on the title page) or any source “forming part of the resource itself.”</a:t>
            </a:r>
          </a:p>
        </p:txBody>
      </p:sp>
      <p:sp>
        <p:nvSpPr>
          <p:cNvPr id="4" name="Slide Number Placeholder 3"/>
          <p:cNvSpPr>
            <a:spLocks noGrp="1"/>
          </p:cNvSpPr>
          <p:nvPr>
            <p:ph type="sldNum" sz="quarter" idx="10"/>
          </p:nvPr>
        </p:nvSpPr>
        <p:spPr/>
        <p:txBody>
          <a:bodyPr/>
          <a:lstStyle/>
          <a:p>
            <a:fld id="{3CAE09A8-D713-4556-AF97-F7041742ED7E}" type="slidenum">
              <a:rPr lang="en-US" smtClean="0"/>
              <a:t>35</a:t>
            </a:fld>
            <a:endParaRPr lang="en-US"/>
          </a:p>
        </p:txBody>
      </p:sp>
    </p:spTree>
    <p:extLst>
      <p:ext uri="{BB962C8B-B14F-4D97-AF65-F5344CB8AC3E}">
        <p14:creationId xmlns:p14="http://schemas.microsoft.com/office/powerpoint/2010/main" val="2599926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Title page of the Cunningham Family Cookbook. Publication date = 1997.</a:t>
            </a:r>
          </a:p>
          <a:p>
            <a:endParaRPr lang="en-US" baseline="0" smtClean="0"/>
          </a:p>
          <a:p>
            <a:pPr defTabSz="916137" eaLnBrk="1" fontAlgn="auto" hangingPunct="1">
              <a:spcBef>
                <a:spcPts val="0"/>
              </a:spcBef>
              <a:spcAft>
                <a:spcPts val="0"/>
              </a:spcAft>
              <a:defRPr/>
            </a:pPr>
            <a:r>
              <a:rPr lang="en-US" smtClean="0"/>
              <a:t>[Source:</a:t>
            </a:r>
            <a:r>
              <a:rPr lang="en-US" baseline="0" smtClean="0"/>
              <a:t> http://www.linnellfamilyassociation.com/Newletters/April_1991.pdf] </a:t>
            </a:r>
          </a:p>
          <a:p>
            <a:pPr defTabSz="916137" eaLnBrk="1" fontAlgn="auto" hangingPunct="1">
              <a:spcBef>
                <a:spcPts val="0"/>
              </a:spcBef>
              <a:spcAft>
                <a:spcPts val="0"/>
              </a:spcAft>
              <a:defRPr/>
            </a:pPr>
            <a:endParaRPr lang="en-US" baseline="0" smtClean="0"/>
          </a:p>
          <a:p>
            <a:pPr defTabSz="916137" eaLnBrk="1" fontAlgn="auto" hangingPunct="1">
              <a:spcBef>
                <a:spcPts val="0"/>
              </a:spcBef>
              <a:spcAft>
                <a:spcPts val="0"/>
              </a:spcAft>
              <a:defRPr/>
            </a:pPr>
            <a:r>
              <a:rPr lang="en-US" baseline="0" smtClean="0"/>
              <a:t>Note: for 670, the first newsletter was March 1989.</a:t>
            </a:r>
            <a:endParaRPr lang="en-US" smtClean="0"/>
          </a:p>
          <a:p>
            <a:pPr defTabSz="916137" eaLnBrk="1" fontAlgn="auto" hangingPunct="1">
              <a:spcBef>
                <a:spcPts val="0"/>
              </a:spcBef>
              <a:spcAft>
                <a:spcPts val="0"/>
              </a:spcAft>
              <a:defRPr/>
            </a:pPr>
            <a:r>
              <a:rPr lang="en-US" baseline="0" smtClean="0"/>
              <a:t>[Source: http://www.kybooks.com/index.php?act=viewProd&amp;productId=9]</a:t>
            </a:r>
          </a:p>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36</a:t>
            </a:fld>
            <a:endParaRPr lang="en-US"/>
          </a:p>
        </p:txBody>
      </p:sp>
    </p:spTree>
    <p:extLst>
      <p:ext uri="{BB962C8B-B14F-4D97-AF65-F5344CB8AC3E}">
        <p14:creationId xmlns:p14="http://schemas.microsoft.com/office/powerpoint/2010/main" val="19079249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100 field.</a:t>
            </a:r>
          </a:p>
          <a:p>
            <a:endParaRPr lang="en-US" b="1" baseline="0" smtClean="0"/>
          </a:p>
          <a:p>
            <a:r>
              <a:rPr lang="en-US" b="0" baseline="0" smtClean="0"/>
              <a:t>Note: Subfield $a is implied in the OCLC display if it is the first subfield (see following slide)</a:t>
            </a:r>
            <a:endParaRPr lang="en-US" b="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They should record</a:t>
            </a:r>
          </a:p>
          <a:p>
            <a:endParaRPr lang="en-US" smtClean="0"/>
          </a:p>
          <a:p>
            <a:r>
              <a:rPr lang="en-US" smtClean="0"/>
              <a:t>100 3_</a:t>
            </a:r>
            <a:r>
              <a:rPr lang="en-US" baseline="0" smtClean="0"/>
              <a:t>  Coniglio</a:t>
            </a:r>
          </a:p>
          <a:p>
            <a:endParaRPr lang="en-US" baseline="0" smtClean="0"/>
          </a:p>
          <a:p>
            <a:r>
              <a:rPr lang="en-US" baseline="0" smtClean="0"/>
              <a:t>100 3_  Linnell</a:t>
            </a:r>
          </a:p>
          <a:p>
            <a:endParaRPr lang="en-US" baseline="0" smtClean="0"/>
          </a:p>
          <a:p>
            <a:r>
              <a:rPr lang="en-US" baseline="0" smtClean="0"/>
              <a:t>100 3_  Cunningham</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38</a:t>
            </a:fld>
            <a:endParaRPr lang="en-US"/>
          </a:p>
        </p:txBody>
      </p:sp>
    </p:spTree>
    <p:extLst>
      <p:ext uri="{BB962C8B-B14F-4D97-AF65-F5344CB8AC3E}">
        <p14:creationId xmlns:p14="http://schemas.microsoft.com/office/powerpoint/2010/main" val="865450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39</a:t>
            </a:fld>
            <a:endParaRPr lang="en-US"/>
          </a:p>
        </p:txBody>
      </p:sp>
    </p:spTree>
    <p:extLst>
      <p:ext uri="{BB962C8B-B14F-4D97-AF65-F5344CB8AC3E}">
        <p14:creationId xmlns:p14="http://schemas.microsoft.com/office/powerpoint/2010/main" val="1077317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Families can be creators of works</a:t>
            </a:r>
            <a:r>
              <a:rPr lang="en-US" baseline="0" smtClean="0"/>
              <a:t> in a number of ways, including those listed here.</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4</a:t>
            </a:fld>
            <a:endParaRPr lang="en-US"/>
          </a:p>
        </p:txBody>
      </p:sp>
    </p:spTree>
    <p:extLst>
      <p:ext uri="{BB962C8B-B14F-4D97-AF65-F5344CB8AC3E}">
        <p14:creationId xmlns:p14="http://schemas.microsoft.com/office/powerpoint/2010/main" val="2356796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40</a:t>
            </a:fld>
            <a:endParaRPr lang="en-US"/>
          </a:p>
        </p:txBody>
      </p:sp>
    </p:spTree>
    <p:extLst>
      <p:ext uri="{BB962C8B-B14F-4D97-AF65-F5344CB8AC3E}">
        <p14:creationId xmlns:p14="http://schemas.microsoft.com/office/powerpoint/2010/main" val="22695630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41</a:t>
            </a:fld>
            <a:endParaRPr lang="en-US"/>
          </a:p>
        </p:txBody>
      </p:sp>
    </p:spTree>
    <p:extLst>
      <p:ext uri="{BB962C8B-B14F-4D97-AF65-F5344CB8AC3E}">
        <p14:creationId xmlns:p14="http://schemas.microsoft.com/office/powerpoint/2010/main" val="32789740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42</a:t>
            </a:fld>
            <a:endParaRPr lang="en-US"/>
          </a:p>
        </p:txBody>
      </p:sp>
    </p:spTree>
    <p:extLst>
      <p:ext uri="{BB962C8B-B14F-4D97-AF65-F5344CB8AC3E}">
        <p14:creationId xmlns:p14="http://schemas.microsoft.com/office/powerpoint/2010/main" val="13536798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6137" eaLnBrk="1" fontAlgn="auto" hangingPunct="1">
              <a:spcBef>
                <a:spcPts val="0"/>
              </a:spcBef>
              <a:spcAft>
                <a:spcPts val="0"/>
              </a:spcAft>
              <a:defRPr/>
            </a:pPr>
            <a:r>
              <a:rPr lang="en-US" smtClean="0"/>
              <a:t>Bonello vs. Tal Korkos:</a:t>
            </a:r>
            <a:r>
              <a:rPr lang="en-US" baseline="0" smtClean="0"/>
              <a:t> a Maltese surname and a family nickname [source: http://www.maltainsideout.com/1531/whats-in-a-name-a-lot-if-its-malta/]</a:t>
            </a:r>
          </a:p>
          <a:p>
            <a:pPr marL="0" lvl="1" defTabSz="916137" eaLnBrk="1" fontAlgn="auto" hangingPunct="1">
              <a:spcBef>
                <a:spcPts val="0"/>
              </a:spcBef>
              <a:spcAft>
                <a:spcPts val="0"/>
              </a:spcAft>
              <a:defRPr/>
            </a:pPr>
            <a:endParaRPr lang="en-US" baseline="0" smtClean="0"/>
          </a:p>
          <a:p>
            <a:pPr marL="0" lvl="1" defTabSz="916137" eaLnBrk="1" fontAlgn="auto" hangingPunct="1">
              <a:spcBef>
                <a:spcPts val="0"/>
              </a:spcBef>
              <a:spcAft>
                <a:spcPts val="0"/>
              </a:spcAft>
              <a:defRPr/>
            </a:pPr>
            <a:r>
              <a:rPr lang="en-US" baseline="0" smtClean="0"/>
              <a:t>Conte vs. Tamburra: an Italian surname and a soprannome [source: http://www.laroccalulett.com/Nicknames.html]</a:t>
            </a:r>
          </a:p>
          <a:p>
            <a:pPr marL="0" lvl="1" defTabSz="916137" eaLnBrk="1" fontAlgn="auto" hangingPunct="1">
              <a:spcBef>
                <a:spcPts val="0"/>
              </a:spcBef>
              <a:spcAft>
                <a:spcPts val="0"/>
              </a:spcAft>
              <a:defRPr/>
            </a:pPr>
            <a:endParaRPr lang="en-US" baseline="0" smtClean="0"/>
          </a:p>
          <a:p>
            <a:pPr marL="0" lvl="1" defTabSz="916137" eaLnBrk="1" fontAlgn="auto" hangingPunct="1">
              <a:spcBef>
                <a:spcPts val="0"/>
              </a:spcBef>
              <a:spcAft>
                <a:spcPts val="0"/>
              </a:spcAft>
              <a:defRPr/>
            </a:pPr>
            <a:r>
              <a:rPr lang="en-US" smtClean="0"/>
              <a:t>Amirault vs. Tourangeau</a:t>
            </a:r>
            <a:r>
              <a:rPr lang="en-US" baseline="0" smtClean="0"/>
              <a:t>: an Acadian surname and a “dit” name  [source: http://www.eogen.com/acadianditnames]</a:t>
            </a:r>
            <a:endParaRPr lang="en-US" smtClean="0"/>
          </a:p>
        </p:txBody>
      </p:sp>
      <p:sp>
        <p:nvSpPr>
          <p:cNvPr id="4" name="Slide Number Placeholder 3"/>
          <p:cNvSpPr>
            <a:spLocks noGrp="1"/>
          </p:cNvSpPr>
          <p:nvPr>
            <p:ph type="sldNum" sz="quarter" idx="10"/>
          </p:nvPr>
        </p:nvSpPr>
        <p:spPr/>
        <p:txBody>
          <a:bodyPr/>
          <a:lstStyle/>
          <a:p>
            <a:fld id="{3CAE09A8-D713-4556-AF97-F7041742ED7E}" type="slidenum">
              <a:rPr lang="en-US" smtClean="0"/>
              <a:t>43</a:t>
            </a:fld>
            <a:endParaRPr lang="en-US"/>
          </a:p>
        </p:txBody>
      </p:sp>
    </p:spTree>
    <p:extLst>
      <p:ext uri="{BB962C8B-B14F-4D97-AF65-F5344CB8AC3E}">
        <p14:creationId xmlns:p14="http://schemas.microsoft.com/office/powerpoint/2010/main" val="29324074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6137" eaLnBrk="1" fontAlgn="auto" hangingPunct="1">
              <a:spcBef>
                <a:spcPts val="0"/>
              </a:spcBef>
              <a:spcAft>
                <a:spcPts val="0"/>
              </a:spcAft>
              <a:defRPr/>
            </a:pPr>
            <a:r>
              <a:rPr lang="en-US" smtClean="0"/>
              <a:t>Because of anti-German sentiment</a:t>
            </a:r>
            <a:r>
              <a:rPr lang="en-US" baseline="0" smtClean="0"/>
              <a:t> the Battenberg family changed its name to Mountbatten on 14 July 1917. [Source: http://en.wikipedia.org/wiki/Mountbatten]</a:t>
            </a:r>
          </a:p>
          <a:p>
            <a:pPr marL="0" lvl="1" defTabSz="916137" eaLnBrk="1" fontAlgn="auto" hangingPunct="1">
              <a:spcBef>
                <a:spcPts val="0"/>
              </a:spcBef>
              <a:spcAft>
                <a:spcPts val="0"/>
              </a:spcAft>
              <a:defRPr/>
            </a:pPr>
            <a:endParaRPr lang="en-US" baseline="0" smtClean="0"/>
          </a:p>
          <a:p>
            <a:pPr marL="0" lvl="1" defTabSz="916137" eaLnBrk="1" fontAlgn="auto" hangingPunct="1">
              <a:spcBef>
                <a:spcPts val="0"/>
              </a:spcBef>
              <a:spcAft>
                <a:spcPts val="0"/>
              </a:spcAft>
              <a:defRPr/>
            </a:pPr>
            <a:r>
              <a:rPr lang="en-US" smtClean="0"/>
              <a:t>Another example: The </a:t>
            </a:r>
            <a:r>
              <a:rPr lang="en-US" b="1" smtClean="0"/>
              <a:t>House of Windsor</a:t>
            </a:r>
            <a:r>
              <a:rPr lang="en-US" smtClean="0"/>
              <a:t> is the royal house of the United Kingdom and the other Commonwealth realms. It was founded by King George</a:t>
            </a:r>
            <a:r>
              <a:rPr lang="en-US" baseline="0" smtClean="0"/>
              <a:t> V</a:t>
            </a:r>
            <a:r>
              <a:rPr lang="en-US" smtClean="0"/>
              <a:t> by royal proclamation on 17 July 1917, when he changed the name of his family from the German Saxe-Coburg and Gotha (a branch of the House of Wettin) to the English </a:t>
            </a:r>
            <a:r>
              <a:rPr lang="en-US" i="1" smtClean="0"/>
              <a:t>Windsor</a:t>
            </a:r>
            <a:r>
              <a:rPr lang="en-US" smtClean="0"/>
              <a:t>, due to the anti-German sentiment in the British</a:t>
            </a:r>
            <a:r>
              <a:rPr lang="en-US" baseline="0" smtClean="0"/>
              <a:t> Empire during World War I. [Source: http://en.wikipedia.org/wiki/House_of_Windsor]</a:t>
            </a:r>
            <a:endParaRPr lang="en-US" smtClean="0"/>
          </a:p>
          <a:p>
            <a:pPr marL="0" lvl="1" defTabSz="916137" eaLnBrk="1" fontAlgn="auto" hangingPunct="1">
              <a:spcBef>
                <a:spcPts val="0"/>
              </a:spcBef>
              <a:spcAft>
                <a:spcPts val="0"/>
              </a:spcAft>
              <a:defRPr/>
            </a:pPr>
            <a:endParaRPr lang="en-US" smtClean="0"/>
          </a:p>
        </p:txBody>
      </p:sp>
      <p:sp>
        <p:nvSpPr>
          <p:cNvPr id="4" name="Slide Number Placeholder 3"/>
          <p:cNvSpPr>
            <a:spLocks noGrp="1"/>
          </p:cNvSpPr>
          <p:nvPr>
            <p:ph type="sldNum" sz="quarter" idx="10"/>
          </p:nvPr>
        </p:nvSpPr>
        <p:spPr/>
        <p:txBody>
          <a:bodyPr/>
          <a:lstStyle/>
          <a:p>
            <a:fld id="{3CAE09A8-D713-4556-AF97-F7041742ED7E}" type="slidenum">
              <a:rPr lang="en-US" smtClean="0"/>
              <a:t>44</a:t>
            </a:fld>
            <a:endParaRPr lang="en-US"/>
          </a:p>
        </p:txBody>
      </p:sp>
    </p:spTree>
    <p:extLst>
      <p:ext uri="{BB962C8B-B14F-4D97-AF65-F5344CB8AC3E}">
        <p14:creationId xmlns:p14="http://schemas.microsoft.com/office/powerpoint/2010/main" val="29324074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6137" eaLnBrk="1" fontAlgn="auto" hangingPunct="1">
              <a:spcBef>
                <a:spcPts val="0"/>
              </a:spcBef>
              <a:spcAft>
                <a:spcPts val="0"/>
              </a:spcAft>
              <a:defRPr/>
            </a:pPr>
            <a:endParaRPr lang="en-US" smtClean="0"/>
          </a:p>
        </p:txBody>
      </p:sp>
      <p:sp>
        <p:nvSpPr>
          <p:cNvPr id="4" name="Slide Number Placeholder 3"/>
          <p:cNvSpPr>
            <a:spLocks noGrp="1"/>
          </p:cNvSpPr>
          <p:nvPr>
            <p:ph type="sldNum" sz="quarter" idx="10"/>
          </p:nvPr>
        </p:nvSpPr>
        <p:spPr/>
        <p:txBody>
          <a:bodyPr/>
          <a:lstStyle/>
          <a:p>
            <a:fld id="{3CAE09A8-D713-4556-AF97-F7041742ED7E}" type="slidenum">
              <a:rPr lang="en-US" smtClean="0"/>
              <a:t>45</a:t>
            </a:fld>
            <a:endParaRPr lang="en-US"/>
          </a:p>
        </p:txBody>
      </p:sp>
    </p:spTree>
    <p:extLst>
      <p:ext uri="{BB962C8B-B14F-4D97-AF65-F5344CB8AC3E}">
        <p14:creationId xmlns:p14="http://schemas.microsoft.com/office/powerpoint/2010/main" val="29324074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a:t>
            </a:r>
            <a:r>
              <a:rPr lang="en-US" b="0" baseline="0" smtClean="0"/>
              <a:t>Subfield $a is implied in the OCLC display if it is the first subfield</a:t>
            </a:r>
            <a:r>
              <a:rPr lang="en-US" smtClean="0"/>
              <a:t>.</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46</a:t>
            </a:fld>
            <a:endParaRPr lang="en-US"/>
          </a:p>
        </p:txBody>
      </p:sp>
    </p:spTree>
    <p:extLst>
      <p:ext uri="{BB962C8B-B14F-4D97-AF65-F5344CB8AC3E}">
        <p14:creationId xmlns:p14="http://schemas.microsoft.com/office/powerpoint/2010/main" val="7369860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Since this is a new concept</a:t>
            </a:r>
            <a:r>
              <a:rPr lang="en-US" baseline="0" smtClean="0"/>
              <a:t> to most, carefully read the definition.</a:t>
            </a:r>
          </a:p>
          <a:p>
            <a:endParaRPr lang="en-US" baseline="0" smtClean="0"/>
          </a:p>
          <a:p>
            <a:r>
              <a:rPr lang="en-US" baseline="0" smtClean="0"/>
              <a:t>In case anyone asks, “sept” is a division of a Scottish or Irish clan.</a:t>
            </a:r>
          </a:p>
        </p:txBody>
      </p:sp>
      <p:sp>
        <p:nvSpPr>
          <p:cNvPr id="4" name="Slide Number Placeholder 3"/>
          <p:cNvSpPr>
            <a:spLocks noGrp="1"/>
          </p:cNvSpPr>
          <p:nvPr>
            <p:ph type="sldNum" sz="quarter" idx="10"/>
          </p:nvPr>
        </p:nvSpPr>
        <p:spPr/>
        <p:txBody>
          <a:bodyPr/>
          <a:lstStyle/>
          <a:p>
            <a:fld id="{3CAE09A8-D713-4556-AF97-F7041742ED7E}" type="slidenum">
              <a:rPr lang="en-US" smtClean="0"/>
              <a:t>47</a:t>
            </a:fld>
            <a:endParaRPr lang="en-US"/>
          </a:p>
        </p:txBody>
      </p:sp>
    </p:spTree>
    <p:extLst>
      <p:ext uri="{BB962C8B-B14F-4D97-AF65-F5344CB8AC3E}">
        <p14:creationId xmlns:p14="http://schemas.microsoft.com/office/powerpoint/2010/main" val="5040222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a:t>
            </a:r>
            <a:r>
              <a:rPr lang="en-US" baseline="0" smtClean="0"/>
              <a:t> Type of Family element should be recorded in a 376 field and is a required part of the authorized access point. Other elements </a:t>
            </a:r>
            <a:r>
              <a:rPr lang="en-US" i="1" baseline="0" smtClean="0"/>
              <a:t>may</a:t>
            </a:r>
            <a:r>
              <a:rPr lang="en-US" i="0" baseline="0" smtClean="0"/>
              <a:t> be included at the discretion of the cataloger. At least enough elements must be included to distinguish the family from others with the same name and type of family, but the choice of the distinguishing elements is up to the cataloger’s judgment.</a:t>
            </a:r>
          </a:p>
          <a:p>
            <a:endParaRPr lang="en-US" i="0" baseline="0" smtClean="0"/>
          </a:p>
          <a:p>
            <a:r>
              <a:rPr lang="en-US" i="0" baseline="0" smtClean="0"/>
              <a:t>Note: </a:t>
            </a:r>
            <a:r>
              <a:rPr lang="en-US" b="0" baseline="0" smtClean="0"/>
              <a:t>Subfield $a is implied in the OCLC display if it is the first subfield</a:t>
            </a:r>
            <a:r>
              <a:rPr lang="en-US" i="0" baseline="0" smtClean="0"/>
              <a:t>.</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48</a:t>
            </a:fld>
            <a:endParaRPr lang="en-US"/>
          </a:p>
        </p:txBody>
      </p:sp>
    </p:spTree>
    <p:extLst>
      <p:ext uri="{BB962C8B-B14F-4D97-AF65-F5344CB8AC3E}">
        <p14:creationId xmlns:p14="http://schemas.microsoft.com/office/powerpoint/2010/main" val="5040222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They should record in each worksheet or work form:</a:t>
            </a:r>
          </a:p>
          <a:p>
            <a:endParaRPr lang="en-US" smtClean="0"/>
          </a:p>
          <a:p>
            <a:pPr defTabSz="916137" eaLnBrk="1" fontAlgn="auto" hangingPunct="1">
              <a:spcBef>
                <a:spcPts val="0"/>
              </a:spcBef>
              <a:spcAft>
                <a:spcPts val="0"/>
              </a:spcAft>
              <a:defRPr/>
            </a:pPr>
            <a:r>
              <a:rPr lang="en-US" baseline="0" smtClean="0"/>
              <a:t>376        Family</a:t>
            </a:r>
          </a:p>
          <a:p>
            <a:endParaRPr lang="en-US" smtClean="0"/>
          </a:p>
        </p:txBody>
      </p:sp>
      <p:sp>
        <p:nvSpPr>
          <p:cNvPr id="4" name="Slide Number Placeholder 3"/>
          <p:cNvSpPr>
            <a:spLocks noGrp="1"/>
          </p:cNvSpPr>
          <p:nvPr>
            <p:ph type="sldNum" sz="quarter" idx="10"/>
          </p:nvPr>
        </p:nvSpPr>
        <p:spPr/>
        <p:txBody>
          <a:bodyPr/>
          <a:lstStyle/>
          <a:p>
            <a:fld id="{3CAE09A8-D713-4556-AF97-F7041742ED7E}" type="slidenum">
              <a:rPr lang="en-US" smtClean="0"/>
              <a:t>49</a:t>
            </a:fld>
            <a:endParaRPr lang="en-US"/>
          </a:p>
        </p:txBody>
      </p:sp>
    </p:spTree>
    <p:extLst>
      <p:ext uri="{BB962C8B-B14F-4D97-AF65-F5344CB8AC3E}">
        <p14:creationId xmlns:p14="http://schemas.microsoft.com/office/powerpoint/2010/main" val="504022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[Source:</a:t>
            </a:r>
            <a:r>
              <a:rPr lang="en-US" baseline="0" smtClean="0"/>
              <a:t> http://www.linnellfamilyassociation.com/Newletters/April_1991.pdf]</a:t>
            </a:r>
          </a:p>
        </p:txBody>
      </p:sp>
      <p:sp>
        <p:nvSpPr>
          <p:cNvPr id="4" name="Slide Number Placeholder 3"/>
          <p:cNvSpPr>
            <a:spLocks noGrp="1"/>
          </p:cNvSpPr>
          <p:nvPr>
            <p:ph type="sldNum" sz="quarter" idx="10"/>
          </p:nvPr>
        </p:nvSpPr>
        <p:spPr/>
        <p:txBody>
          <a:bodyPr/>
          <a:lstStyle/>
          <a:p>
            <a:fld id="{3CAE09A8-D713-4556-AF97-F7041742ED7E}" type="slidenum">
              <a:rPr lang="en-US" smtClean="0"/>
              <a:t>5</a:t>
            </a:fld>
            <a:endParaRPr lang="en-US"/>
          </a:p>
        </p:txBody>
      </p:sp>
    </p:spTree>
    <p:extLst>
      <p:ext uri="{BB962C8B-B14F-4D97-AF65-F5344CB8AC3E}">
        <p14:creationId xmlns:p14="http://schemas.microsoft.com/office/powerpoint/2010/main" val="24229454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50</a:t>
            </a:fld>
            <a:endParaRPr lang="en-US"/>
          </a:p>
        </p:txBody>
      </p:sp>
    </p:spTree>
    <p:extLst>
      <p:ext uri="{BB962C8B-B14F-4D97-AF65-F5344CB8AC3E}">
        <p14:creationId xmlns:p14="http://schemas.microsoft.com/office/powerpoint/2010/main" val="22336762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51</a:t>
            </a:fld>
            <a:endParaRPr lang="en-US"/>
          </a:p>
        </p:txBody>
      </p:sp>
    </p:spTree>
    <p:extLst>
      <p:ext uri="{BB962C8B-B14F-4D97-AF65-F5344CB8AC3E}">
        <p14:creationId xmlns:p14="http://schemas.microsoft.com/office/powerpoint/2010/main" val="27278769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52</a:t>
            </a:fld>
            <a:endParaRPr lang="en-US"/>
          </a:p>
        </p:txBody>
      </p:sp>
    </p:spTree>
    <p:extLst>
      <p:ext uri="{BB962C8B-B14F-4D97-AF65-F5344CB8AC3E}">
        <p14:creationId xmlns:p14="http://schemas.microsoft.com/office/powerpoint/2010/main" val="661023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the dates do not necessarily need to be precise--for</a:t>
            </a:r>
            <a:r>
              <a:rPr lang="en-US" baseline="0" smtClean="0"/>
              <a:t> example, with a dynasty, especially one far back in history, dates might be approximate, such as a century or range of centuries.</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 information should already be recorded in the participants’ 670 fields.</a:t>
            </a:r>
          </a:p>
          <a:p>
            <a:endParaRPr lang="en-US" smtClean="0"/>
          </a:p>
          <a:p>
            <a:pPr defTabSz="916137" eaLnBrk="1" fontAlgn="auto" hangingPunct="1">
              <a:spcBef>
                <a:spcPts val="0"/>
              </a:spcBef>
              <a:spcAft>
                <a:spcPts val="0"/>
              </a:spcAft>
              <a:defRPr/>
            </a:pPr>
            <a:r>
              <a:rPr lang="en-US" baseline="0" smtClean="0"/>
              <a:t>046      $s 1795 [or you might choose 1818, when they arrived in Kentucky]</a:t>
            </a:r>
          </a:p>
          <a:p>
            <a:r>
              <a:rPr lang="en-US" baseline="0" smtClean="0"/>
              <a:t>100 3_  Cunningham …</a:t>
            </a:r>
            <a:endParaRPr lang="en-US" smtClean="0"/>
          </a:p>
          <a:p>
            <a:pPr defTabSz="916137" eaLnBrk="1" fontAlgn="auto" hangingPunct="1">
              <a:spcBef>
                <a:spcPts val="0"/>
              </a:spcBef>
              <a:spcAft>
                <a:spcPts val="0"/>
              </a:spcAft>
              <a:defRPr/>
            </a:pPr>
            <a:r>
              <a:rPr lang="en-US" baseline="0" smtClean="0"/>
              <a:t>376      Family</a:t>
            </a:r>
          </a:p>
          <a:p>
            <a:endParaRPr lang="en-US" smtClean="0"/>
          </a:p>
          <a:p>
            <a:r>
              <a:rPr lang="en-US" smtClean="0"/>
              <a:t>046</a:t>
            </a:r>
            <a:r>
              <a:rPr lang="en-US" baseline="0" smtClean="0"/>
              <a:t>      $s 19121130 [or 19130430]</a:t>
            </a:r>
            <a:endParaRPr lang="en-US" smtClean="0"/>
          </a:p>
          <a:p>
            <a:r>
              <a:rPr lang="en-US" smtClean="0"/>
              <a:t>100 3_  </a:t>
            </a:r>
            <a:r>
              <a:rPr lang="en-US" baseline="0" smtClean="0"/>
              <a:t>Coniglio …</a:t>
            </a:r>
          </a:p>
          <a:p>
            <a:r>
              <a:rPr lang="en-US" baseline="0" smtClean="0"/>
              <a:t>376      Family</a:t>
            </a:r>
          </a:p>
          <a:p>
            <a:endParaRPr lang="en-US" baseline="0" smtClean="0"/>
          </a:p>
          <a:p>
            <a:r>
              <a:rPr lang="en-US" baseline="0" smtClean="0"/>
              <a:t>046       $s 1638</a:t>
            </a:r>
          </a:p>
          <a:p>
            <a:r>
              <a:rPr lang="en-US" baseline="0" smtClean="0"/>
              <a:t>100 3_  Linnell …</a:t>
            </a:r>
          </a:p>
          <a:p>
            <a:pPr defTabSz="916137" eaLnBrk="1" fontAlgn="auto" hangingPunct="1">
              <a:spcBef>
                <a:spcPts val="0"/>
              </a:spcBef>
              <a:spcAft>
                <a:spcPts val="0"/>
              </a:spcAft>
              <a:defRPr/>
            </a:pPr>
            <a:r>
              <a:rPr lang="en-US" baseline="0" smtClean="0"/>
              <a:t>376       Family</a:t>
            </a:r>
          </a:p>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56</a:t>
            </a:fld>
            <a:endParaRPr lang="en-US"/>
          </a:p>
        </p:txBody>
      </p:sp>
    </p:spTree>
    <p:extLst>
      <p:ext uri="{BB962C8B-B14F-4D97-AF65-F5344CB8AC3E}">
        <p14:creationId xmlns:p14="http://schemas.microsoft.com/office/powerpoint/2010/main" val="34382724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57</a:t>
            </a:fld>
            <a:endParaRPr lang="en-US"/>
          </a:p>
        </p:txBody>
      </p:sp>
    </p:spTree>
    <p:extLst>
      <p:ext uri="{BB962C8B-B14F-4D97-AF65-F5344CB8AC3E}">
        <p14:creationId xmlns:p14="http://schemas.microsoft.com/office/powerpoint/2010/main" val="72033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58</a:t>
            </a:fld>
            <a:endParaRPr lang="en-US"/>
          </a:p>
        </p:txBody>
      </p:sp>
    </p:spTree>
    <p:extLst>
      <p:ext uri="{BB962C8B-B14F-4D97-AF65-F5344CB8AC3E}">
        <p14:creationId xmlns:p14="http://schemas.microsoft.com/office/powerpoint/2010/main" val="10716907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a:t>
            </a:r>
            <a:r>
              <a:rPr lang="en-US" baseline="0" smtClean="0"/>
              <a:t> the place name in the same form in the access point as in the 370; if the guidelines call for abbreviations, abbreviate (e.g. “U.S.”). </a:t>
            </a:r>
          </a:p>
          <a:p>
            <a:endParaRPr lang="en-US" baseline="0" smtClean="0"/>
          </a:p>
          <a:p>
            <a:r>
              <a:rPr lang="en-US" baseline="0" smtClean="0"/>
              <a:t>Note to presenter: If the foundations module has just been presented, these slides may be summarized.</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59</a:t>
            </a:fld>
            <a:endParaRPr lang="en-US"/>
          </a:p>
        </p:txBody>
      </p:sp>
    </p:spTree>
    <p:extLst>
      <p:ext uri="{BB962C8B-B14F-4D97-AF65-F5344CB8AC3E}">
        <p14:creationId xmlns:p14="http://schemas.microsoft.com/office/powerpoint/2010/main" val="933269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 is the title page.</a:t>
            </a:r>
          </a:p>
          <a:p>
            <a:endParaRPr lang="en-US" smtClean="0"/>
          </a:p>
          <a:p>
            <a:r>
              <a:rPr lang="en-US" smtClean="0"/>
              <a:t>This cookbook contains 400 recipies from Cunningham cousins, th</a:t>
            </a:r>
            <a:r>
              <a:rPr lang="en-US" baseline="0" smtClean="0"/>
              <a:t>e descendants of William and Nancy Carr Cunningham of Trigg County, Kentucky, and includes photos and a brief family history. </a:t>
            </a:r>
          </a:p>
        </p:txBody>
      </p:sp>
      <p:sp>
        <p:nvSpPr>
          <p:cNvPr id="4" name="Slide Number Placeholder 3"/>
          <p:cNvSpPr>
            <a:spLocks noGrp="1"/>
          </p:cNvSpPr>
          <p:nvPr>
            <p:ph type="sldNum" sz="quarter" idx="10"/>
          </p:nvPr>
        </p:nvSpPr>
        <p:spPr/>
        <p:txBody>
          <a:bodyPr/>
          <a:lstStyle/>
          <a:p>
            <a:fld id="{3CAE09A8-D713-4556-AF97-F7041742ED7E}" type="slidenum">
              <a:rPr lang="en-US" smtClean="0"/>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LOOK AT MARC</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434E31B-AFFB-474C-B674-B97C69AD113A}" type="slidenum">
              <a:rPr lang="en-US" smtClean="0"/>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Important </a:t>
            </a:r>
            <a:r>
              <a:rPr lang="en-US" smtClean="0"/>
              <a:t>Reminder from the earlier session</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D63A04D-2D73-4B86-9716-94D72CBDC7D5}"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Remember for the moment we are required to use forms as established using the English rules. Note that 370 can be repeated, or alternately subfields can be repeated within a single 370.</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84A7A6E5-4A6D-4FE9-861D-98EE98A9A8FF}" type="slidenum">
              <a:rPr lang="en-US" smtClean="0"/>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Don’t add anything to the authorized access point yet. You can record more than one place associated with the family.</a:t>
            </a:r>
          </a:p>
          <a:p>
            <a:endParaRPr lang="en-US" smtClean="0"/>
          </a:p>
          <a:p>
            <a:r>
              <a:rPr lang="en-US" smtClean="0"/>
              <a:t>Information about places should already be recorded in participants’ 670 fields.</a:t>
            </a:r>
          </a:p>
          <a:p>
            <a:endParaRPr lang="en-US" smtClean="0"/>
          </a:p>
          <a:p>
            <a:r>
              <a:rPr lang="en-US" baseline="0" smtClean="0"/>
              <a:t>046       $s 1795 [or you might choose 1818, when they arrived in Kentucky]</a:t>
            </a:r>
          </a:p>
          <a:p>
            <a:r>
              <a:rPr lang="en-US" baseline="0" smtClean="0"/>
              <a:t>100 3_  Cunningham …</a:t>
            </a:r>
            <a:endParaRPr lang="en-US" smtClean="0"/>
          </a:p>
          <a:p>
            <a:pPr defTabSz="916137" eaLnBrk="1" fontAlgn="auto" hangingPunct="1">
              <a:spcBef>
                <a:spcPts val="0"/>
              </a:spcBef>
              <a:spcAft>
                <a:spcPts val="0"/>
              </a:spcAft>
              <a:defRPr/>
            </a:pPr>
            <a:r>
              <a:rPr lang="en-US" baseline="0" smtClean="0"/>
              <a:t>370      $f Trigg County, Ky.  $s 1818 </a:t>
            </a:r>
            <a:r>
              <a:rPr lang="en-US" b="1" baseline="0" smtClean="0"/>
              <a:t>[NOTE the date]</a:t>
            </a:r>
            <a:endParaRPr lang="en-US" baseline="0" smtClean="0"/>
          </a:p>
          <a:p>
            <a:r>
              <a:rPr lang="en-US" baseline="0" smtClean="0"/>
              <a:t>376      Family</a:t>
            </a:r>
            <a:endParaRPr lang="en-US" smtClean="0"/>
          </a:p>
          <a:p>
            <a:endParaRPr lang="en-US" smtClean="0"/>
          </a:p>
          <a:p>
            <a:r>
              <a:rPr lang="en-US" smtClean="0"/>
              <a:t>046</a:t>
            </a:r>
            <a:r>
              <a:rPr lang="en-US" baseline="0" smtClean="0"/>
              <a:t>       $s 19121130 [or 19130430]</a:t>
            </a:r>
            <a:endParaRPr lang="en-US" smtClean="0"/>
          </a:p>
          <a:p>
            <a:r>
              <a:rPr lang="en-US" smtClean="0"/>
              <a:t>100 3_</a:t>
            </a:r>
            <a:r>
              <a:rPr lang="en-US" baseline="0" smtClean="0"/>
              <a:t>  Coniglio …</a:t>
            </a:r>
          </a:p>
          <a:p>
            <a:r>
              <a:rPr lang="en-US" baseline="0" smtClean="0"/>
              <a:t>370       $f </a:t>
            </a:r>
            <a:r>
              <a:rPr lang="en-US" smtClean="0"/>
              <a:t>Serradifalco, Italy</a:t>
            </a:r>
            <a:r>
              <a:rPr lang="en-US" baseline="0" smtClean="0"/>
              <a:t> $f </a:t>
            </a:r>
            <a:r>
              <a:rPr lang="en-US" smtClean="0"/>
              <a:t>Robertsdale,</a:t>
            </a:r>
            <a:r>
              <a:rPr lang="en-US" baseline="0" smtClean="0"/>
              <a:t> P</a:t>
            </a:r>
            <a:r>
              <a:rPr lang="en-US" smtClean="0"/>
              <a:t>a. </a:t>
            </a:r>
            <a:endParaRPr lang="en-US" baseline="0" smtClean="0"/>
          </a:p>
          <a:p>
            <a:r>
              <a:rPr lang="en-US" baseline="0" smtClean="0"/>
              <a:t>376       Family</a:t>
            </a:r>
          </a:p>
          <a:p>
            <a:endParaRPr lang="en-US" baseline="0" smtClean="0"/>
          </a:p>
          <a:p>
            <a:r>
              <a:rPr lang="en-US" baseline="0" smtClean="0"/>
              <a:t>046       $s 1638</a:t>
            </a:r>
          </a:p>
          <a:p>
            <a:r>
              <a:rPr lang="en-US" baseline="0" smtClean="0"/>
              <a:t>100 3_   Linnell …</a:t>
            </a:r>
          </a:p>
          <a:p>
            <a:r>
              <a:rPr lang="en-US" baseline="0" smtClean="0"/>
              <a:t>370       $f North America $f </a:t>
            </a:r>
            <a:r>
              <a:rPr lang="en-US" smtClean="0"/>
              <a:t>Cape Cod (Mass.) </a:t>
            </a:r>
            <a:r>
              <a:rPr lang="en-US" baseline="0" smtClean="0"/>
              <a:t>$2 lcsh</a:t>
            </a:r>
          </a:p>
          <a:p>
            <a:r>
              <a:rPr lang="en-US" baseline="0" smtClean="0"/>
              <a:t>370       $f </a:t>
            </a:r>
            <a:r>
              <a:rPr lang="en-US" smtClean="0"/>
              <a:t>Scituate, Mass. $f Barnstable, Mass. $f</a:t>
            </a:r>
            <a:r>
              <a:rPr lang="en-US" baseline="0" smtClean="0"/>
              <a:t> Mass. $c U.S. [all possible, probably not all would be on any one]</a:t>
            </a:r>
          </a:p>
          <a:p>
            <a:r>
              <a:rPr lang="en-US" baseline="0" smtClean="0"/>
              <a:t>376       Family</a:t>
            </a:r>
          </a:p>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63</a:t>
            </a:fld>
            <a:endParaRPr lang="en-US"/>
          </a:p>
        </p:txBody>
      </p:sp>
    </p:spTree>
    <p:extLst>
      <p:ext uri="{BB962C8B-B14F-4D97-AF65-F5344CB8AC3E}">
        <p14:creationId xmlns:p14="http://schemas.microsoft.com/office/powerpoint/2010/main" val="18154458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64</a:t>
            </a:fld>
            <a:endParaRPr lang="en-US"/>
          </a:p>
        </p:txBody>
      </p:sp>
    </p:spTree>
    <p:extLst>
      <p:ext uri="{BB962C8B-B14F-4D97-AF65-F5344CB8AC3E}">
        <p14:creationId xmlns:p14="http://schemas.microsoft.com/office/powerpoint/2010/main" val="7770987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65</a:t>
            </a:fld>
            <a:endParaRPr lang="en-US"/>
          </a:p>
        </p:txBody>
      </p:sp>
    </p:spTree>
    <p:extLst>
      <p:ext uri="{BB962C8B-B14F-4D97-AF65-F5344CB8AC3E}">
        <p14:creationId xmlns:p14="http://schemas.microsoft.com/office/powerpoint/2010/main" val="10264745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66</a:t>
            </a:fld>
            <a:endParaRPr lang="en-US"/>
          </a:p>
        </p:txBody>
      </p:sp>
    </p:spTree>
    <p:extLst>
      <p:ext uri="{BB962C8B-B14F-4D97-AF65-F5344CB8AC3E}">
        <p14:creationId xmlns:p14="http://schemas.microsoft.com/office/powerpoint/2010/main" val="29589515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67</a:t>
            </a:fld>
            <a:endParaRPr lang="en-US"/>
          </a:p>
        </p:txBody>
      </p:sp>
    </p:spTree>
    <p:extLst>
      <p:ext uri="{BB962C8B-B14F-4D97-AF65-F5344CB8AC3E}">
        <p14:creationId xmlns:p14="http://schemas.microsoft.com/office/powerpoint/2010/main" val="16470418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eaLnBrk="1" fontAlgn="auto" hangingPunct="1">
              <a:spcBef>
                <a:spcPts val="0"/>
              </a:spcBef>
              <a:spcAft>
                <a:spcPts val="0"/>
              </a:spcAft>
              <a:defRPr/>
            </a:pPr>
            <a:r>
              <a:rPr lang="en-US" smtClean="0"/>
              <a:t>Don’t add anything to the authorized access point yet. You can record more than one prominent</a:t>
            </a:r>
            <a:r>
              <a:rPr lang="en-US" baseline="0" smtClean="0"/>
              <a:t> member </a:t>
            </a:r>
            <a:r>
              <a:rPr lang="en-US" smtClean="0"/>
              <a:t>associated with the family.</a:t>
            </a:r>
          </a:p>
          <a:p>
            <a:endParaRPr lang="en-US" smtClean="0"/>
          </a:p>
          <a:p>
            <a:r>
              <a:rPr lang="en-US" smtClean="0"/>
              <a:t>Information about prominent members of the families should already be recorded in participants’ 670 fields.</a:t>
            </a:r>
          </a:p>
          <a:p>
            <a:endParaRPr lang="en-US" smtClean="0"/>
          </a:p>
          <a:p>
            <a:pPr defTabSz="916137" eaLnBrk="1" fontAlgn="auto" hangingPunct="1">
              <a:spcBef>
                <a:spcPts val="0"/>
              </a:spcBef>
              <a:spcAft>
                <a:spcPts val="0"/>
              </a:spcAft>
              <a:defRPr/>
            </a:pPr>
            <a:r>
              <a:rPr lang="en-US" smtClean="0"/>
              <a:t>Robert</a:t>
            </a:r>
            <a:r>
              <a:rPr lang="en-US" baseline="0" smtClean="0"/>
              <a:t> Linnell’s birth and death dates are 1584-1662. The form is the established form of the name, but you are not required to establish the name in order to record it in 376. If a relationship link is recorded between the family and the person (500 field, see below), however, the person’s name will need to be established.</a:t>
            </a:r>
            <a:endParaRPr lang="en-US" smtClean="0"/>
          </a:p>
          <a:p>
            <a:endParaRPr lang="en-US" smtClean="0"/>
          </a:p>
          <a:p>
            <a:r>
              <a:rPr lang="en-US" smtClean="0"/>
              <a:t>William Cunningham’s dates are 1765-1823; Nancy (Carr)</a:t>
            </a:r>
            <a:r>
              <a:rPr lang="en-US" baseline="0" smtClean="0"/>
              <a:t> Cunningham’s dates are </a:t>
            </a:r>
            <a:r>
              <a:rPr lang="en-US" baseline="0" smtClean="0"/>
              <a:t>1776-1830</a:t>
            </a:r>
            <a:endParaRPr lang="en-US" smtClean="0"/>
          </a:p>
          <a:p>
            <a:endParaRPr lang="en-US" smtClean="0"/>
          </a:p>
          <a:p>
            <a:pPr defTabSz="916137" eaLnBrk="1" fontAlgn="auto" hangingPunct="1">
              <a:spcBef>
                <a:spcPts val="0"/>
              </a:spcBef>
              <a:spcAft>
                <a:spcPts val="0"/>
              </a:spcAft>
              <a:defRPr/>
            </a:pPr>
            <a:r>
              <a:rPr lang="en-US" baseline="0" smtClean="0"/>
              <a:t>046      $s 1795 [or 1818]</a:t>
            </a:r>
          </a:p>
          <a:p>
            <a:r>
              <a:rPr lang="en-US" baseline="0" smtClean="0"/>
              <a:t>100 3_  Cunningham …</a:t>
            </a:r>
            <a:endParaRPr lang="en-US" smtClean="0"/>
          </a:p>
          <a:p>
            <a:r>
              <a:rPr lang="en-US" baseline="0" smtClean="0"/>
              <a:t>370      $f Trigg County, Ky. $s 1818 </a:t>
            </a:r>
          </a:p>
          <a:p>
            <a:r>
              <a:rPr lang="en-US" baseline="0" smtClean="0"/>
              <a:t>376      Family $b Cunningham, William, 1765-1823 $b Cunningham, Nancy, </a:t>
            </a:r>
            <a:r>
              <a:rPr lang="en-US" baseline="0" smtClean="0"/>
              <a:t>1776-1830</a:t>
            </a:r>
            <a:endParaRPr lang="en-US" smtClean="0"/>
          </a:p>
          <a:p>
            <a:endParaRPr lang="en-US" smtClean="0"/>
          </a:p>
          <a:p>
            <a:r>
              <a:rPr lang="en-US" smtClean="0"/>
              <a:t>046</a:t>
            </a:r>
            <a:r>
              <a:rPr lang="en-US" baseline="0" smtClean="0"/>
              <a:t>      $s 19121130 [or 19130430]</a:t>
            </a:r>
            <a:endParaRPr lang="en-US" smtClean="0"/>
          </a:p>
          <a:p>
            <a:r>
              <a:rPr lang="en-US" smtClean="0"/>
              <a:t>100 3_</a:t>
            </a:r>
            <a:r>
              <a:rPr lang="en-US" baseline="0" smtClean="0"/>
              <a:t>  Coniglio …</a:t>
            </a:r>
          </a:p>
          <a:p>
            <a:r>
              <a:rPr lang="en-US" baseline="0" smtClean="0"/>
              <a:t>370      $f </a:t>
            </a:r>
            <a:r>
              <a:rPr lang="en-US" smtClean="0"/>
              <a:t>Serradifalco, Italy</a:t>
            </a:r>
            <a:r>
              <a:rPr lang="en-US" baseline="0" smtClean="0"/>
              <a:t> $f </a:t>
            </a:r>
            <a:r>
              <a:rPr lang="en-US" smtClean="0"/>
              <a:t>Robertsdale,</a:t>
            </a:r>
            <a:r>
              <a:rPr lang="en-US" baseline="0" smtClean="0"/>
              <a:t> P</a:t>
            </a:r>
            <a:r>
              <a:rPr lang="en-US" smtClean="0"/>
              <a:t>a. </a:t>
            </a:r>
            <a:endParaRPr lang="en-US" baseline="0" smtClean="0"/>
          </a:p>
          <a:p>
            <a:r>
              <a:rPr lang="en-US" baseline="0" smtClean="0"/>
              <a:t>376      Family $b Coniglio, Gaetano $b Coniglio, Rosa [or Alessi, Rosa, depending on how it would be established]</a:t>
            </a:r>
          </a:p>
          <a:p>
            <a:endParaRPr lang="en-US" baseline="0" smtClean="0"/>
          </a:p>
          <a:p>
            <a:r>
              <a:rPr lang="en-US" baseline="0" smtClean="0"/>
              <a:t>046      $s 1638</a:t>
            </a:r>
          </a:p>
          <a:p>
            <a:r>
              <a:rPr lang="en-US" baseline="0" smtClean="0"/>
              <a:t>100 3_  Linnell …</a:t>
            </a:r>
          </a:p>
          <a:p>
            <a:r>
              <a:rPr lang="en-US" baseline="0" smtClean="0"/>
              <a:t>370      $f North America $f </a:t>
            </a:r>
            <a:r>
              <a:rPr lang="en-US" smtClean="0"/>
              <a:t>Cape Cod (Mass.) </a:t>
            </a:r>
            <a:r>
              <a:rPr lang="en-US" baseline="0" smtClean="0"/>
              <a:t>$2 lcsh</a:t>
            </a:r>
          </a:p>
          <a:p>
            <a:r>
              <a:rPr lang="en-US" baseline="0" smtClean="0"/>
              <a:t>370      $f </a:t>
            </a:r>
            <a:r>
              <a:rPr lang="en-US" smtClean="0"/>
              <a:t>Scituate, Mass. $f Barnstable, Mass. $f</a:t>
            </a:r>
            <a:r>
              <a:rPr lang="en-US" baseline="0" smtClean="0"/>
              <a:t> Mass. $c U.S. [all possible, probably not all would be on any one]</a:t>
            </a:r>
          </a:p>
          <a:p>
            <a:r>
              <a:rPr lang="en-US" baseline="0" smtClean="0"/>
              <a:t>376      Family $b Linnell, Robert, 1584-1662</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68</a:t>
            </a:fld>
            <a:endParaRPr lang="en-US"/>
          </a:p>
        </p:txBody>
      </p:sp>
    </p:spTree>
    <p:extLst>
      <p:ext uri="{BB962C8B-B14F-4D97-AF65-F5344CB8AC3E}">
        <p14:creationId xmlns:p14="http://schemas.microsoft.com/office/powerpoint/2010/main" val="31543127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69</a:t>
            </a:fld>
            <a:endParaRPr lang="en-US"/>
          </a:p>
        </p:txBody>
      </p:sp>
    </p:spTree>
    <p:extLst>
      <p:ext uri="{BB962C8B-B14F-4D97-AF65-F5344CB8AC3E}">
        <p14:creationId xmlns:p14="http://schemas.microsoft.com/office/powerpoint/2010/main" val="2717452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is a website created by the</a:t>
            </a:r>
            <a:r>
              <a:rPr lang="en-US" baseline="0" smtClean="0"/>
              <a:t> family </a:t>
            </a:r>
            <a:r>
              <a:rPr lang="en-US" smtClean="0"/>
              <a:t>for the descendants of Gaetano</a:t>
            </a:r>
            <a:r>
              <a:rPr lang="en-US" baseline="0" smtClean="0"/>
              <a:t> and Rosa Alessi Coniglio.</a:t>
            </a:r>
          </a:p>
          <a:p>
            <a:endParaRPr lang="en-US" baseline="0" smtClean="0"/>
          </a:p>
          <a:p>
            <a:r>
              <a:rPr lang="en-US" baseline="0" smtClean="0"/>
              <a:t>[Source: http://www.conigliofamily.com/home.htm]</a:t>
            </a:r>
          </a:p>
        </p:txBody>
      </p:sp>
      <p:sp>
        <p:nvSpPr>
          <p:cNvPr id="4" name="Slide Number Placeholder 3"/>
          <p:cNvSpPr>
            <a:spLocks noGrp="1"/>
          </p:cNvSpPr>
          <p:nvPr>
            <p:ph type="sldNum" sz="quarter" idx="10"/>
          </p:nvPr>
        </p:nvSpPr>
        <p:spPr/>
        <p:txBody>
          <a:bodyPr/>
          <a:lstStyle/>
          <a:p>
            <a:fld id="{3CAE09A8-D713-4556-AF97-F7041742ED7E}" type="slidenum">
              <a:rPr lang="en-US" smtClean="0"/>
              <a:t>7</a:t>
            </a:fld>
            <a:endParaRPr lang="en-US"/>
          </a:p>
        </p:txBody>
      </p:sp>
    </p:spTree>
    <p:extLst>
      <p:ext uri="{BB962C8B-B14F-4D97-AF65-F5344CB8AC3E}">
        <p14:creationId xmlns:p14="http://schemas.microsoft.com/office/powerpoint/2010/main" val="40235367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70</a:t>
            </a:fld>
            <a:endParaRPr lang="en-US"/>
          </a:p>
        </p:txBody>
      </p:sp>
    </p:spTree>
    <p:extLst>
      <p:ext uri="{BB962C8B-B14F-4D97-AF65-F5344CB8AC3E}">
        <p14:creationId xmlns:p14="http://schemas.microsoft.com/office/powerpoint/2010/main" val="11343719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71</a:t>
            </a:fld>
            <a:endParaRPr lang="en-US"/>
          </a:p>
        </p:txBody>
      </p:sp>
    </p:spTree>
    <p:extLst>
      <p:ext uri="{BB962C8B-B14F-4D97-AF65-F5344CB8AC3E}">
        <p14:creationId xmlns:p14="http://schemas.microsoft.com/office/powerpoint/2010/main" val="25040071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 information about the Earls of Shrewsbury: http://www.hereditarytitles.com/Page24.html </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72</a:t>
            </a:fld>
            <a:endParaRPr lang="en-US"/>
          </a:p>
        </p:txBody>
      </p:sp>
    </p:spTree>
    <p:extLst>
      <p:ext uri="{BB962C8B-B14F-4D97-AF65-F5344CB8AC3E}">
        <p14:creationId xmlns:p14="http://schemas.microsoft.com/office/powerpoint/2010/main" val="15354865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73</a:t>
            </a:fld>
            <a:endParaRPr lang="en-US"/>
          </a:p>
        </p:txBody>
      </p:sp>
    </p:spTree>
    <p:extLst>
      <p:ext uri="{BB962C8B-B14F-4D97-AF65-F5344CB8AC3E}">
        <p14:creationId xmlns:p14="http://schemas.microsoft.com/office/powerpoint/2010/main" val="4442486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74</a:t>
            </a:fld>
            <a:endParaRPr lang="en-US"/>
          </a:p>
        </p:txBody>
      </p:sp>
    </p:spTree>
    <p:extLst>
      <p:ext uri="{BB962C8B-B14F-4D97-AF65-F5344CB8AC3E}">
        <p14:creationId xmlns:p14="http://schemas.microsoft.com/office/powerpoint/2010/main" val="14024886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9.18 together</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75</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a:t>
            </a:r>
            <a:r>
              <a:rPr lang="en-US" b="0" baseline="0" smtClean="0"/>
              <a:t>Subfield $a is implied in the OCLC display if it is the first subfield</a:t>
            </a:r>
            <a:r>
              <a:rPr lang="en-US" i="0" baseline="0" smtClean="0"/>
              <a:t>.</a:t>
            </a:r>
            <a:endParaRPr lang="en-US" smtClean="0"/>
          </a:p>
          <a:p>
            <a:endParaRPr lang="en-US" smtClean="0"/>
          </a:p>
          <a:p>
            <a:r>
              <a:rPr lang="en-US" smtClean="0"/>
              <a:t>Participants</a:t>
            </a:r>
            <a:r>
              <a:rPr lang="en-US" baseline="0" smtClean="0"/>
              <a:t>: add type of family to the authorized access points in your three worksheets/work forms.</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76</a:t>
            </a:fld>
            <a:endParaRPr lang="en-US"/>
          </a:p>
        </p:txBody>
      </p:sp>
    </p:spTree>
    <p:extLst>
      <p:ext uri="{BB962C8B-B14F-4D97-AF65-F5344CB8AC3E}">
        <p14:creationId xmlns:p14="http://schemas.microsoft.com/office/powerpoint/2010/main" val="35107364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eaLnBrk="1" fontAlgn="auto" hangingPunct="1">
              <a:spcBef>
                <a:spcPts val="0"/>
              </a:spcBef>
              <a:spcAft>
                <a:spcPts val="0"/>
              </a:spcAft>
              <a:defRPr/>
            </a:pPr>
            <a:r>
              <a:rPr lang="en-US" smtClean="0"/>
              <a:t>Participants</a:t>
            </a:r>
            <a:r>
              <a:rPr lang="en-US" baseline="0" smtClean="0"/>
              <a:t>: add the date you recorded in 046 (year only) to the authorized access points in your three worksheets/work forms.</a:t>
            </a:r>
            <a:endParaRPr lang="en-US" smtClean="0"/>
          </a:p>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77</a:t>
            </a:fld>
            <a:endParaRPr lang="en-US"/>
          </a:p>
        </p:txBody>
      </p:sp>
    </p:spTree>
    <p:extLst>
      <p:ext uri="{BB962C8B-B14F-4D97-AF65-F5344CB8AC3E}">
        <p14:creationId xmlns:p14="http://schemas.microsoft.com/office/powerpoint/2010/main" val="35795104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Two possible ways to establish the Coniglio family</a:t>
            </a:r>
            <a:r>
              <a:rPr lang="en-US" baseline="0" smtClean="0"/>
              <a:t> name. It would also be possible to use Rosa as the prominent member if it was judged that she was more prominent than Gaetano or would better identify the family. Similarly, </a:t>
            </a:r>
            <a:r>
              <a:rPr lang="en-US" smtClean="0"/>
              <a:t>Serradifalco, Italy</a:t>
            </a:r>
            <a:r>
              <a:rPr lang="en-US" baseline="0" smtClean="0"/>
              <a:t> might have been chosen for the place. If it is thought necessary, different versions of the qualifier can be recorded in variant access points for the family.</a:t>
            </a:r>
          </a:p>
          <a:p>
            <a:endParaRPr lang="en-US" baseline="0" smtClean="0"/>
          </a:p>
          <a:p>
            <a:pPr defTabSz="916137" eaLnBrk="1" fontAlgn="auto" hangingPunct="1">
              <a:spcBef>
                <a:spcPts val="0"/>
              </a:spcBef>
              <a:spcAft>
                <a:spcPts val="0"/>
              </a:spcAft>
              <a:defRPr/>
            </a:pPr>
            <a:r>
              <a:rPr lang="en-US" baseline="0" smtClean="0"/>
              <a:t>Probably best not to go beyond 3 elements in the qualifier, even though RDA does not limit.  You can always add variant access points to bring out other elements in the qualifier.</a:t>
            </a:r>
            <a:endParaRPr lang="en-US" smtClean="0"/>
          </a:p>
          <a:p>
            <a:endParaRPr lang="en-US" baseline="0" smtClean="0"/>
          </a:p>
          <a:p>
            <a:r>
              <a:rPr lang="en-US" baseline="0" smtClean="0"/>
              <a:t>Participants: complete the authorized access points in your three worksheets/work forms by adding a place or prominent member.</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78</a:t>
            </a:fld>
            <a:endParaRPr lang="en-US"/>
          </a:p>
        </p:txBody>
      </p:sp>
    </p:spTree>
    <p:extLst>
      <p:ext uri="{BB962C8B-B14F-4D97-AF65-F5344CB8AC3E}">
        <p14:creationId xmlns:p14="http://schemas.microsoft.com/office/powerpoint/2010/main" val="35795104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79</a:t>
            </a:fld>
            <a:endParaRPr lang="en-US"/>
          </a:p>
        </p:txBody>
      </p:sp>
    </p:spTree>
    <p:extLst>
      <p:ext uri="{BB962C8B-B14F-4D97-AF65-F5344CB8AC3E}">
        <p14:creationId xmlns:p14="http://schemas.microsoft.com/office/powerpoint/2010/main" val="827462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View</a:t>
            </a:r>
            <a:r>
              <a:rPr lang="en-US" baseline="0" smtClean="0"/>
              <a:t> of Osmond family blog, May 2011.</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8</a:t>
            </a:fld>
            <a:endParaRPr lang="en-US"/>
          </a:p>
        </p:txBody>
      </p:sp>
    </p:spTree>
    <p:extLst>
      <p:ext uri="{BB962C8B-B14F-4D97-AF65-F5344CB8AC3E}">
        <p14:creationId xmlns:p14="http://schemas.microsoft.com/office/powerpoint/2010/main" val="27573534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80</a:t>
            </a:fld>
            <a:endParaRPr lang="en-US"/>
          </a:p>
        </p:txBody>
      </p:sp>
    </p:spTree>
    <p:extLst>
      <p:ext uri="{BB962C8B-B14F-4D97-AF65-F5344CB8AC3E}">
        <p14:creationId xmlns:p14="http://schemas.microsoft.com/office/powerpoint/2010/main" val="135899201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81</a:t>
            </a:fld>
            <a:endParaRPr lang="en-US"/>
          </a:p>
        </p:txBody>
      </p:sp>
    </p:spTree>
    <p:extLst>
      <p:ext uri="{BB962C8B-B14F-4D97-AF65-F5344CB8AC3E}">
        <p14:creationId xmlns:p14="http://schemas.microsoft.com/office/powerpoint/2010/main" val="251816261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a:t>
            </a:r>
            <a:r>
              <a:rPr lang="en-US" baseline="0" smtClean="0"/>
              <a:t> </a:t>
            </a:r>
            <a:r>
              <a:rPr lang="en-US" b="0" baseline="0" smtClean="0"/>
              <a:t>Subfield $a is implied in the OCLC display if it is the first subfield</a:t>
            </a:r>
            <a:r>
              <a:rPr lang="en-US" i="0" baseline="0" smtClean="0"/>
              <a:t>.</a:t>
            </a:r>
            <a:endParaRPr lang="en-US" smtClean="0"/>
          </a:p>
          <a:p>
            <a:endParaRPr lang="en-US" smtClean="0"/>
          </a:p>
          <a:p>
            <a:r>
              <a:rPr lang="en-US" smtClean="0"/>
              <a:t>Note (to</a:t>
            </a:r>
            <a:r>
              <a:rPr lang="en-US" baseline="0" smtClean="0"/>
              <a:t> bring up only if somebody in the class notices)</a:t>
            </a:r>
            <a:r>
              <a:rPr lang="en-US" smtClean="0"/>
              <a:t>:</a:t>
            </a:r>
            <a:r>
              <a:rPr lang="en-US" baseline="0" smtClean="0"/>
              <a:t> the RDA to MARC mapping in the Toolkit doesn’t take into account the situation found with the Shrewsbury 400; it only maps type of family to $a, but in this case it winds up in $c.</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82</a:t>
            </a:fld>
            <a:endParaRPr lang="en-US"/>
          </a:p>
        </p:txBody>
      </p:sp>
    </p:spTree>
    <p:extLst>
      <p:ext uri="{BB962C8B-B14F-4D97-AF65-F5344CB8AC3E}">
        <p14:creationId xmlns:p14="http://schemas.microsoft.com/office/powerpoint/2010/main" val="357951040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is completely up to the judgment of the cataloger. The only required elements in the variant</a:t>
            </a:r>
            <a:r>
              <a:rPr lang="en-US" baseline="0" smtClean="0"/>
              <a:t> access point are variant name and type of family.</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83</a:t>
            </a:fld>
            <a:endParaRPr lang="en-US"/>
          </a:p>
        </p:txBody>
      </p:sp>
    </p:spTree>
    <p:extLst>
      <p:ext uri="{BB962C8B-B14F-4D97-AF65-F5344CB8AC3E}">
        <p14:creationId xmlns:p14="http://schemas.microsoft.com/office/powerpoint/2010/main" val="357951040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Add Variant Access Points to the three records if necessary.</a:t>
            </a:r>
            <a:endParaRPr lang="en-US" b="1"/>
          </a:p>
        </p:txBody>
      </p:sp>
      <p:sp>
        <p:nvSpPr>
          <p:cNvPr id="4" name="Slide Number Placeholder 3"/>
          <p:cNvSpPr>
            <a:spLocks noGrp="1"/>
          </p:cNvSpPr>
          <p:nvPr>
            <p:ph type="sldNum" sz="quarter" idx="10"/>
          </p:nvPr>
        </p:nvSpPr>
        <p:spPr/>
        <p:txBody>
          <a:bodyPr/>
          <a:lstStyle/>
          <a:p>
            <a:fld id="{3CAE09A8-D713-4556-AF97-F7041742ED7E}" type="slidenum">
              <a:rPr lang="en-US" smtClean="0"/>
              <a:t>84</a:t>
            </a:fld>
            <a:endParaRPr lang="en-US"/>
          </a:p>
        </p:txBody>
      </p:sp>
    </p:spTree>
    <p:extLst>
      <p:ext uri="{BB962C8B-B14F-4D97-AF65-F5344CB8AC3E}">
        <p14:creationId xmlns:p14="http://schemas.microsoft.com/office/powerpoint/2010/main" val="357951040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a:t>
            </a:r>
            <a:r>
              <a:rPr lang="en-US" baseline="0" smtClean="0"/>
              <a:t> Positioning of $w is at the end of the field in the OCLC display.</a:t>
            </a:r>
          </a:p>
          <a:p>
            <a:endParaRPr lang="en-US" baseline="0" smtClean="0"/>
          </a:p>
          <a:p>
            <a:r>
              <a:rPr lang="en-US" b="1" baseline="0" smtClean="0"/>
              <a:t>Add related persons to the records.</a:t>
            </a:r>
            <a:endParaRPr lang="en-US" b="1"/>
          </a:p>
        </p:txBody>
      </p:sp>
      <p:sp>
        <p:nvSpPr>
          <p:cNvPr id="4" name="Slide Number Placeholder 3"/>
          <p:cNvSpPr>
            <a:spLocks noGrp="1"/>
          </p:cNvSpPr>
          <p:nvPr>
            <p:ph type="sldNum" sz="quarter" idx="10"/>
          </p:nvPr>
        </p:nvSpPr>
        <p:spPr/>
        <p:txBody>
          <a:bodyPr/>
          <a:lstStyle/>
          <a:p>
            <a:fld id="{3CAE09A8-D713-4556-AF97-F7041742ED7E}" type="slidenum">
              <a:rPr lang="en-US" smtClean="0"/>
              <a:t>85</a:t>
            </a:fld>
            <a:endParaRPr lang="en-US"/>
          </a:p>
        </p:txBody>
      </p:sp>
    </p:spTree>
    <p:extLst>
      <p:ext uri="{BB962C8B-B14F-4D97-AF65-F5344CB8AC3E}">
        <p14:creationId xmlns:p14="http://schemas.microsoft.com/office/powerpoint/2010/main" val="149369975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this case, since there isn’t yet an earlier-later relationship designator in Appendix</a:t>
            </a:r>
            <a:r>
              <a:rPr lang="en-US" baseline="0" smtClean="0"/>
              <a:t> K, we need to use the MARC $w coding.</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86</a:t>
            </a:fld>
            <a:endParaRPr lang="en-US"/>
          </a:p>
        </p:txBody>
      </p:sp>
    </p:spTree>
    <p:extLst>
      <p:ext uri="{BB962C8B-B14F-4D97-AF65-F5344CB8AC3E}">
        <p14:creationId xmlns:p14="http://schemas.microsoft.com/office/powerpoint/2010/main" val="358798840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87</a:t>
            </a:fld>
            <a:endParaRPr lang="en-US"/>
          </a:p>
        </p:txBody>
      </p:sp>
    </p:spTree>
    <p:extLst>
      <p:ext uri="{BB962C8B-B14F-4D97-AF65-F5344CB8AC3E}">
        <p14:creationId xmlns:p14="http://schemas.microsoft.com/office/powerpoint/2010/main" val="358798840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eaLnBrk="1" fontAlgn="auto" hangingPunct="1">
              <a:spcBef>
                <a:spcPts val="0"/>
              </a:spcBef>
              <a:spcAft>
                <a:spcPts val="0"/>
              </a:spcAft>
              <a:defRPr/>
            </a:pPr>
            <a:r>
              <a:rPr lang="en-US"/>
              <a:t>Possible answers coming up on following slides.</a:t>
            </a:r>
          </a:p>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88</a:t>
            </a:fld>
            <a:endParaRPr lang="en-US"/>
          </a:p>
        </p:txBody>
      </p:sp>
    </p:spTree>
    <p:extLst>
      <p:ext uri="{BB962C8B-B14F-4D97-AF65-F5344CB8AC3E}">
        <p14:creationId xmlns:p14="http://schemas.microsoft.com/office/powerpoint/2010/main" val="418718481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89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addition to these, there are many other ways families can be related to works, expressions, manifestations,</a:t>
            </a:r>
            <a:r>
              <a:rPr lang="en-US" baseline="0" smtClean="0"/>
              <a:t> or items.</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9</a:t>
            </a:fld>
            <a:endParaRPr lang="en-US"/>
          </a:p>
        </p:txBody>
      </p:sp>
    </p:spTree>
    <p:extLst>
      <p:ext uri="{BB962C8B-B14F-4D97-AF65-F5344CB8AC3E}">
        <p14:creationId xmlns:p14="http://schemas.microsoft.com/office/powerpoint/2010/main" val="10098933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90</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91</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92</a:t>
            </a:fld>
            <a:endParaRPr lang="en-US"/>
          </a:p>
        </p:txBody>
      </p:sp>
    </p:spTree>
    <p:extLst>
      <p:ext uri="{BB962C8B-B14F-4D97-AF65-F5344CB8AC3E}">
        <p14:creationId xmlns:p14="http://schemas.microsoft.com/office/powerpoint/2010/main" val="143212634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93</a:t>
            </a:fld>
            <a:endParaRPr lang="en-US"/>
          </a:p>
        </p:txBody>
      </p:sp>
    </p:spTree>
    <p:extLst>
      <p:ext uri="{BB962C8B-B14F-4D97-AF65-F5344CB8AC3E}">
        <p14:creationId xmlns:p14="http://schemas.microsoft.com/office/powerpoint/2010/main" val="55901618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3C9DC5-6BBB-47C0-B82C-15732F0D3D44}" type="slidenum">
              <a:rPr lang="en-US" smtClean="0"/>
              <a:pPr>
                <a:defRPr/>
              </a:pPr>
              <a:t>94</a:t>
            </a:fld>
            <a:endParaRPr lang="en-US"/>
          </a:p>
        </p:txBody>
      </p:sp>
    </p:spTree>
    <p:extLst>
      <p:ext uri="{BB962C8B-B14F-4D97-AF65-F5344CB8AC3E}">
        <p14:creationId xmlns:p14="http://schemas.microsoft.com/office/powerpoint/2010/main" val="4161484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461A0DC-3A69-4BF1-BD57-C80497730340}" type="slidenum">
              <a:rPr lang="en-US"/>
              <a:pPr>
                <a:defRPr/>
              </a:pPr>
              <a:t>‹#›</a:t>
            </a:fld>
            <a:endParaRPr lang="en-US"/>
          </a:p>
        </p:txBody>
      </p:sp>
    </p:spTree>
    <p:extLst>
      <p:ext uri="{BB962C8B-B14F-4D97-AF65-F5344CB8AC3E}">
        <p14:creationId xmlns:p14="http://schemas.microsoft.com/office/powerpoint/2010/main" val="359515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66BC0A96-F358-4765-B095-95E9BF31401C}" type="slidenum">
              <a:rPr lang="en-US"/>
              <a:pPr>
                <a:defRPr/>
              </a:pPr>
              <a:t>‹#›</a:t>
            </a:fld>
            <a:endParaRPr lang="en-US"/>
          </a:p>
        </p:txBody>
      </p:sp>
    </p:spTree>
    <p:extLst>
      <p:ext uri="{BB962C8B-B14F-4D97-AF65-F5344CB8AC3E}">
        <p14:creationId xmlns:p14="http://schemas.microsoft.com/office/powerpoint/2010/main" val="290207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6C25511-A257-4497-A09D-287F6B949D20}" type="slidenum">
              <a:rPr lang="en-US"/>
              <a:pPr>
                <a:defRPr/>
              </a:pPr>
              <a:t>‹#›</a:t>
            </a:fld>
            <a:endParaRPr lang="en-US"/>
          </a:p>
        </p:txBody>
      </p:sp>
    </p:spTree>
    <p:extLst>
      <p:ext uri="{BB962C8B-B14F-4D97-AF65-F5344CB8AC3E}">
        <p14:creationId xmlns:p14="http://schemas.microsoft.com/office/powerpoint/2010/main" val="378838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9E3B6C1D-0A64-44B3-8B9C-DFA8D7B038DA}" type="slidenum">
              <a:rPr lang="en-US"/>
              <a:pPr>
                <a:defRPr/>
              </a:pPr>
              <a:t>‹#›</a:t>
            </a:fld>
            <a:endParaRPr lang="en-US"/>
          </a:p>
        </p:txBody>
      </p:sp>
    </p:spTree>
    <p:extLst>
      <p:ext uri="{BB962C8B-B14F-4D97-AF65-F5344CB8AC3E}">
        <p14:creationId xmlns:p14="http://schemas.microsoft.com/office/powerpoint/2010/main" val="12872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A44EFCC9-8A83-47E6-9B01-AFD129878EA3}" type="slidenum">
              <a:rPr lang="en-US"/>
              <a:pPr>
                <a:defRPr/>
              </a:pPr>
              <a:t>‹#›</a:t>
            </a:fld>
            <a:endParaRPr lang="en-US"/>
          </a:p>
        </p:txBody>
      </p:sp>
    </p:spTree>
    <p:extLst>
      <p:ext uri="{BB962C8B-B14F-4D97-AF65-F5344CB8AC3E}">
        <p14:creationId xmlns:p14="http://schemas.microsoft.com/office/powerpoint/2010/main" val="227508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66E60AB4-1B6A-463D-9E82-3877F78C1E11}" type="slidenum">
              <a:rPr lang="en-US"/>
              <a:pPr>
                <a:defRPr/>
              </a:pPr>
              <a:t>‹#›</a:t>
            </a:fld>
            <a:endParaRPr lang="en-US"/>
          </a:p>
        </p:txBody>
      </p:sp>
    </p:spTree>
    <p:extLst>
      <p:ext uri="{BB962C8B-B14F-4D97-AF65-F5344CB8AC3E}">
        <p14:creationId xmlns:p14="http://schemas.microsoft.com/office/powerpoint/2010/main" val="352368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9" name="Slide Number Placeholder 5"/>
          <p:cNvSpPr>
            <a:spLocks noGrp="1"/>
          </p:cNvSpPr>
          <p:nvPr>
            <p:ph type="sldNum" sz="quarter" idx="12"/>
          </p:nvPr>
        </p:nvSpPr>
        <p:spPr/>
        <p:txBody>
          <a:bodyPr/>
          <a:lstStyle>
            <a:lvl1pPr>
              <a:defRPr/>
            </a:lvl1pPr>
          </a:lstStyle>
          <a:p>
            <a:pPr>
              <a:defRPr/>
            </a:pPr>
            <a:fld id="{C27E84CB-F8DB-472F-8F15-F22B2255F1CA}" type="slidenum">
              <a:rPr lang="en-US"/>
              <a:pPr>
                <a:defRPr/>
              </a:pPr>
              <a:t>‹#›</a:t>
            </a:fld>
            <a:endParaRPr lang="en-US"/>
          </a:p>
        </p:txBody>
      </p:sp>
    </p:spTree>
    <p:extLst>
      <p:ext uri="{BB962C8B-B14F-4D97-AF65-F5344CB8AC3E}">
        <p14:creationId xmlns:p14="http://schemas.microsoft.com/office/powerpoint/2010/main" val="1845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5" name="Slide Number Placeholder 5"/>
          <p:cNvSpPr>
            <a:spLocks noGrp="1"/>
          </p:cNvSpPr>
          <p:nvPr>
            <p:ph type="sldNum" sz="quarter" idx="12"/>
          </p:nvPr>
        </p:nvSpPr>
        <p:spPr/>
        <p:txBody>
          <a:bodyPr/>
          <a:lstStyle>
            <a:lvl1pPr>
              <a:defRPr/>
            </a:lvl1pPr>
          </a:lstStyle>
          <a:p>
            <a:pPr>
              <a:defRPr/>
            </a:pPr>
            <a:fld id="{9FCC589F-AE95-470F-AF87-AF346AC04909}" type="slidenum">
              <a:rPr lang="en-US"/>
              <a:pPr>
                <a:defRPr/>
              </a:pPr>
              <a:t>‹#›</a:t>
            </a:fld>
            <a:endParaRPr lang="en-US"/>
          </a:p>
        </p:txBody>
      </p:sp>
    </p:spTree>
    <p:extLst>
      <p:ext uri="{BB962C8B-B14F-4D97-AF65-F5344CB8AC3E}">
        <p14:creationId xmlns:p14="http://schemas.microsoft.com/office/powerpoint/2010/main" val="131703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4" name="Slide Number Placeholder 5"/>
          <p:cNvSpPr>
            <a:spLocks noGrp="1"/>
          </p:cNvSpPr>
          <p:nvPr>
            <p:ph type="sldNum" sz="quarter" idx="12"/>
          </p:nvPr>
        </p:nvSpPr>
        <p:spPr/>
        <p:txBody>
          <a:bodyPr/>
          <a:lstStyle>
            <a:lvl1pPr>
              <a:defRPr/>
            </a:lvl1pPr>
          </a:lstStyle>
          <a:p>
            <a:pPr>
              <a:defRPr/>
            </a:pPr>
            <a:fld id="{FD9C697A-F5DC-4EA9-9621-ECFB76347A72}" type="slidenum">
              <a:rPr lang="en-US"/>
              <a:pPr>
                <a:defRPr/>
              </a:pPr>
              <a:t>‹#›</a:t>
            </a:fld>
            <a:endParaRPr lang="en-US"/>
          </a:p>
        </p:txBody>
      </p:sp>
    </p:spTree>
    <p:extLst>
      <p:ext uri="{BB962C8B-B14F-4D97-AF65-F5344CB8AC3E}">
        <p14:creationId xmlns:p14="http://schemas.microsoft.com/office/powerpoint/2010/main" val="134255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A8181615-C047-42A6-A18B-5C8FF3E288D4}" type="slidenum">
              <a:rPr lang="en-US"/>
              <a:pPr>
                <a:defRPr/>
              </a:pPr>
              <a:t>‹#›</a:t>
            </a:fld>
            <a:endParaRPr lang="en-US"/>
          </a:p>
        </p:txBody>
      </p:sp>
    </p:spTree>
    <p:extLst>
      <p:ext uri="{BB962C8B-B14F-4D97-AF65-F5344CB8AC3E}">
        <p14:creationId xmlns:p14="http://schemas.microsoft.com/office/powerpoint/2010/main" val="60250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256F2C-3B96-4106-AFE6-9A5522CC7E57}" type="slidenum">
              <a:rPr lang="en-US"/>
              <a:pPr>
                <a:defRPr/>
              </a:pPr>
              <a:t>‹#›</a:t>
            </a:fld>
            <a:endParaRPr lang="en-US"/>
          </a:p>
        </p:txBody>
      </p:sp>
    </p:spTree>
    <p:extLst>
      <p:ext uri="{BB962C8B-B14F-4D97-AF65-F5344CB8AC3E}">
        <p14:creationId xmlns:p14="http://schemas.microsoft.com/office/powerpoint/2010/main" val="240668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5. Describing families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EE9F9430-777A-4AAE-B734-076E7077D617}"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349375"/>
            <a:ext cx="7772400" cy="1470025"/>
          </a:xfrm>
        </p:spPr>
        <p:txBody>
          <a:bodyPr/>
          <a:lstStyle/>
          <a:p>
            <a:r>
              <a:rPr lang="en-US" sz="3600" b="1" smtClean="0"/>
              <a:t>Module </a:t>
            </a:r>
            <a:r>
              <a:rPr lang="en-US" sz="3600" b="1"/>
              <a:t>5</a:t>
            </a:r>
            <a:r>
              <a:rPr lang="en-US" sz="3600" b="1" smtClean="0"/>
              <a:t/>
            </a:r>
            <a:br>
              <a:rPr lang="en-US" sz="3600" b="1" smtClean="0"/>
            </a:br>
            <a:r>
              <a:rPr lang="en-US" sz="3600" b="1" smtClean="0"/>
              <a:t>Describing Families</a:t>
            </a:r>
            <a:br>
              <a:rPr lang="en-US" sz="3600" b="1" smtClean="0"/>
            </a:br>
            <a:endParaRPr lang="en-US" sz="2400"/>
          </a:p>
        </p:txBody>
      </p:sp>
      <p:sp>
        <p:nvSpPr>
          <p:cNvPr id="7" name="TextBox 6"/>
          <p:cNvSpPr txBox="1">
            <a:spLocks noChangeArrowheads="1"/>
          </p:cNvSpPr>
          <p:nvPr/>
        </p:nvSpPr>
        <p:spPr>
          <a:xfrm>
            <a:off x="571500" y="3657600"/>
            <a:ext cx="8001000" cy="19812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smtClean="0">
                <a:solidFill>
                  <a:schemeClr val="tx1"/>
                </a:solidFill>
              </a:rPr>
              <a:t>RDA Training</a:t>
            </a:r>
            <a:br>
              <a:rPr lang="en-US" sz="2800" b="1" smtClean="0">
                <a:solidFill>
                  <a:schemeClr val="tx1"/>
                </a:solidFill>
              </a:rPr>
            </a:br>
            <a:r>
              <a:rPr lang="en-US" sz="2800" b="1" smtClean="0">
                <a:solidFill>
                  <a:schemeClr val="tx1"/>
                </a:solidFill>
              </a:rPr>
              <a:t>Utah State Library</a:t>
            </a:r>
          </a:p>
          <a:p>
            <a:pPr algn="ctr"/>
            <a:r>
              <a:rPr lang="en-US" sz="2800" b="1" smtClean="0">
                <a:solidFill>
                  <a:schemeClr val="tx1"/>
                </a:solidFill>
              </a:rPr>
              <a:t>Harold B. Lee Library, Brigham Young University</a:t>
            </a:r>
          </a:p>
          <a:p>
            <a:pPr algn="ctr"/>
            <a:r>
              <a:rPr lang="en-US" sz="2800" b="1" smtClean="0">
                <a:solidFill>
                  <a:schemeClr val="tx1"/>
                </a:solidFill>
              </a:rPr>
              <a:t>April 2014</a:t>
            </a:r>
            <a:endParaRPr lang="en-US" sz="2800" dirty="0">
              <a:solidFill>
                <a:schemeClr val="tx1"/>
              </a:solidFill>
            </a:endParaRPr>
          </a:p>
        </p:txBody>
      </p:sp>
    </p:spTree>
    <p:extLst>
      <p:ext uri="{BB962C8B-B14F-4D97-AF65-F5344CB8AC3E}">
        <p14:creationId xmlns:p14="http://schemas.microsoft.com/office/powerpoint/2010/main" val="4213556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Families as subjects</a:t>
            </a:r>
            <a:endParaRPr lang="en-US"/>
          </a:p>
        </p:txBody>
      </p:sp>
      <p:sp>
        <p:nvSpPr>
          <p:cNvPr id="3" name="Content Placeholder 2"/>
          <p:cNvSpPr>
            <a:spLocks noGrp="1"/>
          </p:cNvSpPr>
          <p:nvPr>
            <p:ph idx="1"/>
          </p:nvPr>
        </p:nvSpPr>
        <p:spPr/>
        <p:txBody>
          <a:bodyPr>
            <a:normAutofit lnSpcReduction="10000"/>
          </a:bodyPr>
          <a:lstStyle/>
          <a:p>
            <a:r>
              <a:rPr lang="en-US" smtClean="0"/>
              <a:t>Families can also be subjects of works.</a:t>
            </a:r>
          </a:p>
          <a:p>
            <a:r>
              <a:rPr lang="en-US" smtClean="0"/>
              <a:t>Current LC policy: only use LCSH family name forms in 600 fields, even in RDA records. This policy may change in the future.</a:t>
            </a:r>
          </a:p>
          <a:p>
            <a:r>
              <a:rPr lang="en-US" smtClean="0"/>
              <a:t>Until the policy changes, family name records should be coded as not valid for use as subjects and should include </a:t>
            </a:r>
          </a:p>
          <a:p>
            <a:pPr marL="457200" lvl="1" indent="0">
              <a:buNone/>
            </a:pPr>
            <a:r>
              <a:rPr lang="en-US" smtClean="0"/>
              <a:t>667 SUBJECT USAGE: This name is not valid for use as a subject; use a family name heading from LCSH. </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10</a:t>
            </a:fld>
            <a:endParaRPr lang="en-US"/>
          </a:p>
        </p:txBody>
      </p:sp>
    </p:spTree>
    <p:extLst>
      <p:ext uri="{BB962C8B-B14F-4D97-AF65-F5344CB8AC3E}">
        <p14:creationId xmlns:p14="http://schemas.microsoft.com/office/powerpoint/2010/main" val="1799267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067800" cy="7921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flipV="1">
            <a:off x="152400" y="3962400"/>
            <a:ext cx="60960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467100" y="1676400"/>
            <a:ext cx="8763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286000" y="1676400"/>
            <a:ext cx="8763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11</a:t>
            </a:fld>
            <a:endParaRPr lang="en-US"/>
          </a:p>
        </p:txBody>
      </p:sp>
    </p:spTree>
    <p:extLst>
      <p:ext uri="{BB962C8B-B14F-4D97-AF65-F5344CB8AC3E}">
        <p14:creationId xmlns:p14="http://schemas.microsoft.com/office/powerpoint/2010/main" val="1601399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MARC Coding</a:t>
            </a:r>
            <a:endParaRPr lang="en-US"/>
          </a:p>
        </p:txBody>
      </p:sp>
      <p:sp>
        <p:nvSpPr>
          <p:cNvPr id="3" name="Content Placeholder 2"/>
          <p:cNvSpPr>
            <a:spLocks noGrp="1"/>
          </p:cNvSpPr>
          <p:nvPr>
            <p:ph idx="1"/>
          </p:nvPr>
        </p:nvSpPr>
        <p:spPr/>
        <p:txBody>
          <a:bodyPr/>
          <a:lstStyle/>
          <a:p>
            <a:r>
              <a:rPr lang="en-US" smtClean="0"/>
              <a:t>Familes are coded in X00 with first indicator “3”</a:t>
            </a:r>
          </a:p>
          <a:p>
            <a:r>
              <a:rPr lang="en-US" smtClean="0"/>
              <a:t>As with other authority records, RDA records for families are coded “z” in 008/10 (“Rules”) and “rda” in 040 subfield $e.</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12</a:t>
            </a:fld>
            <a:endParaRPr lang="en-US"/>
          </a:p>
        </p:txBody>
      </p:sp>
    </p:spTree>
    <p:extLst>
      <p:ext uri="{BB962C8B-B14F-4D97-AF65-F5344CB8AC3E}">
        <p14:creationId xmlns:p14="http://schemas.microsoft.com/office/powerpoint/2010/main" val="1306678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067800" cy="7921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3276600" y="2133600"/>
            <a:ext cx="11430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524000" y="2895600"/>
            <a:ext cx="5715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13</a:t>
            </a:fld>
            <a:endParaRPr lang="en-US"/>
          </a:p>
        </p:txBody>
      </p:sp>
    </p:spTree>
    <p:extLst>
      <p:ext uri="{BB962C8B-B14F-4D97-AF65-F5344CB8AC3E}">
        <p14:creationId xmlns:p14="http://schemas.microsoft.com/office/powerpoint/2010/main" val="1667659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Definition</a:t>
            </a:r>
            <a:endParaRPr lang="en-US"/>
          </a:p>
        </p:txBody>
      </p:sp>
      <p:sp>
        <p:nvSpPr>
          <p:cNvPr id="3" name="Content Placeholder 2"/>
          <p:cNvSpPr>
            <a:spLocks noGrp="1"/>
          </p:cNvSpPr>
          <p:nvPr>
            <p:ph idx="1"/>
          </p:nvPr>
        </p:nvSpPr>
        <p:spPr/>
        <p:txBody>
          <a:bodyPr/>
          <a:lstStyle/>
          <a:p>
            <a:endParaRPr lang="en-US" smtClean="0"/>
          </a:p>
          <a:p>
            <a:r>
              <a:rPr lang="en-US" smtClean="0"/>
              <a:t>RDA 8.1.2: The term family refers to two or more persons related by birth, marriage, adoption, civil union, or similar legal status, or who otherwise present themselves as a family.</a:t>
            </a:r>
          </a:p>
          <a:p>
            <a:r>
              <a:rPr lang="en-US" smtClean="0"/>
              <a:t>It also includes larger groups such as dynasties, clans, or royal houses.</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14</a:t>
            </a:fld>
            <a:endParaRPr lang="en-US"/>
          </a:p>
        </p:txBody>
      </p:sp>
    </p:spTree>
    <p:extLst>
      <p:ext uri="{BB962C8B-B14F-4D97-AF65-F5344CB8AC3E}">
        <p14:creationId xmlns:p14="http://schemas.microsoft.com/office/powerpoint/2010/main" val="782580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Family vs. Corporate Body</a:t>
            </a:r>
            <a:endParaRPr lang="en-US"/>
          </a:p>
        </p:txBody>
      </p:sp>
      <p:sp>
        <p:nvSpPr>
          <p:cNvPr id="3" name="Content Placeholder 2"/>
          <p:cNvSpPr>
            <a:spLocks noGrp="1"/>
          </p:cNvSpPr>
          <p:nvPr>
            <p:ph idx="1"/>
          </p:nvPr>
        </p:nvSpPr>
        <p:spPr/>
        <p:txBody>
          <a:bodyPr/>
          <a:lstStyle/>
          <a:p>
            <a:r>
              <a:rPr lang="en-US" smtClean="0"/>
              <a:t>Families can be related to organizations. Such organizations are corporate bodies:</a:t>
            </a:r>
          </a:p>
          <a:p>
            <a:endParaRPr lang="en-US" smtClean="0"/>
          </a:p>
          <a:p>
            <a:pPr lvl="1">
              <a:buNone/>
            </a:pPr>
            <a:r>
              <a:rPr lang="en-US" sz="2400"/>
              <a:t>100 </a:t>
            </a:r>
            <a:r>
              <a:rPr lang="en-US" sz="2400" smtClean="0"/>
              <a:t>3_ $a Hoopes </a:t>
            </a:r>
            <a:r>
              <a:rPr lang="en-US" sz="2400"/>
              <a:t>(Family : </a:t>
            </a:r>
            <a:r>
              <a:rPr lang="en-US" sz="2400" smtClean="0"/>
              <a:t>$g </a:t>
            </a:r>
            <a:r>
              <a:rPr lang="en-US" sz="2400"/>
              <a:t>Hoopes, Joshua, 1645-1723)</a:t>
            </a:r>
          </a:p>
          <a:p>
            <a:pPr lvl="1">
              <a:buNone/>
            </a:pPr>
            <a:r>
              <a:rPr lang="en-US" sz="2400" smtClean="0"/>
              <a:t>110 2_ $a Hoopes </a:t>
            </a:r>
            <a:r>
              <a:rPr lang="en-US" sz="2400"/>
              <a:t>Family </a:t>
            </a:r>
            <a:r>
              <a:rPr lang="en-US" sz="2400" smtClean="0"/>
              <a:t>Organization</a:t>
            </a:r>
          </a:p>
          <a:p>
            <a:pPr lvl="1">
              <a:buNone/>
            </a:pPr>
            <a:endParaRPr lang="en-US" sz="2400" smtClean="0"/>
          </a:p>
          <a:p>
            <a:pPr lvl="1">
              <a:buNone/>
            </a:pPr>
            <a:r>
              <a:rPr lang="en-US" sz="2400"/>
              <a:t>100 </a:t>
            </a:r>
            <a:r>
              <a:rPr lang="en-US" sz="2400" smtClean="0"/>
              <a:t>3_ $a Osmond </a:t>
            </a:r>
            <a:r>
              <a:rPr lang="en-US" sz="2400"/>
              <a:t>(Family : </a:t>
            </a:r>
            <a:r>
              <a:rPr lang="en-US" sz="2400" smtClean="0"/>
              <a:t>$g </a:t>
            </a:r>
            <a:r>
              <a:rPr lang="en-US" sz="2400"/>
              <a:t>Osmond, George, 1917-2007</a:t>
            </a:r>
            <a:r>
              <a:rPr lang="en-US" sz="2400" smtClean="0"/>
              <a:t>)</a:t>
            </a:r>
          </a:p>
          <a:p>
            <a:pPr lvl="1">
              <a:buNone/>
            </a:pPr>
            <a:r>
              <a:rPr lang="en-US" sz="2400"/>
              <a:t>110 </a:t>
            </a:r>
            <a:r>
              <a:rPr lang="en-US" sz="2400" smtClean="0"/>
              <a:t>2_ $a Osmonds </a:t>
            </a:r>
            <a:r>
              <a:rPr lang="en-US" sz="2400"/>
              <a:t>(Musical group</a:t>
            </a:r>
            <a:r>
              <a:rPr lang="en-US" sz="2400" smtClean="0"/>
              <a:t>)</a:t>
            </a:r>
            <a:endParaRPr lang="en-US" sz="2400"/>
          </a:p>
          <a:p>
            <a:pPr>
              <a:buNone/>
            </a:pPr>
            <a:endParaRPr lang="en-US"/>
          </a:p>
          <a:p>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15</a:t>
            </a:fld>
            <a:endParaRPr lang="en-US"/>
          </a:p>
        </p:txBody>
      </p:sp>
    </p:spTree>
    <p:extLst>
      <p:ext uri="{BB962C8B-B14F-4D97-AF65-F5344CB8AC3E}">
        <p14:creationId xmlns:p14="http://schemas.microsoft.com/office/powerpoint/2010/main" val="1712128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Core Elements for Families</a:t>
            </a:r>
            <a:endParaRPr lang="en-US"/>
          </a:p>
        </p:txBody>
      </p:sp>
      <p:sp>
        <p:nvSpPr>
          <p:cNvPr id="3" name="Content Placeholder 2"/>
          <p:cNvSpPr>
            <a:spLocks noGrp="1"/>
          </p:cNvSpPr>
          <p:nvPr>
            <p:ph idx="1"/>
          </p:nvPr>
        </p:nvSpPr>
        <p:spPr/>
        <p:txBody>
          <a:bodyPr>
            <a:normAutofit lnSpcReduction="10000"/>
          </a:bodyPr>
          <a:lstStyle/>
          <a:p>
            <a:pPr>
              <a:buNone/>
            </a:pPr>
            <a:r>
              <a:rPr lang="en-US" smtClean="0"/>
              <a:t>RDA 8.3</a:t>
            </a:r>
          </a:p>
          <a:p>
            <a:pPr>
              <a:buNone/>
            </a:pPr>
            <a:r>
              <a:rPr lang="en-US" i="1" smtClean="0"/>
              <a:t>Always core if the information is known</a:t>
            </a:r>
          </a:p>
          <a:p>
            <a:pPr lvl="1"/>
            <a:r>
              <a:rPr lang="en-US" smtClean="0"/>
              <a:t>Preferred </a:t>
            </a:r>
            <a:r>
              <a:rPr lang="en-US"/>
              <a:t>name for the family</a:t>
            </a:r>
          </a:p>
          <a:p>
            <a:pPr lvl="1"/>
            <a:r>
              <a:rPr lang="en-US"/>
              <a:t>Type of family</a:t>
            </a:r>
          </a:p>
          <a:p>
            <a:pPr lvl="1"/>
            <a:r>
              <a:rPr lang="en-US"/>
              <a:t>Date associated with the family</a:t>
            </a:r>
          </a:p>
          <a:p>
            <a:pPr lvl="1"/>
            <a:r>
              <a:rPr lang="en-US"/>
              <a:t>Identifier for the </a:t>
            </a:r>
            <a:r>
              <a:rPr lang="en-US" smtClean="0"/>
              <a:t>family</a:t>
            </a:r>
          </a:p>
          <a:p>
            <a:pPr>
              <a:buNone/>
            </a:pPr>
            <a:r>
              <a:rPr lang="en-US" i="1" smtClean="0"/>
              <a:t>Core if necessary to distinguish</a:t>
            </a:r>
          </a:p>
          <a:p>
            <a:pPr lvl="1"/>
            <a:r>
              <a:rPr lang="en-US"/>
              <a:t>Place associated with the family</a:t>
            </a:r>
          </a:p>
          <a:p>
            <a:pPr lvl="1"/>
            <a:r>
              <a:rPr lang="en-US"/>
              <a:t>Prominent member of the family</a:t>
            </a:r>
          </a:p>
          <a:p>
            <a:pPr>
              <a:buNone/>
            </a:pPr>
            <a:endParaRPr lang="en-US" smtClean="0"/>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16</a:t>
            </a:fld>
            <a:endParaRPr lang="en-US"/>
          </a:p>
        </p:txBody>
      </p:sp>
    </p:spTree>
    <p:extLst>
      <p:ext uri="{BB962C8B-B14F-4D97-AF65-F5344CB8AC3E}">
        <p14:creationId xmlns:p14="http://schemas.microsoft.com/office/powerpoint/2010/main" val="2412465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smtClean="0"/>
              <a:t>What core or other elements can you identify about the Coniglio Family?</a:t>
            </a:r>
          </a:p>
          <a:p>
            <a:pPr marL="0" indent="0">
              <a:buNone/>
            </a:pP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17</a:t>
            </a:fld>
            <a:endParaRPr lang="en-US"/>
          </a:p>
        </p:txBody>
      </p:sp>
    </p:spTree>
    <p:extLst>
      <p:ext uri="{BB962C8B-B14F-4D97-AF65-F5344CB8AC3E}">
        <p14:creationId xmlns:p14="http://schemas.microsoft.com/office/powerpoint/2010/main" val="3506538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0"/>
            <a:ext cx="8541594" cy="63314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743200" y="4953000"/>
            <a:ext cx="11430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Module 5. Describing families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18</a:t>
            </a:fld>
            <a:endParaRPr lang="en-US"/>
          </a:p>
        </p:txBody>
      </p:sp>
    </p:spTree>
    <p:extLst>
      <p:ext uri="{BB962C8B-B14F-4D97-AF65-F5344CB8AC3E}">
        <p14:creationId xmlns:p14="http://schemas.microsoft.com/office/powerpoint/2010/main" val="3890762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0"/>
            <a:ext cx="6781800" cy="6381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19</a:t>
            </a:fld>
            <a:endParaRPr lang="en-US"/>
          </a:p>
        </p:txBody>
      </p:sp>
    </p:spTree>
    <p:extLst>
      <p:ext uri="{BB962C8B-B14F-4D97-AF65-F5344CB8AC3E}">
        <p14:creationId xmlns:p14="http://schemas.microsoft.com/office/powerpoint/2010/main" val="3653653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a:hlinkClick r:id="rId3"/>
              </a:rPr>
              <a:t>http://access.rdatoolkit.org/login</a:t>
            </a:r>
            <a:endParaRPr lang="en-US"/>
          </a:p>
          <a:p>
            <a:pPr lvl="1"/>
            <a:r>
              <a:rPr lang="en-US"/>
              <a:t>ID: aprilrda</a:t>
            </a:r>
          </a:p>
          <a:p>
            <a:pPr lvl="1"/>
            <a:r>
              <a:rPr lang="en-US"/>
              <a:t>Password: training</a:t>
            </a:r>
          </a:p>
          <a:p>
            <a:endParaRPr lang="en-US" smtClean="0"/>
          </a:p>
          <a:p>
            <a:r>
              <a:rPr lang="en-US" smtClean="0"/>
              <a:t>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Identifying Families: Transcription and Capitalization</a:t>
            </a:r>
            <a:endParaRPr lang="en-US"/>
          </a:p>
        </p:txBody>
      </p:sp>
      <p:sp>
        <p:nvSpPr>
          <p:cNvPr id="3" name="Content Placeholder 2"/>
          <p:cNvSpPr>
            <a:spLocks noGrp="1"/>
          </p:cNvSpPr>
          <p:nvPr>
            <p:ph idx="1"/>
          </p:nvPr>
        </p:nvSpPr>
        <p:spPr/>
        <p:txBody>
          <a:bodyPr/>
          <a:lstStyle/>
          <a:p>
            <a:r>
              <a:rPr lang="en-US" sz="2800" smtClean="0"/>
              <a:t>8.5.1. Follow Appendix A.2</a:t>
            </a:r>
          </a:p>
          <a:p>
            <a:r>
              <a:rPr lang="en-US" sz="2800" smtClean="0"/>
              <a:t>8.5.4. Diacritical marks: record them as they appear; add them if it is certain that they are integral to the name but were omitted in the source</a:t>
            </a:r>
          </a:p>
          <a:p>
            <a:r>
              <a:rPr lang="en-US" sz="2800" smtClean="0"/>
              <a:t>8.5.5. Retain hyphens if used by the family</a:t>
            </a:r>
          </a:p>
          <a:p>
            <a:r>
              <a:rPr lang="en-US" sz="2800" smtClean="0"/>
              <a:t>8.5.6. Instructions about spacing between initials</a:t>
            </a:r>
          </a:p>
          <a:p>
            <a:r>
              <a:rPr lang="en-US" sz="2800" smtClean="0"/>
              <a:t>8.5.7. Abbreviations. Follow the usage of the familiy</a:t>
            </a:r>
          </a:p>
          <a:p>
            <a:r>
              <a:rPr lang="en-US" sz="2800" smtClean="0"/>
              <a:t>8.4. Language and script. NACO policy = Romanize vernacular scripts.</a:t>
            </a:r>
            <a:endParaRPr lang="en-US" sz="2800"/>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20</a:t>
            </a:fld>
            <a:endParaRPr lang="en-US"/>
          </a:p>
        </p:txBody>
      </p:sp>
    </p:spTree>
    <p:extLst>
      <p:ext uri="{BB962C8B-B14F-4D97-AF65-F5344CB8AC3E}">
        <p14:creationId xmlns:p14="http://schemas.microsoft.com/office/powerpoint/2010/main" val="3722703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8.12. Source Consulted</a:t>
            </a:r>
            <a:endParaRPr lang="en-US"/>
          </a:p>
        </p:txBody>
      </p:sp>
      <p:sp>
        <p:nvSpPr>
          <p:cNvPr id="3" name="Content Placeholder 2"/>
          <p:cNvSpPr>
            <a:spLocks noGrp="1"/>
          </p:cNvSpPr>
          <p:nvPr>
            <p:ph idx="1"/>
          </p:nvPr>
        </p:nvSpPr>
        <p:spPr/>
        <p:txBody>
          <a:bodyPr/>
          <a:lstStyle/>
          <a:p>
            <a:r>
              <a:rPr lang="en-US" smtClean="0"/>
              <a:t>Record in 670 field, or 3XX $u/$v</a:t>
            </a:r>
          </a:p>
          <a:p>
            <a:r>
              <a:rPr lang="en-US" smtClean="0"/>
              <a:t>Always include one 670 for the work being cataloged</a:t>
            </a:r>
          </a:p>
          <a:p>
            <a:r>
              <a:rPr lang="en-US" smtClean="0"/>
              <a:t>Others included if needed to justify information in the description</a:t>
            </a:r>
          </a:p>
          <a:p>
            <a:r>
              <a:rPr lang="en-US" smtClean="0"/>
              <a:t>Suggested format: </a:t>
            </a:r>
          </a:p>
          <a:p>
            <a:pPr marL="457200" lvl="1" indent="0">
              <a:buNone/>
            </a:pPr>
            <a:r>
              <a:rPr lang="en-US" smtClean="0"/>
              <a:t>670  Title proper, date: $b citation (data)</a:t>
            </a:r>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21</a:t>
            </a:fld>
            <a:endParaRPr lang="en-US"/>
          </a:p>
        </p:txBody>
      </p:sp>
    </p:spTree>
    <p:extLst>
      <p:ext uri="{BB962C8B-B14F-4D97-AF65-F5344CB8AC3E}">
        <p14:creationId xmlns:p14="http://schemas.microsoft.com/office/powerpoint/2010/main" val="525899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670 field examples</a:t>
            </a:r>
            <a:endParaRPr lang="en-US"/>
          </a:p>
        </p:txBody>
      </p:sp>
      <p:sp>
        <p:nvSpPr>
          <p:cNvPr id="3" name="Content Placeholder 2"/>
          <p:cNvSpPr>
            <a:spLocks noGrp="1"/>
          </p:cNvSpPr>
          <p:nvPr>
            <p:ph idx="1"/>
          </p:nvPr>
        </p:nvSpPr>
        <p:spPr>
          <a:xfrm>
            <a:off x="457200" y="1219200"/>
            <a:ext cx="8229600" cy="4800600"/>
          </a:xfrm>
        </p:spPr>
        <p:txBody>
          <a:bodyPr/>
          <a:lstStyle/>
          <a:p>
            <a:pPr marL="0" lvl="1" indent="0">
              <a:buNone/>
            </a:pPr>
            <a:r>
              <a:rPr lang="en-US" sz="1800" smtClean="0"/>
              <a:t>670  Letters </a:t>
            </a:r>
            <a:r>
              <a:rPr lang="en-US" sz="1800" dirty="0"/>
              <a:t>and papers of the </a:t>
            </a:r>
            <a:r>
              <a:rPr lang="en-US" sz="1800" dirty="0" err="1"/>
              <a:t>Verney</a:t>
            </a:r>
            <a:r>
              <a:rPr lang="en-US" sz="1800" dirty="0"/>
              <a:t> family down to the end of the year 1639</a:t>
            </a:r>
            <a:endParaRPr lang="en-US" sz="1800" dirty="0" smtClean="0"/>
          </a:p>
          <a:p>
            <a:pPr marL="0" lvl="1" indent="0">
              <a:buNone/>
            </a:pPr>
            <a:endParaRPr lang="en-US" sz="1800" dirty="0" smtClean="0"/>
          </a:p>
          <a:p>
            <a:pPr marL="0" indent="0">
              <a:buNone/>
            </a:pPr>
            <a:r>
              <a:rPr lang="en-US" sz="1800" smtClean="0"/>
              <a:t>670  Diaspora </a:t>
            </a:r>
            <a:r>
              <a:rPr lang="en-US" sz="1800" dirty="0" smtClean="0"/>
              <a:t>in Buenos Aires, 2012: $b disc face (</a:t>
            </a:r>
            <a:r>
              <a:rPr lang="en-US" sz="1800" dirty="0" err="1" smtClean="0"/>
              <a:t>Linetzky</a:t>
            </a:r>
            <a:r>
              <a:rPr lang="en-US" sz="1800" dirty="0" smtClean="0"/>
              <a:t> Family)</a:t>
            </a:r>
          </a:p>
          <a:p>
            <a:pPr marL="0" indent="0">
              <a:buNone/>
            </a:pPr>
            <a:endParaRPr lang="en-US" sz="1800" dirty="0"/>
          </a:p>
          <a:p>
            <a:pPr marL="0" indent="0">
              <a:buNone/>
            </a:pPr>
            <a:r>
              <a:rPr lang="en-US" sz="1800" smtClean="0"/>
              <a:t>670  Converted </a:t>
            </a:r>
            <a:r>
              <a:rPr lang="en-US" sz="1800" dirty="0" smtClean="0"/>
              <a:t>mind, 2011: $b CD case (the Manning family)</a:t>
            </a:r>
          </a:p>
          <a:p>
            <a:pPr marL="0" indent="0">
              <a:buNone/>
            </a:pPr>
            <a:endParaRPr lang="en-US" sz="1800" dirty="0"/>
          </a:p>
          <a:p>
            <a:pPr marL="0" indent="0">
              <a:buNone/>
            </a:pPr>
            <a:r>
              <a:rPr lang="en-US" sz="1800" smtClean="0"/>
              <a:t>670  Warmed </a:t>
            </a:r>
            <a:r>
              <a:rPr lang="en-US" sz="1800" dirty="0" smtClean="0"/>
              <a:t>by the hearthstone, 2011: $b </a:t>
            </a:r>
            <a:r>
              <a:rPr lang="en-US" sz="1800" dirty="0"/>
              <a:t>title page </a:t>
            </a:r>
            <a:r>
              <a:rPr lang="en-US" sz="1800" dirty="0" smtClean="0"/>
              <a:t>(the Moran family)</a:t>
            </a:r>
          </a:p>
          <a:p>
            <a:pPr marL="0" indent="0">
              <a:buNone/>
            </a:pPr>
            <a:endParaRPr lang="en-US" sz="1800" dirty="0"/>
          </a:p>
          <a:p>
            <a:pPr marL="0" indent="0">
              <a:buNone/>
            </a:pPr>
            <a:r>
              <a:rPr lang="en-US" sz="1800" smtClean="0"/>
              <a:t>670  </a:t>
            </a:r>
            <a:r>
              <a:rPr lang="en-US" sz="1800"/>
              <a:t>O</a:t>
            </a:r>
            <a:r>
              <a:rPr lang="en-US" sz="1800" smtClean="0"/>
              <a:t>CLC</a:t>
            </a:r>
            <a:r>
              <a:rPr lang="en-US" sz="1800" dirty="0"/>
              <a:t>, June </a:t>
            </a:r>
            <a:r>
              <a:rPr lang="en-US" sz="1800" dirty="0" smtClean="0"/>
              <a:t>16, 2012 $b (usage</a:t>
            </a:r>
            <a:r>
              <a:rPr lang="en-US" sz="1800" dirty="0"/>
              <a:t>: </a:t>
            </a:r>
            <a:r>
              <a:rPr lang="en-US" sz="1800" dirty="0" err="1" smtClean="0"/>
              <a:t>Atholl</a:t>
            </a:r>
            <a:r>
              <a:rPr lang="en-US" sz="1800" dirty="0" smtClean="0"/>
              <a:t> family)</a:t>
            </a:r>
            <a:endParaRPr lang="en-US" sz="1800" dirty="0"/>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22</a:t>
            </a:fld>
            <a:endParaRPr lang="en-US"/>
          </a:p>
        </p:txBody>
      </p:sp>
    </p:spTree>
    <p:extLst>
      <p:ext uri="{BB962C8B-B14F-4D97-AF65-F5344CB8AC3E}">
        <p14:creationId xmlns:p14="http://schemas.microsoft.com/office/powerpoint/2010/main" val="3119577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Families: Sources</a:t>
            </a:r>
          </a:p>
        </p:txBody>
      </p:sp>
      <p:sp>
        <p:nvSpPr>
          <p:cNvPr id="19459" name="Content Placeholder 2"/>
          <p:cNvSpPr>
            <a:spLocks noGrp="1"/>
          </p:cNvSpPr>
          <p:nvPr>
            <p:ph idx="1"/>
          </p:nvPr>
        </p:nvSpPr>
        <p:spPr/>
        <p:txBody>
          <a:bodyPr/>
          <a:lstStyle/>
          <a:p>
            <a:endParaRPr lang="en-US" smtClean="0"/>
          </a:p>
          <a:p>
            <a:r>
              <a:rPr lang="en-US" smtClean="0"/>
              <a:t>Where can we get information about persons?</a:t>
            </a:r>
          </a:p>
          <a:p>
            <a:pPr lvl="1"/>
            <a:r>
              <a:rPr lang="en-US" smtClean="0"/>
              <a:t>10.1.1: Take the name or names of the family from </a:t>
            </a:r>
            <a:r>
              <a:rPr lang="en-US" i="1" smtClean="0"/>
              <a:t>any source</a:t>
            </a:r>
            <a:r>
              <a:rPr lang="en-US" smtClean="0"/>
              <a:t>; take information on other identifying attributes from </a:t>
            </a:r>
            <a:r>
              <a:rPr lang="en-US" i="1" smtClean="0"/>
              <a:t>any source</a:t>
            </a:r>
            <a:r>
              <a:rPr lang="en-US" smtClean="0"/>
              <a:t>.</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23</a:t>
            </a:fld>
            <a:endParaRPr lang="en-US"/>
          </a:p>
        </p:txBody>
      </p:sp>
    </p:spTree>
    <p:extLst>
      <p:ext uri="{BB962C8B-B14F-4D97-AF65-F5344CB8AC3E}">
        <p14:creationId xmlns:p14="http://schemas.microsoft.com/office/powerpoint/2010/main" val="341279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Families: Sources</a:t>
            </a:r>
          </a:p>
        </p:txBody>
      </p:sp>
      <p:sp>
        <p:nvSpPr>
          <p:cNvPr id="19459" name="Content Placeholder 2"/>
          <p:cNvSpPr>
            <a:spLocks noGrp="1"/>
          </p:cNvSpPr>
          <p:nvPr>
            <p:ph idx="1"/>
          </p:nvPr>
        </p:nvSpPr>
        <p:spPr>
          <a:xfrm>
            <a:off x="457200" y="1219200"/>
            <a:ext cx="8229600" cy="4906963"/>
          </a:xfrm>
        </p:spPr>
        <p:txBody>
          <a:bodyPr/>
          <a:lstStyle/>
          <a:p>
            <a:r>
              <a:rPr lang="en-US" dirty="0" smtClean="0"/>
              <a:t>Sources to check</a:t>
            </a:r>
          </a:p>
          <a:p>
            <a:pPr lvl="1"/>
            <a:r>
              <a:rPr lang="en-US" dirty="0" smtClean="0"/>
              <a:t>The resource you are cataloging</a:t>
            </a:r>
          </a:p>
          <a:p>
            <a:pPr lvl="1"/>
            <a:r>
              <a:rPr lang="en-US" dirty="0" smtClean="0"/>
              <a:t>The LC/NACO Authority File (authorities.loc.gov)</a:t>
            </a:r>
          </a:p>
          <a:p>
            <a:pPr lvl="1"/>
            <a:r>
              <a:rPr lang="en-US" dirty="0" smtClean="0"/>
              <a:t>Your database (e.g. OCLC)</a:t>
            </a:r>
          </a:p>
          <a:p>
            <a:pPr lvl="1"/>
            <a:r>
              <a:rPr lang="en-US" dirty="0" smtClean="0"/>
              <a:t>Optional: Other useful sources</a:t>
            </a:r>
          </a:p>
          <a:p>
            <a:pPr lvl="2"/>
            <a:r>
              <a:rPr lang="en-US" dirty="0" smtClean="0"/>
              <a:t>Virtual </a:t>
            </a:r>
            <a:r>
              <a:rPr lang="en-US" dirty="0"/>
              <a:t>International Authority File (http://</a:t>
            </a:r>
            <a:r>
              <a:rPr lang="en-US" dirty="0" smtClean="0"/>
              <a:t>viaf.org)</a:t>
            </a:r>
            <a:endParaRPr lang="en-US" dirty="0"/>
          </a:p>
          <a:p>
            <a:pPr lvl="2"/>
            <a:r>
              <a:rPr lang="en-US" dirty="0"/>
              <a:t>Wikipedia (http://www.wikipedia.org/)</a:t>
            </a:r>
          </a:p>
          <a:p>
            <a:pPr lvl="2"/>
            <a:r>
              <a:rPr lang="en-US" dirty="0" smtClean="0"/>
              <a:t>Other sources such as encyclopedias and dictionaries</a:t>
            </a:r>
          </a:p>
          <a:p>
            <a:pPr lvl="2"/>
            <a:r>
              <a:rPr lang="en-US" dirty="0" smtClean="0"/>
              <a:t>FamilySearch.org</a:t>
            </a:r>
          </a:p>
          <a:p>
            <a:pPr lvl="2"/>
            <a:r>
              <a:rPr lang="en-US" dirty="0" smtClean="0"/>
              <a:t>ancestry.com</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24</a:t>
            </a:fld>
            <a:endParaRPr lang="en-US"/>
          </a:p>
        </p:txBody>
      </p:sp>
    </p:spTree>
    <p:extLst>
      <p:ext uri="{BB962C8B-B14F-4D97-AF65-F5344CB8AC3E}">
        <p14:creationId xmlns:p14="http://schemas.microsoft.com/office/powerpoint/2010/main" val="290912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smtClean="0"/>
              <a:t>Take three worksheets or open three work forms.</a:t>
            </a:r>
          </a:p>
          <a:p>
            <a:r>
              <a:rPr lang="en-US" smtClean="0"/>
              <a:t>Record the source consulted element(s) in one or more 670 fields for the Coniglio, Cunningham, and Linnell familes.</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25</a:t>
            </a:fld>
            <a:endParaRPr lang="en-US"/>
          </a:p>
        </p:txBody>
      </p:sp>
    </p:spTree>
    <p:extLst>
      <p:ext uri="{BB962C8B-B14F-4D97-AF65-F5344CB8AC3E}">
        <p14:creationId xmlns:p14="http://schemas.microsoft.com/office/powerpoint/2010/main" val="3451204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8381" y="457200"/>
            <a:ext cx="7545019" cy="55927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743200" y="4953000"/>
            <a:ext cx="11430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Module 5. Describing families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26</a:t>
            </a:fld>
            <a:endParaRPr lang="en-US"/>
          </a:p>
        </p:txBody>
      </p:sp>
    </p:spTree>
    <p:extLst>
      <p:ext uri="{BB962C8B-B14F-4D97-AF65-F5344CB8AC3E}">
        <p14:creationId xmlns:p14="http://schemas.microsoft.com/office/powerpoint/2010/main" val="961415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238125"/>
            <a:ext cx="6781800" cy="6381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27</a:t>
            </a:fld>
            <a:endParaRPr lang="en-US"/>
          </a:p>
        </p:txBody>
      </p:sp>
    </p:spTree>
    <p:extLst>
      <p:ext uri="{BB962C8B-B14F-4D97-AF65-F5344CB8AC3E}">
        <p14:creationId xmlns:p14="http://schemas.microsoft.com/office/powerpoint/2010/main" val="22973458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Source Consulted (Coniglio)</a:t>
            </a:r>
            <a:endParaRPr lang="en-US"/>
          </a:p>
        </p:txBody>
      </p:sp>
      <p:sp>
        <p:nvSpPr>
          <p:cNvPr id="3" name="Content Placeholder 2"/>
          <p:cNvSpPr>
            <a:spLocks noGrp="1"/>
          </p:cNvSpPr>
          <p:nvPr>
            <p:ph idx="1"/>
          </p:nvPr>
        </p:nvSpPr>
        <p:spPr/>
        <p:txBody>
          <a:bodyPr/>
          <a:lstStyle/>
          <a:p>
            <a:pPr marL="914400" indent="-914400">
              <a:buNone/>
            </a:pPr>
            <a:r>
              <a:rPr lang="en-US" sz="2800" smtClean="0"/>
              <a:t>670	$a </a:t>
            </a:r>
            <a:r>
              <a:rPr lang="en-US" sz="2800"/>
              <a:t>The Coniglio family website, </a:t>
            </a:r>
            <a:r>
              <a:rPr lang="en-US" sz="2800" smtClean="0"/>
              <a:t>8 April 2014 </a:t>
            </a:r>
            <a:r>
              <a:rPr lang="en-US" sz="2800"/>
              <a:t>$b (Coniglio family, descendants of Gaetano and Rosa Alessi Coniglio, who married 30 November 1912 in Serradifalco, Italy and emigrated to the United States 30 April 1913; the family settled in Robertsdale, Pa.)</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28</a:t>
            </a:fld>
            <a:endParaRPr lang="en-US"/>
          </a:p>
        </p:txBody>
      </p:sp>
    </p:spTree>
    <p:extLst>
      <p:ext uri="{BB962C8B-B14F-4D97-AF65-F5344CB8AC3E}">
        <p14:creationId xmlns:p14="http://schemas.microsoft.com/office/powerpoint/2010/main" val="2741017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38138"/>
            <a:ext cx="3962400" cy="6181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29</a:t>
            </a:fld>
            <a:endParaRPr lang="en-US"/>
          </a:p>
        </p:txBody>
      </p:sp>
    </p:spTree>
    <p:extLst>
      <p:ext uri="{BB962C8B-B14F-4D97-AF65-F5344CB8AC3E}">
        <p14:creationId xmlns:p14="http://schemas.microsoft.com/office/powerpoint/2010/main" val="1298130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152400"/>
            <a:ext cx="5029200" cy="2209800"/>
          </a:xfrm>
        </p:spPr>
        <p:txBody>
          <a:bodyPr/>
          <a:lstStyle/>
          <a:p>
            <a:r>
              <a:rPr lang="en-US" smtClean="0"/>
              <a:t>RDA Chapters 8 </a:t>
            </a:r>
            <a:br>
              <a:rPr lang="en-US" smtClean="0"/>
            </a:br>
            <a:r>
              <a:rPr lang="en-US" smtClean="0"/>
              <a:t>and 10</a:t>
            </a:r>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838200" y="20151"/>
            <a:ext cx="2362200" cy="6774241"/>
          </a:xfrm>
          <a:prstGeom prst="rect">
            <a:avLst/>
          </a:prstGeom>
          <a:noFill/>
          <a:ln w="9525">
            <a:solidFill>
              <a:schemeClr val="tx1"/>
            </a:solidFill>
            <a:miter lim="800000"/>
            <a:headEnd/>
            <a:tailEnd/>
          </a:ln>
        </p:spPr>
      </p:pic>
      <p:sp>
        <p:nvSpPr>
          <p:cNvPr id="3" name="Footer Placeholder 2"/>
          <p:cNvSpPr>
            <a:spLocks noGrp="1"/>
          </p:cNvSpPr>
          <p:nvPr>
            <p:ph type="ftr" sz="quarter" idx="11"/>
          </p:nvPr>
        </p:nvSpPr>
        <p:spPr/>
        <p:txBody>
          <a:bodyPr/>
          <a:lstStyle/>
          <a:p>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3</a:t>
            </a:fld>
            <a:endParaRPr lang="en-US"/>
          </a:p>
        </p:txBody>
      </p:sp>
    </p:spTree>
    <p:extLst>
      <p:ext uri="{BB962C8B-B14F-4D97-AF65-F5344CB8AC3E}">
        <p14:creationId xmlns:p14="http://schemas.microsoft.com/office/powerpoint/2010/main" val="2020438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a:t>Further information about the Cunningham family, from p. 5-6 of the </a:t>
            </a:r>
            <a:r>
              <a:rPr lang="en-US" sz="3200" smtClean="0"/>
              <a:t>book</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79756"/>
            <a:ext cx="3219450" cy="55583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5510" y="1279757"/>
            <a:ext cx="3019359" cy="55583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30</a:t>
            </a:fld>
            <a:endParaRPr lang="en-US"/>
          </a:p>
        </p:txBody>
      </p:sp>
    </p:spTree>
    <p:extLst>
      <p:ext uri="{BB962C8B-B14F-4D97-AF65-F5344CB8AC3E}">
        <p14:creationId xmlns:p14="http://schemas.microsoft.com/office/powerpoint/2010/main" val="3254064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Source Consulted (Cunningham)</a:t>
            </a:r>
            <a:endParaRPr lang="en-US"/>
          </a:p>
        </p:txBody>
      </p:sp>
      <p:sp>
        <p:nvSpPr>
          <p:cNvPr id="3" name="Content Placeholder 2"/>
          <p:cNvSpPr>
            <a:spLocks noGrp="1"/>
          </p:cNvSpPr>
          <p:nvPr>
            <p:ph idx="1"/>
          </p:nvPr>
        </p:nvSpPr>
        <p:spPr/>
        <p:txBody>
          <a:bodyPr/>
          <a:lstStyle/>
          <a:p>
            <a:pPr marL="914400" indent="-914400">
              <a:buNone/>
            </a:pPr>
            <a:r>
              <a:rPr lang="en-US" sz="2800" smtClean="0"/>
              <a:t>670	$a </a:t>
            </a:r>
            <a:r>
              <a:rPr lang="en-US" sz="2800"/>
              <a:t>The Cunningham family cookbook, 1997: $b </a:t>
            </a:r>
            <a:r>
              <a:rPr lang="en-US" sz="2800" smtClean="0"/>
              <a:t>pages </a:t>
            </a:r>
            <a:r>
              <a:rPr lang="en-US" sz="2800"/>
              <a:t>5-6 (descendants of William and Nancy Cunningham. William emigrated from Scotland some time after 1785 and married Nancy Carr in 1795. The family eventually settled in Trigg County, Ky.)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31</a:t>
            </a:fld>
            <a:endParaRPr lang="en-US"/>
          </a:p>
        </p:txBody>
      </p:sp>
    </p:spTree>
    <p:extLst>
      <p:ext uri="{BB962C8B-B14F-4D97-AF65-F5344CB8AC3E}">
        <p14:creationId xmlns:p14="http://schemas.microsoft.com/office/powerpoint/2010/main" val="4285209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280" y="476250"/>
            <a:ext cx="4693920" cy="6076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32</a:t>
            </a:fld>
            <a:endParaRPr lang="en-US"/>
          </a:p>
        </p:txBody>
      </p:sp>
    </p:spTree>
    <p:extLst>
      <p:ext uri="{BB962C8B-B14F-4D97-AF65-F5344CB8AC3E}">
        <p14:creationId xmlns:p14="http://schemas.microsoft.com/office/powerpoint/2010/main" val="26557805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a:buNone/>
            </a:pPr>
            <a:r>
              <a:rPr lang="en-US" smtClean="0"/>
              <a:t>Further information about the Linnell family, from the Linnell Family Association website:</a:t>
            </a:r>
          </a:p>
          <a:p>
            <a:pPr>
              <a:buNone/>
            </a:pPr>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08" y="1766887"/>
            <a:ext cx="8677192" cy="46589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33</a:t>
            </a:fld>
            <a:endParaRPr lang="en-US"/>
          </a:p>
        </p:txBody>
      </p:sp>
    </p:spTree>
    <p:extLst>
      <p:ext uri="{BB962C8B-B14F-4D97-AF65-F5344CB8AC3E}">
        <p14:creationId xmlns:p14="http://schemas.microsoft.com/office/powerpoint/2010/main" val="29545434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Sources Consulted (Linnell)</a:t>
            </a:r>
            <a:endParaRPr lang="en-US"/>
          </a:p>
        </p:txBody>
      </p:sp>
      <p:sp>
        <p:nvSpPr>
          <p:cNvPr id="3" name="Content Placeholder 2"/>
          <p:cNvSpPr>
            <a:spLocks noGrp="1"/>
          </p:cNvSpPr>
          <p:nvPr>
            <p:ph idx="1"/>
          </p:nvPr>
        </p:nvSpPr>
        <p:spPr/>
        <p:txBody>
          <a:bodyPr/>
          <a:lstStyle/>
          <a:p>
            <a:pPr marL="914400" indent="-914400">
              <a:buNone/>
            </a:pPr>
            <a:r>
              <a:rPr lang="en-US" sz="2800" smtClean="0"/>
              <a:t>670	$a </a:t>
            </a:r>
            <a:r>
              <a:rPr lang="en-US" sz="2800"/>
              <a:t>Linnell family newsletter, 1989-</a:t>
            </a:r>
          </a:p>
          <a:p>
            <a:pPr marL="914400" indent="-914400">
              <a:buNone/>
            </a:pPr>
            <a:r>
              <a:rPr lang="en-US" sz="2800" smtClean="0"/>
              <a:t>670	$a </a:t>
            </a:r>
            <a:r>
              <a:rPr lang="en-US" sz="2800"/>
              <a:t>Linnell Family Association website, </a:t>
            </a:r>
            <a:r>
              <a:rPr lang="en-US" sz="2800" smtClean="0"/>
              <a:t>8 April 2014 </a:t>
            </a:r>
            <a:r>
              <a:rPr lang="en-US" sz="2800"/>
              <a:t>$b (The Linnell family consists of all Linnells in North America, all presumed to be descendants of Robert Linnell, who came to Sciutate, Massachusetts with his children and second wife in 1638. The family later settled on Cape Cod</a:t>
            </a:r>
            <a:r>
              <a:rPr lang="en-US" sz="2800" smtClean="0"/>
              <a:t>.)</a:t>
            </a:r>
            <a:endParaRPr lang="en-US" sz="28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34</a:t>
            </a:fld>
            <a:endParaRPr lang="en-US"/>
          </a:p>
        </p:txBody>
      </p:sp>
    </p:spTree>
    <p:extLst>
      <p:ext uri="{BB962C8B-B14F-4D97-AF65-F5344CB8AC3E}">
        <p14:creationId xmlns:p14="http://schemas.microsoft.com/office/powerpoint/2010/main" val="4045970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Choosing and Recording the Preferred Name</a:t>
            </a:r>
            <a:endParaRPr lang="en-US"/>
          </a:p>
        </p:txBody>
      </p:sp>
      <p:sp>
        <p:nvSpPr>
          <p:cNvPr id="3" name="Content Placeholder 2"/>
          <p:cNvSpPr>
            <a:spLocks noGrp="1"/>
          </p:cNvSpPr>
          <p:nvPr>
            <p:ph idx="1"/>
          </p:nvPr>
        </p:nvSpPr>
        <p:spPr/>
        <p:txBody>
          <a:bodyPr/>
          <a:lstStyle/>
          <a:p>
            <a:r>
              <a:rPr lang="en-US" smtClean="0"/>
              <a:t>The preferred name should be the commonly known form of the name (RDA 10.2.2).</a:t>
            </a:r>
          </a:p>
          <a:p>
            <a:r>
              <a:rPr lang="en-US" smtClean="0"/>
              <a:t>Forms found in preferred sources of information (e.g. title pages of books) are assumed to be the commonly known form, but other evidence may contradict this.</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35</a:t>
            </a:fld>
            <a:endParaRPr lang="en-US"/>
          </a:p>
        </p:txBody>
      </p:sp>
    </p:spTree>
    <p:extLst>
      <p:ext uri="{BB962C8B-B14F-4D97-AF65-F5344CB8AC3E}">
        <p14:creationId xmlns:p14="http://schemas.microsoft.com/office/powerpoint/2010/main" val="13198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Preferred Name Chosen from Preferred Sources</a:t>
            </a:r>
            <a:endParaRPr lang="en-US"/>
          </a:p>
        </p:txBody>
      </p:sp>
      <p:sp>
        <p:nvSpPr>
          <p:cNvPr id="5" name="Title 1"/>
          <p:cNvSpPr txBox="1">
            <a:spLocks/>
          </p:cNvSpPr>
          <p:nvPr/>
        </p:nvSpPr>
        <p:spPr>
          <a:xfrm>
            <a:off x="990600" y="1752600"/>
            <a:ext cx="30480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mj-lt"/>
                <a:ea typeface="+mj-ea"/>
                <a:cs typeface="+mj-cs"/>
              </a:rPr>
              <a:t>Linnell</a:t>
            </a:r>
          </a:p>
        </p:txBody>
      </p:sp>
      <p:sp>
        <p:nvSpPr>
          <p:cNvPr id="7" name="Title 1"/>
          <p:cNvSpPr txBox="1">
            <a:spLocks/>
          </p:cNvSpPr>
          <p:nvPr/>
        </p:nvSpPr>
        <p:spPr>
          <a:xfrm>
            <a:off x="4876800" y="1752600"/>
            <a:ext cx="30480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mj-lt"/>
                <a:ea typeface="+mj-ea"/>
                <a:cs typeface="+mj-cs"/>
              </a:rPr>
              <a:t>Cunningham</a:t>
            </a: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3093720" cy="4005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286000"/>
            <a:ext cx="2590800" cy="40418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36</a:t>
            </a:fld>
            <a:endParaRPr lang="en-US"/>
          </a:p>
        </p:txBody>
      </p:sp>
    </p:spTree>
    <p:extLst>
      <p:ext uri="{BB962C8B-B14F-4D97-AF65-F5344CB8AC3E}">
        <p14:creationId xmlns:p14="http://schemas.microsoft.com/office/powerpoint/2010/main" val="2182352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smtClean="0"/>
              <a:t>Attributes of Persons: Preferred Name (MARC)</a:t>
            </a:r>
          </a:p>
        </p:txBody>
      </p:sp>
      <p:sp>
        <p:nvSpPr>
          <p:cNvPr id="20483" name="Content Placeholder 2"/>
          <p:cNvSpPr>
            <a:spLocks noGrp="1"/>
          </p:cNvSpPr>
          <p:nvPr>
            <p:ph idx="1"/>
          </p:nvPr>
        </p:nvSpPr>
        <p:spPr/>
        <p:txBody>
          <a:bodyPr/>
          <a:lstStyle/>
          <a:p>
            <a:r>
              <a:rPr lang="en-US" sz="2800" smtClean="0"/>
              <a:t>Most RDA entity attributes have a discrete place in MARC to record them. Preferred name does not. It can only be recorded as part of the authorized access point for the family.</a:t>
            </a:r>
          </a:p>
          <a:p>
            <a:r>
              <a:rPr lang="en-US" sz="2800" smtClean="0"/>
              <a:t>Record in the MARC authorities format 100 field, first indicator 3.</a:t>
            </a:r>
          </a:p>
          <a:p>
            <a:r>
              <a:rPr lang="en-US" sz="2800" smtClean="0"/>
              <a:t>Record the preferred name in subfield $a.</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37</a:t>
            </a:fld>
            <a:endParaRPr lang="en-US"/>
          </a:p>
        </p:txBody>
      </p:sp>
    </p:spTree>
    <p:extLst>
      <p:ext uri="{BB962C8B-B14F-4D97-AF65-F5344CB8AC3E}">
        <p14:creationId xmlns:p14="http://schemas.microsoft.com/office/powerpoint/2010/main" val="22802458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 (RDA 10.2.2) </a:t>
            </a:r>
            <a:endParaRPr lang="en-US"/>
          </a:p>
        </p:txBody>
      </p:sp>
      <p:sp>
        <p:nvSpPr>
          <p:cNvPr id="3" name="Content Placeholder 2"/>
          <p:cNvSpPr>
            <a:spLocks noGrp="1"/>
          </p:cNvSpPr>
          <p:nvPr>
            <p:ph idx="1"/>
          </p:nvPr>
        </p:nvSpPr>
        <p:spPr/>
        <p:txBody>
          <a:bodyPr>
            <a:normAutofit fontScale="92500"/>
          </a:bodyPr>
          <a:lstStyle/>
          <a:p>
            <a:r>
              <a:rPr lang="en-US" smtClean="0"/>
              <a:t>The preferred name is recorded in direct order in the 100 field of the authority record</a:t>
            </a:r>
          </a:p>
          <a:p>
            <a:pPr>
              <a:buNone/>
            </a:pPr>
            <a:endParaRPr lang="en-US"/>
          </a:p>
          <a:p>
            <a:pPr>
              <a:buNone/>
            </a:pPr>
            <a:r>
              <a:rPr lang="en-US" smtClean="0"/>
              <a:t>		100 3_ Duvall</a:t>
            </a:r>
          </a:p>
          <a:p>
            <a:pPr>
              <a:buNone/>
            </a:pPr>
            <a:r>
              <a:rPr lang="en-US"/>
              <a:t>	</a:t>
            </a:r>
            <a:r>
              <a:rPr lang="en-US" smtClean="0"/>
              <a:t>	100 3_ Larsen</a:t>
            </a:r>
          </a:p>
          <a:p>
            <a:pPr>
              <a:buNone/>
            </a:pPr>
            <a:endParaRPr lang="en-US" smtClean="0"/>
          </a:p>
          <a:p>
            <a:r>
              <a:rPr lang="en-US" i="1" smtClean="0"/>
              <a:t>Record the preferred names for the three families we have worked on so far on your work forms</a:t>
            </a:r>
            <a:endParaRPr lang="en-US" i="1"/>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38</a:t>
            </a:fld>
            <a:endParaRPr lang="en-US"/>
          </a:p>
        </p:txBody>
      </p:sp>
    </p:spTree>
    <p:extLst>
      <p:ext uri="{BB962C8B-B14F-4D97-AF65-F5344CB8AC3E}">
        <p14:creationId xmlns:p14="http://schemas.microsoft.com/office/powerpoint/2010/main" val="1523389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 (Coniglio)</a:t>
            </a:r>
            <a:endParaRPr lang="en-US"/>
          </a:p>
        </p:txBody>
      </p:sp>
      <p:sp>
        <p:nvSpPr>
          <p:cNvPr id="3" name="Content Placeholder 2"/>
          <p:cNvSpPr>
            <a:spLocks noGrp="1"/>
          </p:cNvSpPr>
          <p:nvPr>
            <p:ph idx="1"/>
          </p:nvPr>
        </p:nvSpPr>
        <p:spPr/>
        <p:txBody>
          <a:bodyPr/>
          <a:lstStyle/>
          <a:p>
            <a:pPr marL="1149350" indent="-1149350">
              <a:buNone/>
            </a:pPr>
            <a:r>
              <a:rPr lang="en-US" sz="2800"/>
              <a:t>100 3_ 	$a </a:t>
            </a:r>
            <a:r>
              <a:rPr lang="en-US" sz="2800" b="1" smtClean="0"/>
              <a:t>Coniglio</a:t>
            </a:r>
            <a:endParaRPr lang="en-US" sz="2800" b="1"/>
          </a:p>
          <a:p>
            <a:pPr marL="1149350" indent="-1149350">
              <a:buNone/>
            </a:pPr>
            <a:r>
              <a:rPr lang="en-US" sz="2800" smtClean="0"/>
              <a:t>670	$a </a:t>
            </a:r>
            <a:r>
              <a:rPr lang="en-US" sz="2800"/>
              <a:t>The Coniglio family website, </a:t>
            </a:r>
            <a:r>
              <a:rPr lang="en-US" sz="2800" smtClean="0"/>
              <a:t>8 April 2014 </a:t>
            </a:r>
            <a:r>
              <a:rPr lang="en-US" sz="2800"/>
              <a:t>$b (Coniglio family, descendants of Gaetano and Rosa Alessi Coniglio, who married 30 November 1912 in Serradifalco, Italy and emigrated to the United States 30 April 1913; the family settled in Robertsdale, Pa.)</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39</a:t>
            </a:fld>
            <a:endParaRPr lang="en-US"/>
          </a:p>
        </p:txBody>
      </p:sp>
    </p:spTree>
    <p:extLst>
      <p:ext uri="{BB962C8B-B14F-4D97-AF65-F5344CB8AC3E}">
        <p14:creationId xmlns:p14="http://schemas.microsoft.com/office/powerpoint/2010/main" val="1462715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Families as creators</a:t>
            </a:r>
            <a:endParaRPr lang="en-US"/>
          </a:p>
        </p:txBody>
      </p:sp>
      <p:sp>
        <p:nvSpPr>
          <p:cNvPr id="3" name="Content Placeholder 2"/>
          <p:cNvSpPr>
            <a:spLocks noGrp="1"/>
          </p:cNvSpPr>
          <p:nvPr>
            <p:ph idx="1"/>
          </p:nvPr>
        </p:nvSpPr>
        <p:spPr/>
        <p:txBody>
          <a:bodyPr/>
          <a:lstStyle/>
          <a:p>
            <a:r>
              <a:rPr lang="en-US" smtClean="0"/>
              <a:t>Families create records (archives)</a:t>
            </a:r>
          </a:p>
          <a:p>
            <a:r>
              <a:rPr lang="en-US" smtClean="0"/>
              <a:t>Families create serials (e.g. newsletters)</a:t>
            </a:r>
          </a:p>
          <a:p>
            <a:r>
              <a:rPr lang="en-US" smtClean="0"/>
              <a:t>Families create monographs (e.g. a family cookbook)</a:t>
            </a:r>
          </a:p>
          <a:p>
            <a:r>
              <a:rPr lang="en-US" smtClean="0"/>
              <a:t>Families create Internet resources (e.g. family websites or blogs)</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a:t>
            </a:fld>
            <a:endParaRPr lang="en-US"/>
          </a:p>
        </p:txBody>
      </p:sp>
    </p:spTree>
    <p:extLst>
      <p:ext uri="{BB962C8B-B14F-4D97-AF65-F5344CB8AC3E}">
        <p14:creationId xmlns:p14="http://schemas.microsoft.com/office/powerpoint/2010/main" val="816693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 (Cunningham)</a:t>
            </a:r>
            <a:endParaRPr lang="en-US"/>
          </a:p>
        </p:txBody>
      </p:sp>
      <p:sp>
        <p:nvSpPr>
          <p:cNvPr id="3" name="Content Placeholder 2"/>
          <p:cNvSpPr>
            <a:spLocks noGrp="1"/>
          </p:cNvSpPr>
          <p:nvPr>
            <p:ph idx="1"/>
          </p:nvPr>
        </p:nvSpPr>
        <p:spPr/>
        <p:txBody>
          <a:bodyPr/>
          <a:lstStyle/>
          <a:p>
            <a:pPr marL="1149350" indent="-1149350">
              <a:buNone/>
            </a:pPr>
            <a:r>
              <a:rPr lang="en-US" sz="2800"/>
              <a:t>100 3_ </a:t>
            </a:r>
            <a:r>
              <a:rPr lang="en-US" sz="2800" smtClean="0"/>
              <a:t>	$</a:t>
            </a:r>
            <a:r>
              <a:rPr lang="en-US" sz="2800"/>
              <a:t>a </a:t>
            </a:r>
            <a:r>
              <a:rPr lang="en-US" sz="2800" b="1" smtClean="0"/>
              <a:t>Cunningham</a:t>
            </a:r>
          </a:p>
          <a:p>
            <a:pPr marL="1149350" indent="-1149350">
              <a:buNone/>
            </a:pPr>
            <a:r>
              <a:rPr lang="en-US" sz="2800" smtClean="0"/>
              <a:t>670	$a </a:t>
            </a:r>
            <a:r>
              <a:rPr lang="en-US" sz="2800"/>
              <a:t>The Cunningham family cookbook, 1997: $b </a:t>
            </a:r>
            <a:r>
              <a:rPr lang="en-US" sz="2800" smtClean="0"/>
              <a:t>pages </a:t>
            </a:r>
            <a:r>
              <a:rPr lang="en-US" sz="2800"/>
              <a:t>5-6 (descendants of William and Nancy Cunningham. William emigrated from Scotland some time after 1785 and married Nancy Carr in 1795. The family eventually settled in Trigg County, Ky.)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40</a:t>
            </a:fld>
            <a:endParaRPr lang="en-US"/>
          </a:p>
        </p:txBody>
      </p:sp>
    </p:spTree>
    <p:extLst>
      <p:ext uri="{BB962C8B-B14F-4D97-AF65-F5344CB8AC3E}">
        <p14:creationId xmlns:p14="http://schemas.microsoft.com/office/powerpoint/2010/main" val="3658515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 (Linnell)</a:t>
            </a:r>
            <a:endParaRPr lang="en-US"/>
          </a:p>
        </p:txBody>
      </p:sp>
      <p:sp>
        <p:nvSpPr>
          <p:cNvPr id="3" name="Content Placeholder 2"/>
          <p:cNvSpPr>
            <a:spLocks noGrp="1"/>
          </p:cNvSpPr>
          <p:nvPr>
            <p:ph idx="1"/>
          </p:nvPr>
        </p:nvSpPr>
        <p:spPr/>
        <p:txBody>
          <a:bodyPr/>
          <a:lstStyle/>
          <a:p>
            <a:pPr marL="1149350" indent="-1149350">
              <a:buNone/>
            </a:pPr>
            <a:r>
              <a:rPr lang="en-US" sz="2800"/>
              <a:t>100 3_ 	$a </a:t>
            </a:r>
            <a:r>
              <a:rPr lang="en-US" sz="2800" b="1" smtClean="0"/>
              <a:t>Linnell</a:t>
            </a:r>
            <a:endParaRPr lang="en-US" sz="2800" b="1"/>
          </a:p>
          <a:p>
            <a:pPr marL="1149350" indent="-1149350">
              <a:buNone/>
            </a:pPr>
            <a:r>
              <a:rPr lang="en-US" sz="2800" smtClean="0"/>
              <a:t>670	$a </a:t>
            </a:r>
            <a:r>
              <a:rPr lang="en-US" sz="2800"/>
              <a:t>Linnell family newsletter, 1989-</a:t>
            </a:r>
          </a:p>
          <a:p>
            <a:pPr marL="1149350" indent="-1149350">
              <a:buNone/>
            </a:pPr>
            <a:r>
              <a:rPr lang="en-US" sz="2800" smtClean="0"/>
              <a:t>670	$a </a:t>
            </a:r>
            <a:r>
              <a:rPr lang="en-US" sz="2800"/>
              <a:t>Linnell Family Association website, </a:t>
            </a:r>
            <a:r>
              <a:rPr lang="en-US" sz="2800" smtClean="0"/>
              <a:t>8 April 2014 </a:t>
            </a:r>
            <a:r>
              <a:rPr lang="en-US" sz="2800"/>
              <a:t>$b (The Linnell family consists of all Linnells in North America, all presumed to be descendants of Robert Linnell, who came to Sciutate, Massachusetts with his children and second wife in 1638. The family later settled on Cape Cod</a:t>
            </a:r>
            <a:r>
              <a:rPr lang="en-US" sz="2800" smtClean="0"/>
              <a:t>.)</a:t>
            </a:r>
            <a:endParaRPr lang="en-US" sz="28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41</a:t>
            </a:fld>
            <a:endParaRPr lang="en-US"/>
          </a:p>
        </p:txBody>
      </p:sp>
    </p:spTree>
    <p:extLst>
      <p:ext uri="{BB962C8B-B14F-4D97-AF65-F5344CB8AC3E}">
        <p14:creationId xmlns:p14="http://schemas.microsoft.com/office/powerpoint/2010/main" val="2626084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Preferred Name (RDA </a:t>
            </a:r>
            <a:r>
              <a:rPr lang="en-US" smtClean="0"/>
              <a:t>10.2.2) </a:t>
            </a:r>
            <a:endParaRPr lang="en-US"/>
          </a:p>
        </p:txBody>
      </p:sp>
      <p:sp>
        <p:nvSpPr>
          <p:cNvPr id="3" name="Content Placeholder 2"/>
          <p:cNvSpPr>
            <a:spLocks noGrp="1"/>
          </p:cNvSpPr>
          <p:nvPr>
            <p:ph idx="1"/>
          </p:nvPr>
        </p:nvSpPr>
        <p:spPr/>
        <p:txBody>
          <a:bodyPr/>
          <a:lstStyle/>
          <a:p>
            <a:pPr marL="0" indent="0">
              <a:buNone/>
            </a:pPr>
            <a:r>
              <a:rPr lang="en-US" smtClean="0"/>
              <a:t>Different forms of the same name (10.2.2.5)</a:t>
            </a:r>
          </a:p>
          <a:p>
            <a:r>
              <a:rPr lang="en-US" smtClean="0"/>
              <a:t>If family names vary in fullness, language, script, or spelling, follow the instructions for personal names (9.2.2)</a:t>
            </a:r>
          </a:p>
          <a:p>
            <a:pPr lvl="1"/>
            <a:r>
              <a:rPr lang="en-US"/>
              <a:t>Valera y Alcalá </a:t>
            </a:r>
            <a:r>
              <a:rPr lang="en-US" smtClean="0"/>
              <a:t>Galiano vs. Valera</a:t>
            </a:r>
          </a:p>
          <a:p>
            <a:pPr lvl="1"/>
            <a:r>
              <a:rPr lang="en-US" smtClean="0"/>
              <a:t>Knef vs. Neff</a:t>
            </a:r>
          </a:p>
          <a:p>
            <a:pPr lvl="1"/>
            <a:r>
              <a:rPr lang="en-US" smtClean="0"/>
              <a:t>Melanchthon vs. Schwarzerd</a:t>
            </a:r>
          </a:p>
          <a:p>
            <a:pPr lvl="1"/>
            <a:r>
              <a:rPr lang="en-US" smtClean="0"/>
              <a:t>Kohen-Asif vs. </a:t>
            </a:r>
            <a:r>
              <a:rPr lang="he-IL"/>
              <a:t>כהן־אסיף</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42</a:t>
            </a:fld>
            <a:endParaRPr lang="en-US"/>
          </a:p>
        </p:txBody>
      </p:sp>
    </p:spTree>
    <p:extLst>
      <p:ext uri="{BB962C8B-B14F-4D97-AF65-F5344CB8AC3E}">
        <p14:creationId xmlns:p14="http://schemas.microsoft.com/office/powerpoint/2010/main" val="20319246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Preferred Name (RDA </a:t>
            </a:r>
            <a:r>
              <a:rPr lang="en-US" smtClean="0"/>
              <a:t>10.2.2) </a:t>
            </a:r>
            <a:endParaRPr lang="en-US"/>
          </a:p>
        </p:txBody>
      </p:sp>
      <p:sp>
        <p:nvSpPr>
          <p:cNvPr id="3" name="Content Placeholder 2"/>
          <p:cNvSpPr>
            <a:spLocks noGrp="1"/>
          </p:cNvSpPr>
          <p:nvPr>
            <p:ph idx="1"/>
          </p:nvPr>
        </p:nvSpPr>
        <p:spPr/>
        <p:txBody>
          <a:bodyPr/>
          <a:lstStyle/>
          <a:p>
            <a:pPr marL="0" indent="0">
              <a:buNone/>
            </a:pPr>
            <a:r>
              <a:rPr lang="en-US" smtClean="0"/>
              <a:t>Different names for the same family (10.2.2.6)</a:t>
            </a:r>
          </a:p>
          <a:p>
            <a:r>
              <a:rPr lang="en-US" smtClean="0"/>
              <a:t>If family goes by different names and has not changed its name, choose the most commonly known form</a:t>
            </a:r>
          </a:p>
          <a:p>
            <a:endParaRPr lang="en-US" smtClean="0"/>
          </a:p>
          <a:p>
            <a:pPr lvl="1"/>
            <a:r>
              <a:rPr lang="en-US" smtClean="0"/>
              <a:t>Bonello vs. Tal Korkos</a:t>
            </a:r>
          </a:p>
          <a:p>
            <a:pPr lvl="1"/>
            <a:r>
              <a:rPr lang="en-US" smtClean="0"/>
              <a:t>Conte vs. Tamburra</a:t>
            </a:r>
          </a:p>
          <a:p>
            <a:pPr lvl="1"/>
            <a:r>
              <a:rPr lang="en-US"/>
              <a:t>Amirault </a:t>
            </a:r>
            <a:r>
              <a:rPr lang="en-US" smtClean="0"/>
              <a:t>vs. Tourangeau</a:t>
            </a:r>
          </a:p>
          <a:p>
            <a:pPr marL="457200" lvl="1" indent="0">
              <a:buNone/>
            </a:pP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43</a:t>
            </a:fld>
            <a:endParaRPr lang="en-US"/>
          </a:p>
        </p:txBody>
      </p:sp>
    </p:spTree>
    <p:extLst>
      <p:ext uri="{BB962C8B-B14F-4D97-AF65-F5344CB8AC3E}">
        <p14:creationId xmlns:p14="http://schemas.microsoft.com/office/powerpoint/2010/main" val="1226905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Preferred Name (RDA </a:t>
            </a:r>
            <a:r>
              <a:rPr lang="en-US" smtClean="0"/>
              <a:t>10.2.2) </a:t>
            </a:r>
            <a:endParaRPr lang="en-US"/>
          </a:p>
        </p:txBody>
      </p:sp>
      <p:sp>
        <p:nvSpPr>
          <p:cNvPr id="3" name="Content Placeholder 2"/>
          <p:cNvSpPr>
            <a:spLocks noGrp="1"/>
          </p:cNvSpPr>
          <p:nvPr>
            <p:ph idx="1"/>
          </p:nvPr>
        </p:nvSpPr>
        <p:spPr/>
        <p:txBody>
          <a:bodyPr>
            <a:normAutofit lnSpcReduction="10000"/>
          </a:bodyPr>
          <a:lstStyle/>
          <a:p>
            <a:pPr marL="0" indent="0">
              <a:buNone/>
            </a:pPr>
            <a:r>
              <a:rPr lang="en-US" smtClean="0"/>
              <a:t>Change of name (10.2.2.7)</a:t>
            </a:r>
          </a:p>
          <a:p>
            <a:r>
              <a:rPr lang="en-US" smtClean="0"/>
              <a:t>If a family changes its name, create a new record for the new name. Use the earlier form with resources associated with it; and the later form with resources associated with it.</a:t>
            </a:r>
          </a:p>
          <a:p>
            <a:r>
              <a:rPr lang="en-US" smtClean="0"/>
              <a:t>Similar to corporate body name change.</a:t>
            </a:r>
          </a:p>
          <a:p>
            <a:pPr marL="857250" lvl="2" indent="0">
              <a:buNone/>
            </a:pPr>
            <a:endParaRPr lang="en-US"/>
          </a:p>
          <a:p>
            <a:pPr marL="857250" lvl="2" indent="0">
              <a:buNone/>
            </a:pPr>
            <a:r>
              <a:rPr lang="en-US" sz="2800" smtClean="0"/>
              <a:t>Battenberg =&gt; Mountbatten</a:t>
            </a:r>
          </a:p>
          <a:p>
            <a:pPr marL="857250" lvl="2" indent="0">
              <a:buNone/>
            </a:pPr>
            <a:r>
              <a:rPr lang="en-US" sz="2800" smtClean="0"/>
              <a:t>Saxe-Coburg and Gotha =&gt; Windsor</a:t>
            </a:r>
            <a:endParaRPr lang="en-US" smtClean="0"/>
          </a:p>
          <a:p>
            <a:pPr marL="457200" lvl="1" indent="0">
              <a:buNone/>
            </a:pP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44</a:t>
            </a:fld>
            <a:endParaRPr lang="en-US"/>
          </a:p>
        </p:txBody>
      </p:sp>
    </p:spTree>
    <p:extLst>
      <p:ext uri="{BB962C8B-B14F-4D97-AF65-F5344CB8AC3E}">
        <p14:creationId xmlns:p14="http://schemas.microsoft.com/office/powerpoint/2010/main" val="1382332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Preferred Name (RDA </a:t>
            </a:r>
            <a:r>
              <a:rPr lang="en-US" smtClean="0"/>
              <a:t>10.2.2) </a:t>
            </a:r>
            <a:endParaRPr lang="en-US"/>
          </a:p>
        </p:txBody>
      </p:sp>
      <p:sp>
        <p:nvSpPr>
          <p:cNvPr id="3" name="Content Placeholder 2"/>
          <p:cNvSpPr>
            <a:spLocks noGrp="1"/>
          </p:cNvSpPr>
          <p:nvPr>
            <p:ph idx="1"/>
          </p:nvPr>
        </p:nvSpPr>
        <p:spPr/>
        <p:txBody>
          <a:bodyPr/>
          <a:lstStyle/>
          <a:p>
            <a:pPr marL="0" indent="0">
              <a:buNone/>
            </a:pPr>
            <a:r>
              <a:rPr lang="en-US" smtClean="0"/>
              <a:t>Treatment of surnames (10.2.2.8)</a:t>
            </a:r>
          </a:p>
          <a:p>
            <a:r>
              <a:rPr lang="en-US" smtClean="0"/>
              <a:t>Compound surnames and surnames with separately written prefixes are treated the same as for personal names (9.2.2.10-12)</a:t>
            </a:r>
          </a:p>
          <a:p>
            <a:pPr lvl="1"/>
            <a:r>
              <a:rPr lang="en-US" smtClean="0"/>
              <a:t>Lloyd George </a:t>
            </a:r>
            <a:r>
              <a:rPr lang="en-US" i="1" smtClean="0"/>
              <a:t>not</a:t>
            </a:r>
            <a:r>
              <a:rPr lang="en-US" smtClean="0"/>
              <a:t> George</a:t>
            </a:r>
          </a:p>
          <a:p>
            <a:pPr lvl="1"/>
            <a:r>
              <a:rPr lang="en-US" smtClean="0"/>
              <a:t>Von Braun vs. Braun [depends on nationality]</a:t>
            </a:r>
          </a:p>
          <a:p>
            <a:pPr lvl="1"/>
            <a:r>
              <a:rPr lang="en-US" smtClean="0"/>
              <a:t>D’Anvers vs. Anvers [depends on nationality]</a:t>
            </a:r>
          </a:p>
          <a:p>
            <a:pPr marL="457200" lvl="1" indent="0">
              <a:buNone/>
            </a:pP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45</a:t>
            </a:fld>
            <a:endParaRPr lang="en-US"/>
          </a:p>
        </p:txBody>
      </p:sp>
    </p:spTree>
    <p:extLst>
      <p:ext uri="{BB962C8B-B14F-4D97-AF65-F5344CB8AC3E}">
        <p14:creationId xmlns:p14="http://schemas.microsoft.com/office/powerpoint/2010/main" val="1303212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name (RDA 10.2.3)</a:t>
            </a:r>
            <a:endParaRPr lang="en-US"/>
          </a:p>
        </p:txBody>
      </p:sp>
      <p:sp>
        <p:nvSpPr>
          <p:cNvPr id="3" name="Content Placeholder 2"/>
          <p:cNvSpPr>
            <a:spLocks noGrp="1"/>
          </p:cNvSpPr>
          <p:nvPr>
            <p:ph idx="1"/>
          </p:nvPr>
        </p:nvSpPr>
        <p:spPr/>
        <p:txBody>
          <a:bodyPr/>
          <a:lstStyle/>
          <a:p>
            <a:r>
              <a:rPr lang="en-US" smtClean="0"/>
              <a:t>The same types of variants can occur for family names as occur for personal names</a:t>
            </a:r>
          </a:p>
          <a:p>
            <a:r>
              <a:rPr lang="en-US" smtClean="0"/>
              <a:t>Variant names are recorded in subfield $a of a MARC 400 field</a:t>
            </a:r>
          </a:p>
          <a:p>
            <a:pPr marL="457200" lvl="1" indent="0">
              <a:buNone/>
            </a:pPr>
            <a:r>
              <a:rPr lang="en-US" smtClean="0"/>
              <a:t>100 3_ $a Carragher ...</a:t>
            </a:r>
          </a:p>
          <a:p>
            <a:pPr marL="457200" lvl="1" indent="0">
              <a:buNone/>
            </a:pPr>
            <a:r>
              <a:rPr lang="en-US" smtClean="0"/>
              <a:t>400 3_ $a Caragher ...</a:t>
            </a:r>
          </a:p>
          <a:p>
            <a:pPr marL="457200" lvl="1" indent="0">
              <a:buNone/>
            </a:pPr>
            <a:r>
              <a:rPr lang="en-US" smtClean="0"/>
              <a:t>400 3_ $a Caraher ...</a:t>
            </a:r>
          </a:p>
          <a:p>
            <a:pPr marL="457200" lvl="1" indent="0">
              <a:buNone/>
            </a:pPr>
            <a:r>
              <a:rPr lang="en-US" smtClean="0"/>
              <a:t>400 3_ $a Carraher ...</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46</a:t>
            </a:fld>
            <a:endParaRPr lang="en-US"/>
          </a:p>
        </p:txBody>
      </p:sp>
    </p:spTree>
    <p:extLst>
      <p:ext uri="{BB962C8B-B14F-4D97-AF65-F5344CB8AC3E}">
        <p14:creationId xmlns:p14="http://schemas.microsoft.com/office/powerpoint/2010/main" val="13378724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 of Family (RDA 10.3)</a:t>
            </a:r>
            <a:endParaRPr lang="en-US"/>
          </a:p>
        </p:txBody>
      </p:sp>
      <p:sp>
        <p:nvSpPr>
          <p:cNvPr id="3" name="Content Placeholder 2"/>
          <p:cNvSpPr>
            <a:spLocks noGrp="1"/>
          </p:cNvSpPr>
          <p:nvPr>
            <p:ph idx="1"/>
          </p:nvPr>
        </p:nvSpPr>
        <p:spPr/>
        <p:txBody>
          <a:bodyPr>
            <a:normAutofit lnSpcReduction="10000"/>
          </a:bodyPr>
          <a:lstStyle/>
          <a:p>
            <a:r>
              <a:rPr lang="en-US" smtClean="0"/>
              <a:t>Type of family is defined as “a categorization or generic descriptor for the type of family.”</a:t>
            </a:r>
          </a:p>
          <a:p>
            <a:pPr lvl="1"/>
            <a:r>
              <a:rPr lang="en-US" smtClean="0"/>
              <a:t>Family</a:t>
            </a:r>
          </a:p>
          <a:p>
            <a:pPr lvl="1"/>
            <a:r>
              <a:rPr lang="en-US" smtClean="0"/>
              <a:t>Clan</a:t>
            </a:r>
          </a:p>
          <a:p>
            <a:pPr lvl="1"/>
            <a:r>
              <a:rPr lang="en-US" smtClean="0"/>
              <a:t>Tribe</a:t>
            </a:r>
          </a:p>
          <a:p>
            <a:pPr lvl="1"/>
            <a:r>
              <a:rPr lang="en-US" smtClean="0"/>
              <a:t>Sept</a:t>
            </a:r>
          </a:p>
          <a:p>
            <a:pPr lvl="1"/>
            <a:r>
              <a:rPr lang="en-US" smtClean="0"/>
              <a:t>Dynasty</a:t>
            </a:r>
          </a:p>
          <a:p>
            <a:pPr lvl="1"/>
            <a:r>
              <a:rPr lang="en-US" smtClean="0"/>
              <a:t>Kindred group</a:t>
            </a:r>
          </a:p>
          <a:p>
            <a:r>
              <a:rPr lang="en-US" smtClean="0"/>
              <a:t>The type of family element is core (required)</a:t>
            </a:r>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47</a:t>
            </a:fld>
            <a:endParaRPr lang="en-US"/>
          </a:p>
        </p:txBody>
      </p:sp>
    </p:spTree>
    <p:extLst>
      <p:ext uri="{BB962C8B-B14F-4D97-AF65-F5344CB8AC3E}">
        <p14:creationId xmlns:p14="http://schemas.microsoft.com/office/powerpoint/2010/main" val="1792702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 of Family (RDA 10.3)</a:t>
            </a:r>
            <a:endParaRPr lang="en-US"/>
          </a:p>
        </p:txBody>
      </p:sp>
      <p:sp>
        <p:nvSpPr>
          <p:cNvPr id="3" name="Content Placeholder 2"/>
          <p:cNvSpPr>
            <a:spLocks noGrp="1"/>
          </p:cNvSpPr>
          <p:nvPr>
            <p:ph idx="1"/>
          </p:nvPr>
        </p:nvSpPr>
        <p:spPr/>
        <p:txBody>
          <a:bodyPr/>
          <a:lstStyle/>
          <a:p>
            <a:endParaRPr lang="en-US" smtClean="0"/>
          </a:p>
          <a:p>
            <a:r>
              <a:rPr lang="en-US" smtClean="0"/>
              <a:t>Record Type of Family as an element in 376 subfield $a</a:t>
            </a:r>
          </a:p>
          <a:p>
            <a:pPr>
              <a:buNone/>
            </a:pPr>
            <a:r>
              <a:rPr lang="en-US" smtClean="0"/>
              <a:t>	 376</a:t>
            </a:r>
            <a:r>
              <a:rPr lang="en-US"/>
              <a:t> </a:t>
            </a:r>
            <a:r>
              <a:rPr lang="en-US" smtClean="0"/>
              <a:t>     $a Family</a:t>
            </a:r>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48</a:t>
            </a:fld>
            <a:endParaRPr lang="en-US"/>
          </a:p>
        </p:txBody>
      </p:sp>
    </p:spTree>
    <p:extLst>
      <p:ext uri="{BB962C8B-B14F-4D97-AF65-F5344CB8AC3E}">
        <p14:creationId xmlns:p14="http://schemas.microsoft.com/office/powerpoint/2010/main" val="41973745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 of Family (RDA 10.3)</a:t>
            </a:r>
            <a:endParaRPr lang="en-US"/>
          </a:p>
        </p:txBody>
      </p:sp>
      <p:sp>
        <p:nvSpPr>
          <p:cNvPr id="3" name="Content Placeholder 2"/>
          <p:cNvSpPr>
            <a:spLocks noGrp="1"/>
          </p:cNvSpPr>
          <p:nvPr>
            <p:ph idx="1"/>
          </p:nvPr>
        </p:nvSpPr>
        <p:spPr/>
        <p:txBody>
          <a:bodyPr/>
          <a:lstStyle/>
          <a:p>
            <a:r>
              <a:rPr lang="en-US" i="1"/>
              <a:t>Record the type of family element in your </a:t>
            </a:r>
            <a:r>
              <a:rPr lang="en-US" i="1" smtClean="0"/>
              <a:t>worksheets or work forms</a:t>
            </a:r>
            <a:endParaRPr lang="en-US" i="1"/>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49</a:t>
            </a:fld>
            <a:endParaRPr lang="en-US"/>
          </a:p>
        </p:txBody>
      </p:sp>
    </p:spTree>
    <p:extLst>
      <p:ext uri="{BB962C8B-B14F-4D97-AF65-F5344CB8AC3E}">
        <p14:creationId xmlns:p14="http://schemas.microsoft.com/office/powerpoint/2010/main" val="2191028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2087562"/>
            <a:ext cx="3733800" cy="1189038"/>
          </a:xfrm>
        </p:spPr>
        <p:txBody>
          <a:bodyPr/>
          <a:lstStyle/>
          <a:p>
            <a:r>
              <a:rPr lang="en-US" smtClean="0"/>
              <a:t>Serial</a:t>
            </a:r>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8600"/>
            <a:ext cx="4693920" cy="6076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5</a:t>
            </a:fld>
            <a:endParaRPr lang="en-US"/>
          </a:p>
        </p:txBody>
      </p:sp>
    </p:spTree>
    <p:extLst>
      <p:ext uri="{BB962C8B-B14F-4D97-AF65-F5344CB8AC3E}">
        <p14:creationId xmlns:p14="http://schemas.microsoft.com/office/powerpoint/2010/main" val="5930143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 of Family (Coniglio)</a:t>
            </a:r>
            <a:endParaRPr lang="en-US"/>
          </a:p>
        </p:txBody>
      </p:sp>
      <p:sp>
        <p:nvSpPr>
          <p:cNvPr id="3" name="Content Placeholder 2"/>
          <p:cNvSpPr>
            <a:spLocks noGrp="1"/>
          </p:cNvSpPr>
          <p:nvPr>
            <p:ph idx="1"/>
          </p:nvPr>
        </p:nvSpPr>
        <p:spPr/>
        <p:txBody>
          <a:bodyPr/>
          <a:lstStyle/>
          <a:p>
            <a:pPr marL="1149350" indent="-1149350">
              <a:buNone/>
            </a:pPr>
            <a:r>
              <a:rPr lang="en-US" sz="2800"/>
              <a:t>100 3_ 	$a </a:t>
            </a:r>
            <a:r>
              <a:rPr lang="en-US" sz="2800" b="1" smtClean="0"/>
              <a:t>Coniglio</a:t>
            </a:r>
            <a:endParaRPr lang="en-US" sz="2800" b="1"/>
          </a:p>
          <a:p>
            <a:pPr marL="1149350" indent="-1149350">
              <a:buNone/>
            </a:pPr>
            <a:r>
              <a:rPr lang="en-US" sz="2800" smtClean="0"/>
              <a:t>376	$a </a:t>
            </a:r>
            <a:r>
              <a:rPr lang="en-US" sz="2800"/>
              <a:t>Family</a:t>
            </a:r>
          </a:p>
          <a:p>
            <a:pPr marL="1149350" indent="-1149350">
              <a:buNone/>
            </a:pPr>
            <a:r>
              <a:rPr lang="en-US" sz="2800" smtClean="0"/>
              <a:t>670	$a </a:t>
            </a:r>
            <a:r>
              <a:rPr lang="en-US" sz="2800"/>
              <a:t>The Coniglio family website, </a:t>
            </a:r>
            <a:r>
              <a:rPr lang="en-US" sz="2800" smtClean="0"/>
              <a:t>8 April 2014 </a:t>
            </a:r>
            <a:r>
              <a:rPr lang="en-US" sz="2800"/>
              <a:t>$b (Coniglio family, descendants of Gaetano and Rosa Alessi Coniglio, who married 30 November 1912 in Serradifalco, Italy and emigrated to the United States 30 April 1913; the family settled in Robertsdale, Pa.)</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50</a:t>
            </a:fld>
            <a:endParaRPr lang="en-US"/>
          </a:p>
        </p:txBody>
      </p:sp>
    </p:spTree>
    <p:extLst>
      <p:ext uri="{BB962C8B-B14F-4D97-AF65-F5344CB8AC3E}">
        <p14:creationId xmlns:p14="http://schemas.microsoft.com/office/powerpoint/2010/main" val="8995525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 of </a:t>
            </a:r>
            <a:r>
              <a:rPr lang="en-US" smtClean="0"/>
              <a:t>Family (Cunningham)</a:t>
            </a:r>
            <a:endParaRPr lang="en-US"/>
          </a:p>
        </p:txBody>
      </p:sp>
      <p:sp>
        <p:nvSpPr>
          <p:cNvPr id="3" name="Content Placeholder 2"/>
          <p:cNvSpPr>
            <a:spLocks noGrp="1"/>
          </p:cNvSpPr>
          <p:nvPr>
            <p:ph idx="1"/>
          </p:nvPr>
        </p:nvSpPr>
        <p:spPr/>
        <p:txBody>
          <a:bodyPr/>
          <a:lstStyle/>
          <a:p>
            <a:pPr marL="1149350" indent="-1149350">
              <a:buNone/>
            </a:pPr>
            <a:r>
              <a:rPr lang="en-US" sz="2800"/>
              <a:t>100 3_ </a:t>
            </a:r>
            <a:r>
              <a:rPr lang="en-US" sz="2800" smtClean="0"/>
              <a:t>	$</a:t>
            </a:r>
            <a:r>
              <a:rPr lang="en-US" sz="2800"/>
              <a:t>a </a:t>
            </a:r>
            <a:r>
              <a:rPr lang="en-US" sz="2800" b="1" smtClean="0"/>
              <a:t>Cunningham</a:t>
            </a:r>
          </a:p>
          <a:p>
            <a:pPr marL="1149350" indent="-1149350">
              <a:buNone/>
            </a:pPr>
            <a:r>
              <a:rPr lang="en-US" sz="2800"/>
              <a:t>376	$a Family</a:t>
            </a:r>
          </a:p>
          <a:p>
            <a:pPr marL="1149350" indent="-1149350">
              <a:buNone/>
            </a:pPr>
            <a:r>
              <a:rPr lang="en-US" sz="2800" smtClean="0"/>
              <a:t>670	$a </a:t>
            </a:r>
            <a:r>
              <a:rPr lang="en-US" sz="2800"/>
              <a:t>The Cunningham family cookbook, 1997: $b </a:t>
            </a:r>
            <a:r>
              <a:rPr lang="en-US" sz="2800" smtClean="0"/>
              <a:t>pages </a:t>
            </a:r>
            <a:r>
              <a:rPr lang="en-US" sz="2800"/>
              <a:t>5-6 (descendants of William and Nancy Cunningham. William emigrated from Scotland some time after 1785 and married Nancy Carr in 1795. The family eventually settled in Trigg County, Ky.)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51</a:t>
            </a:fld>
            <a:endParaRPr lang="en-US"/>
          </a:p>
        </p:txBody>
      </p:sp>
    </p:spTree>
    <p:extLst>
      <p:ext uri="{BB962C8B-B14F-4D97-AF65-F5344CB8AC3E}">
        <p14:creationId xmlns:p14="http://schemas.microsoft.com/office/powerpoint/2010/main" val="3103326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 of </a:t>
            </a:r>
            <a:r>
              <a:rPr lang="en-US" smtClean="0"/>
              <a:t>Family (Linnell)</a:t>
            </a:r>
            <a:endParaRPr lang="en-US"/>
          </a:p>
        </p:txBody>
      </p:sp>
      <p:sp>
        <p:nvSpPr>
          <p:cNvPr id="3" name="Content Placeholder 2"/>
          <p:cNvSpPr>
            <a:spLocks noGrp="1"/>
          </p:cNvSpPr>
          <p:nvPr>
            <p:ph idx="1"/>
          </p:nvPr>
        </p:nvSpPr>
        <p:spPr/>
        <p:txBody>
          <a:bodyPr/>
          <a:lstStyle/>
          <a:p>
            <a:pPr marL="1149350" indent="-1149350">
              <a:buNone/>
            </a:pPr>
            <a:r>
              <a:rPr lang="en-US" sz="2800"/>
              <a:t>100 3_ 	$a </a:t>
            </a:r>
            <a:r>
              <a:rPr lang="en-US" sz="2800" b="1" smtClean="0"/>
              <a:t>Linnell</a:t>
            </a:r>
            <a:endParaRPr lang="en-US" sz="2800" b="1"/>
          </a:p>
          <a:p>
            <a:pPr marL="1149350" indent="-1149350">
              <a:buNone/>
            </a:pPr>
            <a:r>
              <a:rPr lang="en-US" sz="2800"/>
              <a:t>376	$a Family</a:t>
            </a:r>
          </a:p>
          <a:p>
            <a:pPr marL="1149350" indent="-1149350">
              <a:buNone/>
            </a:pPr>
            <a:r>
              <a:rPr lang="en-US" sz="2800" smtClean="0"/>
              <a:t>670	$a </a:t>
            </a:r>
            <a:r>
              <a:rPr lang="en-US" sz="2800"/>
              <a:t>Linnell family newsletter, 1989-</a:t>
            </a:r>
          </a:p>
          <a:p>
            <a:pPr marL="1149350" indent="-1149350">
              <a:buNone/>
            </a:pPr>
            <a:r>
              <a:rPr lang="en-US" sz="2800" smtClean="0"/>
              <a:t>670	$a </a:t>
            </a:r>
            <a:r>
              <a:rPr lang="en-US" sz="2800"/>
              <a:t>Linnell Family Association website, </a:t>
            </a:r>
            <a:r>
              <a:rPr lang="en-US" sz="2800" smtClean="0"/>
              <a:t>8 April 2014 </a:t>
            </a:r>
            <a:r>
              <a:rPr lang="en-US" sz="2800"/>
              <a:t>$b (The Linnell family consists of all Linnells in North America, all presumed to be descendants of Robert Linnell, who came to Sciutate, Massachusetts with his children and second wife in 1638. The family later settled on Cape </a:t>
            </a:r>
            <a:r>
              <a:rPr lang="en-US" sz="2800" smtClean="0"/>
              <a:t>Cod.)</a:t>
            </a:r>
            <a:endParaRPr lang="en-US" sz="28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52</a:t>
            </a:fld>
            <a:endParaRPr lang="en-US"/>
          </a:p>
        </p:txBody>
      </p:sp>
    </p:spTree>
    <p:extLst>
      <p:ext uri="{BB962C8B-B14F-4D97-AF65-F5344CB8AC3E}">
        <p14:creationId xmlns:p14="http://schemas.microsoft.com/office/powerpoint/2010/main" val="37593246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Date Associated with the Family (RDA 10.4)</a:t>
            </a:r>
            <a:endParaRPr lang="en-US"/>
          </a:p>
        </p:txBody>
      </p:sp>
      <p:sp>
        <p:nvSpPr>
          <p:cNvPr id="3" name="Content Placeholder 2"/>
          <p:cNvSpPr>
            <a:spLocks noGrp="1"/>
          </p:cNvSpPr>
          <p:nvPr>
            <p:ph idx="1"/>
          </p:nvPr>
        </p:nvSpPr>
        <p:spPr/>
        <p:txBody>
          <a:bodyPr/>
          <a:lstStyle/>
          <a:p>
            <a:endParaRPr lang="en-US" smtClean="0"/>
          </a:p>
          <a:p>
            <a:r>
              <a:rPr lang="en-US" smtClean="0"/>
              <a:t>The Date Associated with the Family element is also core, but often unknown. </a:t>
            </a:r>
          </a:p>
          <a:p>
            <a:pPr lvl="1"/>
            <a:r>
              <a:rPr lang="en-US" smtClean="0"/>
              <a:t>Might be marriage date of an ancestor couple</a:t>
            </a:r>
          </a:p>
          <a:p>
            <a:pPr lvl="1"/>
            <a:r>
              <a:rPr lang="en-US" smtClean="0"/>
              <a:t>Might be birth of first child of an ancestor couple</a:t>
            </a:r>
          </a:p>
          <a:p>
            <a:pPr lvl="1"/>
            <a:r>
              <a:rPr lang="en-US" smtClean="0"/>
              <a:t>Might be a date of immigration of an ancestor</a:t>
            </a:r>
          </a:p>
          <a:p>
            <a:pPr lvl="1"/>
            <a:r>
              <a:rPr lang="en-US" smtClean="0"/>
              <a:t>Includes dates of dynasties, royal houses, etc.</a:t>
            </a:r>
          </a:p>
          <a:p>
            <a:pPr>
              <a:buNone/>
            </a:pPr>
            <a:endParaRPr lang="en-US"/>
          </a:p>
          <a:p>
            <a:pPr>
              <a:buNone/>
            </a:pPr>
            <a:endParaRPr lang="en-US" smtClean="0"/>
          </a:p>
          <a:p>
            <a:pPr>
              <a:buNone/>
            </a:pPr>
            <a:endParaRPr lang="en-US"/>
          </a:p>
          <a:p>
            <a:pPr>
              <a:buNone/>
            </a:pP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53</a:t>
            </a:fld>
            <a:endParaRPr lang="en-US"/>
          </a:p>
        </p:txBody>
      </p:sp>
    </p:spTree>
    <p:extLst>
      <p:ext uri="{BB962C8B-B14F-4D97-AF65-F5344CB8AC3E}">
        <p14:creationId xmlns:p14="http://schemas.microsoft.com/office/powerpoint/2010/main" val="33440493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Date Associated with the Family (RDA 10.4)</a:t>
            </a:r>
            <a:endParaRPr lang="en-US"/>
          </a:p>
        </p:txBody>
      </p:sp>
      <p:sp>
        <p:nvSpPr>
          <p:cNvPr id="3" name="Content Placeholder 2"/>
          <p:cNvSpPr>
            <a:spLocks noGrp="1"/>
          </p:cNvSpPr>
          <p:nvPr>
            <p:ph idx="1"/>
          </p:nvPr>
        </p:nvSpPr>
        <p:spPr/>
        <p:txBody>
          <a:bodyPr/>
          <a:lstStyle/>
          <a:p>
            <a:endParaRPr lang="en-US" smtClean="0"/>
          </a:p>
          <a:p>
            <a:r>
              <a:rPr lang="en-US" smtClean="0"/>
              <a:t>If known, this element must be recorded. It is recorded in the 046 field ($s is the beginning date, $t is the end)</a:t>
            </a:r>
          </a:p>
          <a:p>
            <a:pPr>
              <a:buNone/>
            </a:pPr>
            <a:r>
              <a:rPr lang="en-US" smtClean="0"/>
              <a:t>	046	$s 1811</a:t>
            </a:r>
          </a:p>
          <a:p>
            <a:pPr>
              <a:buNone/>
            </a:pPr>
            <a:endParaRPr lang="en-US"/>
          </a:p>
          <a:p>
            <a:pPr>
              <a:buNone/>
            </a:pP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54</a:t>
            </a:fld>
            <a:endParaRPr lang="en-US"/>
          </a:p>
        </p:txBody>
      </p:sp>
    </p:spTree>
    <p:extLst>
      <p:ext uri="{BB962C8B-B14F-4D97-AF65-F5344CB8AC3E}">
        <p14:creationId xmlns:p14="http://schemas.microsoft.com/office/powerpoint/2010/main" val="19900457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Date Associated with the Family (RDA 10.4)</a:t>
            </a:r>
            <a:endParaRPr lang="en-US"/>
          </a:p>
        </p:txBody>
      </p:sp>
      <p:sp>
        <p:nvSpPr>
          <p:cNvPr id="3" name="Content Placeholder 2"/>
          <p:cNvSpPr>
            <a:spLocks noGrp="1"/>
          </p:cNvSpPr>
          <p:nvPr>
            <p:ph idx="1"/>
          </p:nvPr>
        </p:nvSpPr>
        <p:spPr/>
        <p:txBody>
          <a:bodyPr/>
          <a:lstStyle/>
          <a:p>
            <a:pPr>
              <a:buNone/>
            </a:pPr>
            <a:r>
              <a:rPr lang="en-US" i="1" smtClean="0"/>
              <a:t>Record the Date Associated with the Family element(s) for the Linnell, Cunningham, and Coniglio families in 046</a:t>
            </a:r>
          </a:p>
          <a:p>
            <a:pPr>
              <a:buNone/>
            </a:pPr>
            <a:endParaRPr lang="en-US"/>
          </a:p>
          <a:p>
            <a:pPr>
              <a:buNone/>
            </a:pP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55</a:t>
            </a:fld>
            <a:endParaRPr lang="en-US"/>
          </a:p>
        </p:txBody>
      </p:sp>
    </p:spTree>
    <p:extLst>
      <p:ext uri="{BB962C8B-B14F-4D97-AF65-F5344CB8AC3E}">
        <p14:creationId xmlns:p14="http://schemas.microsoft.com/office/powerpoint/2010/main" val="7314622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Date Associated with the </a:t>
            </a:r>
            <a:r>
              <a:rPr lang="en-US" smtClean="0"/>
              <a:t>Family (Coniglio)</a:t>
            </a:r>
            <a:endParaRPr lang="en-US"/>
          </a:p>
        </p:txBody>
      </p:sp>
      <p:sp>
        <p:nvSpPr>
          <p:cNvPr id="3" name="Content Placeholder 2"/>
          <p:cNvSpPr>
            <a:spLocks noGrp="1"/>
          </p:cNvSpPr>
          <p:nvPr>
            <p:ph idx="1"/>
          </p:nvPr>
        </p:nvSpPr>
        <p:spPr/>
        <p:txBody>
          <a:bodyPr/>
          <a:lstStyle/>
          <a:p>
            <a:pPr marL="1149350" indent="-1149350">
              <a:buNone/>
            </a:pPr>
            <a:r>
              <a:rPr lang="en-US" sz="2800" smtClean="0"/>
              <a:t>046	$s </a:t>
            </a:r>
            <a:r>
              <a:rPr lang="en-US" sz="2800" b="1"/>
              <a:t>19121130</a:t>
            </a:r>
            <a:r>
              <a:rPr lang="en-US" sz="2800"/>
              <a:t> [or </a:t>
            </a:r>
            <a:r>
              <a:rPr lang="en-US" sz="2800" b="1"/>
              <a:t>19130430</a:t>
            </a:r>
            <a:r>
              <a:rPr lang="en-US" sz="2800"/>
              <a:t>]</a:t>
            </a:r>
          </a:p>
          <a:p>
            <a:pPr marL="1149350" indent="-1149350">
              <a:buNone/>
            </a:pPr>
            <a:r>
              <a:rPr lang="en-US" sz="2800" smtClean="0"/>
              <a:t>100 </a:t>
            </a:r>
            <a:r>
              <a:rPr lang="en-US" sz="2800"/>
              <a:t>3_ 	$a </a:t>
            </a:r>
            <a:r>
              <a:rPr lang="en-US" sz="2800" smtClean="0"/>
              <a:t>Coniglio</a:t>
            </a:r>
            <a:endParaRPr lang="en-US" sz="2800"/>
          </a:p>
          <a:p>
            <a:pPr marL="1149350" indent="-1149350">
              <a:buNone/>
            </a:pPr>
            <a:r>
              <a:rPr lang="en-US" sz="2800" smtClean="0"/>
              <a:t>376	$a </a:t>
            </a:r>
            <a:r>
              <a:rPr lang="en-US" sz="2800"/>
              <a:t>Family</a:t>
            </a:r>
          </a:p>
          <a:p>
            <a:pPr marL="1149350" indent="-1149350">
              <a:buNone/>
            </a:pPr>
            <a:r>
              <a:rPr lang="en-US" sz="2800" smtClean="0"/>
              <a:t>670	$a </a:t>
            </a:r>
            <a:r>
              <a:rPr lang="en-US" sz="2800"/>
              <a:t>The Coniglio family website, </a:t>
            </a:r>
            <a:r>
              <a:rPr lang="en-US" sz="2800" smtClean="0"/>
              <a:t>8 April 2014 </a:t>
            </a:r>
            <a:r>
              <a:rPr lang="en-US" sz="2800"/>
              <a:t>$b (Coniglio family, descendants of Gaetano and Rosa Alessi Coniglio, who married 30 November 1912 in Serradifalco, Italy and emigrated to the United States 30 April 1913; the family settled in Robertsdale, Pa.)</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56</a:t>
            </a:fld>
            <a:endParaRPr lang="en-US"/>
          </a:p>
        </p:txBody>
      </p:sp>
    </p:spTree>
    <p:extLst>
      <p:ext uri="{BB962C8B-B14F-4D97-AF65-F5344CB8AC3E}">
        <p14:creationId xmlns:p14="http://schemas.microsoft.com/office/powerpoint/2010/main" val="10838985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Date Associated with the </a:t>
            </a:r>
            <a:r>
              <a:rPr lang="en-US" smtClean="0"/>
              <a:t>Family (Cunningham)</a:t>
            </a:r>
            <a:endParaRPr lang="en-US"/>
          </a:p>
        </p:txBody>
      </p:sp>
      <p:sp>
        <p:nvSpPr>
          <p:cNvPr id="3" name="Content Placeholder 2"/>
          <p:cNvSpPr>
            <a:spLocks noGrp="1"/>
          </p:cNvSpPr>
          <p:nvPr>
            <p:ph idx="1"/>
          </p:nvPr>
        </p:nvSpPr>
        <p:spPr/>
        <p:txBody>
          <a:bodyPr/>
          <a:lstStyle/>
          <a:p>
            <a:pPr marL="1149350" indent="-1149350">
              <a:buNone/>
            </a:pPr>
            <a:r>
              <a:rPr lang="en-US" sz="2800" smtClean="0"/>
              <a:t>046	$s </a:t>
            </a:r>
            <a:r>
              <a:rPr lang="en-US" sz="2800" b="1"/>
              <a:t>1795</a:t>
            </a:r>
            <a:r>
              <a:rPr lang="en-US" sz="2800"/>
              <a:t> [or you might choose </a:t>
            </a:r>
            <a:r>
              <a:rPr lang="en-US" sz="2800" b="1"/>
              <a:t>1818</a:t>
            </a:r>
            <a:r>
              <a:rPr lang="en-US" sz="2800"/>
              <a:t>, when they arrived in Kentucky]</a:t>
            </a:r>
          </a:p>
          <a:p>
            <a:pPr marL="1149350" indent="-1149350">
              <a:buNone/>
            </a:pPr>
            <a:r>
              <a:rPr lang="en-US" sz="2800" smtClean="0"/>
              <a:t>100 </a:t>
            </a:r>
            <a:r>
              <a:rPr lang="en-US" sz="2800"/>
              <a:t>3_ </a:t>
            </a:r>
            <a:r>
              <a:rPr lang="en-US" sz="2800" smtClean="0"/>
              <a:t>	$</a:t>
            </a:r>
            <a:r>
              <a:rPr lang="en-US" sz="2800"/>
              <a:t>a </a:t>
            </a:r>
            <a:r>
              <a:rPr lang="en-US" sz="2800" smtClean="0"/>
              <a:t>Cunningham</a:t>
            </a:r>
          </a:p>
          <a:p>
            <a:pPr marL="1149350" indent="-1149350">
              <a:buNone/>
            </a:pPr>
            <a:r>
              <a:rPr lang="en-US" sz="2800"/>
              <a:t>376	$a Family</a:t>
            </a:r>
          </a:p>
          <a:p>
            <a:pPr marL="1149350" indent="-1149350">
              <a:buNone/>
            </a:pPr>
            <a:r>
              <a:rPr lang="en-US" sz="2800" smtClean="0"/>
              <a:t>670	$a </a:t>
            </a:r>
            <a:r>
              <a:rPr lang="en-US" sz="2800"/>
              <a:t>The Cunningham family cookbook, 1997: $b </a:t>
            </a:r>
            <a:r>
              <a:rPr lang="en-US" sz="2800" smtClean="0"/>
              <a:t>pages </a:t>
            </a:r>
            <a:r>
              <a:rPr lang="en-US" sz="2800"/>
              <a:t>5-6 (descendants of William and Nancy Cunningham. William emigrated from Scotland some time after 1785 and married Nancy Carr in 1795. The family eventually settled in Trigg County, Ky.)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57</a:t>
            </a:fld>
            <a:endParaRPr lang="en-US"/>
          </a:p>
        </p:txBody>
      </p:sp>
    </p:spTree>
    <p:extLst>
      <p:ext uri="{BB962C8B-B14F-4D97-AF65-F5344CB8AC3E}">
        <p14:creationId xmlns:p14="http://schemas.microsoft.com/office/powerpoint/2010/main" val="1285882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Date Associated with the </a:t>
            </a:r>
            <a:r>
              <a:rPr lang="en-US" smtClean="0"/>
              <a:t>Family (Linnell)</a:t>
            </a:r>
            <a:endParaRPr lang="en-US"/>
          </a:p>
        </p:txBody>
      </p:sp>
      <p:sp>
        <p:nvSpPr>
          <p:cNvPr id="3" name="Content Placeholder 2"/>
          <p:cNvSpPr>
            <a:spLocks noGrp="1"/>
          </p:cNvSpPr>
          <p:nvPr>
            <p:ph idx="1"/>
          </p:nvPr>
        </p:nvSpPr>
        <p:spPr/>
        <p:txBody>
          <a:bodyPr/>
          <a:lstStyle/>
          <a:p>
            <a:pPr marL="1149350" indent="-1149350">
              <a:buNone/>
            </a:pPr>
            <a:r>
              <a:rPr lang="en-US" sz="2800" smtClean="0"/>
              <a:t>046	$s </a:t>
            </a:r>
            <a:r>
              <a:rPr lang="en-US" sz="2800" b="1"/>
              <a:t>1638</a:t>
            </a:r>
          </a:p>
          <a:p>
            <a:pPr marL="1149350" indent="-1149350">
              <a:buNone/>
            </a:pPr>
            <a:r>
              <a:rPr lang="en-US" sz="2800" smtClean="0"/>
              <a:t>100 </a:t>
            </a:r>
            <a:r>
              <a:rPr lang="en-US" sz="2800"/>
              <a:t>3_ 	$a </a:t>
            </a:r>
            <a:r>
              <a:rPr lang="en-US" sz="2800" smtClean="0"/>
              <a:t>Linnell</a:t>
            </a:r>
            <a:endParaRPr lang="en-US" sz="2800"/>
          </a:p>
          <a:p>
            <a:pPr marL="1149350" indent="-1149350">
              <a:buNone/>
            </a:pPr>
            <a:r>
              <a:rPr lang="en-US" sz="2800"/>
              <a:t>376	$a Family</a:t>
            </a:r>
          </a:p>
          <a:p>
            <a:pPr marL="1149350" indent="-1149350">
              <a:buNone/>
            </a:pPr>
            <a:r>
              <a:rPr lang="en-US" sz="2800" smtClean="0"/>
              <a:t>670	$a </a:t>
            </a:r>
            <a:r>
              <a:rPr lang="en-US" sz="2800"/>
              <a:t>Linnell family newsletter, 1989-</a:t>
            </a:r>
          </a:p>
          <a:p>
            <a:pPr marL="1149350" indent="-1149350">
              <a:buNone/>
            </a:pPr>
            <a:r>
              <a:rPr lang="en-US" sz="2800" smtClean="0"/>
              <a:t>670	$a </a:t>
            </a:r>
            <a:r>
              <a:rPr lang="en-US" sz="2800"/>
              <a:t>Linnell Family Association website, </a:t>
            </a:r>
            <a:r>
              <a:rPr lang="en-US" sz="2800" smtClean="0"/>
              <a:t>8 April 2014 </a:t>
            </a:r>
            <a:r>
              <a:rPr lang="en-US" sz="2800"/>
              <a:t>$b (The Linnell family consists of all Linnells in North America, all presumed to be descendants of Robert Linnell, who came to Sciutate, Massachusetts with his children and second wife in 1638. The family later settled on Cape </a:t>
            </a:r>
            <a:r>
              <a:rPr lang="en-US" sz="2800" smtClean="0"/>
              <a:t>Cod.)</a:t>
            </a:r>
            <a:endParaRPr lang="en-US" sz="28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58</a:t>
            </a:fld>
            <a:endParaRPr lang="en-US"/>
          </a:p>
        </p:txBody>
      </p:sp>
    </p:spTree>
    <p:extLst>
      <p:ext uri="{BB962C8B-B14F-4D97-AF65-F5344CB8AC3E}">
        <p14:creationId xmlns:p14="http://schemas.microsoft.com/office/powerpoint/2010/main" val="18184803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Place Associated with the Family (RDA 10.5)</a:t>
            </a:r>
            <a:endParaRPr lang="en-US"/>
          </a:p>
        </p:txBody>
      </p:sp>
      <p:sp>
        <p:nvSpPr>
          <p:cNvPr id="3" name="Content Placeholder 2"/>
          <p:cNvSpPr>
            <a:spLocks noGrp="1"/>
          </p:cNvSpPr>
          <p:nvPr>
            <p:ph idx="1"/>
          </p:nvPr>
        </p:nvSpPr>
        <p:spPr/>
        <p:txBody>
          <a:bodyPr/>
          <a:lstStyle/>
          <a:p>
            <a:endParaRPr lang="en-US" smtClean="0"/>
          </a:p>
          <a:p>
            <a:endParaRPr lang="en-US"/>
          </a:p>
          <a:p>
            <a:r>
              <a:rPr lang="en-US" smtClean="0"/>
              <a:t>The Place Associated with the Family element is recorded in the 370 field</a:t>
            </a:r>
          </a:p>
          <a:p>
            <a:pPr>
              <a:buNone/>
            </a:pPr>
            <a:r>
              <a:rPr lang="en-US" smtClean="0"/>
              <a:t>		370</a:t>
            </a:r>
            <a:r>
              <a:rPr lang="en-US"/>
              <a:t>	</a:t>
            </a:r>
            <a:r>
              <a:rPr lang="en-US" smtClean="0"/>
              <a:t>$f Australia</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59</a:t>
            </a:fld>
            <a:endParaRPr lang="en-US"/>
          </a:p>
        </p:txBody>
      </p:sp>
    </p:spTree>
    <p:extLst>
      <p:ext uri="{BB962C8B-B14F-4D97-AF65-F5344CB8AC3E}">
        <p14:creationId xmlns:p14="http://schemas.microsoft.com/office/powerpoint/2010/main" val="2016835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7400"/>
            <a:ext cx="3048000" cy="1447800"/>
          </a:xfrm>
        </p:spPr>
        <p:txBody>
          <a:bodyPr/>
          <a:lstStyle/>
          <a:p>
            <a:r>
              <a:rPr lang="en-US" smtClean="0"/>
              <a:t>Monograph</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38138"/>
            <a:ext cx="3962400" cy="6181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6</a:t>
            </a:fld>
            <a:endParaRPr lang="en-US"/>
          </a:p>
        </p:txBody>
      </p:sp>
    </p:spTree>
    <p:extLst>
      <p:ext uri="{BB962C8B-B14F-4D97-AF65-F5344CB8AC3E}">
        <p14:creationId xmlns:p14="http://schemas.microsoft.com/office/powerpoint/2010/main" val="18060560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Recording the Place Attribute</a:t>
            </a:r>
          </a:p>
        </p:txBody>
      </p:sp>
      <p:sp>
        <p:nvSpPr>
          <p:cNvPr id="24579" name="Content Placeholder 2"/>
          <p:cNvSpPr>
            <a:spLocks noGrp="1"/>
          </p:cNvSpPr>
          <p:nvPr>
            <p:ph idx="1"/>
          </p:nvPr>
        </p:nvSpPr>
        <p:spPr/>
        <p:txBody>
          <a:bodyPr/>
          <a:lstStyle/>
          <a:p>
            <a:endParaRPr lang="en-US" smtClean="0"/>
          </a:p>
          <a:p>
            <a:r>
              <a:rPr lang="en-US" smtClean="0"/>
              <a:t>Place is recorded in MARC 370</a:t>
            </a:r>
          </a:p>
          <a:p>
            <a:pPr lvl="1"/>
            <a:r>
              <a:rPr lang="en-US" smtClean="0"/>
              <a:t>Associated country $c</a:t>
            </a:r>
          </a:p>
          <a:p>
            <a:pPr lvl="1"/>
            <a:r>
              <a:rPr lang="en-US" smtClean="0"/>
              <a:t>Place of residence $e</a:t>
            </a:r>
          </a:p>
          <a:p>
            <a:pPr lvl="1"/>
            <a:r>
              <a:rPr lang="en-US" smtClean="0"/>
              <a:t>Other associated place $f</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60</a:t>
            </a:fld>
            <a:endParaRPr lang="en-US"/>
          </a:p>
        </p:txBody>
      </p:sp>
    </p:spTree>
    <p:extLst>
      <p:ext uri="{BB962C8B-B14F-4D97-AF65-F5344CB8AC3E}">
        <p14:creationId xmlns:p14="http://schemas.microsoft.com/office/powerpoint/2010/main" val="26154260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Recording the Place Attribute</a:t>
            </a:r>
          </a:p>
        </p:txBody>
      </p:sp>
      <p:sp>
        <p:nvSpPr>
          <p:cNvPr id="25603" name="Content Placeholder 2"/>
          <p:cNvSpPr>
            <a:spLocks noGrp="1"/>
          </p:cNvSpPr>
          <p:nvPr>
            <p:ph idx="1"/>
          </p:nvPr>
        </p:nvSpPr>
        <p:spPr>
          <a:xfrm>
            <a:off x="457200" y="1447800"/>
            <a:ext cx="8229600" cy="4525963"/>
          </a:xfrm>
        </p:spPr>
        <p:txBody>
          <a:bodyPr/>
          <a:lstStyle/>
          <a:p>
            <a:r>
              <a:rPr lang="en-US" sz="2800"/>
              <a:t>The form of the place name is governed by RDA Chapter 16.</a:t>
            </a:r>
          </a:p>
          <a:p>
            <a:r>
              <a:rPr lang="en-US" sz="2800"/>
              <a:t>Authorized access points for jurisdictional place names are generally formed as in AACR2, e.g. “Paris (France)”</a:t>
            </a:r>
          </a:p>
          <a:p>
            <a:r>
              <a:rPr lang="en-US" sz="2800"/>
              <a:t>LC/PCC Practice: record in 370 exactly as established in the Authority File</a:t>
            </a:r>
          </a:p>
          <a:p>
            <a:r>
              <a:rPr lang="en-US" sz="2800"/>
              <a:t>If the place has been established in the Authority File, include $2 naf at the end of the field.</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61</a:t>
            </a:fld>
            <a:endParaRPr lang="en-US"/>
          </a:p>
        </p:txBody>
      </p:sp>
    </p:spTree>
    <p:extLst>
      <p:ext uri="{BB962C8B-B14F-4D97-AF65-F5344CB8AC3E}">
        <p14:creationId xmlns:p14="http://schemas.microsoft.com/office/powerpoint/2010/main" val="11644711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Recording the Place Attribute</a:t>
            </a:r>
          </a:p>
        </p:txBody>
      </p:sp>
      <p:sp>
        <p:nvSpPr>
          <p:cNvPr id="27651" name="Content Placeholder 2"/>
          <p:cNvSpPr>
            <a:spLocks noGrp="1"/>
          </p:cNvSpPr>
          <p:nvPr>
            <p:ph idx="1"/>
          </p:nvPr>
        </p:nvSpPr>
        <p:spPr/>
        <p:txBody>
          <a:bodyPr>
            <a:normAutofit fontScale="92500"/>
          </a:bodyPr>
          <a:lstStyle/>
          <a:p>
            <a:pPr>
              <a:buFont typeface="Arial" charset="0"/>
              <a:buNone/>
            </a:pPr>
            <a:r>
              <a:rPr lang="en-US" sz="2400" dirty="0" smtClean="0"/>
              <a:t>370  $</a:t>
            </a:r>
            <a:r>
              <a:rPr lang="en-US" sz="2400" smtClean="0"/>
              <a:t>e London (England) $2 naf	</a:t>
            </a:r>
            <a:r>
              <a:rPr lang="en-US" sz="2400" dirty="0" smtClean="0"/>
              <a:t>	[place </a:t>
            </a:r>
            <a:r>
              <a:rPr lang="en-US" sz="2400" smtClean="0"/>
              <a:t>of residence]</a:t>
            </a:r>
            <a:r>
              <a:rPr lang="en-US" sz="2400" dirty="0" smtClean="0"/>
              <a:t>	</a:t>
            </a:r>
          </a:p>
          <a:p>
            <a:pPr>
              <a:buNone/>
            </a:pPr>
            <a:r>
              <a:rPr lang="en-US" sz="2400" dirty="0" smtClean="0"/>
              <a:t>370  $f </a:t>
            </a:r>
            <a:r>
              <a:rPr lang="en-US" sz="2400" smtClean="0"/>
              <a:t>Mexico City (Mexico </a:t>
            </a:r>
            <a:r>
              <a:rPr lang="en-US" sz="2400"/>
              <a:t>) $2 naf </a:t>
            </a:r>
            <a:r>
              <a:rPr lang="en-US" sz="2400" dirty="0" smtClean="0"/>
              <a:t>	[other associated place]</a:t>
            </a:r>
          </a:p>
          <a:p>
            <a:pPr>
              <a:buNone/>
            </a:pPr>
            <a:r>
              <a:rPr lang="en-US" sz="2400" dirty="0" smtClean="0"/>
              <a:t>370  $</a:t>
            </a:r>
            <a:r>
              <a:rPr lang="en-US" sz="2400" smtClean="0"/>
              <a:t>e Austin (Tex.) </a:t>
            </a:r>
            <a:r>
              <a:rPr lang="en-US" sz="2400"/>
              <a:t>$2 naf </a:t>
            </a:r>
            <a:r>
              <a:rPr lang="en-US" sz="2400" dirty="0" smtClean="0"/>
              <a:t>		[place </a:t>
            </a:r>
            <a:r>
              <a:rPr lang="en-US" sz="2400" smtClean="0"/>
              <a:t>of residence]</a:t>
            </a:r>
            <a:r>
              <a:rPr lang="en-US" sz="2400" dirty="0" smtClean="0"/>
              <a:t>	</a:t>
            </a:r>
          </a:p>
          <a:p>
            <a:pPr>
              <a:buNone/>
            </a:pPr>
            <a:r>
              <a:rPr lang="en-US" sz="2400" dirty="0" smtClean="0"/>
              <a:t>370  $f Ontario, </a:t>
            </a:r>
            <a:r>
              <a:rPr lang="en-US" sz="2400" smtClean="0"/>
              <a:t>Calif</a:t>
            </a:r>
            <a:r>
              <a:rPr lang="en-US" sz="2400"/>
              <a:t>. ) $2 naf </a:t>
            </a:r>
            <a:r>
              <a:rPr lang="en-US" sz="2400" dirty="0" smtClean="0"/>
              <a:t>		[other associated place]</a:t>
            </a:r>
          </a:p>
          <a:p>
            <a:pPr>
              <a:buNone/>
            </a:pPr>
            <a:r>
              <a:rPr lang="en-US" sz="2400" dirty="0" smtClean="0"/>
              <a:t>370  $</a:t>
            </a:r>
            <a:r>
              <a:rPr lang="en-US" sz="2400" smtClean="0"/>
              <a:t>e Arizona $2 </a:t>
            </a:r>
            <a:r>
              <a:rPr lang="en-US" sz="2400"/>
              <a:t>naf </a:t>
            </a:r>
            <a:r>
              <a:rPr lang="en-US" sz="2400" dirty="0" smtClean="0"/>
              <a:t>			[place </a:t>
            </a:r>
            <a:r>
              <a:rPr lang="en-US" sz="2400" smtClean="0"/>
              <a:t>of residence]</a:t>
            </a:r>
            <a:endParaRPr lang="en-US" sz="2400" dirty="0" smtClean="0"/>
          </a:p>
          <a:p>
            <a:pPr>
              <a:buNone/>
            </a:pPr>
            <a:r>
              <a:rPr lang="en-US" sz="2400" dirty="0" smtClean="0"/>
              <a:t>370  $</a:t>
            </a:r>
            <a:r>
              <a:rPr lang="en-US" sz="2400" smtClean="0"/>
              <a:t>e District of Columbia$2 </a:t>
            </a:r>
            <a:r>
              <a:rPr lang="en-US" sz="2400"/>
              <a:t>naf </a:t>
            </a:r>
            <a:r>
              <a:rPr lang="en-US" sz="2400" smtClean="0"/>
              <a:t>	[</a:t>
            </a:r>
            <a:r>
              <a:rPr lang="en-US" sz="2400" dirty="0" smtClean="0"/>
              <a:t>place </a:t>
            </a:r>
            <a:r>
              <a:rPr lang="en-US" sz="2400" smtClean="0"/>
              <a:t>of residence]</a:t>
            </a:r>
            <a:endParaRPr lang="en-US" sz="2400" dirty="0" smtClean="0"/>
          </a:p>
          <a:p>
            <a:pPr>
              <a:buNone/>
            </a:pPr>
            <a:r>
              <a:rPr lang="en-US" sz="2400" dirty="0" smtClean="0"/>
              <a:t>370  $</a:t>
            </a:r>
            <a:r>
              <a:rPr lang="en-US" sz="2400" smtClean="0"/>
              <a:t>c United States $2 </a:t>
            </a:r>
            <a:r>
              <a:rPr lang="en-US" sz="2400"/>
              <a:t>naf </a:t>
            </a:r>
            <a:r>
              <a:rPr lang="en-US" sz="2400" smtClean="0"/>
              <a:t>	</a:t>
            </a:r>
            <a:r>
              <a:rPr lang="en-US" sz="2400" dirty="0" smtClean="0"/>
              <a:t>	[associated country]</a:t>
            </a:r>
          </a:p>
          <a:p>
            <a:pPr>
              <a:buNone/>
            </a:pPr>
            <a:endParaRPr lang="en-US" sz="2400" smtClean="0"/>
          </a:p>
          <a:p>
            <a:pPr marL="852488" indent="-852488">
              <a:buNone/>
            </a:pPr>
            <a:r>
              <a:rPr lang="en-US" sz="2400" smtClean="0"/>
              <a:t>370  </a:t>
            </a:r>
            <a:r>
              <a:rPr lang="en-US" sz="2400" dirty="0" smtClean="0"/>
              <a:t>$</a:t>
            </a:r>
            <a:r>
              <a:rPr lang="en-US" sz="2400" smtClean="0"/>
              <a:t>e Auckland (N.Z.) </a:t>
            </a:r>
            <a:r>
              <a:rPr lang="en-US" sz="2400" dirty="0" smtClean="0"/>
              <a:t>$</a:t>
            </a:r>
            <a:r>
              <a:rPr lang="en-US" sz="2400" smtClean="0"/>
              <a:t>f Puerto Rico </a:t>
            </a:r>
            <a:r>
              <a:rPr lang="en-US" sz="2400" dirty="0" smtClean="0"/>
              <a:t>$</a:t>
            </a:r>
            <a:r>
              <a:rPr lang="en-US" sz="2400" smtClean="0"/>
              <a:t>c </a:t>
            </a:r>
            <a:r>
              <a:rPr lang="en-US" sz="2400"/>
              <a:t>France </a:t>
            </a:r>
            <a:r>
              <a:rPr lang="en-US" sz="2400" smtClean="0"/>
              <a:t>$</a:t>
            </a:r>
            <a:r>
              <a:rPr lang="en-US" sz="2400"/>
              <a:t>2 </a:t>
            </a:r>
            <a:r>
              <a:rPr lang="en-US" sz="2400" smtClean="0"/>
              <a:t>naf</a:t>
            </a:r>
            <a:r>
              <a:rPr lang="en-US" sz="2400"/>
              <a:t> </a:t>
            </a:r>
            <a:r>
              <a:rPr lang="en-US" sz="2400" smtClean="0"/>
              <a:t/>
            </a:r>
            <a:br>
              <a:rPr lang="en-US" sz="2400" smtClean="0"/>
            </a:br>
            <a:r>
              <a:rPr lang="en-US" sz="2400" smtClean="0"/>
              <a:t>[place of residence, </a:t>
            </a:r>
            <a:r>
              <a:rPr lang="en-US" sz="2400" dirty="0" smtClean="0"/>
              <a:t>other associated place</a:t>
            </a:r>
            <a:r>
              <a:rPr lang="en-US" sz="2400" smtClean="0"/>
              <a:t>, associated country</a:t>
            </a:r>
            <a:r>
              <a:rPr lang="en-US" sz="2400" dirty="0" smtClean="0"/>
              <a:t>]</a:t>
            </a:r>
          </a:p>
          <a:p>
            <a:pPr>
              <a:buFont typeface="Arial" charset="0"/>
              <a:buNone/>
            </a:pPr>
            <a:r>
              <a:rPr lang="en-US" sz="2400" dirty="0" smtClean="0"/>
              <a:t>		</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62</a:t>
            </a:fld>
            <a:endParaRPr lang="en-US"/>
          </a:p>
        </p:txBody>
      </p:sp>
    </p:spTree>
    <p:extLst>
      <p:ext uri="{BB962C8B-B14F-4D97-AF65-F5344CB8AC3E}">
        <p14:creationId xmlns:p14="http://schemas.microsoft.com/office/powerpoint/2010/main" val="26743283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Place Associated with the Family (RDA 10.5)</a:t>
            </a:r>
            <a:endParaRPr lang="en-US"/>
          </a:p>
        </p:txBody>
      </p:sp>
      <p:sp>
        <p:nvSpPr>
          <p:cNvPr id="3" name="Content Placeholder 2"/>
          <p:cNvSpPr>
            <a:spLocks noGrp="1"/>
          </p:cNvSpPr>
          <p:nvPr>
            <p:ph idx="1"/>
          </p:nvPr>
        </p:nvSpPr>
        <p:spPr/>
        <p:txBody>
          <a:bodyPr/>
          <a:lstStyle/>
          <a:p>
            <a:pPr marL="0" indent="0">
              <a:buNone/>
            </a:pPr>
            <a:r>
              <a:rPr lang="en-US" i="1"/>
              <a:t>Record the Place Associated with the Family </a:t>
            </a:r>
            <a:r>
              <a:rPr lang="en-US" i="1" smtClean="0"/>
              <a:t>element(s) </a:t>
            </a:r>
            <a:r>
              <a:rPr lang="en-US" i="1"/>
              <a:t>for the </a:t>
            </a:r>
            <a:r>
              <a:rPr lang="en-US" i="1" smtClean="0"/>
              <a:t>Cunningham, Linnell </a:t>
            </a:r>
            <a:r>
              <a:rPr lang="en-US" i="1"/>
              <a:t>and Coniglio families in </a:t>
            </a:r>
            <a:r>
              <a:rPr lang="en-US" i="1" smtClean="0"/>
              <a:t>370</a:t>
            </a:r>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63</a:t>
            </a:fld>
            <a:endParaRPr lang="en-US"/>
          </a:p>
        </p:txBody>
      </p:sp>
    </p:spTree>
    <p:extLst>
      <p:ext uri="{BB962C8B-B14F-4D97-AF65-F5344CB8AC3E}">
        <p14:creationId xmlns:p14="http://schemas.microsoft.com/office/powerpoint/2010/main" val="2090962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Place Associated </a:t>
            </a:r>
            <a:r>
              <a:rPr lang="en-US"/>
              <a:t>with the </a:t>
            </a:r>
            <a:r>
              <a:rPr lang="en-US" smtClean="0"/>
              <a:t>Family (Coniglio)</a:t>
            </a:r>
            <a:endParaRPr lang="en-US"/>
          </a:p>
        </p:txBody>
      </p:sp>
      <p:sp>
        <p:nvSpPr>
          <p:cNvPr id="3" name="Content Placeholder 2"/>
          <p:cNvSpPr>
            <a:spLocks noGrp="1"/>
          </p:cNvSpPr>
          <p:nvPr>
            <p:ph idx="1"/>
          </p:nvPr>
        </p:nvSpPr>
        <p:spPr/>
        <p:txBody>
          <a:bodyPr/>
          <a:lstStyle/>
          <a:p>
            <a:pPr marL="1149350" indent="-1149350">
              <a:buNone/>
            </a:pPr>
            <a:r>
              <a:rPr lang="en-US" sz="2400" smtClean="0"/>
              <a:t>046	$s </a:t>
            </a:r>
            <a:r>
              <a:rPr lang="en-US" sz="2400"/>
              <a:t>19121130 [or 19130430]</a:t>
            </a:r>
          </a:p>
          <a:p>
            <a:pPr marL="1149350" indent="-1149350">
              <a:buNone/>
            </a:pPr>
            <a:r>
              <a:rPr lang="en-US" sz="2400" smtClean="0"/>
              <a:t>100 </a:t>
            </a:r>
            <a:r>
              <a:rPr lang="en-US" sz="2400"/>
              <a:t>3_ 	$a </a:t>
            </a:r>
            <a:r>
              <a:rPr lang="en-US" sz="2400" smtClean="0"/>
              <a:t>Coniglio</a:t>
            </a:r>
            <a:endParaRPr lang="en-US" sz="2400"/>
          </a:p>
          <a:p>
            <a:pPr marL="1149350" indent="-1149350">
              <a:buNone/>
            </a:pPr>
            <a:r>
              <a:rPr lang="en-US" sz="2400"/>
              <a:t>370      	$f </a:t>
            </a:r>
            <a:r>
              <a:rPr lang="en-US" sz="2400" b="1"/>
              <a:t>Serradifalco (Italy) </a:t>
            </a:r>
            <a:r>
              <a:rPr lang="en-US" sz="2400"/>
              <a:t>$f </a:t>
            </a:r>
            <a:r>
              <a:rPr lang="en-US" sz="2400" b="1"/>
              <a:t>Robertsdale (Pa.) </a:t>
            </a:r>
            <a:r>
              <a:rPr lang="en-US" sz="2400"/>
              <a:t>$2 naf </a:t>
            </a:r>
          </a:p>
          <a:p>
            <a:pPr marL="1149350" indent="-1149350">
              <a:buNone/>
            </a:pPr>
            <a:r>
              <a:rPr lang="en-US" sz="2400" smtClean="0"/>
              <a:t>376	$a </a:t>
            </a:r>
            <a:r>
              <a:rPr lang="en-US" sz="2400"/>
              <a:t>Family</a:t>
            </a:r>
          </a:p>
          <a:p>
            <a:pPr marL="1149350" indent="-1149350">
              <a:buNone/>
            </a:pPr>
            <a:r>
              <a:rPr lang="en-US" sz="2400" smtClean="0"/>
              <a:t>670	$a </a:t>
            </a:r>
            <a:r>
              <a:rPr lang="en-US" sz="2400"/>
              <a:t>The Coniglio family website, </a:t>
            </a:r>
            <a:r>
              <a:rPr lang="en-US" sz="2400" smtClean="0"/>
              <a:t>8 April 2014 </a:t>
            </a:r>
            <a:r>
              <a:rPr lang="en-US" sz="2400"/>
              <a:t>$b (Coniglio family, descendants of Gaetano and Rosa Alessi Coniglio, who married 30 November 1912 in Serradifalco, Italy and emigrated to the United States 30 April 1913; the family settled in Robertsdale, Pa.)</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64</a:t>
            </a:fld>
            <a:endParaRPr lang="en-US"/>
          </a:p>
        </p:txBody>
      </p:sp>
    </p:spTree>
    <p:extLst>
      <p:ext uri="{BB962C8B-B14F-4D97-AF65-F5344CB8AC3E}">
        <p14:creationId xmlns:p14="http://schemas.microsoft.com/office/powerpoint/2010/main" val="17466889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Place Associated </a:t>
            </a:r>
            <a:r>
              <a:rPr lang="en-US"/>
              <a:t>with the </a:t>
            </a:r>
            <a:r>
              <a:rPr lang="en-US" smtClean="0"/>
              <a:t>Family (Cunningham)</a:t>
            </a:r>
            <a:endParaRPr lang="en-US"/>
          </a:p>
        </p:txBody>
      </p:sp>
      <p:sp>
        <p:nvSpPr>
          <p:cNvPr id="3" name="Content Placeholder 2"/>
          <p:cNvSpPr>
            <a:spLocks noGrp="1"/>
          </p:cNvSpPr>
          <p:nvPr>
            <p:ph idx="1"/>
          </p:nvPr>
        </p:nvSpPr>
        <p:spPr/>
        <p:txBody>
          <a:bodyPr/>
          <a:lstStyle/>
          <a:p>
            <a:pPr marL="1149350" indent="-1149350">
              <a:buNone/>
            </a:pPr>
            <a:r>
              <a:rPr lang="en-US" sz="2400" smtClean="0"/>
              <a:t>046	$s </a:t>
            </a:r>
            <a:r>
              <a:rPr lang="en-US" sz="2400"/>
              <a:t>1795 [or you might choose 1818, when they arrived in Kentucky]</a:t>
            </a:r>
          </a:p>
          <a:p>
            <a:pPr marL="1149350" indent="-1149350">
              <a:buNone/>
            </a:pPr>
            <a:r>
              <a:rPr lang="en-US" sz="2400" smtClean="0"/>
              <a:t>100 </a:t>
            </a:r>
            <a:r>
              <a:rPr lang="en-US" sz="2400"/>
              <a:t>3_ </a:t>
            </a:r>
            <a:r>
              <a:rPr lang="en-US" sz="2400" smtClean="0"/>
              <a:t>	$</a:t>
            </a:r>
            <a:r>
              <a:rPr lang="en-US" sz="2400"/>
              <a:t>a </a:t>
            </a:r>
            <a:r>
              <a:rPr lang="en-US" sz="2400" smtClean="0"/>
              <a:t>Cunningham</a:t>
            </a:r>
          </a:p>
          <a:p>
            <a:pPr marL="1149350" indent="-1149350">
              <a:buNone/>
            </a:pPr>
            <a:r>
              <a:rPr lang="en-US" sz="2400"/>
              <a:t>370      	$f </a:t>
            </a:r>
            <a:r>
              <a:rPr lang="en-US" sz="2400" b="1"/>
              <a:t>Trigg County (Ky.) </a:t>
            </a:r>
            <a:r>
              <a:rPr lang="en-US" sz="2400"/>
              <a:t>$2 naf $s 1818</a:t>
            </a:r>
          </a:p>
          <a:p>
            <a:pPr marL="1149350" indent="-1149350">
              <a:buNone/>
            </a:pPr>
            <a:r>
              <a:rPr lang="en-US" sz="2400" smtClean="0"/>
              <a:t>376</a:t>
            </a:r>
            <a:r>
              <a:rPr lang="en-US" sz="2400"/>
              <a:t>	$a Family</a:t>
            </a:r>
          </a:p>
          <a:p>
            <a:pPr marL="1149350" indent="-1149350">
              <a:buNone/>
            </a:pPr>
            <a:r>
              <a:rPr lang="en-US" sz="2400" smtClean="0"/>
              <a:t>670	$a </a:t>
            </a:r>
            <a:r>
              <a:rPr lang="en-US" sz="2400"/>
              <a:t>The Cunningham family cookbook, 1997: $b </a:t>
            </a:r>
            <a:r>
              <a:rPr lang="en-US" sz="2400" smtClean="0"/>
              <a:t>pages </a:t>
            </a:r>
            <a:r>
              <a:rPr lang="en-US" sz="2400"/>
              <a:t>5-6 (descendants of William and Nancy Cunningham. William emigrated from Scotland some time after 1785 and married Nancy Carr in 1795. The family eventually settled in Trigg County, Ky.)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65</a:t>
            </a:fld>
            <a:endParaRPr lang="en-US"/>
          </a:p>
        </p:txBody>
      </p:sp>
    </p:spTree>
    <p:extLst>
      <p:ext uri="{BB962C8B-B14F-4D97-AF65-F5344CB8AC3E}">
        <p14:creationId xmlns:p14="http://schemas.microsoft.com/office/powerpoint/2010/main" val="29357304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Place Associated </a:t>
            </a:r>
            <a:r>
              <a:rPr lang="en-US"/>
              <a:t>with the </a:t>
            </a:r>
            <a:r>
              <a:rPr lang="en-US" smtClean="0"/>
              <a:t>Family (Linnell)</a:t>
            </a:r>
            <a:endParaRPr lang="en-US"/>
          </a:p>
        </p:txBody>
      </p:sp>
      <p:sp>
        <p:nvSpPr>
          <p:cNvPr id="3" name="Content Placeholder 2"/>
          <p:cNvSpPr>
            <a:spLocks noGrp="1"/>
          </p:cNvSpPr>
          <p:nvPr>
            <p:ph idx="1"/>
          </p:nvPr>
        </p:nvSpPr>
        <p:spPr/>
        <p:txBody>
          <a:bodyPr/>
          <a:lstStyle/>
          <a:p>
            <a:pPr marL="1149350" indent="-1149350">
              <a:buNone/>
            </a:pPr>
            <a:r>
              <a:rPr lang="en-US" sz="2000" smtClean="0"/>
              <a:t>046	$s </a:t>
            </a:r>
            <a:r>
              <a:rPr lang="en-US" sz="2000"/>
              <a:t>1638</a:t>
            </a:r>
          </a:p>
          <a:p>
            <a:pPr marL="1149350" indent="-1149350">
              <a:buNone/>
            </a:pPr>
            <a:r>
              <a:rPr lang="en-US" sz="2000" smtClean="0"/>
              <a:t>100 </a:t>
            </a:r>
            <a:r>
              <a:rPr lang="en-US" sz="2000"/>
              <a:t>3_ 	$a </a:t>
            </a:r>
            <a:r>
              <a:rPr lang="en-US" sz="2000" smtClean="0"/>
              <a:t>Linnell</a:t>
            </a:r>
            <a:endParaRPr lang="en-US" sz="2000"/>
          </a:p>
          <a:p>
            <a:pPr marL="1149350" indent="-1149350">
              <a:buNone/>
            </a:pPr>
            <a:r>
              <a:rPr lang="en-US" sz="2000"/>
              <a:t>370        	$f </a:t>
            </a:r>
            <a:r>
              <a:rPr lang="en-US" sz="2000" b="1"/>
              <a:t>North America </a:t>
            </a:r>
            <a:r>
              <a:rPr lang="en-US" sz="2000"/>
              <a:t>$f </a:t>
            </a:r>
            <a:r>
              <a:rPr lang="en-US" sz="2000" b="1"/>
              <a:t>Cape Cod (Mass.) </a:t>
            </a:r>
            <a:r>
              <a:rPr lang="en-US" sz="2000"/>
              <a:t>$2 lcsh</a:t>
            </a:r>
          </a:p>
          <a:p>
            <a:pPr marL="1149350" indent="-1149350">
              <a:buNone/>
            </a:pPr>
            <a:r>
              <a:rPr lang="en-US" sz="2000"/>
              <a:t>370        	$f </a:t>
            </a:r>
            <a:r>
              <a:rPr lang="en-US" sz="2000" b="1"/>
              <a:t>Scituate (Mass.) </a:t>
            </a:r>
            <a:r>
              <a:rPr lang="en-US" sz="2000"/>
              <a:t>$f </a:t>
            </a:r>
            <a:r>
              <a:rPr lang="en-US" sz="2000" b="1"/>
              <a:t>Barnstable (Mass.) </a:t>
            </a:r>
            <a:r>
              <a:rPr lang="en-US" sz="2000"/>
              <a:t>$f </a:t>
            </a:r>
            <a:r>
              <a:rPr lang="en-US" sz="2000" b="1"/>
              <a:t>Massachusetts</a:t>
            </a:r>
            <a:r>
              <a:rPr lang="en-US" sz="2000"/>
              <a:t> $c </a:t>
            </a:r>
            <a:r>
              <a:rPr lang="en-US" sz="2000" b="1"/>
              <a:t>United States </a:t>
            </a:r>
            <a:r>
              <a:rPr lang="en-US" sz="2000"/>
              <a:t>$2 naf [all possible, probably not all would be on any description]</a:t>
            </a:r>
          </a:p>
          <a:p>
            <a:pPr marL="1149350" indent="-1149350">
              <a:buNone/>
            </a:pPr>
            <a:r>
              <a:rPr lang="en-US" sz="2000" smtClean="0"/>
              <a:t>376</a:t>
            </a:r>
            <a:r>
              <a:rPr lang="en-US" sz="2000"/>
              <a:t>	$a Family</a:t>
            </a:r>
          </a:p>
          <a:p>
            <a:pPr marL="1149350" indent="-1149350">
              <a:buNone/>
            </a:pPr>
            <a:r>
              <a:rPr lang="en-US" sz="2000" smtClean="0"/>
              <a:t>670	$a </a:t>
            </a:r>
            <a:r>
              <a:rPr lang="en-US" sz="2000"/>
              <a:t>Linnell family newsletter, 1989-</a:t>
            </a:r>
          </a:p>
          <a:p>
            <a:pPr marL="1149350" indent="-1149350">
              <a:buNone/>
            </a:pPr>
            <a:r>
              <a:rPr lang="en-US" sz="2000" smtClean="0"/>
              <a:t>670	$a </a:t>
            </a:r>
            <a:r>
              <a:rPr lang="en-US" sz="2000"/>
              <a:t>Linnell Family Association website, </a:t>
            </a:r>
            <a:r>
              <a:rPr lang="en-US" sz="2000" smtClean="0"/>
              <a:t>8 April 2014 </a:t>
            </a:r>
            <a:r>
              <a:rPr lang="en-US" sz="2000"/>
              <a:t>$b (The Linnell family consists of all Linnells in North America, all presumed to be descendants of Robert Linnell, who came to Sciutate, Massachusetts with his children and second wife in 1638. The family later settled on Cape </a:t>
            </a:r>
            <a:r>
              <a:rPr lang="en-US" sz="2000" smtClean="0"/>
              <a:t>Cod.)</a:t>
            </a:r>
            <a:endParaRPr lang="en-US" sz="20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66</a:t>
            </a:fld>
            <a:endParaRPr lang="en-US"/>
          </a:p>
        </p:txBody>
      </p:sp>
    </p:spTree>
    <p:extLst>
      <p:ext uri="{BB962C8B-B14F-4D97-AF65-F5344CB8AC3E}">
        <p14:creationId xmlns:p14="http://schemas.microsoft.com/office/powerpoint/2010/main" val="3678482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Prominent Member of the Family (RDA 10.6)</a:t>
            </a:r>
            <a:endParaRPr lang="en-US"/>
          </a:p>
        </p:txBody>
      </p:sp>
      <p:sp>
        <p:nvSpPr>
          <p:cNvPr id="3" name="Content Placeholder 2"/>
          <p:cNvSpPr>
            <a:spLocks noGrp="1"/>
          </p:cNvSpPr>
          <p:nvPr>
            <p:ph idx="1"/>
          </p:nvPr>
        </p:nvSpPr>
        <p:spPr/>
        <p:txBody>
          <a:bodyPr>
            <a:normAutofit/>
          </a:bodyPr>
          <a:lstStyle/>
          <a:p>
            <a:endParaRPr lang="en-US" smtClean="0"/>
          </a:p>
          <a:p>
            <a:r>
              <a:rPr lang="en-US" smtClean="0"/>
              <a:t>The Prominent Member of the Family element is recorded in the 376 field subfield $b with no internal subfield coding. Use the established form of a personal name.</a:t>
            </a:r>
          </a:p>
          <a:p>
            <a:pPr>
              <a:buNone/>
            </a:pPr>
            <a:r>
              <a:rPr lang="en-US" smtClean="0"/>
              <a:t>		</a:t>
            </a:r>
            <a:r>
              <a:rPr lang="en-US"/>
              <a:t> </a:t>
            </a:r>
            <a:r>
              <a:rPr lang="en-US" sz="2400"/>
              <a:t>376	</a:t>
            </a:r>
            <a:r>
              <a:rPr lang="en-US" sz="2400" smtClean="0"/>
              <a:t>Family $b </a:t>
            </a:r>
            <a:r>
              <a:rPr lang="en-US" sz="2400"/>
              <a:t>Nibley, Hugh, 1910-2005 </a:t>
            </a:r>
            <a:endParaRPr lang="en-US" sz="2400" smtClean="0"/>
          </a:p>
          <a:p>
            <a:endParaRPr lang="en-US" smtClean="0"/>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67</a:t>
            </a:fld>
            <a:endParaRPr lang="en-US"/>
          </a:p>
        </p:txBody>
      </p:sp>
    </p:spTree>
    <p:extLst>
      <p:ext uri="{BB962C8B-B14F-4D97-AF65-F5344CB8AC3E}">
        <p14:creationId xmlns:p14="http://schemas.microsoft.com/office/powerpoint/2010/main" val="6246735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Prominent Member of the Family (RDA 10.6)</a:t>
            </a:r>
            <a:endParaRPr lang="en-US"/>
          </a:p>
        </p:txBody>
      </p:sp>
      <p:sp>
        <p:nvSpPr>
          <p:cNvPr id="3" name="Content Placeholder 2"/>
          <p:cNvSpPr>
            <a:spLocks noGrp="1"/>
          </p:cNvSpPr>
          <p:nvPr>
            <p:ph idx="1"/>
          </p:nvPr>
        </p:nvSpPr>
        <p:spPr/>
        <p:txBody>
          <a:bodyPr/>
          <a:lstStyle/>
          <a:p>
            <a:pPr marL="0" indent="0">
              <a:buNone/>
            </a:pPr>
            <a:r>
              <a:rPr lang="en-US" i="1"/>
              <a:t>Record the </a:t>
            </a:r>
            <a:r>
              <a:rPr lang="en-US" i="1" smtClean="0"/>
              <a:t>Prominent Member of the Family element(s) </a:t>
            </a:r>
            <a:r>
              <a:rPr lang="en-US" i="1"/>
              <a:t>for the </a:t>
            </a:r>
            <a:r>
              <a:rPr lang="en-US" i="1" smtClean="0"/>
              <a:t>Cunningham, Linnell </a:t>
            </a:r>
            <a:r>
              <a:rPr lang="en-US" i="1"/>
              <a:t>and Coniglio families in </a:t>
            </a:r>
            <a:r>
              <a:rPr lang="en-US" i="1" smtClean="0"/>
              <a:t>376 subfield $b</a:t>
            </a:r>
            <a:endParaRPr lang="en-US" i="1"/>
          </a:p>
          <a:p>
            <a:pPr marL="0" indent="0">
              <a:buNone/>
            </a:pPr>
            <a:endParaRPr lang="en-US" smtClean="0"/>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68</a:t>
            </a:fld>
            <a:endParaRPr lang="en-US"/>
          </a:p>
        </p:txBody>
      </p:sp>
    </p:spTree>
    <p:extLst>
      <p:ext uri="{BB962C8B-B14F-4D97-AF65-F5344CB8AC3E}">
        <p14:creationId xmlns:p14="http://schemas.microsoft.com/office/powerpoint/2010/main" val="26175204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Prominent Member of the </a:t>
            </a:r>
            <a:r>
              <a:rPr lang="en-US" smtClean="0"/>
              <a:t>Family</a:t>
            </a:r>
            <a:br>
              <a:rPr lang="en-US" smtClean="0"/>
            </a:br>
            <a:r>
              <a:rPr lang="en-US" smtClean="0"/>
              <a:t>(Coniglio)</a:t>
            </a:r>
            <a:endParaRPr lang="en-US"/>
          </a:p>
        </p:txBody>
      </p:sp>
      <p:sp>
        <p:nvSpPr>
          <p:cNvPr id="3" name="Content Placeholder 2"/>
          <p:cNvSpPr>
            <a:spLocks noGrp="1"/>
          </p:cNvSpPr>
          <p:nvPr>
            <p:ph idx="1"/>
          </p:nvPr>
        </p:nvSpPr>
        <p:spPr/>
        <p:txBody>
          <a:bodyPr/>
          <a:lstStyle/>
          <a:p>
            <a:pPr marL="1149350" indent="-1149350">
              <a:buNone/>
            </a:pPr>
            <a:r>
              <a:rPr lang="en-US" sz="2400" smtClean="0"/>
              <a:t>046	$s </a:t>
            </a:r>
            <a:r>
              <a:rPr lang="en-US" sz="2400"/>
              <a:t>19121130 [or 19130430]</a:t>
            </a:r>
          </a:p>
          <a:p>
            <a:pPr marL="1149350" indent="-1149350">
              <a:buNone/>
            </a:pPr>
            <a:r>
              <a:rPr lang="en-US" sz="2400" smtClean="0"/>
              <a:t>100 </a:t>
            </a:r>
            <a:r>
              <a:rPr lang="en-US" sz="2400"/>
              <a:t>3_ 	$a </a:t>
            </a:r>
            <a:r>
              <a:rPr lang="en-US" sz="2400" smtClean="0"/>
              <a:t>Coniglio</a:t>
            </a:r>
            <a:endParaRPr lang="en-US" sz="2400"/>
          </a:p>
          <a:p>
            <a:pPr marL="1149350" indent="-1149350">
              <a:buNone/>
            </a:pPr>
            <a:r>
              <a:rPr lang="en-US" sz="2400"/>
              <a:t>370      	$f Serradifalco (Italy) $f Robertsdale (Pa.) $2 naf </a:t>
            </a:r>
          </a:p>
          <a:p>
            <a:pPr marL="1149350" indent="-1149350">
              <a:buNone/>
            </a:pPr>
            <a:r>
              <a:rPr lang="en-US" sz="2400" smtClean="0"/>
              <a:t>376	$a Family</a:t>
            </a:r>
            <a:r>
              <a:rPr lang="en-US" sz="2400"/>
              <a:t> $b </a:t>
            </a:r>
            <a:r>
              <a:rPr lang="en-US" sz="2400" b="1"/>
              <a:t>Coniglio, Gaetano, 1889-1944 </a:t>
            </a:r>
            <a:r>
              <a:rPr lang="en-US" sz="2400"/>
              <a:t>$b </a:t>
            </a:r>
            <a:r>
              <a:rPr lang="en-US" sz="2400" b="1"/>
              <a:t>Coniglio, Rosa, 1893-</a:t>
            </a:r>
            <a:r>
              <a:rPr lang="en-US" sz="2400"/>
              <a:t> [or Alessi, Rosa, depending on how it would be established]</a:t>
            </a:r>
          </a:p>
          <a:p>
            <a:pPr marL="1149350" indent="-1149350">
              <a:buNone/>
            </a:pPr>
            <a:r>
              <a:rPr lang="en-US" sz="2400" smtClean="0"/>
              <a:t>670	$a </a:t>
            </a:r>
            <a:r>
              <a:rPr lang="en-US" sz="2400"/>
              <a:t>The Coniglio family website, </a:t>
            </a:r>
            <a:r>
              <a:rPr lang="en-US" sz="2400" smtClean="0"/>
              <a:t>8 April 2014 </a:t>
            </a:r>
            <a:r>
              <a:rPr lang="en-US" sz="2400"/>
              <a:t>$b (Coniglio family, descendants of Gaetano and Rosa Alessi Coniglio, who married 30 November 1912 in Serradifalco, Italy and emigrated to the United States 30 April 1913; the family settled in Robertsdale, Pa.)</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69</a:t>
            </a:fld>
            <a:endParaRPr lang="en-US"/>
          </a:p>
        </p:txBody>
      </p:sp>
    </p:spTree>
    <p:extLst>
      <p:ext uri="{BB962C8B-B14F-4D97-AF65-F5344CB8AC3E}">
        <p14:creationId xmlns:p14="http://schemas.microsoft.com/office/powerpoint/2010/main" val="3385444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2362200"/>
            <a:ext cx="3124200" cy="1295400"/>
          </a:xfrm>
        </p:spPr>
        <p:txBody>
          <a:bodyPr/>
          <a:lstStyle/>
          <a:p>
            <a:r>
              <a:rPr lang="en-US" smtClean="0"/>
              <a:t>Website</a:t>
            </a: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7201"/>
            <a:ext cx="6373538" cy="472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7</a:t>
            </a:fld>
            <a:endParaRPr lang="en-US"/>
          </a:p>
        </p:txBody>
      </p:sp>
    </p:spTree>
    <p:extLst>
      <p:ext uri="{BB962C8B-B14F-4D97-AF65-F5344CB8AC3E}">
        <p14:creationId xmlns:p14="http://schemas.microsoft.com/office/powerpoint/2010/main" val="16301005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Prominent Member of the </a:t>
            </a:r>
            <a:r>
              <a:rPr lang="en-US" smtClean="0"/>
              <a:t>Family</a:t>
            </a:r>
            <a:br>
              <a:rPr lang="en-US" smtClean="0"/>
            </a:br>
            <a:r>
              <a:rPr lang="en-US" smtClean="0"/>
              <a:t>(Cunningham)</a:t>
            </a:r>
            <a:endParaRPr lang="en-US"/>
          </a:p>
        </p:txBody>
      </p:sp>
      <p:sp>
        <p:nvSpPr>
          <p:cNvPr id="3" name="Content Placeholder 2"/>
          <p:cNvSpPr>
            <a:spLocks noGrp="1"/>
          </p:cNvSpPr>
          <p:nvPr>
            <p:ph idx="1"/>
          </p:nvPr>
        </p:nvSpPr>
        <p:spPr/>
        <p:txBody>
          <a:bodyPr/>
          <a:lstStyle/>
          <a:p>
            <a:pPr marL="1149350" indent="-1149350">
              <a:buNone/>
            </a:pPr>
            <a:r>
              <a:rPr lang="en-US" sz="2400" smtClean="0"/>
              <a:t>046	$s </a:t>
            </a:r>
            <a:r>
              <a:rPr lang="en-US" sz="2400"/>
              <a:t>1795 [or you might choose 1818, when they arrived in Kentucky]</a:t>
            </a:r>
          </a:p>
          <a:p>
            <a:pPr marL="1149350" indent="-1149350">
              <a:buNone/>
            </a:pPr>
            <a:r>
              <a:rPr lang="en-US" sz="2400" smtClean="0"/>
              <a:t>100 </a:t>
            </a:r>
            <a:r>
              <a:rPr lang="en-US" sz="2400"/>
              <a:t>3_ </a:t>
            </a:r>
            <a:r>
              <a:rPr lang="en-US" sz="2400" smtClean="0"/>
              <a:t>	$</a:t>
            </a:r>
            <a:r>
              <a:rPr lang="en-US" sz="2400"/>
              <a:t>a </a:t>
            </a:r>
            <a:r>
              <a:rPr lang="en-US" sz="2400" smtClean="0"/>
              <a:t>Cunningham</a:t>
            </a:r>
            <a:r>
              <a:rPr lang="en-US" sz="2400"/>
              <a:t> </a:t>
            </a:r>
            <a:endParaRPr lang="en-US" sz="2400" smtClean="0"/>
          </a:p>
          <a:p>
            <a:pPr marL="1149350" indent="-1149350">
              <a:buNone/>
            </a:pPr>
            <a:r>
              <a:rPr lang="en-US" sz="2400" smtClean="0"/>
              <a:t>370      </a:t>
            </a:r>
            <a:r>
              <a:rPr lang="en-US" sz="2400"/>
              <a:t>	$f Trigg County (Ky.) $2 naf $s 1818</a:t>
            </a:r>
          </a:p>
          <a:p>
            <a:pPr marL="1149350" indent="-1149350">
              <a:buNone/>
            </a:pPr>
            <a:r>
              <a:rPr lang="en-US" sz="2400" smtClean="0"/>
              <a:t>376</a:t>
            </a:r>
            <a:r>
              <a:rPr lang="en-US" sz="2400"/>
              <a:t>	$a </a:t>
            </a:r>
            <a:r>
              <a:rPr lang="en-US" sz="2400" smtClean="0"/>
              <a:t>Family $</a:t>
            </a:r>
            <a:r>
              <a:rPr lang="en-US" sz="2400"/>
              <a:t>b </a:t>
            </a:r>
            <a:r>
              <a:rPr lang="en-US" sz="2400" b="1"/>
              <a:t>Cunningham, William, 1765-1823 </a:t>
            </a:r>
            <a:r>
              <a:rPr lang="en-US" sz="2400"/>
              <a:t>$b </a:t>
            </a:r>
            <a:r>
              <a:rPr lang="en-US" sz="2400" b="1"/>
              <a:t>Cunningham, Nancy, </a:t>
            </a:r>
            <a:r>
              <a:rPr lang="en-US" sz="2400" b="1" smtClean="0"/>
              <a:t>1776-1830</a:t>
            </a:r>
            <a:endParaRPr lang="en-US" sz="2400"/>
          </a:p>
          <a:p>
            <a:pPr marL="1149350" indent="-1149350">
              <a:buNone/>
            </a:pPr>
            <a:r>
              <a:rPr lang="en-US" sz="2400" smtClean="0"/>
              <a:t>670	$a </a:t>
            </a:r>
            <a:r>
              <a:rPr lang="en-US" sz="2400"/>
              <a:t>The Cunningham family cookbook, 1997: $b </a:t>
            </a:r>
            <a:r>
              <a:rPr lang="en-US" sz="2400" smtClean="0"/>
              <a:t>pages </a:t>
            </a:r>
            <a:r>
              <a:rPr lang="en-US" sz="2400"/>
              <a:t>5-6 (descendants of William and Nancy Cunningham. William emigrated from Scotland some time after 1785 and married Nancy Carr in 1795. The family eventually settled in Trigg County, Ky.)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70</a:t>
            </a:fld>
            <a:endParaRPr lang="en-US"/>
          </a:p>
        </p:txBody>
      </p:sp>
    </p:spTree>
    <p:extLst>
      <p:ext uri="{BB962C8B-B14F-4D97-AF65-F5344CB8AC3E}">
        <p14:creationId xmlns:p14="http://schemas.microsoft.com/office/powerpoint/2010/main" val="17730348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Prominent Member of the </a:t>
            </a:r>
            <a:r>
              <a:rPr lang="en-US" smtClean="0"/>
              <a:t>Family</a:t>
            </a:r>
            <a:br>
              <a:rPr lang="en-US" smtClean="0"/>
            </a:br>
            <a:r>
              <a:rPr lang="en-US" smtClean="0"/>
              <a:t>(Linnell)</a:t>
            </a:r>
            <a:endParaRPr lang="en-US"/>
          </a:p>
        </p:txBody>
      </p:sp>
      <p:sp>
        <p:nvSpPr>
          <p:cNvPr id="3" name="Content Placeholder 2"/>
          <p:cNvSpPr>
            <a:spLocks noGrp="1"/>
          </p:cNvSpPr>
          <p:nvPr>
            <p:ph idx="1"/>
          </p:nvPr>
        </p:nvSpPr>
        <p:spPr/>
        <p:txBody>
          <a:bodyPr/>
          <a:lstStyle/>
          <a:p>
            <a:pPr marL="1149350" indent="-1149350">
              <a:buNone/>
            </a:pPr>
            <a:r>
              <a:rPr lang="en-US" sz="2000" smtClean="0"/>
              <a:t>046	$s </a:t>
            </a:r>
            <a:r>
              <a:rPr lang="en-US" sz="2000"/>
              <a:t>1638</a:t>
            </a:r>
          </a:p>
          <a:p>
            <a:pPr marL="1149350" indent="-1149350">
              <a:buNone/>
            </a:pPr>
            <a:r>
              <a:rPr lang="en-US" sz="2000" smtClean="0"/>
              <a:t>100 </a:t>
            </a:r>
            <a:r>
              <a:rPr lang="en-US" sz="2000"/>
              <a:t>3_ 	$a </a:t>
            </a:r>
            <a:r>
              <a:rPr lang="en-US" sz="2000" smtClean="0"/>
              <a:t>Linnell</a:t>
            </a:r>
            <a:endParaRPr lang="en-US" sz="2000"/>
          </a:p>
          <a:p>
            <a:pPr marL="1149350" indent="-1149350">
              <a:buNone/>
            </a:pPr>
            <a:r>
              <a:rPr lang="en-US" sz="2000"/>
              <a:t>370        	$f North America $f Cape Cod (Mass.) $2 lcsh</a:t>
            </a:r>
          </a:p>
          <a:p>
            <a:pPr marL="1149350" indent="-1149350">
              <a:buNone/>
            </a:pPr>
            <a:r>
              <a:rPr lang="en-US" sz="2000"/>
              <a:t>370        	$f Scituate (Mass.) $f Barnstable (Mass.) $f Massachusetts $c United States $2 naf [all possible, probably not all would be on any description]</a:t>
            </a:r>
          </a:p>
          <a:p>
            <a:pPr marL="1149350" indent="-1149350">
              <a:buNone/>
            </a:pPr>
            <a:r>
              <a:rPr lang="en-US" sz="2000" smtClean="0"/>
              <a:t>376</a:t>
            </a:r>
            <a:r>
              <a:rPr lang="en-US" sz="2000"/>
              <a:t>	$a </a:t>
            </a:r>
            <a:r>
              <a:rPr lang="en-US" sz="2000" smtClean="0"/>
              <a:t>Family</a:t>
            </a:r>
            <a:r>
              <a:rPr lang="en-US" sz="2000"/>
              <a:t> $b </a:t>
            </a:r>
            <a:r>
              <a:rPr lang="en-US" sz="2000" b="1"/>
              <a:t>Linnell, Robert, </a:t>
            </a:r>
            <a:r>
              <a:rPr lang="en-US" sz="2000" b="1" smtClean="0"/>
              <a:t>1584-1662</a:t>
            </a:r>
            <a:endParaRPr lang="en-US" sz="2000" b="1"/>
          </a:p>
          <a:p>
            <a:pPr marL="1149350" indent="-1149350">
              <a:buNone/>
            </a:pPr>
            <a:r>
              <a:rPr lang="en-US" sz="2000" smtClean="0"/>
              <a:t>670	$a </a:t>
            </a:r>
            <a:r>
              <a:rPr lang="en-US" sz="2000"/>
              <a:t>Linnell family newsletter, 1989-</a:t>
            </a:r>
          </a:p>
          <a:p>
            <a:pPr marL="1149350" indent="-1149350">
              <a:buNone/>
            </a:pPr>
            <a:r>
              <a:rPr lang="en-US" sz="2000" smtClean="0"/>
              <a:t>670	$a </a:t>
            </a:r>
            <a:r>
              <a:rPr lang="en-US" sz="2000"/>
              <a:t>Linnell Family Association website, </a:t>
            </a:r>
            <a:r>
              <a:rPr lang="en-US" sz="2000" smtClean="0"/>
              <a:t>8 April 2014 </a:t>
            </a:r>
            <a:r>
              <a:rPr lang="en-US" sz="2000"/>
              <a:t>$b (The Linnell family consists of all Linnells in North America, all presumed to be descendants of Robert Linnell, who came to Sciutate, Massachusetts with his children and second wife in 1638. The family later settled on Cape </a:t>
            </a:r>
            <a:r>
              <a:rPr lang="en-US" sz="2000" smtClean="0"/>
              <a:t>Cod.)</a:t>
            </a:r>
            <a:endParaRPr lang="en-US" sz="20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71</a:t>
            </a:fld>
            <a:endParaRPr lang="en-US"/>
          </a:p>
        </p:txBody>
      </p:sp>
    </p:spTree>
    <p:extLst>
      <p:ext uri="{BB962C8B-B14F-4D97-AF65-F5344CB8AC3E}">
        <p14:creationId xmlns:p14="http://schemas.microsoft.com/office/powerpoint/2010/main" val="8766005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Hereditary Title (RDA 10.7)</a:t>
            </a:r>
            <a:endParaRPr lang="en-US"/>
          </a:p>
        </p:txBody>
      </p:sp>
      <p:sp>
        <p:nvSpPr>
          <p:cNvPr id="3" name="Content Placeholder 2"/>
          <p:cNvSpPr>
            <a:spLocks noGrp="1"/>
          </p:cNvSpPr>
          <p:nvPr>
            <p:ph idx="1"/>
          </p:nvPr>
        </p:nvSpPr>
        <p:spPr/>
        <p:txBody>
          <a:bodyPr/>
          <a:lstStyle/>
          <a:p>
            <a:r>
              <a:rPr lang="en-US" smtClean="0"/>
              <a:t>Record a hereditary title associated with the family in direct order and in the plural in 376 subfield $c. The title is not part of the authorized access point.</a:t>
            </a:r>
          </a:p>
          <a:p>
            <a:pPr marL="457200" lvl="1" indent="0">
              <a:buNone/>
            </a:pPr>
            <a:r>
              <a:rPr lang="en-US" smtClean="0"/>
              <a:t>100 3_ Shrewsbury (Family : $c Great Britain)</a:t>
            </a:r>
          </a:p>
          <a:p>
            <a:pPr marL="457200" lvl="1" indent="0">
              <a:buNone/>
            </a:pPr>
            <a:r>
              <a:rPr lang="en-US" smtClean="0"/>
              <a:t>376       Family $c Earls of Shrewsbury</a:t>
            </a:r>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72</a:t>
            </a:fld>
            <a:endParaRPr lang="en-US"/>
          </a:p>
        </p:txBody>
      </p:sp>
    </p:spTree>
    <p:extLst>
      <p:ext uri="{BB962C8B-B14F-4D97-AF65-F5344CB8AC3E}">
        <p14:creationId xmlns:p14="http://schemas.microsoft.com/office/powerpoint/2010/main" val="335869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Family History (RDA 10.8)</a:t>
            </a:r>
            <a:endParaRPr lang="en-US"/>
          </a:p>
        </p:txBody>
      </p:sp>
      <p:sp>
        <p:nvSpPr>
          <p:cNvPr id="3" name="Content Placeholder 2"/>
          <p:cNvSpPr>
            <a:spLocks noGrp="1"/>
          </p:cNvSpPr>
          <p:nvPr>
            <p:ph idx="1"/>
          </p:nvPr>
        </p:nvSpPr>
        <p:spPr/>
        <p:txBody>
          <a:bodyPr/>
          <a:lstStyle/>
          <a:p>
            <a:r>
              <a:rPr lang="en-US" smtClean="0"/>
              <a:t>A brief family history may be recorded in a 678 field, with first indicator coded “0”. This element may also be used to define the scope of the family.</a:t>
            </a:r>
          </a:p>
          <a:p>
            <a:endParaRPr lang="en-US" smtClean="0"/>
          </a:p>
          <a:p>
            <a:pPr marL="457200" lvl="1" indent="0">
              <a:buNone/>
            </a:pPr>
            <a:r>
              <a:rPr lang="en-US" smtClean="0"/>
              <a:t>678 0_ The Linnell family consists of all Linnells in North America, all presumed to be descendants of Robert Linnell (1584-1662) who settled in Massachusetts in 1638.</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73</a:t>
            </a:fld>
            <a:endParaRPr lang="en-US"/>
          </a:p>
        </p:txBody>
      </p:sp>
    </p:spTree>
    <p:extLst>
      <p:ext uri="{BB962C8B-B14F-4D97-AF65-F5344CB8AC3E}">
        <p14:creationId xmlns:p14="http://schemas.microsoft.com/office/powerpoint/2010/main" val="42274872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Family History (RDA 10.8)</a:t>
            </a:r>
            <a:endParaRPr lang="en-US"/>
          </a:p>
        </p:txBody>
      </p:sp>
      <p:sp>
        <p:nvSpPr>
          <p:cNvPr id="3" name="Content Placeholder 2"/>
          <p:cNvSpPr>
            <a:spLocks noGrp="1"/>
          </p:cNvSpPr>
          <p:nvPr>
            <p:ph idx="1"/>
          </p:nvPr>
        </p:nvSpPr>
        <p:spPr/>
        <p:txBody>
          <a:bodyPr/>
          <a:lstStyle/>
          <a:p>
            <a:pPr marL="0" indent="0">
              <a:buNone/>
            </a:pPr>
            <a:r>
              <a:rPr lang="en-US" i="1" smtClean="0"/>
              <a:t>Exercise: Record a Family History element for the Coniglio or Cunningham family in 678</a:t>
            </a:r>
            <a:endParaRPr lang="en-US" i="1"/>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74</a:t>
            </a:fld>
            <a:endParaRPr lang="en-US"/>
          </a:p>
        </p:txBody>
      </p:sp>
    </p:spTree>
    <p:extLst>
      <p:ext uri="{BB962C8B-B14F-4D97-AF65-F5344CB8AC3E}">
        <p14:creationId xmlns:p14="http://schemas.microsoft.com/office/powerpoint/2010/main" val="1621770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(RDA 10.9)</a:t>
            </a:r>
            <a:endParaRPr lang="en-US"/>
          </a:p>
        </p:txBody>
      </p:sp>
      <p:sp>
        <p:nvSpPr>
          <p:cNvPr id="3" name="Content Placeholder 2"/>
          <p:cNvSpPr>
            <a:spLocks noGrp="1"/>
          </p:cNvSpPr>
          <p:nvPr>
            <p:ph idx="1"/>
          </p:nvPr>
        </p:nvSpPr>
        <p:spPr/>
        <p:txBody>
          <a:bodyPr/>
          <a:lstStyle/>
          <a:p>
            <a:pPr marL="514350" indent="-457200"/>
            <a:r>
              <a:rPr lang="en-US" smtClean="0"/>
              <a:t>A character string uniquely associated with a person or an authority record</a:t>
            </a:r>
          </a:p>
          <a:p>
            <a:pPr marL="514350" indent="-457200"/>
            <a:r>
              <a:rPr lang="en-US" smtClean="0"/>
              <a:t>LCCN associated with an authority record is an identifier, recorded in 010</a:t>
            </a:r>
          </a:p>
          <a:p>
            <a:pPr marL="514350" indent="-457200"/>
            <a:r>
              <a:rPr lang="en-US" smtClean="0"/>
              <a:t>The element is core, but it is usually added to record automatically</a:t>
            </a:r>
          </a:p>
          <a:p>
            <a:pPr marL="457200" lvl="1"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75</a:t>
            </a:fld>
            <a:endParaRPr lang="en-US"/>
          </a:p>
        </p:txBody>
      </p:sp>
    </p:spTree>
    <p:extLst>
      <p:ext uri="{BB962C8B-B14F-4D97-AF65-F5344CB8AC3E}">
        <p14:creationId xmlns:p14="http://schemas.microsoft.com/office/powerpoint/2010/main" val="6813802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Constructing the Authorized Access Point (RDA 10.10.1)</a:t>
            </a:r>
            <a:endParaRPr lang="en-US"/>
          </a:p>
        </p:txBody>
      </p:sp>
      <p:sp>
        <p:nvSpPr>
          <p:cNvPr id="3" name="Content Placeholder 2"/>
          <p:cNvSpPr>
            <a:spLocks noGrp="1"/>
          </p:cNvSpPr>
          <p:nvPr>
            <p:ph idx="1"/>
          </p:nvPr>
        </p:nvSpPr>
        <p:spPr/>
        <p:txBody>
          <a:bodyPr/>
          <a:lstStyle/>
          <a:p>
            <a:pPr marL="0" indent="0">
              <a:buNone/>
            </a:pPr>
            <a:r>
              <a:rPr lang="en-US" smtClean="0"/>
              <a:t>1. Record the Preferred name in subfield $a of the 100 field</a:t>
            </a:r>
          </a:p>
          <a:p>
            <a:pPr marL="0" indent="0">
              <a:buNone/>
            </a:pPr>
            <a:r>
              <a:rPr lang="en-US"/>
              <a:t>	</a:t>
            </a:r>
            <a:r>
              <a:rPr lang="en-US" smtClean="0"/>
              <a:t>100 3_ Coniglio</a:t>
            </a:r>
          </a:p>
          <a:p>
            <a:pPr marL="0" indent="0">
              <a:buNone/>
            </a:pPr>
            <a:r>
              <a:rPr lang="en-US" smtClean="0"/>
              <a:t>2. Add the type of family following an opening parenthesis</a:t>
            </a:r>
          </a:p>
          <a:p>
            <a:pPr marL="0" indent="0">
              <a:buNone/>
            </a:pPr>
            <a:r>
              <a:rPr lang="en-US"/>
              <a:t>	</a:t>
            </a:r>
            <a:r>
              <a:rPr lang="en-US" smtClean="0"/>
              <a:t>100 3_ Coniglio (Family</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76</a:t>
            </a:fld>
            <a:endParaRPr lang="en-US"/>
          </a:p>
        </p:txBody>
      </p:sp>
    </p:spTree>
    <p:extLst>
      <p:ext uri="{BB962C8B-B14F-4D97-AF65-F5344CB8AC3E}">
        <p14:creationId xmlns:p14="http://schemas.microsoft.com/office/powerpoint/2010/main" val="3424872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Constructing the Authorized Access Point (RDA 10.10.1)</a:t>
            </a:r>
            <a:endParaRPr lang="en-US"/>
          </a:p>
        </p:txBody>
      </p:sp>
      <p:sp>
        <p:nvSpPr>
          <p:cNvPr id="3" name="Content Placeholder 2"/>
          <p:cNvSpPr>
            <a:spLocks noGrp="1"/>
          </p:cNvSpPr>
          <p:nvPr>
            <p:ph idx="1"/>
          </p:nvPr>
        </p:nvSpPr>
        <p:spPr/>
        <p:txBody>
          <a:bodyPr/>
          <a:lstStyle/>
          <a:p>
            <a:pPr marL="0" indent="0">
              <a:buNone/>
            </a:pPr>
            <a:r>
              <a:rPr lang="en-US" smtClean="0"/>
              <a:t>3. Following space-colon-space $d, add the Date Associated with the Family element, if one was recorded. Normally record only the year(s).</a:t>
            </a:r>
          </a:p>
          <a:p>
            <a:pPr marL="0" indent="0">
              <a:buNone/>
            </a:pPr>
            <a:r>
              <a:rPr lang="en-US" smtClean="0"/>
              <a:t>	</a:t>
            </a:r>
          </a:p>
          <a:p>
            <a:pPr marL="0" indent="0">
              <a:buNone/>
            </a:pPr>
            <a:r>
              <a:rPr lang="en-US"/>
              <a:t>	</a:t>
            </a:r>
            <a:r>
              <a:rPr lang="en-US" smtClean="0"/>
              <a:t>100 </a:t>
            </a:r>
            <a:r>
              <a:rPr lang="en-US"/>
              <a:t>3_ </a:t>
            </a:r>
            <a:r>
              <a:rPr lang="en-US" smtClean="0"/>
              <a:t>Coniglio </a:t>
            </a:r>
            <a:r>
              <a:rPr lang="en-US"/>
              <a:t>(</a:t>
            </a:r>
            <a:r>
              <a:rPr lang="en-US" smtClean="0"/>
              <a:t>Family : $d 1912-</a:t>
            </a:r>
            <a:endParaRPr lang="en-US"/>
          </a:p>
          <a:p>
            <a:pPr marL="0" indent="0">
              <a:buNone/>
            </a:pP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77</a:t>
            </a:fld>
            <a:endParaRPr lang="en-US"/>
          </a:p>
        </p:txBody>
      </p:sp>
    </p:spTree>
    <p:extLst>
      <p:ext uri="{BB962C8B-B14F-4D97-AF65-F5344CB8AC3E}">
        <p14:creationId xmlns:p14="http://schemas.microsoft.com/office/powerpoint/2010/main" val="3100289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Constructing the Authorized Access Point (RDA 10.10.1)</a:t>
            </a:r>
            <a:endParaRPr lang="en-US"/>
          </a:p>
        </p:txBody>
      </p:sp>
      <p:sp>
        <p:nvSpPr>
          <p:cNvPr id="3" name="Content Placeholder 2"/>
          <p:cNvSpPr>
            <a:spLocks noGrp="1"/>
          </p:cNvSpPr>
          <p:nvPr>
            <p:ph idx="1"/>
          </p:nvPr>
        </p:nvSpPr>
        <p:spPr/>
        <p:txBody>
          <a:bodyPr/>
          <a:lstStyle/>
          <a:p>
            <a:pPr marL="0" indent="0">
              <a:buNone/>
            </a:pPr>
            <a:r>
              <a:rPr lang="en-US" smtClean="0"/>
              <a:t>4. Following space-colon-space, add the Place and/or Prominent Member element if necessary to distinguish from another access point, of if it assists in identifying the family</a:t>
            </a:r>
          </a:p>
          <a:p>
            <a:pPr marL="857250" lvl="1" indent="-457200"/>
            <a:r>
              <a:rPr lang="en-US" smtClean="0"/>
              <a:t>A place is recorded in subfield $c using the “comma” form (see RDA 16.2.2.4)</a:t>
            </a:r>
          </a:p>
          <a:p>
            <a:pPr marL="800100" lvl="2" indent="0">
              <a:buNone/>
            </a:pPr>
            <a:r>
              <a:rPr lang="en-US" smtClean="0"/>
              <a:t>100 </a:t>
            </a:r>
            <a:r>
              <a:rPr lang="en-US"/>
              <a:t>3_ </a:t>
            </a:r>
            <a:r>
              <a:rPr lang="en-US" smtClean="0"/>
              <a:t>Coniglio </a:t>
            </a:r>
            <a:r>
              <a:rPr lang="en-US"/>
              <a:t>(Family : $d 1912- : </a:t>
            </a:r>
            <a:r>
              <a:rPr lang="en-US" smtClean="0"/>
              <a:t>$c </a:t>
            </a:r>
            <a:r>
              <a:rPr lang="en-US"/>
              <a:t>Robertsdale, Pa.</a:t>
            </a:r>
            <a:r>
              <a:rPr lang="en-US" smtClean="0"/>
              <a:t>)</a:t>
            </a:r>
          </a:p>
          <a:p>
            <a:pPr marL="857250" lvl="1" indent="-457200"/>
            <a:r>
              <a:rPr lang="en-US" smtClean="0"/>
              <a:t>A prominent member is recorded in subfield $g</a:t>
            </a:r>
          </a:p>
          <a:p>
            <a:pPr marL="800100" lvl="2" indent="0">
              <a:buNone/>
            </a:pPr>
            <a:r>
              <a:rPr lang="en-US" smtClean="0"/>
              <a:t>100 </a:t>
            </a:r>
            <a:r>
              <a:rPr lang="en-US"/>
              <a:t>3_ </a:t>
            </a:r>
            <a:r>
              <a:rPr lang="en-US" smtClean="0"/>
              <a:t>Coniglio </a:t>
            </a:r>
            <a:r>
              <a:rPr lang="en-US"/>
              <a:t>(Family : $d </a:t>
            </a:r>
            <a:r>
              <a:rPr lang="en-US" smtClean="0"/>
              <a:t>1912- : $g </a:t>
            </a:r>
            <a:r>
              <a:rPr lang="en-US"/>
              <a:t>Coniglio, </a:t>
            </a:r>
            <a:r>
              <a:rPr lang="en-US" smtClean="0"/>
              <a:t>Gaetano)</a:t>
            </a:r>
            <a:endParaRPr lang="en-US"/>
          </a:p>
          <a:p>
            <a:pPr marL="857250" lvl="1" indent="-457200"/>
            <a:endParaRPr lang="en-US" smtClean="0"/>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78</a:t>
            </a:fld>
            <a:endParaRPr lang="en-US"/>
          </a:p>
        </p:txBody>
      </p:sp>
    </p:spTree>
    <p:extLst>
      <p:ext uri="{BB962C8B-B14F-4D97-AF65-F5344CB8AC3E}">
        <p14:creationId xmlns:p14="http://schemas.microsoft.com/office/powerpoint/2010/main" val="36615616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Authorized Access Point</a:t>
            </a:r>
            <a:br>
              <a:rPr lang="en-US" smtClean="0"/>
            </a:br>
            <a:r>
              <a:rPr lang="en-US" smtClean="0"/>
              <a:t>(Coniglio)</a:t>
            </a:r>
            <a:endParaRPr lang="en-US"/>
          </a:p>
        </p:txBody>
      </p:sp>
      <p:sp>
        <p:nvSpPr>
          <p:cNvPr id="3" name="Content Placeholder 2"/>
          <p:cNvSpPr>
            <a:spLocks noGrp="1"/>
          </p:cNvSpPr>
          <p:nvPr>
            <p:ph idx="1"/>
          </p:nvPr>
        </p:nvSpPr>
        <p:spPr/>
        <p:txBody>
          <a:bodyPr/>
          <a:lstStyle/>
          <a:p>
            <a:pPr marL="1149350" indent="-1149350">
              <a:buNone/>
            </a:pPr>
            <a:r>
              <a:rPr lang="en-US" sz="2400" smtClean="0"/>
              <a:t>046	$s </a:t>
            </a:r>
            <a:r>
              <a:rPr lang="en-US" sz="2400"/>
              <a:t>19121130 [or 19130430]</a:t>
            </a:r>
          </a:p>
          <a:p>
            <a:pPr marL="692150" indent="-692150">
              <a:buNone/>
            </a:pPr>
            <a:r>
              <a:rPr lang="en-US" sz="2400"/>
              <a:t>100 3_ 	$a </a:t>
            </a:r>
            <a:r>
              <a:rPr lang="en-US" sz="2400" b="1"/>
              <a:t>Coniglio (Family : </a:t>
            </a:r>
            <a:r>
              <a:rPr lang="en-US" sz="2400"/>
              <a:t>$d</a:t>
            </a:r>
            <a:r>
              <a:rPr lang="en-US" sz="2400" b="1"/>
              <a:t> 1912- : </a:t>
            </a:r>
            <a:r>
              <a:rPr lang="en-US" sz="2400"/>
              <a:t>$g</a:t>
            </a:r>
            <a:r>
              <a:rPr lang="en-US" sz="2400" b="1"/>
              <a:t> Coniglio, Gaetano, 1889-1944</a:t>
            </a:r>
            <a:r>
              <a:rPr lang="en-US" sz="2400"/>
              <a:t>) [or use Rosa, or use a place]</a:t>
            </a:r>
          </a:p>
          <a:p>
            <a:pPr marL="1149350" indent="-1149350">
              <a:buNone/>
            </a:pPr>
            <a:r>
              <a:rPr lang="en-US" sz="2400" smtClean="0"/>
              <a:t>370      </a:t>
            </a:r>
            <a:r>
              <a:rPr lang="en-US" sz="2400"/>
              <a:t>	$f Serradifalco (Italy) $f Robertsdale (Pa.) $2 naf </a:t>
            </a:r>
          </a:p>
          <a:p>
            <a:pPr marL="1149350" indent="-1149350">
              <a:buNone/>
            </a:pPr>
            <a:r>
              <a:rPr lang="en-US" sz="2400" smtClean="0"/>
              <a:t>376	$a Family</a:t>
            </a:r>
            <a:r>
              <a:rPr lang="en-US" sz="2400"/>
              <a:t> $b Coniglio, Gaetano, 1889-1944 $b Coniglio, Rosa, 1893- [or Alessi, Rosa, depending on how it would be established]</a:t>
            </a:r>
          </a:p>
          <a:p>
            <a:pPr marL="1149350" indent="-1149350">
              <a:buNone/>
            </a:pPr>
            <a:r>
              <a:rPr lang="en-US" sz="2400" smtClean="0"/>
              <a:t>670	$a </a:t>
            </a:r>
            <a:r>
              <a:rPr lang="en-US" sz="2400"/>
              <a:t>The Coniglio family website, </a:t>
            </a:r>
            <a:r>
              <a:rPr lang="en-US" sz="2400" smtClean="0"/>
              <a:t>8 April 2014 </a:t>
            </a:r>
            <a:r>
              <a:rPr lang="en-US" sz="2400"/>
              <a:t>$b (Coniglio family, descendants of Gaetano and Rosa Alessi Coniglio, who married 30 November 1912 in Serradifalco, Italy and emigrated to the United States 30 April 1913; the family settled in Robertsdale, Pa.)</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79</a:t>
            </a:fld>
            <a:endParaRPr lang="en-US"/>
          </a:p>
        </p:txBody>
      </p:sp>
    </p:spTree>
    <p:extLst>
      <p:ext uri="{BB962C8B-B14F-4D97-AF65-F5344CB8AC3E}">
        <p14:creationId xmlns:p14="http://schemas.microsoft.com/office/powerpoint/2010/main" val="3744919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038"/>
            <a:ext cx="1676400" cy="868362"/>
          </a:xfrm>
        </p:spPr>
        <p:txBody>
          <a:bodyPr/>
          <a:lstStyle/>
          <a:p>
            <a:r>
              <a:rPr lang="en-US" smtClean="0"/>
              <a:t>Blog</a:t>
            </a:r>
            <a:endParaRPr lang="en-US"/>
          </a:p>
        </p:txBody>
      </p:sp>
      <p:pic>
        <p:nvPicPr>
          <p:cNvPr id="5122" name="Picture 2"/>
          <p:cNvPicPr>
            <a:picLocks noChangeAspect="1" noChangeArrowheads="1"/>
          </p:cNvPicPr>
          <p:nvPr/>
        </p:nvPicPr>
        <p:blipFill>
          <a:blip r:embed="rId3" cstate="print"/>
          <a:srcRect/>
          <a:stretch>
            <a:fillRect/>
          </a:stretch>
        </p:blipFill>
        <p:spPr bwMode="auto">
          <a:xfrm>
            <a:off x="1066800" y="914400"/>
            <a:ext cx="7756575" cy="5715000"/>
          </a:xfrm>
          <a:prstGeom prst="rect">
            <a:avLst/>
          </a:prstGeom>
          <a:noFill/>
          <a:ln w="9525">
            <a:solidFill>
              <a:schemeClr val="tx1"/>
            </a:solidFill>
            <a:miter lim="800000"/>
            <a:headEnd/>
            <a:tailEnd/>
          </a:ln>
        </p:spPr>
      </p:pic>
      <p:sp>
        <p:nvSpPr>
          <p:cNvPr id="3" name="Footer Placeholder 2"/>
          <p:cNvSpPr>
            <a:spLocks noGrp="1"/>
          </p:cNvSpPr>
          <p:nvPr>
            <p:ph type="ftr" sz="quarter" idx="11"/>
          </p:nvPr>
        </p:nvSpPr>
        <p:spPr/>
        <p:txBody>
          <a:bodyPr/>
          <a:lstStyle/>
          <a:p>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8</a:t>
            </a:fld>
            <a:endParaRPr lang="en-US"/>
          </a:p>
        </p:txBody>
      </p:sp>
    </p:spTree>
    <p:extLst>
      <p:ext uri="{BB962C8B-B14F-4D97-AF65-F5344CB8AC3E}">
        <p14:creationId xmlns:p14="http://schemas.microsoft.com/office/powerpoint/2010/main" val="27239398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Authorized Access Point</a:t>
            </a:r>
            <a:r>
              <a:rPr lang="en-US" smtClean="0"/>
              <a:t/>
            </a:r>
            <a:br>
              <a:rPr lang="en-US" smtClean="0"/>
            </a:br>
            <a:r>
              <a:rPr lang="en-US" smtClean="0"/>
              <a:t>(Cunningham)</a:t>
            </a:r>
            <a:endParaRPr lang="en-US"/>
          </a:p>
        </p:txBody>
      </p:sp>
      <p:sp>
        <p:nvSpPr>
          <p:cNvPr id="3" name="Content Placeholder 2"/>
          <p:cNvSpPr>
            <a:spLocks noGrp="1"/>
          </p:cNvSpPr>
          <p:nvPr>
            <p:ph idx="1"/>
          </p:nvPr>
        </p:nvSpPr>
        <p:spPr/>
        <p:txBody>
          <a:bodyPr/>
          <a:lstStyle/>
          <a:p>
            <a:pPr marL="1149350" indent="-1149350">
              <a:buNone/>
            </a:pPr>
            <a:r>
              <a:rPr lang="en-US" sz="2400" smtClean="0"/>
              <a:t>046	$s </a:t>
            </a:r>
            <a:r>
              <a:rPr lang="en-US" sz="2400"/>
              <a:t>1795 [or you might choose 1818, when they arrived in Kentucky]</a:t>
            </a:r>
          </a:p>
          <a:p>
            <a:pPr marL="1149350" indent="-1149350">
              <a:buNone/>
            </a:pPr>
            <a:r>
              <a:rPr lang="en-US" sz="2400"/>
              <a:t>100 3_ 	$a </a:t>
            </a:r>
            <a:r>
              <a:rPr lang="en-US" sz="2400" b="1"/>
              <a:t>Cunningham (Family :</a:t>
            </a:r>
            <a:r>
              <a:rPr lang="en-US" sz="2400"/>
              <a:t> $d </a:t>
            </a:r>
            <a:r>
              <a:rPr lang="en-US" sz="2400" b="1"/>
              <a:t>1795-</a:t>
            </a:r>
            <a:r>
              <a:rPr lang="en-US" sz="2400"/>
              <a:t> : $c </a:t>
            </a:r>
            <a:r>
              <a:rPr lang="en-US" sz="2400" b="1"/>
              <a:t>Trigg County, Ky.</a:t>
            </a:r>
            <a:r>
              <a:rPr lang="en-US" sz="2400"/>
              <a:t>) [or record prominent member</a:t>
            </a:r>
            <a:r>
              <a:rPr lang="en-US" sz="2400" smtClean="0"/>
              <a:t> </a:t>
            </a:r>
          </a:p>
          <a:p>
            <a:pPr marL="1149350" indent="-1149350">
              <a:buNone/>
            </a:pPr>
            <a:r>
              <a:rPr lang="en-US" sz="2400" smtClean="0"/>
              <a:t>370      </a:t>
            </a:r>
            <a:r>
              <a:rPr lang="en-US" sz="2400"/>
              <a:t>	$f Trigg County (Ky.) $2 naf $s 1818</a:t>
            </a:r>
          </a:p>
          <a:p>
            <a:pPr marL="1149350" indent="-1149350">
              <a:buNone/>
            </a:pPr>
            <a:r>
              <a:rPr lang="en-US" sz="2400" smtClean="0"/>
              <a:t>376</a:t>
            </a:r>
            <a:r>
              <a:rPr lang="en-US" sz="2400"/>
              <a:t>	$a </a:t>
            </a:r>
            <a:r>
              <a:rPr lang="en-US" sz="2400" smtClean="0"/>
              <a:t>Family $</a:t>
            </a:r>
            <a:r>
              <a:rPr lang="en-US" sz="2400"/>
              <a:t>b Cunningham, William, 1765-1823 $b Cunningham, Nancy, </a:t>
            </a:r>
            <a:r>
              <a:rPr lang="en-US" sz="2400" smtClean="0"/>
              <a:t>1776-1830</a:t>
            </a:r>
            <a:endParaRPr lang="en-US" sz="2400"/>
          </a:p>
          <a:p>
            <a:pPr marL="1149350" indent="-1149350">
              <a:buNone/>
            </a:pPr>
            <a:r>
              <a:rPr lang="en-US" sz="2400" smtClean="0"/>
              <a:t>670	$a </a:t>
            </a:r>
            <a:r>
              <a:rPr lang="en-US" sz="2400"/>
              <a:t>The Cunningham family cookbook, 1997: $b </a:t>
            </a:r>
            <a:r>
              <a:rPr lang="en-US" sz="2400" smtClean="0"/>
              <a:t>pages </a:t>
            </a:r>
            <a:r>
              <a:rPr lang="en-US" sz="2400"/>
              <a:t>5-6 (descendants of William and Nancy Cunningham. William emigrated from Scotland some time after 1785 and married Nancy Carr in 1795. The family eventually settled in Trigg County, Ky.)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80</a:t>
            </a:fld>
            <a:endParaRPr lang="en-US"/>
          </a:p>
        </p:txBody>
      </p:sp>
    </p:spTree>
    <p:extLst>
      <p:ext uri="{BB962C8B-B14F-4D97-AF65-F5344CB8AC3E}">
        <p14:creationId xmlns:p14="http://schemas.microsoft.com/office/powerpoint/2010/main" val="40335635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Authorized Access Point</a:t>
            </a:r>
            <a:r>
              <a:rPr lang="en-US" smtClean="0"/>
              <a:t/>
            </a:r>
            <a:br>
              <a:rPr lang="en-US" smtClean="0"/>
            </a:br>
            <a:r>
              <a:rPr lang="en-US" smtClean="0"/>
              <a:t>(Linnell)</a:t>
            </a:r>
            <a:endParaRPr lang="en-US"/>
          </a:p>
        </p:txBody>
      </p:sp>
      <p:sp>
        <p:nvSpPr>
          <p:cNvPr id="3" name="Content Placeholder 2"/>
          <p:cNvSpPr>
            <a:spLocks noGrp="1"/>
          </p:cNvSpPr>
          <p:nvPr>
            <p:ph idx="1"/>
          </p:nvPr>
        </p:nvSpPr>
        <p:spPr/>
        <p:txBody>
          <a:bodyPr/>
          <a:lstStyle/>
          <a:p>
            <a:pPr marL="1149350" indent="-1149350">
              <a:buNone/>
            </a:pPr>
            <a:r>
              <a:rPr lang="en-US" sz="1800" smtClean="0"/>
              <a:t>046	$s </a:t>
            </a:r>
            <a:r>
              <a:rPr lang="en-US" sz="1800"/>
              <a:t>1638</a:t>
            </a:r>
          </a:p>
          <a:p>
            <a:pPr marL="1149350" indent="-1149350">
              <a:buNone/>
            </a:pPr>
            <a:r>
              <a:rPr lang="en-US" sz="1800"/>
              <a:t>100 3_ 	$a </a:t>
            </a:r>
            <a:r>
              <a:rPr lang="en-US" sz="1800" b="1"/>
              <a:t>Linnell (Family : </a:t>
            </a:r>
            <a:r>
              <a:rPr lang="en-US" sz="1800"/>
              <a:t>$d </a:t>
            </a:r>
            <a:r>
              <a:rPr lang="en-US" sz="1800" b="1"/>
              <a:t>1638-</a:t>
            </a:r>
            <a:r>
              <a:rPr lang="en-US" sz="1800"/>
              <a:t> $c </a:t>
            </a:r>
            <a:r>
              <a:rPr lang="en-US" sz="1800" b="1"/>
              <a:t>North America</a:t>
            </a:r>
            <a:r>
              <a:rPr lang="en-US" sz="1800" b="1" smtClean="0"/>
              <a:t>)</a:t>
            </a:r>
            <a:r>
              <a:rPr lang="en-US" sz="1800" smtClean="0"/>
              <a:t> [or use prominent member]</a:t>
            </a:r>
            <a:endParaRPr lang="en-US" sz="1800" b="1"/>
          </a:p>
          <a:p>
            <a:pPr marL="1149350" indent="-1149350">
              <a:buNone/>
            </a:pPr>
            <a:r>
              <a:rPr lang="en-US" sz="1800" smtClean="0"/>
              <a:t>370        </a:t>
            </a:r>
            <a:r>
              <a:rPr lang="en-US" sz="1800"/>
              <a:t>	$f North America $f Cape Cod (Mass.) $2 lcsh</a:t>
            </a:r>
          </a:p>
          <a:p>
            <a:pPr marL="1149350" indent="-1149350">
              <a:buNone/>
            </a:pPr>
            <a:r>
              <a:rPr lang="en-US" sz="1800"/>
              <a:t>370        	$f Scituate (Mass.) $f Barnstable (Mass.) $f Massachusetts $c United States $2 naf [all possible, probably not all would be on any description]</a:t>
            </a:r>
          </a:p>
          <a:p>
            <a:pPr marL="1149350" indent="-1149350">
              <a:buNone/>
            </a:pPr>
            <a:r>
              <a:rPr lang="en-US" sz="1800" smtClean="0"/>
              <a:t>376</a:t>
            </a:r>
            <a:r>
              <a:rPr lang="en-US" sz="1800"/>
              <a:t>	$a </a:t>
            </a:r>
            <a:r>
              <a:rPr lang="en-US" sz="1800" smtClean="0"/>
              <a:t>Family</a:t>
            </a:r>
            <a:r>
              <a:rPr lang="en-US" sz="1800"/>
              <a:t> $b Linnell, Robert, </a:t>
            </a:r>
            <a:r>
              <a:rPr lang="en-US" sz="1800" smtClean="0"/>
              <a:t>1584-1662</a:t>
            </a:r>
            <a:endParaRPr lang="en-US" sz="1800"/>
          </a:p>
          <a:p>
            <a:pPr marL="1149350" indent="-1149350">
              <a:buNone/>
            </a:pPr>
            <a:r>
              <a:rPr lang="en-US" sz="1800" smtClean="0"/>
              <a:t>670	$a </a:t>
            </a:r>
            <a:r>
              <a:rPr lang="en-US" sz="1800"/>
              <a:t>Linnell family newsletter, 1989-</a:t>
            </a:r>
          </a:p>
          <a:p>
            <a:pPr marL="1149350" indent="-1149350">
              <a:buNone/>
            </a:pPr>
            <a:r>
              <a:rPr lang="en-US" sz="1800" smtClean="0"/>
              <a:t>670	$a </a:t>
            </a:r>
            <a:r>
              <a:rPr lang="en-US" sz="1800"/>
              <a:t>Linnell Family Association website, </a:t>
            </a:r>
            <a:r>
              <a:rPr lang="en-US" sz="1800" smtClean="0"/>
              <a:t>8 April 2014 </a:t>
            </a:r>
            <a:r>
              <a:rPr lang="en-US" sz="1800"/>
              <a:t>$b (The Linnell family consists of all Linnells in North America, all presumed to be descendants of Robert Linnell, who came to Sciutate, Massachusetts with his children and second wife in 1638. The family later settled on Cape </a:t>
            </a:r>
            <a:r>
              <a:rPr lang="en-US" sz="1800" smtClean="0"/>
              <a:t>Cod.)</a:t>
            </a:r>
            <a:endParaRPr lang="en-US" sz="18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81</a:t>
            </a:fld>
            <a:endParaRPr lang="en-US"/>
          </a:p>
        </p:txBody>
      </p:sp>
    </p:spTree>
    <p:extLst>
      <p:ext uri="{BB962C8B-B14F-4D97-AF65-F5344CB8AC3E}">
        <p14:creationId xmlns:p14="http://schemas.microsoft.com/office/powerpoint/2010/main" val="2327760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Constructing a Variant Access Point (RDA 10.10.2)</a:t>
            </a:r>
            <a:endParaRPr lang="en-US"/>
          </a:p>
        </p:txBody>
      </p:sp>
      <p:sp>
        <p:nvSpPr>
          <p:cNvPr id="3" name="Content Placeholder 2"/>
          <p:cNvSpPr>
            <a:spLocks noGrp="1"/>
          </p:cNvSpPr>
          <p:nvPr>
            <p:ph idx="1"/>
          </p:nvPr>
        </p:nvSpPr>
        <p:spPr/>
        <p:txBody>
          <a:bodyPr/>
          <a:lstStyle/>
          <a:p>
            <a:pPr marL="0" indent="0">
              <a:buNone/>
            </a:pPr>
            <a:r>
              <a:rPr lang="en-US" smtClean="0"/>
              <a:t>1. Record a variant name for the family in 400 subfield $a (and $c if necessary)</a:t>
            </a:r>
          </a:p>
          <a:p>
            <a:pPr marL="0" indent="0">
              <a:buNone/>
            </a:pPr>
            <a:r>
              <a:rPr lang="en-US" smtClean="0"/>
              <a:t>2. Following an opening parenthesis, add a term indicating the type of family</a:t>
            </a:r>
          </a:p>
          <a:p>
            <a:pPr marL="400050" lvl="2" indent="0">
              <a:buNone/>
            </a:pPr>
            <a:r>
              <a:rPr lang="en-US" smtClean="0"/>
              <a:t>100 3_ Shrewsbury (Family : $c Great Britain)</a:t>
            </a:r>
          </a:p>
          <a:p>
            <a:pPr marL="400050" lvl="2" indent="0">
              <a:buNone/>
            </a:pPr>
            <a:r>
              <a:rPr lang="en-US" smtClean="0"/>
              <a:t>400 </a:t>
            </a:r>
            <a:r>
              <a:rPr lang="en-US"/>
              <a:t>3_ </a:t>
            </a:r>
            <a:r>
              <a:rPr lang="en-US" smtClean="0"/>
              <a:t>Shrewsbury</a:t>
            </a:r>
            <a:r>
              <a:rPr lang="en-US"/>
              <a:t>, $c Earls of (</a:t>
            </a:r>
            <a:r>
              <a:rPr lang="en-US" smtClean="0"/>
              <a:t>Family)</a:t>
            </a:r>
          </a:p>
          <a:p>
            <a:pPr marL="400050" lvl="2" indent="0">
              <a:buNone/>
            </a:pPr>
            <a:endParaRPr lang="en-US" smtClean="0"/>
          </a:p>
          <a:p>
            <a:pPr marL="400050" lvl="2" indent="0">
              <a:buNone/>
            </a:pPr>
            <a:r>
              <a:rPr lang="en-US" smtClean="0"/>
              <a:t>100 3_ Von Braun (Family : $d 1880-1912 : $c N.Y.)</a:t>
            </a:r>
          </a:p>
          <a:p>
            <a:pPr marL="400050" lvl="2" indent="0">
              <a:buNone/>
            </a:pPr>
            <a:r>
              <a:rPr lang="en-US" smtClean="0"/>
              <a:t>400 </a:t>
            </a:r>
            <a:r>
              <a:rPr lang="en-US"/>
              <a:t>3_ </a:t>
            </a:r>
            <a:r>
              <a:rPr lang="en-US" smtClean="0"/>
              <a:t>Braun (Family)</a:t>
            </a:r>
          </a:p>
          <a:p>
            <a:pPr marL="400050" lvl="2" indent="0">
              <a:buNone/>
            </a:pPr>
            <a:endParaRPr lang="en-US"/>
          </a:p>
          <a:p>
            <a:pPr marL="0" indent="0">
              <a:buNone/>
            </a:pPr>
            <a:endParaRPr lang="en-US" smtClean="0"/>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82</a:t>
            </a:fld>
            <a:endParaRPr lang="en-US"/>
          </a:p>
        </p:txBody>
      </p:sp>
    </p:spTree>
    <p:extLst>
      <p:ext uri="{BB962C8B-B14F-4D97-AF65-F5344CB8AC3E}">
        <p14:creationId xmlns:p14="http://schemas.microsoft.com/office/powerpoint/2010/main" val="8609524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Constructing the Variant Access Point (RDA 10.10.2)</a:t>
            </a:r>
            <a:endParaRPr lang="en-US"/>
          </a:p>
        </p:txBody>
      </p:sp>
      <p:sp>
        <p:nvSpPr>
          <p:cNvPr id="3" name="Content Placeholder 2"/>
          <p:cNvSpPr>
            <a:spLocks noGrp="1"/>
          </p:cNvSpPr>
          <p:nvPr>
            <p:ph idx="1"/>
          </p:nvPr>
        </p:nvSpPr>
        <p:spPr/>
        <p:txBody>
          <a:bodyPr/>
          <a:lstStyle/>
          <a:p>
            <a:pPr marL="0" indent="0">
              <a:buNone/>
            </a:pPr>
            <a:r>
              <a:rPr lang="en-US" smtClean="0"/>
              <a:t>3. If considered important for identification of the family, add date, place, or prominent member elements.</a:t>
            </a:r>
          </a:p>
          <a:p>
            <a:pPr marL="400050" lvl="2" indent="0">
              <a:buNone/>
            </a:pPr>
            <a:endParaRPr lang="en-US" smtClean="0"/>
          </a:p>
          <a:p>
            <a:pPr marL="400050" lvl="2" indent="0">
              <a:buNone/>
            </a:pPr>
            <a:r>
              <a:rPr lang="en-US" smtClean="0"/>
              <a:t>100 </a:t>
            </a:r>
            <a:r>
              <a:rPr lang="en-US"/>
              <a:t>3_ </a:t>
            </a:r>
            <a:r>
              <a:rPr lang="en-US" smtClean="0"/>
              <a:t>Shrewsbury </a:t>
            </a:r>
            <a:r>
              <a:rPr lang="en-US"/>
              <a:t>(Family : $c Great Britain)</a:t>
            </a:r>
          </a:p>
          <a:p>
            <a:pPr marL="400050" lvl="2" indent="0">
              <a:buNone/>
            </a:pPr>
            <a:r>
              <a:rPr lang="en-US"/>
              <a:t>400 3_ </a:t>
            </a:r>
            <a:r>
              <a:rPr lang="en-US" smtClean="0"/>
              <a:t>Shrewsbury</a:t>
            </a:r>
            <a:r>
              <a:rPr lang="en-US"/>
              <a:t>, $c Earls of (Family : $c Great Britain)</a:t>
            </a:r>
          </a:p>
          <a:p>
            <a:pPr marL="400050" lvl="2" indent="0">
              <a:buNone/>
            </a:pPr>
            <a:endParaRPr lang="en-US"/>
          </a:p>
          <a:p>
            <a:pPr marL="400050" lvl="2" indent="0">
              <a:buNone/>
            </a:pPr>
            <a:r>
              <a:rPr lang="en-US"/>
              <a:t>100 3_ </a:t>
            </a:r>
            <a:r>
              <a:rPr lang="en-US" smtClean="0"/>
              <a:t>Von </a:t>
            </a:r>
            <a:r>
              <a:rPr lang="en-US"/>
              <a:t>Braun (Family : </a:t>
            </a:r>
            <a:r>
              <a:rPr lang="en-US" smtClean="0"/>
              <a:t>$d 1880-1912 </a:t>
            </a:r>
            <a:r>
              <a:rPr lang="en-US"/>
              <a:t>: $c N.Y.)</a:t>
            </a:r>
          </a:p>
          <a:p>
            <a:pPr marL="400050" lvl="2" indent="0">
              <a:buNone/>
            </a:pPr>
            <a:r>
              <a:rPr lang="en-US"/>
              <a:t>400 3_ </a:t>
            </a:r>
            <a:r>
              <a:rPr lang="en-US" smtClean="0"/>
              <a:t>Braun </a:t>
            </a:r>
            <a:r>
              <a:rPr lang="en-US"/>
              <a:t>(Family : </a:t>
            </a:r>
            <a:r>
              <a:rPr lang="en-US" smtClean="0"/>
              <a:t>$d 1880-1912 </a:t>
            </a:r>
            <a:r>
              <a:rPr lang="en-US"/>
              <a:t>: $c N.Y.)</a:t>
            </a:r>
          </a:p>
          <a:p>
            <a:pPr marL="0" indent="0">
              <a:buNone/>
            </a:pPr>
            <a:endParaRPr lang="en-US"/>
          </a:p>
          <a:p>
            <a:pPr marL="0" indent="0">
              <a:buNone/>
            </a:pPr>
            <a:endParaRPr lang="en-US"/>
          </a:p>
          <a:p>
            <a:pPr marL="0" indent="0">
              <a:buNone/>
            </a:pPr>
            <a:endParaRPr lang="en-US" smtClean="0"/>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83</a:t>
            </a:fld>
            <a:endParaRPr lang="en-US"/>
          </a:p>
        </p:txBody>
      </p:sp>
    </p:spTree>
    <p:extLst>
      <p:ext uri="{BB962C8B-B14F-4D97-AF65-F5344CB8AC3E}">
        <p14:creationId xmlns:p14="http://schemas.microsoft.com/office/powerpoint/2010/main" val="18231358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Constructing the Variant Access Point (RDA 10.10.2)</a:t>
            </a:r>
            <a:endParaRPr lang="en-US"/>
          </a:p>
        </p:txBody>
      </p:sp>
      <p:sp>
        <p:nvSpPr>
          <p:cNvPr id="3" name="Content Placeholder 2"/>
          <p:cNvSpPr>
            <a:spLocks noGrp="1"/>
          </p:cNvSpPr>
          <p:nvPr>
            <p:ph idx="1"/>
          </p:nvPr>
        </p:nvSpPr>
        <p:spPr/>
        <p:txBody>
          <a:bodyPr/>
          <a:lstStyle/>
          <a:p>
            <a:pPr marL="0" indent="0">
              <a:buNone/>
            </a:pPr>
            <a:r>
              <a:rPr lang="en-US" smtClean="0"/>
              <a:t>Variant access points in which the qualifier varies may </a:t>
            </a:r>
            <a:r>
              <a:rPr lang="en-US"/>
              <a:t>also be </a:t>
            </a:r>
            <a:r>
              <a:rPr lang="en-US" smtClean="0"/>
              <a:t>recorded, if thought necessary for identification</a:t>
            </a:r>
          </a:p>
          <a:p>
            <a:pPr marL="457200" lvl="3" indent="0">
              <a:buNone/>
            </a:pPr>
            <a:endParaRPr lang="en-US" smtClean="0"/>
          </a:p>
          <a:p>
            <a:pPr marL="457200" lvl="3" indent="0">
              <a:buNone/>
            </a:pPr>
            <a:r>
              <a:rPr lang="en-US" sz="2400" smtClean="0"/>
              <a:t>100 </a:t>
            </a:r>
            <a:r>
              <a:rPr lang="en-US" sz="2400"/>
              <a:t>3_ </a:t>
            </a:r>
            <a:r>
              <a:rPr lang="en-US" sz="2400" smtClean="0"/>
              <a:t>Coniglio </a:t>
            </a:r>
            <a:r>
              <a:rPr lang="en-US" sz="2400"/>
              <a:t>(Family : $d 1912- : </a:t>
            </a:r>
            <a:r>
              <a:rPr lang="en-US" sz="2400" smtClean="0"/>
              <a:t>$c </a:t>
            </a:r>
            <a:r>
              <a:rPr lang="en-US" sz="2400"/>
              <a:t>Robertsdale, Pa</a:t>
            </a:r>
            <a:r>
              <a:rPr lang="en-US" sz="2400" smtClean="0"/>
              <a:t>.)</a:t>
            </a:r>
          </a:p>
          <a:p>
            <a:pPr marL="457200" lvl="3" indent="0">
              <a:buNone/>
            </a:pPr>
            <a:r>
              <a:rPr lang="en-US" sz="2400" smtClean="0"/>
              <a:t>400 </a:t>
            </a:r>
            <a:r>
              <a:rPr lang="en-US" sz="2400"/>
              <a:t>3_ </a:t>
            </a:r>
            <a:r>
              <a:rPr lang="en-US" sz="2400" smtClean="0"/>
              <a:t>Coniglio </a:t>
            </a:r>
            <a:r>
              <a:rPr lang="en-US" sz="2400"/>
              <a:t>(Family : $d 1912- : </a:t>
            </a:r>
            <a:r>
              <a:rPr lang="en-US" sz="2400" smtClean="0"/>
              <a:t>$c </a:t>
            </a:r>
            <a:r>
              <a:rPr lang="en-US" sz="2400"/>
              <a:t>Coniglio, Gaetano)</a:t>
            </a:r>
          </a:p>
          <a:p>
            <a:pPr marL="457200" lvl="3" indent="0">
              <a:buNone/>
            </a:pPr>
            <a:endParaRPr lang="en-US"/>
          </a:p>
          <a:p>
            <a:pPr marL="0" indent="0">
              <a:buNone/>
            </a:pPr>
            <a:endParaRPr lang="en-US"/>
          </a:p>
          <a:p>
            <a:pPr marL="0" indent="0">
              <a:buNone/>
            </a:pPr>
            <a:endParaRPr lang="en-US"/>
          </a:p>
          <a:p>
            <a:pPr marL="0" indent="0">
              <a:buNone/>
            </a:pPr>
            <a:endParaRPr lang="en-US" smtClean="0"/>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84</a:t>
            </a:fld>
            <a:endParaRPr lang="en-US"/>
          </a:p>
        </p:txBody>
      </p:sp>
    </p:spTree>
    <p:extLst>
      <p:ext uri="{BB962C8B-B14F-4D97-AF65-F5344CB8AC3E}">
        <p14:creationId xmlns:p14="http://schemas.microsoft.com/office/powerpoint/2010/main" val="39011668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Persons (RDA 30)</a:t>
            </a:r>
            <a:endParaRPr lang="en-US"/>
          </a:p>
        </p:txBody>
      </p:sp>
      <p:sp>
        <p:nvSpPr>
          <p:cNvPr id="3" name="Content Placeholder 2"/>
          <p:cNvSpPr>
            <a:spLocks noGrp="1"/>
          </p:cNvSpPr>
          <p:nvPr>
            <p:ph idx="1"/>
          </p:nvPr>
        </p:nvSpPr>
        <p:spPr/>
        <p:txBody>
          <a:bodyPr>
            <a:normAutofit lnSpcReduction="10000"/>
          </a:bodyPr>
          <a:lstStyle/>
          <a:p>
            <a:r>
              <a:rPr lang="en-US" smtClean="0"/>
              <a:t>Related persons are recorded in 500 fields, and may include a relationship indicator in subfield $i (from RDA Appendix K), with $w r.</a:t>
            </a:r>
          </a:p>
          <a:p>
            <a:pPr marL="1828800" lvl="2" indent="-917575">
              <a:buNone/>
            </a:pPr>
            <a:r>
              <a:rPr lang="en-US" smtClean="0"/>
              <a:t>046	$s 19121130</a:t>
            </a:r>
          </a:p>
          <a:p>
            <a:pPr marL="1828800" lvl="2" indent="-917575">
              <a:buNone/>
            </a:pPr>
            <a:r>
              <a:rPr lang="en-US" smtClean="0"/>
              <a:t>100 3_	$a Coniglio </a:t>
            </a:r>
            <a:r>
              <a:rPr lang="en-US"/>
              <a:t>(</a:t>
            </a:r>
            <a:r>
              <a:rPr lang="en-US" smtClean="0"/>
              <a:t>Family </a:t>
            </a:r>
            <a:r>
              <a:rPr lang="en-US"/>
              <a:t>: $d 1912- : </a:t>
            </a:r>
            <a:r>
              <a:rPr lang="en-US" smtClean="0"/>
              <a:t>$c </a:t>
            </a:r>
            <a:r>
              <a:rPr lang="en-US"/>
              <a:t>Robertsdale, Pa</a:t>
            </a:r>
            <a:r>
              <a:rPr lang="en-US" smtClean="0"/>
              <a:t>.)</a:t>
            </a:r>
            <a:endParaRPr lang="en-US"/>
          </a:p>
          <a:p>
            <a:pPr marL="1828800" lvl="2" indent="-917575">
              <a:buNone/>
            </a:pPr>
            <a:r>
              <a:rPr lang="en-US"/>
              <a:t>370 </a:t>
            </a:r>
            <a:r>
              <a:rPr lang="en-US" smtClean="0"/>
              <a:t>	$</a:t>
            </a:r>
            <a:r>
              <a:rPr lang="en-US"/>
              <a:t>f Serradifalco, Italy $f Robertsdale, Pa. </a:t>
            </a:r>
          </a:p>
          <a:p>
            <a:pPr marL="1828800" lvl="2" indent="-917575">
              <a:buNone/>
            </a:pPr>
            <a:r>
              <a:rPr lang="en-US" smtClean="0"/>
              <a:t>376	$a Family </a:t>
            </a:r>
            <a:r>
              <a:rPr lang="en-US"/>
              <a:t>$b Coniglio, Gaetano $b Coniglio, </a:t>
            </a:r>
            <a:r>
              <a:rPr lang="en-US" smtClean="0"/>
              <a:t>Rosa</a:t>
            </a:r>
          </a:p>
          <a:p>
            <a:pPr marL="1828800" lvl="2" indent="-917575">
              <a:buNone/>
            </a:pPr>
            <a:r>
              <a:rPr lang="en-US"/>
              <a:t>500 1</a:t>
            </a:r>
            <a:r>
              <a:rPr lang="en-US" smtClean="0"/>
              <a:t>_	$</a:t>
            </a:r>
            <a:r>
              <a:rPr lang="en-US"/>
              <a:t>i </a:t>
            </a:r>
            <a:r>
              <a:rPr lang="en-US" smtClean="0"/>
              <a:t>Progenitor: $a </a:t>
            </a:r>
            <a:r>
              <a:rPr lang="en-US"/>
              <a:t>Coniglio, Gaetano, $d </a:t>
            </a:r>
            <a:r>
              <a:rPr lang="en-US" smtClean="0"/>
              <a:t>1889-1944 $w </a:t>
            </a:r>
            <a:r>
              <a:rPr lang="en-US"/>
              <a:t>r </a:t>
            </a:r>
            <a:endParaRPr lang="en-US" smtClean="0"/>
          </a:p>
          <a:p>
            <a:pPr marL="1828800" lvl="2" indent="-917575">
              <a:buNone/>
            </a:pPr>
            <a:r>
              <a:rPr lang="en-US" smtClean="0"/>
              <a:t>500 1_	$i Progenitor: $a Coniglio, Rosa, $d 1893- </a:t>
            </a:r>
            <a:r>
              <a:rPr lang="en-US"/>
              <a:t>$w r </a:t>
            </a:r>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85</a:t>
            </a:fld>
            <a:endParaRPr lang="en-US"/>
          </a:p>
        </p:txBody>
      </p:sp>
    </p:spTree>
    <p:extLst>
      <p:ext uri="{BB962C8B-B14F-4D97-AF65-F5344CB8AC3E}">
        <p14:creationId xmlns:p14="http://schemas.microsoft.com/office/powerpoint/2010/main" val="41063606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Families (RDA 31)</a:t>
            </a:r>
            <a:endParaRPr lang="en-US"/>
          </a:p>
        </p:txBody>
      </p:sp>
      <p:sp>
        <p:nvSpPr>
          <p:cNvPr id="3" name="Content Placeholder 2"/>
          <p:cNvSpPr>
            <a:spLocks noGrp="1"/>
          </p:cNvSpPr>
          <p:nvPr>
            <p:ph idx="1"/>
          </p:nvPr>
        </p:nvSpPr>
        <p:spPr/>
        <p:txBody>
          <a:bodyPr/>
          <a:lstStyle/>
          <a:p>
            <a:r>
              <a:rPr lang="en-US" smtClean="0"/>
              <a:t>Related families are also recorded in 500 fields. You may include a relationship indicator in subfield $i (from RDA Appendix K), with $w r, or may use MARC $w coding.</a:t>
            </a:r>
          </a:p>
          <a:p>
            <a:pPr marL="1257300" lvl="3" indent="0">
              <a:buNone/>
            </a:pPr>
            <a:endParaRPr lang="en-US" smtClean="0"/>
          </a:p>
          <a:p>
            <a:pPr marL="1257300" lvl="3" indent="0">
              <a:buNone/>
            </a:pPr>
            <a:r>
              <a:rPr lang="en-US" smtClean="0"/>
              <a:t>100 3_ Battenberg (Family : $d -1917 : $c Great Britain)</a:t>
            </a:r>
          </a:p>
          <a:p>
            <a:pPr marL="1257300" lvl="3" indent="0">
              <a:buNone/>
            </a:pPr>
            <a:r>
              <a:rPr lang="en-US" smtClean="0"/>
              <a:t>500 3_ Mountbatten (Family : $d 1917- : $c Great Britain</a:t>
            </a:r>
            <a:r>
              <a:rPr lang="en-US"/>
              <a:t>) $w b </a:t>
            </a:r>
            <a:endParaRPr lang="en-US" smtClean="0"/>
          </a:p>
          <a:p>
            <a:pPr marL="1257300" lvl="3" indent="0">
              <a:buNone/>
            </a:pPr>
            <a:endParaRPr lang="en-US" smtClean="0"/>
          </a:p>
          <a:p>
            <a:pPr marL="1257300" lvl="3" indent="0">
              <a:buNone/>
            </a:pPr>
            <a:r>
              <a:rPr lang="en-US" smtClean="0"/>
              <a:t>100 </a:t>
            </a:r>
            <a:r>
              <a:rPr lang="en-US"/>
              <a:t>3_ </a:t>
            </a:r>
            <a:r>
              <a:rPr lang="en-US" smtClean="0"/>
              <a:t>Mountbatten </a:t>
            </a:r>
            <a:r>
              <a:rPr lang="en-US"/>
              <a:t>(Family : $d 1917- : $c Great </a:t>
            </a:r>
            <a:r>
              <a:rPr lang="en-US" smtClean="0"/>
              <a:t>Britain)</a:t>
            </a:r>
            <a:endParaRPr lang="en-US"/>
          </a:p>
          <a:p>
            <a:pPr marL="1257300" lvl="3" indent="0">
              <a:buNone/>
            </a:pPr>
            <a:r>
              <a:rPr lang="en-US"/>
              <a:t>500 3_ </a:t>
            </a:r>
            <a:r>
              <a:rPr lang="en-US" smtClean="0"/>
              <a:t>Battenberg </a:t>
            </a:r>
            <a:r>
              <a:rPr lang="en-US"/>
              <a:t>(Family : $d -1917 : $c Great Britain) $w a </a:t>
            </a:r>
          </a:p>
          <a:p>
            <a:pPr marL="800100" lvl="2" indent="0">
              <a:buNone/>
            </a:pP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86</a:t>
            </a:fld>
            <a:endParaRPr lang="en-US"/>
          </a:p>
        </p:txBody>
      </p:sp>
    </p:spTree>
    <p:extLst>
      <p:ext uri="{BB962C8B-B14F-4D97-AF65-F5344CB8AC3E}">
        <p14:creationId xmlns:p14="http://schemas.microsoft.com/office/powerpoint/2010/main" val="42093170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Corporate Bodies (RDA 32)</a:t>
            </a:r>
            <a:endParaRPr lang="en-US"/>
          </a:p>
        </p:txBody>
      </p:sp>
      <p:sp>
        <p:nvSpPr>
          <p:cNvPr id="3" name="Content Placeholder 2"/>
          <p:cNvSpPr>
            <a:spLocks noGrp="1"/>
          </p:cNvSpPr>
          <p:nvPr>
            <p:ph idx="1"/>
          </p:nvPr>
        </p:nvSpPr>
        <p:spPr/>
        <p:txBody>
          <a:bodyPr/>
          <a:lstStyle/>
          <a:p>
            <a:r>
              <a:rPr lang="en-US" smtClean="0"/>
              <a:t>Related corporate bodies are recorded in 510 fields. You may include a relationship indicator in subfield $i (from RDA Appendix K), with $w r.</a:t>
            </a:r>
          </a:p>
          <a:p>
            <a:pPr marL="1257300" lvl="3" indent="0">
              <a:buNone/>
            </a:pPr>
            <a:endParaRPr lang="en-US" smtClean="0"/>
          </a:p>
          <a:p>
            <a:pPr lvl="1">
              <a:buNone/>
            </a:pPr>
            <a:r>
              <a:rPr lang="en-US" sz="2400"/>
              <a:t>100 3_ </a:t>
            </a:r>
            <a:r>
              <a:rPr lang="en-US" sz="2400" smtClean="0"/>
              <a:t>Linnell </a:t>
            </a:r>
            <a:r>
              <a:rPr lang="en-US" sz="2400"/>
              <a:t>(Family : $d </a:t>
            </a:r>
            <a:r>
              <a:rPr lang="en-US" sz="2400" smtClean="0"/>
              <a:t>1638- : $c North America)</a:t>
            </a:r>
            <a:endParaRPr lang="en-US" sz="2400"/>
          </a:p>
          <a:p>
            <a:pPr lvl="1">
              <a:buNone/>
            </a:pPr>
            <a:r>
              <a:rPr lang="en-US" sz="2400"/>
              <a:t>5</a:t>
            </a:r>
            <a:r>
              <a:rPr lang="en-US" sz="2400" smtClean="0"/>
              <a:t>10 </a:t>
            </a:r>
            <a:r>
              <a:rPr lang="en-US" sz="2400"/>
              <a:t>2_ </a:t>
            </a:r>
            <a:r>
              <a:rPr lang="en-US" sz="2400" smtClean="0"/>
              <a:t>$i Founded organization: $a Linnell Family </a:t>
            </a:r>
            <a:r>
              <a:rPr lang="en-US" sz="2400"/>
              <a:t>Association $w r </a:t>
            </a:r>
          </a:p>
          <a:p>
            <a:pPr marL="800100" lvl="2" indent="0">
              <a:buNone/>
            </a:pP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87</a:t>
            </a:fld>
            <a:endParaRPr lang="en-US"/>
          </a:p>
        </p:txBody>
      </p:sp>
    </p:spTree>
    <p:extLst>
      <p:ext uri="{BB962C8B-B14F-4D97-AF65-F5344CB8AC3E}">
        <p14:creationId xmlns:p14="http://schemas.microsoft.com/office/powerpoint/2010/main" val="33865715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i="1" smtClean="0"/>
              <a:t>Complete the authority records for the Cunningham, Coniglio and Linnell families</a:t>
            </a:r>
            <a:endParaRPr lang="en-US" i="1"/>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88</a:t>
            </a:fld>
            <a:endParaRPr lang="en-US"/>
          </a:p>
        </p:txBody>
      </p:sp>
    </p:spTree>
    <p:extLst>
      <p:ext uri="{BB962C8B-B14F-4D97-AF65-F5344CB8AC3E}">
        <p14:creationId xmlns:p14="http://schemas.microsoft.com/office/powerpoint/2010/main" val="38889358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8229600" cy="944562"/>
          </a:xfrm>
        </p:spPr>
        <p:txBody>
          <a:bodyPr/>
          <a:lstStyle/>
          <a:p>
            <a:r>
              <a:rPr lang="en-US" sz="3600" dirty="0" smtClean="0"/>
              <a:t>RDA authority record </a:t>
            </a:r>
            <a:r>
              <a:rPr lang="en-US" sz="3600" dirty="0" smtClean="0">
                <a:solidFill>
                  <a:srgbClr val="FF0000"/>
                </a:solidFill>
              </a:rPr>
              <a:t>core</a:t>
            </a:r>
            <a:r>
              <a:rPr lang="en-US" sz="3600" dirty="0" smtClean="0"/>
              <a:t> and non-core</a:t>
            </a:r>
          </a:p>
        </p:txBody>
      </p:sp>
      <p:sp>
        <p:nvSpPr>
          <p:cNvPr id="44035" name="Content Placeholder 2"/>
          <p:cNvSpPr>
            <a:spLocks noGrp="1"/>
          </p:cNvSpPr>
          <p:nvPr>
            <p:ph idx="1"/>
          </p:nvPr>
        </p:nvSpPr>
        <p:spPr>
          <a:xfrm>
            <a:off x="381000" y="1066800"/>
            <a:ext cx="8153400" cy="5105400"/>
          </a:xfrm>
          <a:ln>
            <a:solidFill>
              <a:schemeClr val="tx1"/>
            </a:solidFill>
            <a:miter lim="800000"/>
            <a:headEnd/>
            <a:tailEnd/>
          </a:ln>
        </p:spPr>
        <p:txBody>
          <a:bodyPr/>
          <a:lstStyle/>
          <a:p>
            <a:pPr marL="692150" indent="-692150">
              <a:buNone/>
            </a:pPr>
            <a:r>
              <a:rPr lang="en-US" sz="1600"/>
              <a:t>040       	$a [MARC organization code] $b eng $e rda $c [MARC organization code]</a:t>
            </a:r>
          </a:p>
          <a:p>
            <a:pPr marL="692150" indent="-692150">
              <a:buNone/>
            </a:pPr>
            <a:r>
              <a:rPr lang="en-US" sz="1600" smtClean="0"/>
              <a:t>046      	$</a:t>
            </a:r>
            <a:r>
              <a:rPr lang="en-US" sz="1600" dirty="0"/>
              <a:t>s </a:t>
            </a:r>
            <a:r>
              <a:rPr lang="en-US" sz="1600" dirty="0">
                <a:solidFill>
                  <a:srgbClr val="FF0000"/>
                </a:solidFill>
              </a:rPr>
              <a:t>19121130</a:t>
            </a:r>
            <a:r>
              <a:rPr lang="en-US" sz="1600" dirty="0"/>
              <a:t> [or </a:t>
            </a:r>
            <a:r>
              <a:rPr lang="en-US" sz="1600" dirty="0">
                <a:solidFill>
                  <a:srgbClr val="FF0000"/>
                </a:solidFill>
              </a:rPr>
              <a:t>19130430</a:t>
            </a:r>
            <a:r>
              <a:rPr lang="en-US" sz="1600" dirty="0"/>
              <a:t>]</a:t>
            </a:r>
          </a:p>
          <a:p>
            <a:pPr marL="692150" indent="-692150">
              <a:buNone/>
            </a:pPr>
            <a:r>
              <a:rPr lang="en-US" sz="1600" dirty="0"/>
              <a:t>100 3</a:t>
            </a:r>
            <a:r>
              <a:rPr lang="en-US" sz="1600"/>
              <a:t>_ 	$a </a:t>
            </a:r>
            <a:r>
              <a:rPr lang="en-US" sz="1600" smtClean="0">
                <a:solidFill>
                  <a:srgbClr val="FF0000"/>
                </a:solidFill>
              </a:rPr>
              <a:t>Coniglio</a:t>
            </a:r>
            <a:r>
              <a:rPr lang="en-US" sz="1600" smtClean="0"/>
              <a:t> </a:t>
            </a:r>
            <a:r>
              <a:rPr lang="en-US" sz="1600" dirty="0"/>
              <a:t>(</a:t>
            </a:r>
            <a:r>
              <a:rPr lang="en-US" sz="1600" dirty="0">
                <a:solidFill>
                  <a:srgbClr val="FF0000"/>
                </a:solidFill>
              </a:rPr>
              <a:t>Family</a:t>
            </a:r>
            <a:r>
              <a:rPr lang="en-US" sz="1600" dirty="0"/>
              <a:t> : $d 1912- : $g </a:t>
            </a:r>
            <a:r>
              <a:rPr lang="en-US" sz="1600" dirty="0" err="1"/>
              <a:t>Coniglio</a:t>
            </a:r>
            <a:r>
              <a:rPr lang="en-US" sz="1600" dirty="0"/>
              <a:t>, </a:t>
            </a:r>
            <a:r>
              <a:rPr lang="en-US" sz="1600" dirty="0" err="1" smtClean="0"/>
              <a:t>Gaetano</a:t>
            </a:r>
            <a:r>
              <a:rPr lang="en-US" sz="1600" dirty="0" smtClean="0"/>
              <a:t>, 1889-1944) </a:t>
            </a:r>
            <a:r>
              <a:rPr lang="en-US" sz="1600" dirty="0"/>
              <a:t>[or use Rosa, or use a place]</a:t>
            </a:r>
          </a:p>
          <a:p>
            <a:pPr marL="692150" indent="-692150">
              <a:buNone/>
            </a:pPr>
            <a:r>
              <a:rPr lang="en-US" sz="1600"/>
              <a:t>370      </a:t>
            </a:r>
            <a:r>
              <a:rPr lang="en-US" sz="1600" smtClean="0"/>
              <a:t>	$</a:t>
            </a:r>
            <a:r>
              <a:rPr lang="en-US" sz="1600"/>
              <a:t>f </a:t>
            </a:r>
            <a:r>
              <a:rPr lang="en-US" sz="1600" smtClean="0"/>
              <a:t>Serradifalco (Italy) </a:t>
            </a:r>
            <a:r>
              <a:rPr lang="en-US" sz="1600" dirty="0"/>
              <a:t>$</a:t>
            </a:r>
            <a:r>
              <a:rPr lang="en-US" sz="1600"/>
              <a:t>f </a:t>
            </a:r>
            <a:r>
              <a:rPr lang="en-US" sz="1600" smtClean="0"/>
              <a:t>Robertsdale (Pa.) $2 naf </a:t>
            </a:r>
            <a:endParaRPr lang="en-US" sz="1600" dirty="0"/>
          </a:p>
          <a:p>
            <a:pPr marL="692150" indent="-692150">
              <a:buNone/>
            </a:pPr>
            <a:r>
              <a:rPr lang="en-US" sz="1600"/>
              <a:t>376      	$a Family </a:t>
            </a:r>
            <a:r>
              <a:rPr lang="en-US" sz="1600" dirty="0"/>
              <a:t>$b </a:t>
            </a:r>
            <a:r>
              <a:rPr lang="en-US" sz="1600" dirty="0" err="1"/>
              <a:t>Coniglio</a:t>
            </a:r>
            <a:r>
              <a:rPr lang="en-US" sz="1600"/>
              <a:t>, </a:t>
            </a:r>
            <a:r>
              <a:rPr lang="en-US" sz="1600" smtClean="0"/>
              <a:t>Gaetano, 1889-1944 </a:t>
            </a:r>
            <a:r>
              <a:rPr lang="en-US" sz="1600" dirty="0"/>
              <a:t>$b </a:t>
            </a:r>
            <a:r>
              <a:rPr lang="en-US" sz="1600" dirty="0" err="1"/>
              <a:t>Coniglio</a:t>
            </a:r>
            <a:r>
              <a:rPr lang="en-US" sz="1600"/>
              <a:t>, </a:t>
            </a:r>
            <a:r>
              <a:rPr lang="en-US" sz="1600" smtClean="0"/>
              <a:t>Rosa, 1893- </a:t>
            </a:r>
            <a:r>
              <a:rPr lang="en-US" sz="1600" dirty="0"/>
              <a:t>[or </a:t>
            </a:r>
            <a:r>
              <a:rPr lang="en-US" sz="1600" dirty="0" err="1"/>
              <a:t>Alessi</a:t>
            </a:r>
            <a:r>
              <a:rPr lang="en-US" sz="1600" dirty="0"/>
              <a:t>, Rosa, depending on how it would be established]</a:t>
            </a:r>
          </a:p>
          <a:p>
            <a:pPr marL="692150" indent="-692150" eaLnBrk="1" fontAlgn="auto" hangingPunct="1">
              <a:spcBef>
                <a:spcPts val="0"/>
              </a:spcBef>
              <a:spcAft>
                <a:spcPts val="0"/>
              </a:spcAft>
              <a:buNone/>
              <a:defRPr/>
            </a:pPr>
            <a:r>
              <a:rPr lang="en-US" sz="1600" dirty="0"/>
              <a:t>[possible 400s]</a:t>
            </a:r>
          </a:p>
          <a:p>
            <a:pPr marL="692150" indent="-692150">
              <a:buNone/>
            </a:pPr>
            <a:r>
              <a:rPr lang="en-US" sz="1600" dirty="0"/>
              <a:t>400 3</a:t>
            </a:r>
            <a:r>
              <a:rPr lang="en-US" sz="1600"/>
              <a:t>_ 	$a Coniglio </a:t>
            </a:r>
            <a:r>
              <a:rPr lang="en-US" sz="1600" dirty="0"/>
              <a:t>(Family : $d 1912- : $g </a:t>
            </a:r>
            <a:r>
              <a:rPr lang="en-US" sz="1600" dirty="0" err="1"/>
              <a:t>Coniglio</a:t>
            </a:r>
            <a:r>
              <a:rPr lang="en-US" sz="1600" dirty="0"/>
              <a:t>, </a:t>
            </a:r>
            <a:r>
              <a:rPr lang="en-US" sz="1600" dirty="0" smtClean="0"/>
              <a:t>Rosa, 1893-)</a:t>
            </a:r>
            <a:endParaRPr lang="en-US" sz="1600" dirty="0"/>
          </a:p>
          <a:p>
            <a:pPr marL="692150" indent="-692150">
              <a:buNone/>
            </a:pPr>
            <a:r>
              <a:rPr lang="en-US" sz="1600" dirty="0"/>
              <a:t>400 3</a:t>
            </a:r>
            <a:r>
              <a:rPr lang="en-US" sz="1600"/>
              <a:t>_ 	$a </a:t>
            </a:r>
            <a:r>
              <a:rPr lang="en-US" sz="1600" smtClean="0"/>
              <a:t>Coniglio </a:t>
            </a:r>
            <a:r>
              <a:rPr lang="en-US" sz="1600" dirty="0"/>
              <a:t>(Family : $d 1912- : $c Robertsdale, Pa.)</a:t>
            </a:r>
          </a:p>
          <a:p>
            <a:pPr marL="692150" indent="-692150">
              <a:buNone/>
            </a:pPr>
            <a:r>
              <a:rPr lang="en-US" sz="1600" dirty="0"/>
              <a:t>400 3</a:t>
            </a:r>
            <a:r>
              <a:rPr lang="en-US" sz="1600"/>
              <a:t>_ 	$a Coniglio </a:t>
            </a:r>
            <a:r>
              <a:rPr lang="en-US" sz="1600" dirty="0"/>
              <a:t>(Family : $d 1912- : $c </a:t>
            </a:r>
            <a:r>
              <a:rPr lang="en-US" sz="1600" dirty="0" err="1"/>
              <a:t>Serradifalco</a:t>
            </a:r>
            <a:r>
              <a:rPr lang="en-US" sz="1600" dirty="0"/>
              <a:t>, Italy)</a:t>
            </a:r>
          </a:p>
          <a:p>
            <a:pPr marL="692150" indent="-692150">
              <a:buNone/>
            </a:pPr>
            <a:r>
              <a:rPr lang="en-US" sz="1600" dirty="0"/>
              <a:t>500 1</a:t>
            </a:r>
            <a:r>
              <a:rPr lang="en-US" sz="1600"/>
              <a:t>_ </a:t>
            </a:r>
            <a:r>
              <a:rPr lang="en-US" sz="1600" smtClean="0"/>
              <a:t>	$</a:t>
            </a:r>
            <a:r>
              <a:rPr lang="en-US" sz="1600" dirty="0" err="1"/>
              <a:t>i</a:t>
            </a:r>
            <a:r>
              <a:rPr lang="en-US" sz="1600" dirty="0"/>
              <a:t> Progenitor: $a </a:t>
            </a:r>
            <a:r>
              <a:rPr lang="en-US" sz="1600" dirty="0" err="1"/>
              <a:t>Coniglio</a:t>
            </a:r>
            <a:r>
              <a:rPr lang="en-US" sz="1600" dirty="0"/>
              <a:t>, </a:t>
            </a:r>
            <a:r>
              <a:rPr lang="en-US" sz="1600" dirty="0" err="1" smtClean="0"/>
              <a:t>Gaetano</a:t>
            </a:r>
            <a:r>
              <a:rPr lang="en-US" sz="1600" dirty="0" smtClean="0"/>
              <a:t>, $</a:t>
            </a:r>
            <a:r>
              <a:rPr lang="en-US" sz="1600" smtClean="0"/>
              <a:t>d </a:t>
            </a:r>
            <a:r>
              <a:rPr lang="en-US" sz="1600"/>
              <a:t>1889-1944 $w r</a:t>
            </a:r>
            <a:endParaRPr lang="en-US" sz="1600" dirty="0"/>
          </a:p>
          <a:p>
            <a:pPr marL="692150" indent="-692150">
              <a:buNone/>
            </a:pPr>
            <a:r>
              <a:rPr lang="en-US" sz="1600" dirty="0"/>
              <a:t>500 1</a:t>
            </a:r>
            <a:r>
              <a:rPr lang="en-US" sz="1600"/>
              <a:t>_ </a:t>
            </a:r>
            <a:r>
              <a:rPr lang="en-US" sz="1600" smtClean="0"/>
              <a:t>	$</a:t>
            </a:r>
            <a:r>
              <a:rPr lang="en-US" sz="1600" dirty="0" err="1"/>
              <a:t>i</a:t>
            </a:r>
            <a:r>
              <a:rPr lang="en-US" sz="1600" dirty="0"/>
              <a:t> Progenitor: $a </a:t>
            </a:r>
            <a:r>
              <a:rPr lang="en-US" sz="1600" dirty="0" err="1"/>
              <a:t>Coniglio</a:t>
            </a:r>
            <a:r>
              <a:rPr lang="en-US" sz="1600" dirty="0"/>
              <a:t>, </a:t>
            </a:r>
            <a:r>
              <a:rPr lang="en-US" sz="1600" dirty="0" smtClean="0"/>
              <a:t>Rosa, $</a:t>
            </a:r>
            <a:r>
              <a:rPr lang="en-US" sz="1600" smtClean="0"/>
              <a:t>d 1893- </a:t>
            </a:r>
            <a:r>
              <a:rPr lang="en-US" sz="1600"/>
              <a:t>$w r</a:t>
            </a:r>
            <a:endParaRPr lang="en-US" sz="1600" dirty="0"/>
          </a:p>
          <a:p>
            <a:pPr marL="692150" indent="-692150">
              <a:buNone/>
            </a:pPr>
            <a:r>
              <a:rPr lang="en-US" sz="1600"/>
              <a:t>670      	$a The </a:t>
            </a:r>
            <a:r>
              <a:rPr lang="en-US" sz="1600" dirty="0" err="1"/>
              <a:t>Coniglio</a:t>
            </a:r>
            <a:r>
              <a:rPr lang="en-US" sz="1600" dirty="0"/>
              <a:t> family </a:t>
            </a:r>
            <a:r>
              <a:rPr lang="en-US" sz="1600"/>
              <a:t>website</a:t>
            </a:r>
            <a:r>
              <a:rPr lang="en-US" sz="1600" smtClean="0"/>
              <a:t>, 8 April 2014 </a:t>
            </a:r>
            <a:r>
              <a:rPr lang="en-US" sz="1600" dirty="0"/>
              <a:t>$b (</a:t>
            </a:r>
            <a:r>
              <a:rPr lang="en-US" sz="1600" dirty="0" err="1"/>
              <a:t>Coniglio</a:t>
            </a:r>
            <a:r>
              <a:rPr lang="en-US" sz="1600" dirty="0"/>
              <a:t> family, descendants of </a:t>
            </a:r>
            <a:r>
              <a:rPr lang="en-US" sz="1600" dirty="0" err="1"/>
              <a:t>Gaetano</a:t>
            </a:r>
            <a:r>
              <a:rPr lang="en-US" sz="1600" dirty="0"/>
              <a:t> and Rosa </a:t>
            </a:r>
            <a:r>
              <a:rPr lang="en-US" sz="1600" dirty="0" err="1"/>
              <a:t>Alessi</a:t>
            </a:r>
            <a:r>
              <a:rPr lang="en-US" sz="1600" dirty="0"/>
              <a:t> </a:t>
            </a:r>
            <a:r>
              <a:rPr lang="en-US" sz="1600" dirty="0" err="1"/>
              <a:t>Coniglio</a:t>
            </a:r>
            <a:r>
              <a:rPr lang="en-US" sz="1600" dirty="0"/>
              <a:t>, who married 30 November 1912 in </a:t>
            </a:r>
            <a:r>
              <a:rPr lang="en-US" sz="1600" dirty="0" err="1"/>
              <a:t>Serradifalco</a:t>
            </a:r>
            <a:r>
              <a:rPr lang="en-US" sz="1600" dirty="0"/>
              <a:t>, Italy and emigrated to the United States 30 April 1913; the family settled in Robertsdale, Pa.)</a:t>
            </a:r>
          </a:p>
          <a:p>
            <a:pPr marL="692150" indent="-692150">
              <a:buNone/>
            </a:pPr>
            <a:r>
              <a:rPr lang="en-US" sz="1600" dirty="0"/>
              <a:t>678 0</a:t>
            </a:r>
            <a:r>
              <a:rPr lang="en-US" sz="1600"/>
              <a:t>_ 	$a Gaetano </a:t>
            </a:r>
            <a:r>
              <a:rPr lang="en-US" sz="1600" dirty="0"/>
              <a:t>and Rosa </a:t>
            </a:r>
            <a:r>
              <a:rPr lang="en-US" sz="1600" dirty="0" err="1"/>
              <a:t>Coniglio</a:t>
            </a:r>
            <a:r>
              <a:rPr lang="en-US" sz="1600" dirty="0"/>
              <a:t> founded the </a:t>
            </a:r>
            <a:r>
              <a:rPr lang="en-US" sz="1600" dirty="0" err="1"/>
              <a:t>Coniglio</a:t>
            </a:r>
            <a:r>
              <a:rPr lang="en-US" sz="1600" dirty="0"/>
              <a:t> family in 1912. The family later settled in </a:t>
            </a:r>
            <a:r>
              <a:rPr lang="en-US" sz="1600" dirty="0" err="1"/>
              <a:t>Robertsdale,Pa</a:t>
            </a:r>
            <a:r>
              <a:rPr lang="en-US" sz="1600" dirty="0"/>
              <a:t>.</a:t>
            </a:r>
            <a:endParaRPr lang="en-US" sz="1600" dirty="0" smtClean="0"/>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89</a:t>
            </a:fld>
            <a:endParaRPr lang="en-US"/>
          </a:p>
        </p:txBody>
      </p:sp>
    </p:spTree>
    <p:extLst>
      <p:ext uri="{BB962C8B-B14F-4D97-AF65-F5344CB8AC3E}">
        <p14:creationId xmlns:p14="http://schemas.microsoft.com/office/powerpoint/2010/main" val="3615162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Families as contributors, etc.</a:t>
            </a:r>
            <a:endParaRPr lang="en-US"/>
          </a:p>
        </p:txBody>
      </p:sp>
      <p:sp>
        <p:nvSpPr>
          <p:cNvPr id="3" name="Content Placeholder 2"/>
          <p:cNvSpPr>
            <a:spLocks noGrp="1"/>
          </p:cNvSpPr>
          <p:nvPr>
            <p:ph idx="1"/>
          </p:nvPr>
        </p:nvSpPr>
        <p:spPr/>
        <p:txBody>
          <a:bodyPr/>
          <a:lstStyle/>
          <a:p>
            <a:r>
              <a:rPr lang="en-US" smtClean="0"/>
              <a:t>Families can be contributors, etc., as well, for example, as</a:t>
            </a:r>
          </a:p>
          <a:p>
            <a:pPr lvl="1"/>
            <a:r>
              <a:rPr lang="en-US" smtClean="0"/>
              <a:t>Performers</a:t>
            </a:r>
          </a:p>
          <a:p>
            <a:pPr lvl="1"/>
            <a:r>
              <a:rPr lang="en-US" smtClean="0"/>
              <a:t>Publishers</a:t>
            </a:r>
          </a:p>
          <a:p>
            <a:pPr lvl="1"/>
            <a:r>
              <a:rPr lang="en-US" smtClean="0"/>
              <a:t>Owners</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9</a:t>
            </a:fld>
            <a:endParaRPr lang="en-US"/>
          </a:p>
        </p:txBody>
      </p:sp>
    </p:spTree>
    <p:extLst>
      <p:ext uri="{BB962C8B-B14F-4D97-AF65-F5344CB8AC3E}">
        <p14:creationId xmlns:p14="http://schemas.microsoft.com/office/powerpoint/2010/main" val="3130087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r>
              <a:rPr lang="en-US" smtClean="0"/>
              <a:t>RDA authority record </a:t>
            </a:r>
            <a:r>
              <a:rPr lang="en-US" smtClean="0">
                <a:solidFill>
                  <a:srgbClr val="FF0000"/>
                </a:solidFill>
              </a:rPr>
              <a:t>core</a:t>
            </a:r>
            <a:r>
              <a:rPr lang="en-US" smtClean="0"/>
              <a:t> and non-core</a:t>
            </a:r>
          </a:p>
        </p:txBody>
      </p:sp>
      <p:sp>
        <p:nvSpPr>
          <p:cNvPr id="44035" name="Content Placeholder 2"/>
          <p:cNvSpPr>
            <a:spLocks noGrp="1"/>
          </p:cNvSpPr>
          <p:nvPr>
            <p:ph idx="1"/>
          </p:nvPr>
        </p:nvSpPr>
        <p:spPr>
          <a:xfrm>
            <a:off x="457200" y="1447800"/>
            <a:ext cx="8153400" cy="4191000"/>
          </a:xfrm>
          <a:ln>
            <a:solidFill>
              <a:schemeClr val="tx1"/>
            </a:solidFill>
            <a:miter lim="800000"/>
            <a:headEnd/>
            <a:tailEnd/>
          </a:ln>
        </p:spPr>
        <p:txBody>
          <a:bodyPr/>
          <a:lstStyle/>
          <a:p>
            <a:pPr marL="692150" indent="-692150">
              <a:buNone/>
            </a:pPr>
            <a:r>
              <a:rPr lang="en-US" sz="1600" smtClean="0"/>
              <a:t>040	$a [MARC organization code] </a:t>
            </a:r>
            <a:r>
              <a:rPr lang="en-US" sz="1600" dirty="0"/>
              <a:t>$b </a:t>
            </a:r>
            <a:r>
              <a:rPr lang="en-US" sz="1600"/>
              <a:t>eng </a:t>
            </a:r>
            <a:r>
              <a:rPr lang="en-US" sz="1600" smtClean="0"/>
              <a:t>$e rda $c [MARC organization code]</a:t>
            </a:r>
            <a:endParaRPr lang="en-US" sz="1600" dirty="0"/>
          </a:p>
          <a:p>
            <a:pPr marL="692150" indent="-692150">
              <a:buNone/>
            </a:pPr>
            <a:r>
              <a:rPr lang="en-US" sz="1600" smtClean="0"/>
              <a:t>046      	$</a:t>
            </a:r>
            <a:r>
              <a:rPr lang="en-US" sz="1600" dirty="0"/>
              <a:t>s </a:t>
            </a:r>
            <a:r>
              <a:rPr lang="en-US" sz="1600" dirty="0">
                <a:solidFill>
                  <a:srgbClr val="FF0000"/>
                </a:solidFill>
              </a:rPr>
              <a:t>1795</a:t>
            </a:r>
          </a:p>
          <a:p>
            <a:pPr marL="692150" indent="-692150">
              <a:buNone/>
            </a:pPr>
            <a:r>
              <a:rPr lang="en-US" sz="1600" dirty="0"/>
              <a:t>100 3</a:t>
            </a:r>
            <a:r>
              <a:rPr lang="en-US" sz="1600"/>
              <a:t>_ 	</a:t>
            </a:r>
            <a:r>
              <a:rPr lang="en-US" sz="1600" smtClean="0"/>
              <a:t>$a </a:t>
            </a:r>
            <a:r>
              <a:rPr lang="en-US" sz="1600" smtClean="0">
                <a:solidFill>
                  <a:srgbClr val="FF0000"/>
                </a:solidFill>
              </a:rPr>
              <a:t>Cunningham</a:t>
            </a:r>
            <a:r>
              <a:rPr lang="en-US" sz="1600" smtClean="0"/>
              <a:t> </a:t>
            </a:r>
            <a:r>
              <a:rPr lang="en-US" sz="1600" dirty="0"/>
              <a:t>(</a:t>
            </a:r>
            <a:r>
              <a:rPr lang="en-US" sz="1600" dirty="0">
                <a:solidFill>
                  <a:srgbClr val="FF0000"/>
                </a:solidFill>
              </a:rPr>
              <a:t>Family</a:t>
            </a:r>
            <a:r>
              <a:rPr lang="en-US" sz="1600" dirty="0"/>
              <a:t> : $d 1795- : $c Trigg County, Ky.) [or record prominent member]</a:t>
            </a:r>
          </a:p>
          <a:p>
            <a:pPr marL="692150" indent="-692150">
              <a:buNone/>
            </a:pPr>
            <a:r>
              <a:rPr lang="en-US" sz="1600"/>
              <a:t>370      </a:t>
            </a:r>
            <a:r>
              <a:rPr lang="en-US" sz="1600" smtClean="0"/>
              <a:t>	$</a:t>
            </a:r>
            <a:r>
              <a:rPr lang="en-US" sz="1600" dirty="0"/>
              <a:t>f </a:t>
            </a:r>
            <a:r>
              <a:rPr lang="en-US" sz="1600"/>
              <a:t>Trigg </a:t>
            </a:r>
            <a:r>
              <a:rPr lang="en-US" sz="1600" smtClean="0"/>
              <a:t>County (Ky.) $2 naf $s 1818</a:t>
            </a:r>
            <a:endParaRPr lang="en-US" sz="1600" dirty="0"/>
          </a:p>
          <a:p>
            <a:pPr marL="692150" indent="-692150">
              <a:buNone/>
            </a:pPr>
            <a:r>
              <a:rPr lang="en-US" sz="1600"/>
              <a:t>376      </a:t>
            </a:r>
            <a:r>
              <a:rPr lang="en-US" sz="1600" smtClean="0"/>
              <a:t>	$a Family </a:t>
            </a:r>
            <a:r>
              <a:rPr lang="en-US" sz="1600" dirty="0"/>
              <a:t>$b Cunningham, William, 1765-1823 $b Cunningham, Nancy</a:t>
            </a:r>
            <a:r>
              <a:rPr lang="en-US" sz="1600"/>
              <a:t>, </a:t>
            </a:r>
            <a:r>
              <a:rPr lang="en-US" sz="1600" smtClean="0"/>
              <a:t>1776-1830</a:t>
            </a:r>
            <a:endParaRPr lang="en-US" sz="1600" dirty="0"/>
          </a:p>
          <a:p>
            <a:pPr marL="692150" indent="-692150">
              <a:buNone/>
            </a:pPr>
            <a:r>
              <a:rPr lang="en-US" sz="1600" dirty="0"/>
              <a:t>[possible 400s]</a:t>
            </a:r>
          </a:p>
          <a:p>
            <a:pPr marL="692150" indent="-692150">
              <a:buNone/>
            </a:pPr>
            <a:r>
              <a:rPr lang="en-US" sz="1600" dirty="0"/>
              <a:t>400 3</a:t>
            </a:r>
            <a:r>
              <a:rPr lang="en-US" sz="1600"/>
              <a:t>_ </a:t>
            </a:r>
            <a:r>
              <a:rPr lang="en-US" sz="1600" smtClean="0"/>
              <a:t>	$a Cunningham </a:t>
            </a:r>
            <a:r>
              <a:rPr lang="en-US" sz="1600" dirty="0"/>
              <a:t>(Family : $d 1795- : $g Cunningham, William, 1765-1823)</a:t>
            </a:r>
          </a:p>
          <a:p>
            <a:pPr marL="692150" indent="-692150" eaLnBrk="1" fontAlgn="auto" hangingPunct="1">
              <a:spcBef>
                <a:spcPts val="0"/>
              </a:spcBef>
              <a:spcAft>
                <a:spcPts val="0"/>
              </a:spcAft>
              <a:buNone/>
              <a:defRPr/>
            </a:pPr>
            <a:r>
              <a:rPr lang="en-US" sz="1600" dirty="0"/>
              <a:t>400 3</a:t>
            </a:r>
            <a:r>
              <a:rPr lang="en-US" sz="1600"/>
              <a:t>_ </a:t>
            </a:r>
            <a:r>
              <a:rPr lang="en-US" sz="1600" smtClean="0"/>
              <a:t>	$a Cunningham </a:t>
            </a:r>
            <a:r>
              <a:rPr lang="en-US" sz="1600" dirty="0"/>
              <a:t>(Family : $d 1795- : $g Cunningham, Nancy</a:t>
            </a:r>
            <a:r>
              <a:rPr lang="en-US" sz="1600"/>
              <a:t>, </a:t>
            </a:r>
            <a:r>
              <a:rPr lang="en-US" sz="1600" smtClean="0"/>
              <a:t>1776-1830)</a:t>
            </a:r>
            <a:endParaRPr lang="en-US" sz="1600" dirty="0"/>
          </a:p>
          <a:p>
            <a:pPr marL="692150" indent="-692150">
              <a:buNone/>
            </a:pPr>
            <a:r>
              <a:rPr lang="en-US" sz="1600" dirty="0"/>
              <a:t>500 1</a:t>
            </a:r>
            <a:r>
              <a:rPr lang="en-US" sz="1600"/>
              <a:t>_ </a:t>
            </a:r>
            <a:r>
              <a:rPr lang="en-US" sz="1600" smtClean="0"/>
              <a:t>	$</a:t>
            </a:r>
            <a:r>
              <a:rPr lang="en-US" sz="1600" dirty="0" err="1"/>
              <a:t>i</a:t>
            </a:r>
            <a:r>
              <a:rPr lang="en-US" sz="1600" dirty="0"/>
              <a:t> Progenitor: $a Cunningham, William, $</a:t>
            </a:r>
            <a:r>
              <a:rPr lang="en-US" sz="1600"/>
              <a:t>d 1765-1823 $w r</a:t>
            </a:r>
            <a:endParaRPr lang="en-US" sz="1600" dirty="0"/>
          </a:p>
          <a:p>
            <a:pPr marL="692150" indent="-692150">
              <a:spcBef>
                <a:spcPts val="0"/>
              </a:spcBef>
              <a:buNone/>
              <a:defRPr/>
            </a:pPr>
            <a:r>
              <a:rPr lang="en-US" sz="1600"/>
              <a:t>500 </a:t>
            </a:r>
            <a:r>
              <a:rPr lang="en-US" sz="1600" smtClean="0"/>
              <a:t>1_ 	$</a:t>
            </a:r>
            <a:r>
              <a:rPr lang="en-US" sz="1600" dirty="0" err="1"/>
              <a:t>i</a:t>
            </a:r>
            <a:r>
              <a:rPr lang="en-US" sz="1600" dirty="0"/>
              <a:t> Progenitor: $a Cunningham, Nancy, $</a:t>
            </a:r>
            <a:r>
              <a:rPr lang="en-US" sz="1600"/>
              <a:t>d </a:t>
            </a:r>
            <a:r>
              <a:rPr lang="en-US" sz="1600" smtClean="0"/>
              <a:t>1776-1830 </a:t>
            </a:r>
            <a:r>
              <a:rPr lang="en-US" sz="1600"/>
              <a:t>$w r</a:t>
            </a:r>
            <a:endParaRPr lang="en-US" sz="1600" dirty="0"/>
          </a:p>
          <a:p>
            <a:pPr marL="692150" indent="-692150">
              <a:buNone/>
            </a:pPr>
            <a:r>
              <a:rPr lang="en-US" sz="1600"/>
              <a:t>670       	$a The </a:t>
            </a:r>
            <a:r>
              <a:rPr lang="en-US" sz="1600" dirty="0"/>
              <a:t>Cunningham family cookbook, 1997: $</a:t>
            </a:r>
            <a:r>
              <a:rPr lang="en-US" sz="1600"/>
              <a:t>b </a:t>
            </a:r>
            <a:r>
              <a:rPr lang="en-US" sz="1600" smtClean="0"/>
              <a:t>pages </a:t>
            </a:r>
            <a:r>
              <a:rPr lang="en-US" sz="1600" dirty="0"/>
              <a:t>5-6 (descendants of William and Nancy Cunningham. William emigrated from Scotland some time after 1785 and married Nancy Carr in 1795. The family eventually settled in Trigg County, Ky.)</a:t>
            </a:r>
          </a:p>
          <a:p>
            <a:pPr marL="692150" indent="-692150">
              <a:buNone/>
            </a:pPr>
            <a:r>
              <a:rPr lang="en-US" sz="1600" dirty="0"/>
              <a:t>678 0</a:t>
            </a:r>
            <a:r>
              <a:rPr lang="en-US" sz="1600"/>
              <a:t>_  	$a The </a:t>
            </a:r>
            <a:r>
              <a:rPr lang="en-US" sz="1600" dirty="0"/>
              <a:t>Cunningham family consists of descendants of William and Nancy Cunningham, who married in 1795 and later settled in Trigg County, Ky.</a:t>
            </a:r>
            <a:endParaRPr lang="en-US" sz="1600" dirty="0" smtClean="0"/>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90</a:t>
            </a:fld>
            <a:endParaRPr lang="en-US"/>
          </a:p>
        </p:txBody>
      </p:sp>
    </p:spTree>
    <p:extLst>
      <p:ext uri="{BB962C8B-B14F-4D97-AF65-F5344CB8AC3E}">
        <p14:creationId xmlns:p14="http://schemas.microsoft.com/office/powerpoint/2010/main" val="12818386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r>
              <a:rPr lang="en-US" smtClean="0"/>
              <a:t>RDA authority record </a:t>
            </a:r>
            <a:r>
              <a:rPr lang="en-US" smtClean="0">
                <a:solidFill>
                  <a:srgbClr val="FF0000"/>
                </a:solidFill>
              </a:rPr>
              <a:t>core</a:t>
            </a:r>
            <a:r>
              <a:rPr lang="en-US" smtClean="0"/>
              <a:t> and non-core</a:t>
            </a:r>
          </a:p>
        </p:txBody>
      </p:sp>
      <p:sp>
        <p:nvSpPr>
          <p:cNvPr id="44035" name="Content Placeholder 2"/>
          <p:cNvSpPr>
            <a:spLocks noGrp="1"/>
          </p:cNvSpPr>
          <p:nvPr>
            <p:ph idx="1"/>
          </p:nvPr>
        </p:nvSpPr>
        <p:spPr>
          <a:xfrm>
            <a:off x="457200" y="1447800"/>
            <a:ext cx="8229600" cy="4495800"/>
          </a:xfrm>
          <a:ln>
            <a:solidFill>
              <a:schemeClr val="tx1"/>
            </a:solidFill>
            <a:miter lim="800000"/>
            <a:headEnd/>
            <a:tailEnd/>
          </a:ln>
        </p:spPr>
        <p:txBody>
          <a:bodyPr/>
          <a:lstStyle/>
          <a:p>
            <a:pPr marL="692150" indent="-692150">
              <a:buNone/>
            </a:pPr>
            <a:r>
              <a:rPr lang="en-US" sz="1400"/>
              <a:t>040      	$a </a:t>
            </a:r>
            <a:r>
              <a:rPr lang="en-US" sz="1400" smtClean="0"/>
              <a:t>[</a:t>
            </a:r>
            <a:r>
              <a:rPr lang="en-US" sz="1400"/>
              <a:t>MARC organization code] $b eng $e rda $c [MARC organization code]</a:t>
            </a:r>
          </a:p>
          <a:p>
            <a:pPr marL="692150" indent="-692150">
              <a:buNone/>
            </a:pPr>
            <a:r>
              <a:rPr lang="en-US" sz="1400" smtClean="0"/>
              <a:t>046        	$</a:t>
            </a:r>
            <a:r>
              <a:rPr lang="en-US" sz="1400" dirty="0"/>
              <a:t>s </a:t>
            </a:r>
            <a:r>
              <a:rPr lang="en-US" sz="1400" dirty="0">
                <a:solidFill>
                  <a:srgbClr val="FF0000"/>
                </a:solidFill>
              </a:rPr>
              <a:t>1638</a:t>
            </a:r>
          </a:p>
          <a:p>
            <a:pPr marL="692150" indent="-692150">
              <a:buNone/>
            </a:pPr>
            <a:r>
              <a:rPr lang="en-US" sz="1400" dirty="0"/>
              <a:t>100 3</a:t>
            </a:r>
            <a:r>
              <a:rPr lang="en-US" sz="1400"/>
              <a:t>_ 	$a </a:t>
            </a:r>
            <a:r>
              <a:rPr lang="en-US" sz="1400" smtClean="0">
                <a:solidFill>
                  <a:srgbClr val="FF0000"/>
                </a:solidFill>
              </a:rPr>
              <a:t>Linnell </a:t>
            </a:r>
            <a:r>
              <a:rPr lang="en-US" sz="1400" dirty="0"/>
              <a:t>(</a:t>
            </a:r>
            <a:r>
              <a:rPr lang="en-US" sz="1400" dirty="0">
                <a:solidFill>
                  <a:srgbClr val="FF0000"/>
                </a:solidFill>
              </a:rPr>
              <a:t>Family </a:t>
            </a:r>
            <a:r>
              <a:rPr lang="en-US" sz="1400" dirty="0"/>
              <a:t>: $d 1638- $c North America)</a:t>
            </a:r>
          </a:p>
          <a:p>
            <a:pPr marL="692150" indent="-692150">
              <a:buNone/>
            </a:pPr>
            <a:r>
              <a:rPr lang="en-US" sz="1400"/>
              <a:t>370        </a:t>
            </a:r>
            <a:r>
              <a:rPr lang="en-US" sz="1400" smtClean="0"/>
              <a:t>	$</a:t>
            </a:r>
            <a:r>
              <a:rPr lang="en-US" sz="1400" dirty="0"/>
              <a:t>f North America $f Cape Cod (Mass.) $2 </a:t>
            </a:r>
            <a:r>
              <a:rPr lang="en-US" sz="1400" dirty="0" err="1"/>
              <a:t>lcsh</a:t>
            </a:r>
            <a:endParaRPr lang="en-US" sz="1400" dirty="0"/>
          </a:p>
          <a:p>
            <a:pPr marL="692150" indent="-692150">
              <a:buNone/>
            </a:pPr>
            <a:r>
              <a:rPr lang="en-US" sz="1400"/>
              <a:t>370        </a:t>
            </a:r>
            <a:r>
              <a:rPr lang="en-US" sz="1400" smtClean="0"/>
              <a:t>	$</a:t>
            </a:r>
            <a:r>
              <a:rPr lang="en-US" sz="1400"/>
              <a:t>f </a:t>
            </a:r>
            <a:r>
              <a:rPr lang="en-US" sz="1400" smtClean="0"/>
              <a:t>Scituate (Mass.) </a:t>
            </a:r>
            <a:r>
              <a:rPr lang="en-US" sz="1400" dirty="0"/>
              <a:t>$</a:t>
            </a:r>
            <a:r>
              <a:rPr lang="en-US" sz="1400"/>
              <a:t>f </a:t>
            </a:r>
            <a:r>
              <a:rPr lang="en-US" sz="1400" smtClean="0"/>
              <a:t>Barnstable (Mass.) </a:t>
            </a:r>
            <a:r>
              <a:rPr lang="en-US" sz="1400" dirty="0"/>
              <a:t>$</a:t>
            </a:r>
            <a:r>
              <a:rPr lang="en-US" sz="1400"/>
              <a:t>f </a:t>
            </a:r>
            <a:r>
              <a:rPr lang="en-US" sz="1400" smtClean="0"/>
              <a:t>Massachusetts </a:t>
            </a:r>
            <a:r>
              <a:rPr lang="en-US" sz="1400" dirty="0"/>
              <a:t>$</a:t>
            </a:r>
            <a:r>
              <a:rPr lang="en-US" sz="1400"/>
              <a:t>c </a:t>
            </a:r>
            <a:r>
              <a:rPr lang="en-US" sz="1400" smtClean="0"/>
              <a:t>United States $2 naf </a:t>
            </a:r>
            <a:r>
              <a:rPr lang="en-US" sz="1400" dirty="0"/>
              <a:t>[all possible, probably not all would be on any </a:t>
            </a:r>
            <a:r>
              <a:rPr lang="en-US" sz="1400" dirty="0" smtClean="0"/>
              <a:t>description]</a:t>
            </a:r>
            <a:endParaRPr lang="en-US" sz="1400" dirty="0"/>
          </a:p>
          <a:p>
            <a:pPr marL="692150" indent="-692150">
              <a:buNone/>
            </a:pPr>
            <a:r>
              <a:rPr lang="en-US" sz="1400"/>
              <a:t>376        	$a Family </a:t>
            </a:r>
            <a:r>
              <a:rPr lang="en-US" sz="1400" dirty="0"/>
              <a:t>$b </a:t>
            </a:r>
            <a:r>
              <a:rPr lang="en-US" sz="1400" dirty="0" err="1"/>
              <a:t>Linnell</a:t>
            </a:r>
            <a:r>
              <a:rPr lang="en-US" sz="1400" dirty="0"/>
              <a:t>, Robert, 1584-1662</a:t>
            </a:r>
          </a:p>
          <a:p>
            <a:pPr marL="692150" indent="-692150">
              <a:buNone/>
            </a:pPr>
            <a:r>
              <a:rPr lang="en-US" sz="1400" dirty="0"/>
              <a:t>[some of </a:t>
            </a:r>
            <a:r>
              <a:rPr lang="en-US" sz="1400"/>
              <a:t>the </a:t>
            </a:r>
            <a:r>
              <a:rPr lang="en-US" sz="1400" smtClean="0"/>
              <a:t>possible 400s</a:t>
            </a:r>
            <a:r>
              <a:rPr lang="en-US" sz="1400" dirty="0"/>
              <a:t>]</a:t>
            </a:r>
          </a:p>
          <a:p>
            <a:pPr marL="692150" indent="-692150">
              <a:buNone/>
            </a:pPr>
            <a:r>
              <a:rPr lang="en-US" sz="1400" dirty="0"/>
              <a:t>400 3</a:t>
            </a:r>
            <a:r>
              <a:rPr lang="en-US" sz="1400"/>
              <a:t>_   	$a Linnell </a:t>
            </a:r>
            <a:r>
              <a:rPr lang="en-US" sz="1400" dirty="0"/>
              <a:t>(Family : $d 1638- $c </a:t>
            </a:r>
            <a:r>
              <a:rPr lang="en-US" sz="1400"/>
              <a:t>Cape </a:t>
            </a:r>
            <a:r>
              <a:rPr lang="en-US" sz="1400" smtClean="0"/>
              <a:t>Cod, Mass.)</a:t>
            </a:r>
            <a:endParaRPr lang="en-US" sz="1400" dirty="0"/>
          </a:p>
          <a:p>
            <a:pPr marL="692150" indent="-692150">
              <a:buNone/>
            </a:pPr>
            <a:r>
              <a:rPr lang="en-US" sz="1400" dirty="0"/>
              <a:t>400 3</a:t>
            </a:r>
            <a:r>
              <a:rPr lang="en-US" sz="1400"/>
              <a:t>_   	$a Linnell </a:t>
            </a:r>
            <a:r>
              <a:rPr lang="en-US" sz="1400" dirty="0"/>
              <a:t>(Family : $d 1638- $g </a:t>
            </a:r>
            <a:r>
              <a:rPr lang="en-US" sz="1400" dirty="0" err="1"/>
              <a:t>Linnell</a:t>
            </a:r>
            <a:r>
              <a:rPr lang="en-US" sz="1400" dirty="0"/>
              <a:t>, Robert, 1584-1662)</a:t>
            </a:r>
          </a:p>
          <a:p>
            <a:pPr marL="692150" indent="-692150">
              <a:buNone/>
            </a:pPr>
            <a:r>
              <a:rPr lang="en-US" sz="1400" dirty="0"/>
              <a:t>500 1</a:t>
            </a:r>
            <a:r>
              <a:rPr lang="en-US" sz="1400"/>
              <a:t>_ </a:t>
            </a:r>
            <a:r>
              <a:rPr lang="en-US" sz="1400" smtClean="0"/>
              <a:t> 	$</a:t>
            </a:r>
            <a:r>
              <a:rPr lang="en-US" sz="1400" dirty="0" err="1"/>
              <a:t>i</a:t>
            </a:r>
            <a:r>
              <a:rPr lang="en-US" sz="1400" dirty="0"/>
              <a:t> Progenitor: $a </a:t>
            </a:r>
            <a:r>
              <a:rPr lang="en-US" sz="1400" dirty="0" err="1"/>
              <a:t>Linnell</a:t>
            </a:r>
            <a:r>
              <a:rPr lang="en-US" sz="1400" dirty="0"/>
              <a:t>, Robert, $</a:t>
            </a:r>
            <a:r>
              <a:rPr lang="en-US" sz="1400"/>
              <a:t>d 1584-1662 $w r</a:t>
            </a:r>
            <a:endParaRPr lang="en-US" sz="1400" dirty="0"/>
          </a:p>
          <a:p>
            <a:pPr marL="692150" lvl="1" indent="-692150">
              <a:spcBef>
                <a:spcPts val="0"/>
              </a:spcBef>
              <a:buNone/>
              <a:defRPr/>
            </a:pPr>
            <a:r>
              <a:rPr lang="en-US" sz="1400" dirty="0"/>
              <a:t>510 2</a:t>
            </a:r>
            <a:r>
              <a:rPr lang="en-US" sz="1400"/>
              <a:t>_ </a:t>
            </a:r>
            <a:r>
              <a:rPr lang="en-US" sz="1400" smtClean="0"/>
              <a:t> 	$</a:t>
            </a:r>
            <a:r>
              <a:rPr lang="en-US" sz="1400" dirty="0" err="1"/>
              <a:t>i</a:t>
            </a:r>
            <a:r>
              <a:rPr lang="en-US" sz="1400" dirty="0"/>
              <a:t> Founded organization: $a </a:t>
            </a:r>
            <a:r>
              <a:rPr lang="en-US" sz="1400" dirty="0" err="1"/>
              <a:t>Linnell</a:t>
            </a:r>
            <a:r>
              <a:rPr lang="en-US" sz="1400" dirty="0"/>
              <a:t> </a:t>
            </a:r>
            <a:r>
              <a:rPr lang="en-US" sz="1400"/>
              <a:t>Family Association $w r</a:t>
            </a:r>
            <a:endParaRPr lang="en-US" sz="1400" dirty="0"/>
          </a:p>
          <a:p>
            <a:pPr marL="692150" indent="-692150">
              <a:buNone/>
            </a:pPr>
            <a:r>
              <a:rPr lang="en-US" sz="1400"/>
              <a:t>670        	$a Linnell </a:t>
            </a:r>
            <a:r>
              <a:rPr lang="en-US" sz="1400" dirty="0"/>
              <a:t>family newsletter, 1989-</a:t>
            </a:r>
          </a:p>
          <a:p>
            <a:pPr marL="692150" indent="-692150">
              <a:buNone/>
            </a:pPr>
            <a:r>
              <a:rPr lang="en-US" sz="1400"/>
              <a:t>670        	$a Linnell </a:t>
            </a:r>
            <a:r>
              <a:rPr lang="en-US" sz="1400" dirty="0"/>
              <a:t>Family Association website</a:t>
            </a:r>
            <a:r>
              <a:rPr lang="en-US" sz="1400"/>
              <a:t>, </a:t>
            </a:r>
            <a:r>
              <a:rPr lang="en-US" sz="1400" smtClean="0"/>
              <a:t>8 April 2014 </a:t>
            </a:r>
            <a:r>
              <a:rPr lang="en-US" sz="1400" dirty="0"/>
              <a:t>$b (The </a:t>
            </a:r>
            <a:r>
              <a:rPr lang="en-US" sz="1400" dirty="0" err="1"/>
              <a:t>Linnell</a:t>
            </a:r>
            <a:r>
              <a:rPr lang="en-US" sz="1400" dirty="0"/>
              <a:t> family consists of all </a:t>
            </a:r>
            <a:r>
              <a:rPr lang="en-US" sz="1400" dirty="0" err="1"/>
              <a:t>Linnells</a:t>
            </a:r>
            <a:r>
              <a:rPr lang="en-US" sz="1400" dirty="0"/>
              <a:t> in North America, all presumed to be descendants of Robert </a:t>
            </a:r>
            <a:r>
              <a:rPr lang="en-US" sz="1400" dirty="0" err="1"/>
              <a:t>Linnell</a:t>
            </a:r>
            <a:r>
              <a:rPr lang="en-US" sz="1400" dirty="0"/>
              <a:t>, who came to </a:t>
            </a:r>
            <a:r>
              <a:rPr lang="en-US" sz="1400" dirty="0" err="1"/>
              <a:t>Sciutate</a:t>
            </a:r>
            <a:r>
              <a:rPr lang="en-US" sz="1400" dirty="0"/>
              <a:t>, Massachusetts with his children and second wife in 1638. The family later settled on Cape </a:t>
            </a:r>
            <a:r>
              <a:rPr lang="en-US" sz="1400"/>
              <a:t>Cod</a:t>
            </a:r>
            <a:r>
              <a:rPr lang="en-US" sz="1400" smtClean="0"/>
              <a:t>.)</a:t>
            </a:r>
            <a:endParaRPr lang="en-US" sz="1400" dirty="0"/>
          </a:p>
          <a:p>
            <a:pPr marL="692150" lvl="1" indent="-692150" eaLnBrk="1" fontAlgn="auto" hangingPunct="1">
              <a:spcBef>
                <a:spcPts val="0"/>
              </a:spcBef>
              <a:spcAft>
                <a:spcPts val="0"/>
              </a:spcAft>
              <a:buNone/>
              <a:defRPr/>
            </a:pPr>
            <a:r>
              <a:rPr lang="en-US" sz="1400" dirty="0"/>
              <a:t>678 0</a:t>
            </a:r>
            <a:r>
              <a:rPr lang="en-US" sz="1400"/>
              <a:t>_   	$a The </a:t>
            </a:r>
            <a:r>
              <a:rPr lang="en-US" sz="1400" dirty="0" err="1"/>
              <a:t>Linnell</a:t>
            </a:r>
            <a:r>
              <a:rPr lang="en-US" sz="1400" dirty="0"/>
              <a:t> family consists of all </a:t>
            </a:r>
            <a:r>
              <a:rPr lang="en-US" sz="1400" dirty="0" err="1"/>
              <a:t>Linnells</a:t>
            </a:r>
            <a:r>
              <a:rPr lang="en-US" sz="1400" dirty="0"/>
              <a:t> in North America, all presumed to be descendants of Robert </a:t>
            </a:r>
            <a:r>
              <a:rPr lang="en-US" sz="1400" dirty="0" err="1"/>
              <a:t>Linnell</a:t>
            </a:r>
            <a:r>
              <a:rPr lang="en-US" sz="1400" dirty="0"/>
              <a:t> (1584-1662) who settled in Massachusetts in 1638</a:t>
            </a:r>
            <a:r>
              <a:rPr lang="en-US" sz="1400" dirty="0" smtClean="0"/>
              <a:t>.</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91</a:t>
            </a:fld>
            <a:endParaRPr lang="en-US"/>
          </a:p>
        </p:txBody>
      </p:sp>
    </p:spTree>
    <p:extLst>
      <p:ext uri="{BB962C8B-B14F-4D97-AF65-F5344CB8AC3E}">
        <p14:creationId xmlns:p14="http://schemas.microsoft.com/office/powerpoint/2010/main" val="7757814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Exercises</a:t>
            </a:r>
          </a:p>
        </p:txBody>
      </p:sp>
      <p:sp>
        <p:nvSpPr>
          <p:cNvPr id="46083" name="Content Placeholder 2"/>
          <p:cNvSpPr>
            <a:spLocks noGrp="1"/>
          </p:cNvSpPr>
          <p:nvPr>
            <p:ph idx="1"/>
          </p:nvPr>
        </p:nvSpPr>
        <p:spPr/>
        <p:txBody>
          <a:bodyPr/>
          <a:lstStyle/>
          <a:p>
            <a:r>
              <a:rPr lang="en-US" smtClean="0"/>
              <a:t>Create descriptions for other names associated with books you have brought</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92</a:t>
            </a:fld>
            <a:endParaRPr lang="en-US"/>
          </a:p>
        </p:txBody>
      </p:sp>
    </p:spTree>
    <p:extLst>
      <p:ext uri="{BB962C8B-B14F-4D97-AF65-F5344CB8AC3E}">
        <p14:creationId xmlns:p14="http://schemas.microsoft.com/office/powerpoint/2010/main" val="301008966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43000"/>
            <a:ext cx="8229600" cy="1143000"/>
          </a:xfrm>
        </p:spPr>
        <p:txBody>
          <a:bodyPr>
            <a:normAutofit fontScale="90000"/>
          </a:bodyPr>
          <a:lstStyle/>
          <a:p>
            <a:r>
              <a:rPr lang="en-US" sz="3600" b="1" smtClean="0"/>
              <a:t>Module 5</a:t>
            </a:r>
            <a:br>
              <a:rPr lang="en-US" sz="3600" b="1" smtClean="0"/>
            </a:br>
            <a:r>
              <a:rPr lang="en-US" sz="3600" b="1" smtClean="0"/>
              <a:t>Describing Families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93</a:t>
            </a:fld>
            <a:endParaRPr lang="en-US"/>
          </a:p>
        </p:txBody>
      </p:sp>
      <p:sp>
        <p:nvSpPr>
          <p:cNvPr id="8" name="TextBox 7"/>
          <p:cNvSpPr txBox="1">
            <a:spLocks noChangeArrowheads="1"/>
          </p:cNvSpPr>
          <p:nvPr/>
        </p:nvSpPr>
        <p:spPr>
          <a:xfrm>
            <a:off x="571500" y="3657600"/>
            <a:ext cx="8001000" cy="19812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smtClean="0">
                <a:solidFill>
                  <a:schemeClr val="tx1"/>
                </a:solidFill>
              </a:rPr>
              <a:t>RDA Training</a:t>
            </a:r>
            <a:br>
              <a:rPr lang="en-US" sz="2800" b="1" smtClean="0">
                <a:solidFill>
                  <a:schemeClr val="tx1"/>
                </a:solidFill>
              </a:rPr>
            </a:br>
            <a:r>
              <a:rPr lang="en-US" sz="2800" b="1" smtClean="0">
                <a:solidFill>
                  <a:schemeClr val="tx1"/>
                </a:solidFill>
              </a:rPr>
              <a:t>Utah State Library</a:t>
            </a:r>
          </a:p>
          <a:p>
            <a:pPr algn="ctr"/>
            <a:r>
              <a:rPr lang="en-US" sz="2800" b="1" smtClean="0">
                <a:solidFill>
                  <a:schemeClr val="tx1"/>
                </a:solidFill>
              </a:rPr>
              <a:t>Harold B. Lee Library, Brigham Young University</a:t>
            </a:r>
          </a:p>
          <a:p>
            <a:pPr algn="ctr"/>
            <a:r>
              <a:rPr lang="en-US" sz="2800" b="1" smtClean="0">
                <a:solidFill>
                  <a:schemeClr val="tx1"/>
                </a:solidFill>
              </a:rPr>
              <a:t>April 2014</a:t>
            </a:r>
            <a:endParaRPr lang="en-US" sz="2800" dirty="0">
              <a:solidFill>
                <a:schemeClr val="tx1"/>
              </a:solidFill>
            </a:endParaRPr>
          </a:p>
        </p:txBody>
      </p:sp>
    </p:spTree>
    <p:extLst>
      <p:ext uri="{BB962C8B-B14F-4D97-AF65-F5344CB8AC3E}">
        <p14:creationId xmlns:p14="http://schemas.microsoft.com/office/powerpoint/2010/main" val="212250808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catalog/people/rlm/RDAUtah201404/index.htm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94</a:t>
            </a:fld>
            <a:endParaRPr lang="en-US"/>
          </a:p>
        </p:txBody>
      </p:sp>
    </p:spTree>
    <p:extLst>
      <p:ext uri="{BB962C8B-B14F-4D97-AF65-F5344CB8AC3E}">
        <p14:creationId xmlns:p14="http://schemas.microsoft.com/office/powerpoint/2010/main" val="3896336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5036</TotalTime>
  <Words>5844</Words>
  <Application>Microsoft Office PowerPoint</Application>
  <PresentationFormat>On-screen Show (4:3)</PresentationFormat>
  <Paragraphs>931</Paragraphs>
  <Slides>94</Slides>
  <Notes>94</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Office Theme</vt:lpstr>
      <vt:lpstr>Module 5 Describing Families </vt:lpstr>
      <vt:lpstr>Please log in to RDA</vt:lpstr>
      <vt:lpstr>RDA Chapters 8  and 10</vt:lpstr>
      <vt:lpstr>Families as creators</vt:lpstr>
      <vt:lpstr>Serial</vt:lpstr>
      <vt:lpstr>Monograph</vt:lpstr>
      <vt:lpstr>Website</vt:lpstr>
      <vt:lpstr>Blog</vt:lpstr>
      <vt:lpstr>Families as contributors, etc.</vt:lpstr>
      <vt:lpstr>Families as subjects</vt:lpstr>
      <vt:lpstr>PowerPoint Presentation</vt:lpstr>
      <vt:lpstr>MARC Coding</vt:lpstr>
      <vt:lpstr>PowerPoint Presentation</vt:lpstr>
      <vt:lpstr>Definition</vt:lpstr>
      <vt:lpstr>Family vs. Corporate Body</vt:lpstr>
      <vt:lpstr>RDA Core Elements for Families</vt:lpstr>
      <vt:lpstr>Exercise</vt:lpstr>
      <vt:lpstr>PowerPoint Presentation</vt:lpstr>
      <vt:lpstr>PowerPoint Presentation</vt:lpstr>
      <vt:lpstr>Identifying Families: Transcription and Capitalization</vt:lpstr>
      <vt:lpstr>RDA 8.12. Source Consulted</vt:lpstr>
      <vt:lpstr>670 field examples</vt:lpstr>
      <vt:lpstr>Identifying Families: Sources</vt:lpstr>
      <vt:lpstr>Identifying Families: Sources</vt:lpstr>
      <vt:lpstr>Exercise</vt:lpstr>
      <vt:lpstr>PowerPoint Presentation</vt:lpstr>
      <vt:lpstr>PowerPoint Presentation</vt:lpstr>
      <vt:lpstr>Source Consulted (Coniglio)</vt:lpstr>
      <vt:lpstr>PowerPoint Presentation</vt:lpstr>
      <vt:lpstr>Further information about the Cunningham family, from p. 5-6 of the book</vt:lpstr>
      <vt:lpstr>Source Consulted (Cunningham)</vt:lpstr>
      <vt:lpstr>PowerPoint Presentation</vt:lpstr>
      <vt:lpstr>PowerPoint Presentation</vt:lpstr>
      <vt:lpstr>Sources Consulted (Linnell)</vt:lpstr>
      <vt:lpstr>Choosing and Recording the Preferred Name</vt:lpstr>
      <vt:lpstr>Preferred Name Chosen from Preferred Sources</vt:lpstr>
      <vt:lpstr>Attributes of Persons: Preferred Name (MARC)</vt:lpstr>
      <vt:lpstr>Preferred Name (RDA 10.2.2) </vt:lpstr>
      <vt:lpstr>Preferred Name (Coniglio)</vt:lpstr>
      <vt:lpstr>Preferred Name (Cunningham)</vt:lpstr>
      <vt:lpstr>Preferred Name (Linnell)</vt:lpstr>
      <vt:lpstr>Preferred Name (RDA 10.2.2) </vt:lpstr>
      <vt:lpstr>Preferred Name (RDA 10.2.2) </vt:lpstr>
      <vt:lpstr>Preferred Name (RDA 10.2.2) </vt:lpstr>
      <vt:lpstr>Preferred Name (RDA 10.2.2) </vt:lpstr>
      <vt:lpstr>Variant name (RDA 10.2.3)</vt:lpstr>
      <vt:lpstr>Type of Family (RDA 10.3)</vt:lpstr>
      <vt:lpstr>Type of Family (RDA 10.3)</vt:lpstr>
      <vt:lpstr>Type of Family (RDA 10.3)</vt:lpstr>
      <vt:lpstr>Type of Family (Coniglio)</vt:lpstr>
      <vt:lpstr>Type of Family (Cunningham)</vt:lpstr>
      <vt:lpstr>Type of Family (Linnell)</vt:lpstr>
      <vt:lpstr>Date Associated with the Family (RDA 10.4)</vt:lpstr>
      <vt:lpstr>Date Associated with the Family (RDA 10.4)</vt:lpstr>
      <vt:lpstr>Date Associated with the Family (RDA 10.4)</vt:lpstr>
      <vt:lpstr>Date Associated with the Family (Coniglio)</vt:lpstr>
      <vt:lpstr>Date Associated with the Family (Cunningham)</vt:lpstr>
      <vt:lpstr>Date Associated with the Family (Linnell)</vt:lpstr>
      <vt:lpstr>Place Associated with the Family (RDA 10.5)</vt:lpstr>
      <vt:lpstr>Recording the Place Attribute</vt:lpstr>
      <vt:lpstr>Recording the Place Attribute</vt:lpstr>
      <vt:lpstr>Recording the Place Attribute</vt:lpstr>
      <vt:lpstr>Place Associated with the Family (RDA 10.5)</vt:lpstr>
      <vt:lpstr>Place Associated with the Family (Coniglio)</vt:lpstr>
      <vt:lpstr>Place Associated with the Family (Cunningham)</vt:lpstr>
      <vt:lpstr>Place Associated with the Family (Linnell)</vt:lpstr>
      <vt:lpstr>Prominent Member of the Family (RDA 10.6)</vt:lpstr>
      <vt:lpstr>Prominent Member of the Family (RDA 10.6)</vt:lpstr>
      <vt:lpstr>Prominent Member of the Family (Coniglio)</vt:lpstr>
      <vt:lpstr>Prominent Member of the Family (Cunningham)</vt:lpstr>
      <vt:lpstr>Prominent Member of the Family (Linnell)</vt:lpstr>
      <vt:lpstr>Hereditary Title (RDA 10.7)</vt:lpstr>
      <vt:lpstr>Family History (RDA 10.8)</vt:lpstr>
      <vt:lpstr>Family History (RDA 10.8)</vt:lpstr>
      <vt:lpstr>Identifier (RDA 10.9)</vt:lpstr>
      <vt:lpstr>Constructing the Authorized Access Point (RDA 10.10.1)</vt:lpstr>
      <vt:lpstr>Constructing the Authorized Access Point (RDA 10.10.1)</vt:lpstr>
      <vt:lpstr>Constructing the Authorized Access Point (RDA 10.10.1)</vt:lpstr>
      <vt:lpstr>Authorized Access Point (Coniglio)</vt:lpstr>
      <vt:lpstr>Authorized Access Point (Cunningham)</vt:lpstr>
      <vt:lpstr>Authorized Access Point (Linnell)</vt:lpstr>
      <vt:lpstr>Constructing a Variant Access Point (RDA 10.10.2)</vt:lpstr>
      <vt:lpstr>Constructing the Variant Access Point (RDA 10.10.2)</vt:lpstr>
      <vt:lpstr>Constructing the Variant Access Point (RDA 10.10.2)</vt:lpstr>
      <vt:lpstr>Related Persons (RDA 30)</vt:lpstr>
      <vt:lpstr>Related Families (RDA 31)</vt:lpstr>
      <vt:lpstr>Related Corporate Bodies (RDA 32)</vt:lpstr>
      <vt:lpstr>Exercise</vt:lpstr>
      <vt:lpstr>RDA authority record core and non-core</vt:lpstr>
      <vt:lpstr>RDA authority record core and non-core</vt:lpstr>
      <vt:lpstr>RDA authority record core and non-core</vt:lpstr>
      <vt:lpstr>Exercises</vt:lpstr>
      <vt:lpstr>Module 5 Describing Families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422</cp:revision>
  <cp:lastPrinted>2012-10-19T02:02:28Z</cp:lastPrinted>
  <dcterms:created xsi:type="dcterms:W3CDTF">2009-02-12T16:45:06Z</dcterms:created>
  <dcterms:modified xsi:type="dcterms:W3CDTF">2014-04-15T17:21:29Z</dcterms:modified>
</cp:coreProperties>
</file>