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82"/>
  </p:notesMasterIdLst>
  <p:handoutMasterIdLst>
    <p:handoutMasterId r:id="rId83"/>
  </p:handoutMasterIdLst>
  <p:sldIdLst>
    <p:sldId id="343" r:id="rId2"/>
    <p:sldId id="385" r:id="rId3"/>
    <p:sldId id="345" r:id="rId4"/>
    <p:sldId id="342" r:id="rId5"/>
    <p:sldId id="346" r:id="rId6"/>
    <p:sldId id="347" r:id="rId7"/>
    <p:sldId id="348" r:id="rId8"/>
    <p:sldId id="349" r:id="rId9"/>
    <p:sldId id="350" r:id="rId10"/>
    <p:sldId id="351" r:id="rId11"/>
    <p:sldId id="313" r:id="rId12"/>
    <p:sldId id="382" r:id="rId13"/>
    <p:sldId id="314" r:id="rId14"/>
    <p:sldId id="360" r:id="rId15"/>
    <p:sldId id="361" r:id="rId16"/>
    <p:sldId id="352" r:id="rId17"/>
    <p:sldId id="317" r:id="rId18"/>
    <p:sldId id="387" r:id="rId19"/>
    <p:sldId id="353" r:id="rId20"/>
    <p:sldId id="318" r:id="rId21"/>
    <p:sldId id="319" r:id="rId22"/>
    <p:sldId id="363" r:id="rId23"/>
    <p:sldId id="362" r:id="rId24"/>
    <p:sldId id="388" r:id="rId25"/>
    <p:sldId id="354" r:id="rId26"/>
    <p:sldId id="355" r:id="rId27"/>
    <p:sldId id="356" r:id="rId28"/>
    <p:sldId id="357" r:id="rId29"/>
    <p:sldId id="320" r:id="rId30"/>
    <p:sldId id="359" r:id="rId31"/>
    <p:sldId id="358" r:id="rId32"/>
    <p:sldId id="321" r:id="rId33"/>
    <p:sldId id="322" r:id="rId34"/>
    <p:sldId id="323" r:id="rId35"/>
    <p:sldId id="324" r:id="rId36"/>
    <p:sldId id="389" r:id="rId37"/>
    <p:sldId id="383" r:id="rId38"/>
    <p:sldId id="325" r:id="rId39"/>
    <p:sldId id="364" r:id="rId40"/>
    <p:sldId id="326" r:id="rId41"/>
    <p:sldId id="365" r:id="rId42"/>
    <p:sldId id="390" r:id="rId43"/>
    <p:sldId id="327" r:id="rId44"/>
    <p:sldId id="391" r:id="rId45"/>
    <p:sldId id="328" r:id="rId46"/>
    <p:sldId id="329" r:id="rId47"/>
    <p:sldId id="330" r:id="rId48"/>
    <p:sldId id="333" r:id="rId49"/>
    <p:sldId id="366" r:id="rId50"/>
    <p:sldId id="334" r:id="rId51"/>
    <p:sldId id="392" r:id="rId52"/>
    <p:sldId id="335" r:id="rId53"/>
    <p:sldId id="393" r:id="rId54"/>
    <p:sldId id="336" r:id="rId55"/>
    <p:sldId id="394" r:id="rId56"/>
    <p:sldId id="337" r:id="rId57"/>
    <p:sldId id="395" r:id="rId58"/>
    <p:sldId id="367" r:id="rId59"/>
    <p:sldId id="368" r:id="rId60"/>
    <p:sldId id="396" r:id="rId61"/>
    <p:sldId id="369" r:id="rId62"/>
    <p:sldId id="370" r:id="rId63"/>
    <p:sldId id="371" r:id="rId64"/>
    <p:sldId id="373" r:id="rId65"/>
    <p:sldId id="372" r:id="rId66"/>
    <p:sldId id="397" r:id="rId67"/>
    <p:sldId id="340" r:id="rId68"/>
    <p:sldId id="398" r:id="rId69"/>
    <p:sldId id="380" r:id="rId70"/>
    <p:sldId id="381" r:id="rId71"/>
    <p:sldId id="379" r:id="rId72"/>
    <p:sldId id="341" r:id="rId73"/>
    <p:sldId id="339" r:id="rId74"/>
    <p:sldId id="374" r:id="rId75"/>
    <p:sldId id="376" r:id="rId76"/>
    <p:sldId id="375" r:id="rId77"/>
    <p:sldId id="377" r:id="rId78"/>
    <p:sldId id="378" r:id="rId79"/>
    <p:sldId id="298" r:id="rId80"/>
    <p:sldId id="386" r:id="rId81"/>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81" autoAdjust="0"/>
    <p:restoredTop sz="73282" autoAdjust="0"/>
  </p:normalViewPr>
  <p:slideViewPr>
    <p:cSldViewPr>
      <p:cViewPr>
        <p:scale>
          <a:sx n="82" d="100"/>
          <a:sy n="82" d="100"/>
        </p:scale>
        <p:origin x="-5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46"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DAC6DCA6-2386-4171-883B-579CF79DA041}" type="slidenum">
              <a:rPr lang="en-US" smtClean="0"/>
              <a:t>‹#›</a:t>
            </a:fld>
            <a:endParaRPr lang="en-US"/>
          </a:p>
        </p:txBody>
      </p:sp>
    </p:spTree>
    <p:extLst>
      <p:ext uri="{BB962C8B-B14F-4D97-AF65-F5344CB8AC3E}">
        <p14:creationId xmlns:p14="http://schemas.microsoft.com/office/powerpoint/2010/main" val="233975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380228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276937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325528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9.2. </a:t>
            </a:r>
            <a:r>
              <a:rPr lang="en-US" smtClean="0"/>
              <a:t>The basic instructions for choosing the name are the same in RDA as in AACR2: We take names from any source, but one is chosen as the preferred name. </a:t>
            </a:r>
            <a:r>
              <a:rPr lang="en-US" b="1" smtClean="0"/>
              <a:t>READ </a:t>
            </a:r>
            <a:r>
              <a:rPr lang="en-US" smtClean="0"/>
              <a:t>9.2.2.1 paragraph 1. Same as AACR2. Basic principle: Choose the name by which the person is commonly known. Same as AACR2.</a:t>
            </a:r>
          </a:p>
          <a:p>
            <a:endParaRPr lang="en-US" smtClean="0"/>
          </a:p>
          <a:p>
            <a:r>
              <a:rPr lang="en-US" smtClean="0"/>
              <a:t>Point</a:t>
            </a:r>
            <a:r>
              <a:rPr lang="en-US" baseline="0" smtClean="0"/>
              <a:t> out subtle difference in 9.2.2.2 from AACR2. AACR2 wanted resources “by” the person; RDA wants resources “associated with” the person.</a:t>
            </a:r>
            <a:endParaRPr lang="en-US" smtClean="0"/>
          </a:p>
          <a:p>
            <a:endParaRPr lang="en-US" smtClean="0"/>
          </a:p>
          <a:p>
            <a:r>
              <a:rPr lang="en-US" smtClean="0"/>
              <a:t>Point out that 9.2.2.3 shows different kinds of names that might be chosen. </a:t>
            </a:r>
          </a:p>
          <a:p>
            <a:endParaRPr lang="en-US" smtClean="0"/>
          </a:p>
          <a:p>
            <a:r>
              <a:rPr lang="en-US" b="1" smtClean="0"/>
              <a:t>READ 9.2.2.6</a:t>
            </a:r>
          </a:p>
          <a:p>
            <a:endParaRPr lang="en-US" smtClean="0"/>
          </a:p>
          <a:p>
            <a:r>
              <a:rPr lang="en-US" smtClean="0"/>
              <a:t>One important change is that in RDA, if a person uses a term of relationship such as “Jr.” or “III”, that is included with the name. </a:t>
            </a:r>
            <a:r>
              <a:rPr lang="en-US" b="1" smtClean="0"/>
              <a:t>READ 9.2.2.9.5.</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Only the bolded words are the preferred name. All other pieces of this field are other elements. Comment on each one. </a:t>
            </a:r>
            <a:r>
              <a:rPr lang="en-US" b="1" baseline="0" smtClean="0"/>
              <a:t>Note the order of elements in the Brown, Hiram S. example.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Piedra de Sol, a poem by Octavio Paz (1957)</a:t>
            </a:r>
          </a:p>
          <a:p>
            <a:r>
              <a:rPr lang="es-ES" smtClean="0"/>
              <a:t>Espiral de Luz, a book by Ianna Andréadis published in 2003.</a:t>
            </a:r>
          </a:p>
          <a:p>
            <a:endParaRPr lang="es-ES" smtClean="0"/>
          </a:p>
          <a:p>
            <a:r>
              <a:rPr lang="es-ES" smtClean="0"/>
              <a:t>Given the evidence</a:t>
            </a:r>
            <a:r>
              <a:rPr lang="es-ES" baseline="0" smtClean="0"/>
              <a:t> here, what is the preferred name for the author of Piedra de Sol? Note, either one is a “resource associated with the person”. </a:t>
            </a:r>
            <a:endParaRPr lang="es-E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391792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MARC21,</a:t>
            </a:r>
            <a:r>
              <a:rPr lang="en-US" b="1" baseline="0" smtClean="0"/>
              <a:t> look at 100 field.</a:t>
            </a:r>
            <a:endParaRPr lang="en-US" b="1" smtClean="0"/>
          </a:p>
          <a:p>
            <a:endParaRPr lang="en-US" b="1" smtClean="0"/>
          </a:p>
          <a:p>
            <a:r>
              <a:rPr lang="en-US" b="1" smtClean="0"/>
              <a:t>Begin filling out an authority record worksheet for Octavio Paz. Record the preferred name in 100 $a.</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Let’s see what Wikipedia has to say about thi</a:t>
            </a:r>
            <a:r>
              <a:rPr lang="en-US" baseline="0" smtClean="0"/>
              <a:t>s person</a:t>
            </a:r>
            <a:r>
              <a:rPr lang="en-US" smtClean="0"/>
              <a:t>. What other attributes do we learn about?</a:t>
            </a:r>
          </a:p>
          <a:p>
            <a:endParaRPr lang="en-US" smtClean="0"/>
          </a:p>
          <a:p>
            <a:r>
              <a:rPr lang="en-US" smtClean="0"/>
              <a:t>Variant name</a:t>
            </a:r>
          </a:p>
          <a:p>
            <a:r>
              <a:rPr lang="en-US" smtClean="0"/>
              <a:t>Birth and death dates, places</a:t>
            </a:r>
          </a:p>
          <a:p>
            <a:r>
              <a:rPr lang="en-US" smtClean="0"/>
              <a:t>occupations</a:t>
            </a:r>
          </a:p>
          <a:p>
            <a:r>
              <a:rPr lang="en-US" smtClean="0"/>
              <a:t>Nationality</a:t>
            </a:r>
          </a:p>
          <a:p>
            <a:r>
              <a:rPr lang="en-US" smtClean="0"/>
              <a:t>Gender</a:t>
            </a:r>
          </a:p>
          <a:p>
            <a:r>
              <a:rPr lang="en-US" smtClean="0"/>
              <a:t>Language (we learn farther down the page)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102493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9.2.2.10 on the compound surname.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231EBDB-BFAA-4B48-8FFB-473265B91FC7}"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9.2.2.10.</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Record the variant name in 400s (check MARC first,</a:t>
            </a:r>
            <a:r>
              <a:rPr lang="en-US" b="1" baseline="0" smtClean="0"/>
              <a:t> though)</a:t>
            </a:r>
            <a:endParaRPr lang="en-US" b="1" smtClean="0"/>
          </a:p>
          <a:p>
            <a:endParaRPr lang="en-US" b="1" smtClean="0"/>
          </a:p>
          <a:p>
            <a:r>
              <a:rPr lang="en-US" b="1" smtClean="0"/>
              <a:t>NOTE:</a:t>
            </a:r>
            <a:r>
              <a:rPr lang="en-US" b="1" baseline="0" smtClean="0"/>
              <a:t> We didn’t record “Paz Lozano, Octavio” as this person’s preferred name because he is not commonly known by that name.</a:t>
            </a:r>
            <a:endParaRPr lang="en-US" b="1" smtClean="0"/>
          </a:p>
          <a:p>
            <a:endParaRPr lang="en-US" b="1"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23F9E8-6876-492D-8D72-61AB4F9A6639}"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p>
          <a:p>
            <a:endParaRPr lang="en-US" b="1" baseline="0" smtClean="0"/>
          </a:p>
          <a:p>
            <a:r>
              <a:rPr lang="en-US" b="0" baseline="0" smtClean="0"/>
              <a:t>Only the bolded words are the variant name. All other pieces of this field are other elements. Comment on each one. The fourth is a Japanese variant on Joseph Smith.</a:t>
            </a:r>
          </a:p>
          <a:p>
            <a:endParaRPr lang="en-US" b="0" baseline="0" smtClean="0"/>
          </a:p>
          <a:p>
            <a:pPr defTabSz="916137">
              <a:defRPr/>
            </a:pPr>
            <a:r>
              <a:rPr lang="en-US" b="1" smtClean="0"/>
              <a:t>Record the variant name for Octavio Paz in another 400</a:t>
            </a:r>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p>
          <a:p>
            <a:endParaRPr lang="en-US" b="1" baseline="0" smtClean="0"/>
          </a:p>
          <a:p>
            <a:r>
              <a:rPr lang="en-US" b="0" baseline="0" smtClean="0"/>
              <a:t>Only the bolded words are the variant name. All other pieces of this field are other elements. Comment on each one. The fourth is a Japanese variant on Joseph Smith.</a:t>
            </a:r>
          </a:p>
          <a:p>
            <a:endParaRPr lang="en-US" b="0" baseline="0" smtClean="0"/>
          </a:p>
          <a:p>
            <a:pPr defTabSz="916137">
              <a:defRPr/>
            </a:pPr>
            <a:r>
              <a:rPr lang="en-US" b="1" smtClean="0"/>
              <a:t>Record the variant name for Octavio Paz in another 400</a:t>
            </a:r>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9.2.2.7 together.</a:t>
            </a:r>
          </a:p>
          <a:p>
            <a:endParaRPr lang="en-US" smtClean="0"/>
          </a:p>
          <a:p>
            <a:r>
              <a:rPr lang="en-US" smtClean="0"/>
              <a:t>This</a:t>
            </a:r>
            <a:r>
              <a:rPr lang="en-US" baseline="0" smtClean="0"/>
              <a:t> is entirely a matter of judgment.</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to 9.2.2.8.</a:t>
            </a:r>
          </a:p>
          <a:p>
            <a:endParaRPr lang="en-US" baseline="0" smtClean="0"/>
          </a:p>
          <a:p>
            <a:r>
              <a:rPr lang="en-US" baseline="0" smtClean="0"/>
              <a:t>Note this is a simplification of AACR2. No more contemporary vs. non-contemporary authors; no more worrying about bibliographic identities.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292105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 for Peter Schickele: Preferred name = Schickele, Peter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27</a:t>
            </a:fld>
            <a:endParaRPr lang="en-US"/>
          </a:p>
        </p:txBody>
      </p:sp>
    </p:spTree>
    <p:extLst>
      <p:ext uri="{BB962C8B-B14F-4D97-AF65-F5344CB8AC3E}">
        <p14:creationId xmlns:p14="http://schemas.microsoft.com/office/powerpoint/2010/main" val="128166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a:t>
            </a:r>
            <a:r>
              <a:rPr lang="en-US" baseline="0" smtClean="0"/>
              <a:t> for PDQ Bach. Preferred name = Bach, P. D. Q.</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198956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Read together 9.2.2.11.</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1638810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Consult</a:t>
            </a:r>
            <a:r>
              <a:rPr lang="en-US" baseline="0" smtClean="0"/>
              <a:t> Appendix F.11. </a:t>
            </a:r>
            <a:r>
              <a:rPr lang="en-US" b="1" baseline="0" smtClean="0"/>
              <a:t>While in Appendix F note special rules for particular kinds of names.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3026096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don’t have time to go over these, but here is where the guidelines are. Treatment has not changed from AACR2.</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RDA 9.3.2; have someone read the guidelines.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5809877-E767-48A0-9CC7-23EB04BB7B5C}"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9.3.1.3,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LC-PCC Practice is shown.</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6750EF5-3555-49C6-9593-3F3AC55105D0}"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to 9.5. NOTE: The second part, after “or”, expands the AACR2 definition.</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656817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Octavio Paz’s fuller form on the worksheet</a:t>
            </a:r>
            <a:r>
              <a:rPr lang="en-US" b="1" baseline="0" smtClean="0"/>
              <a:t> in a 378 field. Do not do anything with the authorized access point yet.</a:t>
            </a:r>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RDA 9.7 together.</a:t>
            </a:r>
            <a:endParaRPr lang="en-US" b="1" smtClean="0"/>
          </a:p>
          <a:p>
            <a:endParaRPr lang="en-US" b="1" smtClean="0"/>
          </a:p>
          <a:p>
            <a:r>
              <a:rPr lang="en-US" b="1" smtClean="0"/>
              <a:t>Record gender in worksheet for Octavio Paz</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25D3F24-B653-4985-BA94-0180286B261F}"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9.8-9.11.</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45</a:t>
            </a:fld>
            <a:endParaRPr lang="en-US"/>
          </a:p>
        </p:txBody>
      </p:sp>
    </p:spTree>
    <p:extLst>
      <p:ext uri="{BB962C8B-B14F-4D97-AF65-F5344CB8AC3E}">
        <p14:creationId xmlns:p14="http://schemas.microsoft.com/office/powerpoint/2010/main" val="1254381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46</a:t>
            </a:fld>
            <a:endParaRPr lang="en-US"/>
          </a:p>
        </p:txBody>
      </p:sp>
    </p:spTree>
    <p:extLst>
      <p:ext uri="{BB962C8B-B14F-4D97-AF65-F5344CB8AC3E}">
        <p14:creationId xmlns:p14="http://schemas.microsoft.com/office/powerpoint/2010/main" val="4079515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of the</a:t>
            </a:r>
            <a:r>
              <a:rPr lang="en-US" baseline="0" smtClean="0"/>
              <a:t> publication of the 2013 revisoin of RDA (July?) optionally a qualifier such as “(Killer whale)” could be added to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3122126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information</a:t>
            </a:r>
            <a:r>
              <a:rPr lang="en-US" b="1" baseline="0" smtClean="0"/>
              <a:t> about places associated with Octavio Paz on your worksheet.</a:t>
            </a:r>
            <a:endParaRPr lang="en-US" b="1" smtClean="0"/>
          </a:p>
          <a:p>
            <a:endParaRPr lang="en-US" smtClean="0"/>
          </a:p>
          <a:p>
            <a:r>
              <a:rPr lang="en-US" smtClean="0"/>
              <a:t>Reference for places: </a:t>
            </a:r>
            <a:r>
              <a:rPr lang="en-US" b="1" i="1" smtClean="0"/>
              <a:t>The collected poems of Octavio Paz, 1957-1987</a:t>
            </a:r>
            <a:r>
              <a:rPr lang="en-US" b="1" smtClean="0"/>
              <a:t>, 1991, p. xiii (Spain) xiv (United States) xv (Mexican Ambassador to India in 1962)</a:t>
            </a:r>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TOGETHER AT 9.13.</a:t>
            </a:r>
            <a:endParaRPr lang="en-US" b="1" smtClean="0"/>
          </a:p>
          <a:p>
            <a:endParaRPr lang="en-US" b="1" smtClean="0"/>
          </a:p>
          <a:p>
            <a:r>
              <a:rPr lang="en-US" b="1" smtClean="0"/>
              <a:t>Affiliation does not need to be recorded in the authorized form,</a:t>
            </a:r>
            <a:r>
              <a:rPr lang="en-US" b="1" baseline="0" smtClean="0"/>
              <a:t> but can be. If you do use the authorized form, include $2 naf in the field.</a:t>
            </a:r>
            <a:endParaRPr lang="en-US" b="1" smtClean="0"/>
          </a:p>
          <a:p>
            <a:endParaRPr lang="en-US" b="1" smtClean="0"/>
          </a:p>
          <a:p>
            <a:r>
              <a:rPr lang="en-US" b="1" smtClean="0"/>
              <a:t>Record Paz’s affiliation</a:t>
            </a:r>
            <a:br>
              <a:rPr lang="en-US" b="1" smtClean="0"/>
            </a:br>
            <a:endParaRPr lang="en-US" b="1" smtClean="0"/>
          </a:p>
          <a:p>
            <a:r>
              <a:rPr lang="en-US" b="1" smtClean="0"/>
              <a:t>Reference for affiliation: </a:t>
            </a:r>
            <a:r>
              <a:rPr lang="en-US" b="1" i="1" smtClean="0"/>
              <a:t>The collected poems of Octavio Paz, 1957-1987</a:t>
            </a:r>
            <a:r>
              <a:rPr lang="en-US" b="1" smtClean="0"/>
              <a:t>, 1991 p. xv “Paz taught at Cambridge University, the University of Texas, and Harvard.”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B8996FA-A765-43D6-89C4-5DFE36183E54}"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9.14 together. Also look at the MARC Language code</a:t>
            </a:r>
            <a:r>
              <a:rPr lang="en-US" b="1" baseline="0" smtClean="0"/>
              <a:t> list.</a:t>
            </a:r>
            <a:endParaRPr lang="en-US" b="1" smtClean="0"/>
          </a:p>
          <a:p>
            <a:endParaRPr lang="en-US" b="1" smtClean="0"/>
          </a:p>
          <a:p>
            <a:r>
              <a:rPr lang="en-US" b="1" smtClean="0"/>
              <a:t>Record language attribute on the worksheet.</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FF9685B-C581-4384-9EBE-B5324B7B61D7}"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carefully 9.15 and 9.16</a:t>
            </a:r>
            <a:r>
              <a:rPr lang="en-US" b="1" baseline="0" smtClean="0"/>
              <a:t> and look at the examples. The vocabulary is not controlled, but you may use a controlled vocabulary such as LCSH. If you do use a controlled vocabulary, include the code for the vocabulary in $2 (e.g. $2 lcsh). </a:t>
            </a:r>
          </a:p>
          <a:p>
            <a:endParaRPr lang="en-US" b="1" baseline="0" smtClean="0"/>
          </a:p>
          <a:p>
            <a:r>
              <a:rPr lang="en-US" b="1" baseline="0" smtClean="0"/>
              <a:t>Show where to find the codes (http://www.loc.gov/standards/sourcelist/ or go via loc.gov/marc =&gt; sources); also show the occupations thesauri at http://www.loc.gov/standards/sourcelist/occupation.html)</a:t>
            </a:r>
            <a:endParaRPr lang="en-US" b="1" smtClean="0"/>
          </a:p>
          <a:p>
            <a:endParaRPr lang="en-US" smtClean="0"/>
          </a:p>
          <a:p>
            <a:r>
              <a:rPr lang="en-US" b="1" smtClean="0"/>
              <a:t>Record Octavio Paz’s occupation: (we know he</a:t>
            </a:r>
            <a:r>
              <a:rPr lang="en-US" b="1" baseline="0" smtClean="0"/>
              <a:t> was a </a:t>
            </a:r>
            <a:r>
              <a:rPr lang="en-US" b="1" smtClean="0"/>
              <a:t>poet and diplomat)</a:t>
            </a:r>
            <a:r>
              <a:rPr lang="en-US" b="1" baseline="0" smtClean="0"/>
              <a:t> and field of activity (whatever you think is appropriate in whatever form you’d like--show an example of using LCSH terms).</a:t>
            </a:r>
            <a:endParaRPr lang="en-US" b="1"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90E67C0-FAA3-48BF-A531-38C8F490DA3F}"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p>
          <a:p>
            <a:endParaRPr lang="en-US" b="1" smtClean="0"/>
          </a:p>
          <a:p>
            <a:r>
              <a:rPr lang="en-US" b="1" smtClean="0"/>
              <a:t>ADD biographical information for Octavio Paz.</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RDA 8.3, looking</a:t>
            </a:r>
            <a:r>
              <a:rPr lang="en-US" baseline="0" smtClean="0"/>
              <a:t> for core elements for the person</a:t>
            </a:r>
            <a:r>
              <a:rPr lang="en-US" smtClean="0"/>
              <a:t>. This</a:t>
            </a:r>
            <a:r>
              <a:rPr lang="en-US" baseline="0" smtClean="0"/>
              <a:t> is yet another place where core elements are mentioned. CLICK THROUGH as people find them.</a:t>
            </a:r>
          </a:p>
          <a:p>
            <a:endParaRPr lang="en-US" baseline="0" smtClean="0"/>
          </a:p>
          <a:p>
            <a:r>
              <a:rPr lang="en-US" baseline="0" smtClean="0"/>
              <a:t>Note: these are all core, required, but (a) do not necessarily wind up in the authorized access point for the person; and (b) they don’t necessarily mean what you think they mean. It does mean that they are required to be in the description if applicable and readily ascertainable.</a:t>
            </a:r>
          </a:p>
          <a:p>
            <a:endParaRPr lang="en-US" baseline="0" smtClean="0"/>
          </a:p>
          <a:p>
            <a:r>
              <a:rPr lang="en-US" baseline="0" smtClean="0"/>
              <a:t>Titles = titles of royalty, nobility in certain cases, certain religious titles if the person does not have a surname. However, an expansion of this element is coming in July 2013.</a:t>
            </a:r>
          </a:p>
          <a:p>
            <a:endParaRPr lang="en-US" baseline="0" smtClean="0"/>
          </a:p>
          <a:p>
            <a:r>
              <a:rPr lang="en-US" baseline="0" smtClean="0"/>
              <a:t>Other designation = Saint, Spirit; otherwise only core if needed to distinguish.</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61</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p>
          <a:p>
            <a:endParaRPr lang="en-US" baseline="0" smtClean="0"/>
          </a:p>
          <a:p>
            <a:r>
              <a:rPr lang="en-US" baseline="0" smtClean="0"/>
              <a:t>CHANGES in April 2014: </a:t>
            </a:r>
          </a:p>
          <a:p>
            <a:endParaRPr lang="en-US" baseline="0" smtClean="0"/>
          </a:p>
          <a:p>
            <a:r>
              <a:rPr lang="en-US" baseline="0" smtClean="0"/>
              <a:t>The required elements are: title of royalty, title of nobility, title of religious rank (if the person does not have a surname), Saint, Spirit, other designation (if the preson’s name does not convey the idea of a person)</a:t>
            </a:r>
          </a:p>
          <a:p>
            <a:endParaRPr lang="en-US" baseline="0" smtClean="0"/>
          </a:p>
          <a:p>
            <a:r>
              <a:rPr lang="en-US" smtClean="0"/>
              <a:t>Available to add in case of conflict: dates, fuller forms, term indicating the person is from a religious book (e.g. “Angel”); Fictitious</a:t>
            </a:r>
            <a:r>
              <a:rPr lang="en-US" baseline="0" smtClean="0"/>
              <a:t> character, Legendary character, etc.; term indicating species, breed. Note: these are only required if needed to distinguish. Optionally, they may be added if the cataloger thinks they would be helpful.</a:t>
            </a:r>
          </a:p>
          <a:p>
            <a:endParaRPr lang="en-US" baseline="0" smtClean="0"/>
          </a:p>
          <a:p>
            <a:r>
              <a:rPr lang="en-US" baseline="0" smtClean="0"/>
              <a:t>PCC practice: always add dates if known at the time the name is established.</a:t>
            </a:r>
          </a:p>
          <a:p>
            <a:endParaRPr lang="en-US" baseline="0" smtClean="0"/>
          </a:p>
          <a:p>
            <a:r>
              <a:rPr lang="en-US" baseline="0" smtClean="0"/>
              <a:t>Fuller forms: If no conflict, no need to add; optionally, you may add them, but ONLY add fuller forms that expand a form already in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62</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63</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#6 and the Wikipedia slide #18 for </a:t>
            </a:r>
            <a:r>
              <a:rPr lang="en-US" baseline="0" dirty="0" err="1" smtClean="0"/>
              <a:t>Octavio</a:t>
            </a:r>
            <a:r>
              <a:rPr lang="en-US" baseline="0" dirty="0" smtClean="0"/>
              <a:t> Paz).</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slides #24-#26</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69</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a:t>
            </a:r>
            <a:r>
              <a:rPr lang="en-US" baseline="0" smtClean="0"/>
              <a:t> these are not necessarily going to be in the access point; and even though they may only be core under certain circumtances, you can certainly record them in the description even if not core.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40482595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70</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71</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73</a:t>
            </a:fld>
            <a:endParaRPr lang="en-US"/>
          </a:p>
        </p:txBody>
      </p:sp>
    </p:spTree>
    <p:extLst>
      <p:ext uri="{BB962C8B-B14F-4D97-AF65-F5344CB8AC3E}">
        <p14:creationId xmlns:p14="http://schemas.microsoft.com/office/powerpoint/2010/main" val="25144627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74</a:t>
            </a:fld>
            <a:endParaRPr lang="en-US"/>
          </a:p>
        </p:txBody>
      </p:sp>
    </p:spTree>
    <p:extLst>
      <p:ext uri="{BB962C8B-B14F-4D97-AF65-F5344CB8AC3E}">
        <p14:creationId xmlns:p14="http://schemas.microsoft.com/office/powerpoint/2010/main" val="15899159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75</a:t>
            </a:fld>
            <a:endParaRPr lang="en-US"/>
          </a:p>
        </p:txBody>
      </p:sp>
    </p:spTree>
    <p:extLst>
      <p:ext uri="{BB962C8B-B14F-4D97-AF65-F5344CB8AC3E}">
        <p14:creationId xmlns:p14="http://schemas.microsoft.com/office/powerpoint/2010/main" val="2436567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Colophon of </a:t>
            </a:r>
            <a:r>
              <a:rPr lang="en-US" i="1"/>
              <a:t>The Teleportation Accident</a:t>
            </a:r>
            <a:endParaRPr lang="en-US"/>
          </a:p>
          <a:p>
            <a:r>
              <a:rPr lang="en-US"/>
              <a:t> </a:t>
            </a:r>
          </a:p>
          <a:p>
            <a:r>
              <a:rPr lang="en-US"/>
              <a:t>Ned Beauman was born in 1985 and lives in London. His debut novel, </a:t>
            </a:r>
            <a:r>
              <a:rPr lang="en-US" i="1"/>
              <a:t>Boxer, Beetle</a:t>
            </a:r>
            <a:r>
              <a:rPr lang="en-US"/>
              <a:t>, won the Writers’ Guild Award for Best Fiction Book and the Goldberg Prize for Outstanding Debut Fiction, and was shortlisted for the Guardian First Book Award and the Desmond Elliot Prize. In 2011 he was chosen by </a:t>
            </a:r>
            <a:r>
              <a:rPr lang="en-US" i="1"/>
              <a:t>The Culture Show</a:t>
            </a:r>
            <a:r>
              <a:rPr lang="en-US"/>
              <a:t> as one of the twelve Best New British Writers.</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76</a:t>
            </a:fld>
            <a:endParaRPr lang="en-US"/>
          </a:p>
        </p:txBody>
      </p:sp>
    </p:spTree>
    <p:extLst>
      <p:ext uri="{BB962C8B-B14F-4D97-AF65-F5344CB8AC3E}">
        <p14:creationId xmlns:p14="http://schemas.microsoft.com/office/powerpoint/2010/main" val="14044019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77</a:t>
            </a:fld>
            <a:endParaRPr lang="en-US"/>
          </a:p>
        </p:txBody>
      </p:sp>
    </p:spTree>
    <p:extLst>
      <p:ext uri="{BB962C8B-B14F-4D97-AF65-F5344CB8AC3E}">
        <p14:creationId xmlns:p14="http://schemas.microsoft.com/office/powerpoint/2010/main" val="20567540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Dust jacket for </a:t>
            </a:r>
            <a:r>
              <a:rPr lang="en-US" i="1"/>
              <a:t>Causes and Spirits</a:t>
            </a:r>
            <a:r>
              <a:rPr lang="en-US"/>
              <a:t>:</a:t>
            </a:r>
          </a:p>
          <a:p>
            <a:r>
              <a:rPr lang="en-US"/>
              <a:t> </a:t>
            </a:r>
          </a:p>
          <a:p>
            <a:r>
              <a:rPr lang="en-US"/>
              <a:t>Born in Los Angeles in 1934, William Carter majored in the Humanities Honors Program at Stanford University, from which he graduated in 1957. Moving to Berkeley, he became engrossed in photography and subsequently became a professional photographer, writer, and editor.</a:t>
            </a:r>
          </a:p>
          <a:p>
            <a:r>
              <a:rPr lang="en-US"/>
              <a:t> </a:t>
            </a:r>
          </a:p>
          <a:p>
            <a:r>
              <a:rPr lang="en-US"/>
              <a:t>Carter moved to New York in 1962, where he worked as an editor at the book publisher Harper &amp; Row, and as a freelance photographer. From 1964 to 1966 he lived in Beirut, Lebanon, handling photojournalistic assignments for New York agencies.</a:t>
            </a:r>
          </a:p>
          <a:p>
            <a:r>
              <a:rPr lang="en-US"/>
              <a:t> </a:t>
            </a:r>
          </a:p>
          <a:p>
            <a:r>
              <a:rPr lang="en-US"/>
              <a:t>Based in London from 1966 to 1969, Carter continued to freelance for a variety of worldwide clients. He returned to the San Francisco Bay Area in 1969 for a two-year project: roaming the back roads of the Far West to produce </a:t>
            </a:r>
            <a:r>
              <a:rPr lang="en-US" i="1"/>
              <a:t>Ghost Towns of the West</a:t>
            </a:r>
            <a:r>
              <a:rPr lang="en-US"/>
              <a:t>, a bestselling Sunset pictorial book.</a:t>
            </a:r>
          </a:p>
          <a:p>
            <a:r>
              <a:rPr lang="en-US"/>
              <a:t> </a:t>
            </a:r>
          </a:p>
          <a:p>
            <a:r>
              <a:rPr lang="en-US"/>
              <a:t>He followed this with a volume on America’s prairie heartland, </a:t>
            </a:r>
            <a:r>
              <a:rPr lang="en-US" i="1"/>
              <a:t>Middle West Country </a:t>
            </a:r>
            <a:r>
              <a:rPr lang="en-US"/>
              <a:t>(Houghton Mifflin, 1975), and with </a:t>
            </a:r>
            <a:r>
              <a:rPr lang="en-US" i="1"/>
              <a:t>Preservation Hall</a:t>
            </a:r>
            <a:r>
              <a:rPr lang="en-US"/>
              <a:t> (W.W. Norton, 1991), detailing Carter’s long, passionate association with the music and musicians of New Orleans. A clarinetist, he appears on a dozen traditional jazz albums.</a:t>
            </a:r>
          </a:p>
          <a:p>
            <a:r>
              <a:rPr lang="en-US"/>
              <a:t> </a:t>
            </a:r>
          </a:p>
          <a:p>
            <a:r>
              <a:rPr lang="en-US"/>
              <a:t>By 1990 Carter’s photography was moving from the printed page to gallery walls. This fulfillment of long-held personal values inspired a fifteen-year project photographing the nude, resulting in the publication of his </a:t>
            </a:r>
            <a:r>
              <a:rPr lang="en-US" i="1"/>
              <a:t>Illuminations</a:t>
            </a:r>
            <a:r>
              <a:rPr lang="en-US"/>
              <a:t> (1996).</a:t>
            </a:r>
          </a:p>
          <a:p>
            <a:r>
              <a:rPr lang="en-US"/>
              <a:t> </a:t>
            </a:r>
          </a:p>
          <a:p>
            <a:r>
              <a:rPr lang="en-US"/>
              <a:t>Continuing to travel and photograph, and to revisit his earlier work with new eyes, William Carter lives near San Francisco with his wife Ulla Morris-Carter.</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78</a:t>
            </a:fld>
            <a:endParaRPr lang="en-US"/>
          </a:p>
        </p:txBody>
      </p:sp>
    </p:spTree>
    <p:extLst>
      <p:ext uri="{BB962C8B-B14F-4D97-AF65-F5344CB8AC3E}">
        <p14:creationId xmlns:p14="http://schemas.microsoft.com/office/powerpoint/2010/main" val="18737463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79</a:t>
            </a:fld>
            <a:endParaRPr lang="en-US"/>
          </a:p>
        </p:txBody>
      </p:sp>
    </p:spTree>
    <p:extLst>
      <p:ext uri="{BB962C8B-B14F-4D97-AF65-F5344CB8AC3E}">
        <p14:creationId xmlns:p14="http://schemas.microsoft.com/office/powerpoint/2010/main" val="257299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80</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4. Describing persons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endParaRPr lang="en-US" sz="2400"/>
          </a:p>
        </p:txBody>
      </p:sp>
      <p:sp>
        <p:nvSpPr>
          <p:cNvPr id="6"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r>
              <a:rPr lang="en-US" sz="2800" b="1" smtClean="0">
                <a:solidFill>
                  <a:schemeClr val="tx1"/>
                </a:solidFill>
              </a:rPr>
              <a:t>Harold B. Lee Library, Brigham Young University</a:t>
            </a:r>
          </a:p>
          <a:p>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Free Willy, 1993: $b credits (Keiko as Willy)</a:t>
            </a:r>
          </a:p>
          <a:p>
            <a:pPr marL="0" lvl="1" indent="0">
              <a:buNone/>
            </a:pPr>
            <a:endParaRPr lang="en-US" sz="1800" smtClean="0"/>
          </a:p>
          <a:p>
            <a:pPr marL="0" indent="0">
              <a:buNone/>
            </a:pPr>
            <a:r>
              <a:rPr lang="en-US" sz="1800" smtClean="0"/>
              <a:t>670  $a </a:t>
            </a:r>
            <a:r>
              <a:rPr lang="en-US" sz="1800"/>
              <a:t>New York times, via WWW, October 27, 2008 </a:t>
            </a:r>
            <a:r>
              <a:rPr lang="en-US" sz="1800" smtClean="0"/>
              <a:t>$b </a:t>
            </a:r>
            <a:r>
              <a:rPr lang="en-US" sz="1800"/>
              <a:t>(Tony Hillerman; born Anthony Grove Hillerman, May 27, 1925, Sacred Heart, Okla.; died Sunday [October 26, 2008], Albuquerque, aged 83; his lyrical, authentic, and compelling mystery novels set among the Navajos of the Southwest blazed innovative trails in the American detective story</a:t>
            </a:r>
            <a:r>
              <a:rPr lang="en-US" sz="1800" smtClean="0"/>
              <a:t>)</a:t>
            </a:r>
          </a:p>
          <a:p>
            <a:pPr marL="0" indent="0">
              <a:buNone/>
            </a:pPr>
            <a:endParaRPr lang="en-US" sz="1800"/>
          </a:p>
          <a:p>
            <a:pPr marL="0" indent="0">
              <a:buNone/>
            </a:pPr>
            <a:r>
              <a:rPr lang="en-US" sz="1800" smtClean="0"/>
              <a:t>670  $a </a:t>
            </a:r>
            <a:r>
              <a:rPr lang="en-US" sz="1800"/>
              <a:t>Euclid and his modern rivals, 1879: </a:t>
            </a:r>
            <a:r>
              <a:rPr lang="en-US" sz="1800" smtClean="0"/>
              <a:t>$b </a:t>
            </a:r>
            <a:r>
              <a:rPr lang="en-US" sz="1800"/>
              <a:t>title page (Charles L. Dodgson</a:t>
            </a:r>
            <a:r>
              <a:rPr lang="en-US" sz="1800" smtClean="0"/>
              <a:t>)</a:t>
            </a:r>
          </a:p>
          <a:p>
            <a:pPr marL="0" indent="0">
              <a:buNone/>
            </a:pPr>
            <a:endParaRPr lang="en-US" sz="1800"/>
          </a:p>
          <a:p>
            <a:pPr marL="0" indent="0">
              <a:buNone/>
            </a:pPr>
            <a:r>
              <a:rPr lang="en-US" sz="1800" smtClean="0"/>
              <a:t>670   $a Make </a:t>
            </a:r>
            <a:r>
              <a:rPr lang="en-US" sz="1800"/>
              <a:t>money from woodturning, </a:t>
            </a:r>
            <a:r>
              <a:rPr lang="en-US" sz="1800" smtClean="0"/>
              <a:t>1994: $b </a:t>
            </a:r>
            <a:r>
              <a:rPr lang="en-US" sz="1800"/>
              <a:t>title page (Ann Phillips) page 155 (former research scientist; member New Zealand Tree Crops Association)</a:t>
            </a:r>
            <a:endParaRPr lang="en-US" sz="1800" smtClean="0"/>
          </a:p>
          <a:p>
            <a:pPr marL="0" indent="0">
              <a:buNone/>
            </a:pPr>
            <a:endParaRPr lang="en-US" sz="1800"/>
          </a:p>
          <a:p>
            <a:pPr marL="0" indent="0">
              <a:buNone/>
            </a:pPr>
            <a:r>
              <a:rPr lang="en-US" sz="1800" smtClean="0"/>
              <a:t>670  $a OCLC</a:t>
            </a:r>
            <a:r>
              <a:rPr lang="en-US" sz="1800"/>
              <a:t>, June 23, 2011 </a:t>
            </a:r>
            <a:r>
              <a:rPr lang="en-US" sz="1800" smtClean="0"/>
              <a:t>$b </a:t>
            </a:r>
            <a:r>
              <a:rPr lang="en-US" sz="1800"/>
              <a:t>(access point: Gaudenzi, Pellegrino, 1749–1784; usage: Pellegrino Gaudenzi)</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9.1.1: Take the name or names of the person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54964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Name</a:t>
            </a:r>
          </a:p>
        </p:txBody>
      </p:sp>
      <p:sp>
        <p:nvSpPr>
          <p:cNvPr id="20483"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9.2.2.3: “Choose the name by which the person is commonly known.”</a:t>
            </a:r>
          </a:p>
          <a:p>
            <a:pPr lvl="1"/>
            <a:r>
              <a:rPr lang="en-US" smtClean="0"/>
              <a:t>9.2.2.2 and 9.2.2.6 give help in deciding the commonly known form</a:t>
            </a:r>
          </a:p>
          <a:p>
            <a:r>
              <a:rPr lang="en-US" smtClean="0"/>
              <a:t>Note that the name includes terms indicating relationship (Jr., III, etc.). See 9.2.2.9.5. This is a change from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person.</a:t>
            </a:r>
          </a:p>
          <a:p>
            <a:r>
              <a:rPr lang="en-US" sz="2800" smtClean="0"/>
              <a:t>Record in the MARC authorities format 100 field, first indicator 1 (if the person has a surname) or 0 (if not)</a:t>
            </a:r>
          </a:p>
          <a:p>
            <a:r>
              <a:rPr lang="en-US" sz="2800" smtClean="0"/>
              <a:t>Record the preferred name in subfield $a. Subfields $b and $c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 examples)</a:t>
            </a:r>
          </a:p>
        </p:txBody>
      </p:sp>
      <p:sp>
        <p:nvSpPr>
          <p:cNvPr id="20483" name="Content Placeholder 2"/>
          <p:cNvSpPr>
            <a:spLocks noGrp="1"/>
          </p:cNvSpPr>
          <p:nvPr>
            <p:ph idx="1"/>
          </p:nvPr>
        </p:nvSpPr>
        <p:spPr/>
        <p:txBody>
          <a:bodyPr/>
          <a:lstStyle/>
          <a:p>
            <a:pPr marL="0" indent="0">
              <a:buNone/>
            </a:pPr>
            <a:r>
              <a:rPr lang="en-US" sz="2800" smtClean="0"/>
              <a:t>The preferred name is bolded in each example</a:t>
            </a:r>
          </a:p>
          <a:p>
            <a:pPr marL="800100" lvl="2" indent="0">
              <a:buNone/>
            </a:pPr>
            <a:r>
              <a:rPr lang="en-US" sz="2200" smtClean="0"/>
              <a:t>100 1 $a </a:t>
            </a:r>
            <a:r>
              <a:rPr lang="en-US" sz="2200" b="1" smtClean="0"/>
              <a:t>Carter, Jimmy</a:t>
            </a:r>
            <a:r>
              <a:rPr lang="en-US" sz="2200" smtClean="0"/>
              <a:t>, $d 1924-</a:t>
            </a:r>
          </a:p>
          <a:p>
            <a:pPr marL="800100" lvl="2" indent="0">
              <a:buNone/>
            </a:pPr>
            <a:r>
              <a:rPr lang="en-US" sz="2200" smtClean="0"/>
              <a:t>100 1 $a </a:t>
            </a:r>
            <a:r>
              <a:rPr lang="en-US" sz="2200" b="1" smtClean="0"/>
              <a:t>Lindbergh, Charles A.</a:t>
            </a:r>
            <a:r>
              <a:rPr lang="en-US" sz="2200" smtClean="0"/>
              <a:t> $q (Charles August), $d 1859-		1924</a:t>
            </a:r>
          </a:p>
          <a:p>
            <a:pPr marL="800100" lvl="2" indent="0">
              <a:buNone/>
            </a:pPr>
            <a:r>
              <a:rPr lang="en-US" sz="2200" smtClean="0"/>
              <a:t>100 1 $a </a:t>
            </a:r>
            <a:r>
              <a:rPr lang="en-US" sz="2200" b="1" smtClean="0"/>
              <a:t>Presley, Elvis</a:t>
            </a:r>
            <a:r>
              <a:rPr lang="en-US" sz="2200" smtClean="0"/>
              <a:t>, $d 1935-1977 $c (Spirit)</a:t>
            </a:r>
          </a:p>
          <a:p>
            <a:pPr marL="800100" lvl="2" indent="0">
              <a:buNone/>
            </a:pPr>
            <a:r>
              <a:rPr lang="en-US" sz="2200" smtClean="0"/>
              <a:t>100 0 $a </a:t>
            </a:r>
            <a:r>
              <a:rPr lang="en-US" sz="2200" b="1" smtClean="0"/>
              <a:t>Cher</a:t>
            </a:r>
            <a:r>
              <a:rPr lang="en-US" sz="2200" smtClean="0"/>
              <a:t>, $d 1946-</a:t>
            </a:r>
            <a:endParaRPr lang="en-US" sz="2200"/>
          </a:p>
          <a:p>
            <a:pPr marL="800100" lvl="2" indent="0">
              <a:buNone/>
            </a:pPr>
            <a:r>
              <a:rPr lang="en-US" sz="2200" smtClean="0"/>
              <a:t>100 1 $a </a:t>
            </a:r>
            <a:r>
              <a:rPr lang="en-US" sz="2200" b="1" smtClean="0"/>
              <a:t>Smith, Joseph</a:t>
            </a:r>
            <a:r>
              <a:rPr lang="en-US" sz="2200" smtClean="0"/>
              <a:t>, $c </a:t>
            </a:r>
            <a:r>
              <a:rPr lang="en-US" sz="2200" b="1" smtClean="0"/>
              <a:t>Jr.</a:t>
            </a:r>
            <a:r>
              <a:rPr lang="en-US" sz="2200" smtClean="0"/>
              <a:t>, $d 1805-1844</a:t>
            </a:r>
          </a:p>
          <a:p>
            <a:pPr marL="800100" lvl="2" indent="0">
              <a:buNone/>
            </a:pPr>
            <a:r>
              <a:rPr lang="en-US" sz="2200" smtClean="0"/>
              <a:t>100 1 $a </a:t>
            </a:r>
            <a:r>
              <a:rPr lang="en-US" sz="2200" b="1" smtClean="0"/>
              <a:t>Brown, Hiram S.</a:t>
            </a:r>
            <a:r>
              <a:rPr lang="en-US" sz="2200" smtClean="0"/>
              <a:t>, $c </a:t>
            </a:r>
            <a:r>
              <a:rPr lang="en-US" sz="2200" b="1" smtClean="0"/>
              <a:t>Jr.</a:t>
            </a:r>
            <a:r>
              <a:rPr lang="en-US" sz="2200" smtClean="0"/>
              <a:t> $q (Hiram Staunton), </a:t>
            </a:r>
          </a:p>
          <a:p>
            <a:pPr marL="800100" lvl="2" indent="0">
              <a:buNone/>
            </a:pPr>
            <a:r>
              <a:rPr lang="en-US" sz="2200"/>
              <a:t>		</a:t>
            </a:r>
            <a:r>
              <a:rPr lang="en-US" sz="2200" smtClean="0"/>
              <a:t>$d 1909-1979</a:t>
            </a:r>
          </a:p>
          <a:p>
            <a:pPr marL="800100" lvl="2" indent="0">
              <a:buNone/>
            </a:pPr>
            <a:r>
              <a:rPr lang="en-US" sz="2200" smtClean="0"/>
              <a:t>100 0 $a </a:t>
            </a:r>
            <a:r>
              <a:rPr lang="en-US" sz="2200" b="1" smtClean="0"/>
              <a:t>Elizabeth</a:t>
            </a:r>
            <a:r>
              <a:rPr lang="en-US" sz="2200" smtClean="0"/>
              <a:t> $b </a:t>
            </a:r>
            <a:r>
              <a:rPr lang="en-US" sz="2200" b="1" smtClean="0"/>
              <a:t>II</a:t>
            </a:r>
            <a:r>
              <a:rPr lang="en-US" sz="220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34212"/>
            <a:ext cx="2437770" cy="4409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938" y="2210903"/>
            <a:ext cx="2633662" cy="42660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6420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r>
              <a:rPr lang="en-US" sz="2800" smtClean="0"/>
              <a:t>9.2.2.4. If the name consists of several parts, record as the first element that part of the name under which the person would normally be listed in authoritative alphabetic lists in his or her language or country of residence or activity, followed by other parts of the name.</a:t>
            </a:r>
          </a:p>
          <a:p>
            <a:pPr lvl="1"/>
            <a:r>
              <a:rPr lang="en-US" smtClean="0"/>
              <a:t>Preferred name: Octavio Paz (this is how the name appears in almost all publications of his works)</a:t>
            </a:r>
          </a:p>
          <a:p>
            <a:pPr lvl="1"/>
            <a:r>
              <a:rPr lang="en-US" smtClean="0"/>
              <a:t>The preferred name is recorded: Paz, Octavio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r>
              <a:rPr lang="en-US" smtClean="0"/>
              <a:t>100 1	$a Paz, Octavio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4121775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80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85" y="0"/>
            <a:ext cx="804041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2678143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Persons: Name</a:t>
            </a:r>
          </a:p>
        </p:txBody>
      </p:sp>
      <p:sp>
        <p:nvSpPr>
          <p:cNvPr id="22531" name="Content Placeholder 2"/>
          <p:cNvSpPr>
            <a:spLocks noGrp="1"/>
          </p:cNvSpPr>
          <p:nvPr>
            <p:ph idx="1"/>
          </p:nvPr>
        </p:nvSpPr>
        <p:spPr/>
        <p:txBody>
          <a:bodyPr/>
          <a:lstStyle/>
          <a:p>
            <a:r>
              <a:rPr lang="en-US" smtClean="0"/>
              <a:t>9.2.2.6. Different names: if a person is known by more than one name, the commonly known form is chosen as the preferred name. Other names are recorded as variant names.</a:t>
            </a:r>
          </a:p>
          <a:p>
            <a:pPr lvl="1"/>
            <a:r>
              <a:rPr lang="en-US" smtClean="0"/>
              <a:t>Octavio Paz is sometimes found as “Octavio Paz Lozano” </a:t>
            </a:r>
          </a:p>
          <a:p>
            <a:pPr lvl="1"/>
            <a:r>
              <a:rPr lang="en-US" smtClean="0"/>
              <a:t>Consult 9.2.2.10 on the compound surname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Person: Name</a:t>
            </a:r>
          </a:p>
        </p:txBody>
      </p:sp>
      <p:sp>
        <p:nvSpPr>
          <p:cNvPr id="23555" name="Content Placeholder 2"/>
          <p:cNvSpPr>
            <a:spLocks noGrp="1"/>
          </p:cNvSpPr>
          <p:nvPr>
            <p:ph idx="1"/>
          </p:nvPr>
        </p:nvSpPr>
        <p:spPr/>
        <p:txBody>
          <a:bodyPr/>
          <a:lstStyle/>
          <a:p>
            <a:r>
              <a:rPr lang="en-US" smtClean="0"/>
              <a:t>Compound Surnames. 9.2.2.10</a:t>
            </a:r>
          </a:p>
          <a:p>
            <a:r>
              <a:rPr lang="en-US" smtClean="0"/>
              <a:t>When recording as a preferred name, generally record the first surname as the first part of the preferred name. When recording as variants, record all permutations.</a:t>
            </a:r>
          </a:p>
          <a:p>
            <a:pPr lvl="1"/>
            <a:r>
              <a:rPr lang="en-US" smtClean="0"/>
              <a:t>Octavio Paz’s name is sometimes found as Octavio Paz Lozano. This is recorded as a variant name</a:t>
            </a:r>
          </a:p>
          <a:p>
            <a:pPr lvl="1"/>
            <a:r>
              <a:rPr lang="en-US" smtClean="0"/>
              <a:t>Variant name recorded: Paz Lozano, Octavio</a:t>
            </a:r>
          </a:p>
          <a:p>
            <a:pPr lvl="1"/>
            <a:r>
              <a:rPr lang="en-US" smtClean="0"/>
              <a:t>Variant name recorded: Lozano, Octavio Paz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person.</a:t>
            </a:r>
          </a:p>
          <a:p>
            <a:r>
              <a:rPr lang="en-US" sz="2800" smtClean="0"/>
              <a:t>Record in the MARC authorities format 400 field, first indicator 1 (if the person has a surname) or 0 (if not)</a:t>
            </a:r>
          </a:p>
          <a:p>
            <a:r>
              <a:rPr lang="en-US" sz="2800" smtClean="0"/>
              <a:t>Record the variant name in subfield $a. Subfields $b and $c may also record part of the variant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 examples)</a:t>
            </a:r>
          </a:p>
        </p:txBody>
      </p:sp>
      <p:sp>
        <p:nvSpPr>
          <p:cNvPr id="20483" name="Content Placeholder 2"/>
          <p:cNvSpPr>
            <a:spLocks noGrp="1"/>
          </p:cNvSpPr>
          <p:nvPr>
            <p:ph idx="1"/>
          </p:nvPr>
        </p:nvSpPr>
        <p:spPr/>
        <p:txBody>
          <a:bodyPr/>
          <a:lstStyle/>
          <a:p>
            <a:pPr marL="0" indent="0">
              <a:buNone/>
            </a:pPr>
            <a:r>
              <a:rPr lang="en-US" sz="2800" dirty="0" smtClean="0"/>
              <a:t>The variant name is bolded in each example</a:t>
            </a:r>
          </a:p>
          <a:p>
            <a:pPr marL="0" indent="0">
              <a:buNone/>
            </a:pPr>
            <a:r>
              <a:rPr lang="en-US" sz="2800" dirty="0"/>
              <a:t>4</a:t>
            </a:r>
            <a:r>
              <a:rPr lang="en-US" sz="2800" dirty="0" smtClean="0"/>
              <a:t>00 1 $a </a:t>
            </a:r>
            <a:r>
              <a:rPr lang="en-US" sz="2800" b="1" dirty="0" smtClean="0"/>
              <a:t>Carter, James Earl</a:t>
            </a:r>
            <a:r>
              <a:rPr lang="en-US" sz="2800" dirty="0" smtClean="0"/>
              <a:t>, $c </a:t>
            </a:r>
            <a:r>
              <a:rPr lang="en-US" sz="2800" b="1" dirty="0" smtClean="0"/>
              <a:t>Jr.</a:t>
            </a:r>
            <a:r>
              <a:rPr lang="en-US" sz="2800" dirty="0" smtClean="0"/>
              <a:t>, $d 1924-</a:t>
            </a:r>
          </a:p>
          <a:p>
            <a:pPr marL="0" indent="0">
              <a:buNone/>
            </a:pPr>
            <a:r>
              <a:rPr lang="en-US" sz="2800" dirty="0"/>
              <a:t>4</a:t>
            </a:r>
            <a:r>
              <a:rPr lang="en-US" sz="2800" dirty="0" smtClean="0"/>
              <a:t>00 1 $a </a:t>
            </a:r>
            <a:r>
              <a:rPr lang="en-US" sz="2800" b="1" dirty="0" smtClean="0"/>
              <a:t>Lindbergh, C. A. </a:t>
            </a:r>
            <a:r>
              <a:rPr lang="en-US" sz="2800" dirty="0" smtClean="0"/>
              <a:t>$q (Charles August), </a:t>
            </a:r>
          </a:p>
          <a:p>
            <a:pPr marL="0" indent="0">
              <a:buNone/>
            </a:pPr>
            <a:r>
              <a:rPr lang="en-US" sz="2800" dirty="0"/>
              <a:t>	</a:t>
            </a:r>
            <a:r>
              <a:rPr lang="en-US" sz="2800" dirty="0" smtClean="0"/>
              <a:t>$d 1859-1924</a:t>
            </a:r>
          </a:p>
          <a:p>
            <a:pPr marL="0" indent="0">
              <a:buNone/>
            </a:pPr>
            <a:r>
              <a:rPr lang="en-US" sz="2800" dirty="0" smtClean="0"/>
              <a:t>400 1 $a </a:t>
            </a:r>
            <a:r>
              <a:rPr lang="en-US" sz="2800" b="1" dirty="0" err="1" smtClean="0"/>
              <a:t>Sarkisian</a:t>
            </a:r>
            <a:r>
              <a:rPr lang="en-US" sz="2800" b="1" dirty="0" smtClean="0"/>
              <a:t>, </a:t>
            </a:r>
            <a:r>
              <a:rPr lang="en-US" sz="2800" b="1" dirty="0" err="1" smtClean="0"/>
              <a:t>Cherilyn</a:t>
            </a:r>
            <a:r>
              <a:rPr lang="en-US" sz="2800" dirty="0" smtClean="0"/>
              <a:t>, $d 1946-</a:t>
            </a:r>
            <a:endParaRPr lang="en-US" sz="2800" dirty="0"/>
          </a:p>
          <a:p>
            <a:pPr marL="0" indent="0">
              <a:buNone/>
            </a:pPr>
            <a:r>
              <a:rPr lang="en-US" sz="2800" dirty="0"/>
              <a:t>4</a:t>
            </a:r>
            <a:r>
              <a:rPr lang="en-US" sz="2800" dirty="0" smtClean="0"/>
              <a:t>00 1 $a </a:t>
            </a:r>
            <a:r>
              <a:rPr lang="ja-JP" altLang="en-US" sz="2800" b="1" smtClean="0"/>
              <a:t>スミスジヨセフ</a:t>
            </a:r>
            <a:r>
              <a:rPr lang="en-US" sz="2800" dirty="0" smtClean="0"/>
              <a:t>, $d 1805-1844</a:t>
            </a:r>
          </a:p>
          <a:p>
            <a:pPr marL="0" indent="0">
              <a:buNone/>
            </a:pPr>
            <a:r>
              <a:rPr lang="en-US" sz="2800" dirty="0"/>
              <a:t>4</a:t>
            </a:r>
            <a:r>
              <a:rPr lang="en-US" sz="2800" dirty="0" smtClean="0"/>
              <a:t>00 1 $a </a:t>
            </a:r>
            <a:r>
              <a:rPr lang="en-US" sz="2800" b="1" dirty="0" smtClean="0"/>
              <a:t>Windsor, Elizabeth</a:t>
            </a:r>
            <a:r>
              <a:rPr lang="en-US" sz="2800" dirty="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a:t>
            </a:r>
            <a:br>
              <a:rPr lang="en-US" smtClean="0"/>
            </a:br>
            <a:r>
              <a:rPr lang="en-US" smtClean="0"/>
              <a:t>Variant Name</a:t>
            </a:r>
          </a:p>
        </p:txBody>
      </p:sp>
      <p:sp>
        <p:nvSpPr>
          <p:cNvPr id="20483" name="Content Placeholder 2"/>
          <p:cNvSpPr>
            <a:spLocks noGrp="1"/>
          </p:cNvSpPr>
          <p:nvPr>
            <p:ph idx="1"/>
          </p:nvPr>
        </p:nvSpPr>
        <p:spPr/>
        <p:txBody>
          <a:bodyPr/>
          <a:lstStyle/>
          <a:p>
            <a:pPr marL="0" indent="0">
              <a:buNone/>
            </a:pPr>
            <a:endParaRPr lang="en-US" sz="2800" smtClean="0"/>
          </a:p>
          <a:p>
            <a:pPr>
              <a:buNone/>
            </a:pPr>
            <a:r>
              <a:rPr lang="en-US" sz="2800" smtClean="0"/>
              <a:t>100 </a:t>
            </a:r>
            <a:r>
              <a:rPr lang="en-US" sz="2800"/>
              <a:t>1	</a:t>
            </a:r>
            <a:r>
              <a:rPr lang="en-US" sz="2800" smtClean="0"/>
              <a:t>	$</a:t>
            </a:r>
            <a:r>
              <a:rPr lang="en-US" sz="2800"/>
              <a:t>a Paz, Octavio</a:t>
            </a:r>
          </a:p>
          <a:p>
            <a:pPr marL="514350" indent="-514350">
              <a:buAutoNum type="arabicPlain" startAt="400"/>
            </a:pPr>
            <a:r>
              <a:rPr lang="en-US" sz="2800"/>
              <a:t> 1	</a:t>
            </a:r>
            <a:r>
              <a:rPr lang="en-US" sz="2800" smtClean="0"/>
              <a:t>	$</a:t>
            </a:r>
            <a:r>
              <a:rPr lang="en-US" sz="2800"/>
              <a:t>a </a:t>
            </a:r>
            <a:r>
              <a:rPr lang="en-US" sz="2800" b="1"/>
              <a:t>Paz Lozano, Octavio</a:t>
            </a:r>
          </a:p>
          <a:p>
            <a:pPr marL="0" indent="0">
              <a:buNone/>
            </a:pPr>
            <a:r>
              <a:rPr lang="en-US" sz="2800"/>
              <a:t>400 1	</a:t>
            </a:r>
            <a:r>
              <a:rPr lang="en-US" sz="2800" smtClean="0"/>
              <a:t>	$</a:t>
            </a:r>
            <a:r>
              <a:rPr lang="en-US" sz="2800"/>
              <a:t>a </a:t>
            </a:r>
            <a:r>
              <a:rPr lang="en-US" sz="2800" b="1"/>
              <a:t>Lozano, Octavio Paz</a:t>
            </a:r>
          </a:p>
          <a:p>
            <a:pPr marL="0" indent="0">
              <a:buNone/>
            </a:pPr>
            <a:endParaRPr lang="en-US" sz="2800" dirty="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4197530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9.2.2.7. Change of name</a:t>
            </a:r>
          </a:p>
          <a:p>
            <a:pPr lvl="1"/>
            <a:r>
              <a:rPr lang="en-US" smtClean="0"/>
              <a:t>Generally choose the latest form as the preferred name, </a:t>
            </a:r>
            <a:r>
              <a:rPr lang="en-US" i="1" smtClean="0"/>
              <a:t>unless</a:t>
            </a:r>
            <a:r>
              <a:rPr lang="en-US" smtClean="0"/>
              <a:t> you have reason to believe that an earlier name will persist as the name by which the person is better known</a:t>
            </a:r>
          </a:p>
          <a:p>
            <a:pPr lvl="2"/>
            <a:r>
              <a:rPr lang="en-US" smtClean="0"/>
              <a:t>Jacqueline Kennedy Onassis, </a:t>
            </a:r>
            <a:r>
              <a:rPr lang="en-US" i="1" smtClean="0"/>
              <a:t>not</a:t>
            </a:r>
            <a:r>
              <a:rPr lang="en-US" smtClean="0"/>
              <a:t> Jacqueline Bouvier, </a:t>
            </a:r>
            <a:r>
              <a:rPr lang="en-US" i="1" smtClean="0"/>
              <a:t>not</a:t>
            </a:r>
            <a:r>
              <a:rPr lang="en-US" smtClean="0"/>
              <a:t> Jacqueline Kennedy</a:t>
            </a:r>
          </a:p>
          <a:p>
            <a:pPr lvl="2"/>
            <a:r>
              <a:rPr lang="en-US" i="1" smtClean="0"/>
              <a:t>but</a:t>
            </a:r>
            <a:r>
              <a:rPr lang="en-US" smtClean="0"/>
              <a:t> Caroline Kennedy, </a:t>
            </a:r>
            <a:r>
              <a:rPr lang="en-US" i="1" smtClean="0"/>
              <a:t>not</a:t>
            </a:r>
            <a:r>
              <a:rPr lang="en-US" smtClean="0"/>
              <a:t> Caroline Kennedy Schlossberg</a:t>
            </a:r>
            <a:endParaRPr lang="en-US" i="1"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9.2.2.8. Individuals with more than one identity (pseudonyms, stage names, etc.)</a:t>
            </a:r>
          </a:p>
          <a:p>
            <a:r>
              <a:rPr lang="en-US"/>
              <a:t>C</a:t>
            </a:r>
            <a:r>
              <a:rPr lang="en-US" smtClean="0"/>
              <a:t>hoose the name associated with each identity as the preferred name for that identity</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1274338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285"/>
            <a:ext cx="6858000" cy="599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066800" y="2590800"/>
            <a:ext cx="1447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3081744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
            <a:ext cx="7010400" cy="61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447800" y="2626247"/>
            <a:ext cx="1600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876710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endParaRPr lang="en-US" dirty="0" smtClean="0"/>
          </a:p>
          <a:p>
            <a:r>
              <a:rPr lang="en-US" dirty="0" smtClean="0"/>
              <a:t>9.2.2.11. Surnames with separately written prefixes</a:t>
            </a:r>
          </a:p>
          <a:p>
            <a:r>
              <a:rPr lang="en-US" dirty="0" smtClean="0"/>
              <a:t>First element determined by the usage of the person’s language.</a:t>
            </a:r>
          </a:p>
          <a:p>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MARC Coding</a:t>
            </a:r>
            <a:endParaRPr lang="en-US"/>
          </a:p>
        </p:txBody>
      </p:sp>
      <p:sp>
        <p:nvSpPr>
          <p:cNvPr id="3" name="Content Placeholder 2"/>
          <p:cNvSpPr>
            <a:spLocks noGrp="1"/>
          </p:cNvSpPr>
          <p:nvPr>
            <p:ph idx="1"/>
          </p:nvPr>
        </p:nvSpPr>
        <p:spPr/>
        <p:txBody>
          <a:bodyPr/>
          <a:lstStyle/>
          <a:p>
            <a:r>
              <a:rPr lang="en-US" smtClean="0"/>
              <a:t>Persons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How will the preferred name be recorded?</a:t>
            </a:r>
            <a:endParaRPr lang="en-US"/>
          </a:p>
        </p:txBody>
      </p:sp>
      <p:sp>
        <p:nvSpPr>
          <p:cNvPr id="3" name="Content Placeholder 2"/>
          <p:cNvSpPr>
            <a:spLocks noGrp="1"/>
          </p:cNvSpPr>
          <p:nvPr>
            <p:ph idx="1"/>
          </p:nvPr>
        </p:nvSpPr>
        <p:spPr/>
        <p:txBody>
          <a:bodyPr/>
          <a:lstStyle/>
          <a:p>
            <a:pPr marL="0" indent="0">
              <a:buNone/>
            </a:pPr>
            <a:r>
              <a:rPr lang="en-US" smtClean="0"/>
              <a:t>John Van Valkenburg (American)</a:t>
            </a:r>
          </a:p>
          <a:p>
            <a:pPr marL="400050" lvl="1" indent="0">
              <a:buNone/>
            </a:pPr>
            <a:r>
              <a:rPr lang="en-US" smtClean="0"/>
              <a:t>Van Valkenburg, John</a:t>
            </a:r>
          </a:p>
          <a:p>
            <a:pPr marL="0" indent="0">
              <a:buNone/>
            </a:pPr>
            <a:r>
              <a:rPr lang="en-US" smtClean="0"/>
              <a:t>Dirk Van Valkenburg (Dutch)</a:t>
            </a:r>
          </a:p>
          <a:p>
            <a:pPr marL="400050" lvl="1" indent="0">
              <a:buNone/>
            </a:pPr>
            <a:r>
              <a:rPr lang="en-US" smtClean="0"/>
              <a:t>Valkenburg, Dirk van</a:t>
            </a:r>
          </a:p>
          <a:p>
            <a:pPr marL="0" indent="0">
              <a:buNone/>
            </a:pPr>
            <a:r>
              <a:rPr lang="en-US" smtClean="0"/>
              <a:t>Jeroen Van Valkenburg (Afrikaans)</a:t>
            </a:r>
          </a:p>
          <a:p>
            <a:pPr marL="400050" lvl="1" indent="0">
              <a:buNone/>
            </a:pPr>
            <a:r>
              <a:rPr lang="en-US" smtClean="0"/>
              <a:t>Van Valkenburg, Jeroen</a:t>
            </a:r>
          </a:p>
          <a:p>
            <a:pPr marL="0" indent="0">
              <a:buNone/>
            </a:pPr>
            <a:r>
              <a:rPr lang="en-US" smtClean="0"/>
              <a:t>Guy de Maupassant (French)</a:t>
            </a:r>
          </a:p>
          <a:p>
            <a:pPr marL="400050" lvl="1" indent="0">
              <a:buNone/>
            </a:pPr>
            <a:r>
              <a:rPr lang="en-US" smtClean="0"/>
              <a:t>Maupassant, Guy de</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25684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pPr marL="0" indent="0">
              <a:buNone/>
            </a:pPr>
            <a:endParaRPr lang="en-US" smtClean="0"/>
          </a:p>
          <a:p>
            <a:r>
              <a:rPr lang="en-US" smtClean="0"/>
              <a:t>9.2.2.14. Titles of nobility</a:t>
            </a:r>
          </a:p>
          <a:p>
            <a:r>
              <a:rPr lang="en-US" smtClean="0"/>
              <a:t>9.2.2.18. Names without a surname</a:t>
            </a:r>
          </a:p>
          <a:p>
            <a:r>
              <a:rPr lang="en-US" smtClean="0"/>
              <a:t>9.2.2.22. Names consisting of a phrase</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1859368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Person: Dates</a:t>
            </a:r>
          </a:p>
        </p:txBody>
      </p:sp>
      <p:sp>
        <p:nvSpPr>
          <p:cNvPr id="25603" name="Content Placeholder 2"/>
          <p:cNvSpPr>
            <a:spLocks noGrp="1"/>
          </p:cNvSpPr>
          <p:nvPr>
            <p:ph idx="1"/>
          </p:nvPr>
        </p:nvSpPr>
        <p:spPr/>
        <p:txBody>
          <a:bodyPr/>
          <a:lstStyle/>
          <a:p>
            <a:r>
              <a:rPr lang="en-US" smtClean="0"/>
              <a:t>Several types of date</a:t>
            </a:r>
          </a:p>
          <a:p>
            <a:pPr lvl="1"/>
            <a:r>
              <a:rPr lang="en-US" smtClean="0"/>
              <a:t>Date of birth (9.3.2)</a:t>
            </a:r>
          </a:p>
          <a:p>
            <a:pPr lvl="1"/>
            <a:r>
              <a:rPr lang="en-US" smtClean="0"/>
              <a:t>Date of death (9.3.3)</a:t>
            </a:r>
          </a:p>
          <a:p>
            <a:pPr lvl="1"/>
            <a:r>
              <a:rPr lang="en-US" smtClean="0"/>
              <a:t>Period of activity (9.3.4)</a:t>
            </a:r>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Person: Dates</a:t>
            </a:r>
          </a:p>
        </p:txBody>
      </p:sp>
      <p:sp>
        <p:nvSpPr>
          <p:cNvPr id="26627"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Attributes of Person: Dates</a:t>
            </a:r>
          </a:p>
        </p:txBody>
      </p:sp>
      <p:sp>
        <p:nvSpPr>
          <p:cNvPr id="27651" name="Content Placeholder 2"/>
          <p:cNvSpPr>
            <a:spLocks noGrp="1"/>
          </p:cNvSpPr>
          <p:nvPr>
            <p:ph idx="1"/>
          </p:nvPr>
        </p:nvSpPr>
        <p:spPr/>
        <p:txBody>
          <a:bodyPr/>
          <a:lstStyle/>
          <a:p>
            <a:pPr eaLnBrk="1" hangingPunct="1">
              <a:buFont typeface="Arial" charset="0"/>
              <a:buNone/>
            </a:pPr>
            <a:r>
              <a:rPr lang="en-US" sz="1800" b="1" smtClean="0"/>
              <a:t>AACR2				RDA</a:t>
            </a:r>
          </a:p>
          <a:p>
            <a:pPr eaLnBrk="1" hangingPunct="1">
              <a:buFont typeface="Arial" charset="0"/>
              <a:buNone/>
            </a:pPr>
            <a:r>
              <a:rPr lang="en-US" sz="1800" smtClean="0"/>
              <a:t>Abbreviates months		Does not abbreviate months</a:t>
            </a:r>
          </a:p>
          <a:p>
            <a:pPr eaLnBrk="1" hangingPunct="1">
              <a:buFont typeface="Arial" charset="0"/>
              <a:buNone/>
            </a:pPr>
            <a:r>
              <a:rPr lang="en-US" sz="1800" smtClean="0"/>
              <a:t>..., 15th cent.			..., active 15th century</a:t>
            </a:r>
          </a:p>
          <a:p>
            <a:pPr eaLnBrk="1" hangingPunct="1">
              <a:buFont typeface="Arial" charset="0"/>
              <a:buNone/>
            </a:pPr>
            <a:r>
              <a:rPr lang="en-US" sz="1800" smtClean="0"/>
              <a:t>..., ca. 1837-ca. 1896		..., approximately 1837-						approximately 1896</a:t>
            </a:r>
          </a:p>
          <a:p>
            <a:pPr eaLnBrk="1" hangingPunct="1">
              <a:buFont typeface="Arial" charset="0"/>
              <a:buNone/>
            </a:pPr>
            <a:r>
              <a:rPr lang="en-US" sz="1800" smtClean="0"/>
              <a:t>..., b. 1825			..., 1825-</a:t>
            </a:r>
          </a:p>
          <a:p>
            <a:pPr eaLnBrk="1" hangingPunct="1">
              <a:buFont typeface="Arial" charset="0"/>
              <a:buNone/>
            </a:pPr>
            <a:r>
              <a:rPr lang="en-US" sz="1800" smtClean="0"/>
              <a:t>..., d. 1945			..., -1945</a:t>
            </a:r>
          </a:p>
          <a:p>
            <a:pPr eaLnBrk="1" hangingPunct="1">
              <a:buFont typeface="Arial" charset="0"/>
              <a:buNone/>
            </a:pPr>
            <a:r>
              <a:rPr lang="en-US" sz="1800" smtClean="0"/>
              <a:t>..., fl. 1788-1803			..., active 1788-1803</a:t>
            </a:r>
          </a:p>
          <a:p>
            <a:pPr eaLnBrk="1" hangingPunct="1">
              <a:buFont typeface="Arial" charset="0"/>
              <a:buNone/>
            </a:pPr>
            <a:r>
              <a:rPr lang="en-US" sz="1800" smtClean="0"/>
              <a:t>No “fl.” dates in 20th century		No restriction</a:t>
            </a:r>
          </a:p>
          <a:p>
            <a:pPr eaLnBrk="1" hangingPunct="1">
              <a:buFont typeface="Arial" charset="0"/>
              <a:buNone/>
            </a:pPr>
            <a:r>
              <a:rPr lang="en-US" sz="1800" smtClean="0"/>
              <a:t>Note labels such as “born,” “died,” “active” and hyphens between dates are not prescribed in RDA, but are inherent in a given element, so only the date is recorded as part of the element. The label or hyphen is added or generated for display purposes. LC-PCC RDA practice is shown. Other practices would be possible (e.g. “born 1825” rather than “1825-”)</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400" smtClean="0"/>
              <a:t>This element is recorded in MARC 046 in the format YYYYMMDD or YYYY-MM or YYYY</a:t>
            </a:r>
          </a:p>
          <a:p>
            <a:r>
              <a:rPr lang="en-US" sz="2400" smtClean="0"/>
              <a:t>If date information is </a:t>
            </a:r>
            <a:r>
              <a:rPr lang="en-US" sz="2400"/>
              <a:t>more </a:t>
            </a:r>
            <a:r>
              <a:rPr lang="en-US" sz="2400" smtClean="0"/>
              <a:t>complex, </a:t>
            </a:r>
            <a:r>
              <a:rPr lang="en-US" sz="2400"/>
              <a:t>use EDTF </a:t>
            </a:r>
            <a:r>
              <a:rPr lang="en-US" sz="2400" smtClean="0"/>
              <a:t>format</a:t>
            </a:r>
            <a:br>
              <a:rPr lang="en-US" sz="2400" smtClean="0"/>
            </a:br>
            <a:r>
              <a:rPr lang="en-US" sz="2400" smtClean="0"/>
              <a:t>http</a:t>
            </a:r>
            <a:r>
              <a:rPr lang="en-US" sz="2400"/>
              <a:t>://www.loc.gov/standards/datetime/</a:t>
            </a:r>
            <a:endParaRPr lang="en-US" sz="2400" smtClean="0"/>
          </a:p>
          <a:p>
            <a:r>
              <a:rPr lang="en-US" sz="2400" smtClean="0"/>
              <a:t>Birth date is recorded in $f; death date in $g</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endParaRPr lang="en-US"/>
          </a:p>
          <a:p>
            <a:pPr>
              <a:buNone/>
            </a:pPr>
            <a:r>
              <a:rPr lang="en-US" smtClean="0"/>
              <a:t>046</a:t>
            </a:r>
            <a:r>
              <a:rPr lang="en-US"/>
              <a:t>		$f </a:t>
            </a:r>
            <a:r>
              <a:rPr lang="en-US" b="1"/>
              <a:t>19140331 </a:t>
            </a:r>
            <a:r>
              <a:rPr lang="en-US"/>
              <a:t>$g</a:t>
            </a:r>
            <a:r>
              <a:rPr lang="en-US" b="1"/>
              <a:t> 19980419</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2888734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800" smtClean="0"/>
              <a:t>Because these are core elements, if known they must be recorded as elements in 046 or in 100 as part of the authorized access point, or both.</a:t>
            </a:r>
          </a:p>
          <a:p>
            <a:r>
              <a:rPr lang="en-US" sz="2800" smtClean="0"/>
              <a:t>Add dates to the authorized access point when establishing a name if they are known but generally do not add to already established forms.</a:t>
            </a:r>
          </a:p>
          <a:p>
            <a:r>
              <a:rPr lang="en-US" sz="2800" smtClean="0"/>
              <a:t>According to Wikipedia, Octavio Paz was born March 31, 1914 and died April 19, 1998.</a:t>
            </a:r>
            <a:endParaRPr lang="en-US" sz="2400"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732878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smtClean="0"/>
              <a:t>9.5.1.1: A fuller form of name is the full form of a part of a name represented only by an initial or abbreviation in the form chosen as the preferred name, or a part of the name not included in the form chosen as the preferred name.</a:t>
            </a:r>
          </a:p>
          <a:p>
            <a:r>
              <a:rPr lang="en-US" smtClean="0"/>
              <a:t>Unlike dates, fuller form is core only if needed to distinguish one person from another with the same 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dirty="0" smtClean="0"/>
              <a:t>Caution: fuller forms may expand initials or abbreviations.</a:t>
            </a:r>
            <a:endParaRPr lang="en-US" dirty="0"/>
          </a:p>
          <a:p>
            <a:pPr lvl="1"/>
            <a:r>
              <a:rPr lang="en-US" dirty="0" smtClean="0"/>
              <a:t>William </a:t>
            </a:r>
            <a:r>
              <a:rPr lang="en-US" smtClean="0"/>
              <a:t>may be </a:t>
            </a:r>
            <a:r>
              <a:rPr lang="en-US" dirty="0" smtClean="0"/>
              <a:t>a fuller form of “Wm.”</a:t>
            </a:r>
          </a:p>
          <a:p>
            <a:pPr lvl="1"/>
            <a:r>
              <a:rPr lang="en-US" dirty="0" smtClean="0"/>
              <a:t>George may be a fuller form of “G.”</a:t>
            </a:r>
          </a:p>
          <a:p>
            <a:r>
              <a:rPr lang="en-US" dirty="0" smtClean="0"/>
              <a:t>Fuller forms are </a:t>
            </a:r>
            <a:r>
              <a:rPr lang="en-US" i="1" dirty="0" smtClean="0"/>
              <a:t>not</a:t>
            </a:r>
            <a:r>
              <a:rPr lang="en-US" dirty="0" smtClean="0"/>
              <a:t> longer forms of </a:t>
            </a:r>
            <a:r>
              <a:rPr lang="en-US" i="1" dirty="0" smtClean="0"/>
              <a:t>different </a:t>
            </a:r>
            <a:r>
              <a:rPr lang="en-US" dirty="0" smtClean="0"/>
              <a:t>names such as nicknames.</a:t>
            </a:r>
          </a:p>
          <a:p>
            <a:pPr lvl="1"/>
            <a:r>
              <a:rPr lang="en-US" dirty="0" smtClean="0"/>
              <a:t>Albert is </a:t>
            </a:r>
            <a:r>
              <a:rPr lang="en-US" i="1" dirty="0" smtClean="0"/>
              <a:t>not</a:t>
            </a:r>
            <a:r>
              <a:rPr lang="en-US" dirty="0" smtClean="0"/>
              <a:t> a fuller form of “Al”</a:t>
            </a:r>
          </a:p>
          <a:p>
            <a:pPr lvl="1"/>
            <a:r>
              <a:rPr lang="en-US" dirty="0" smtClean="0"/>
              <a:t>Christopher is </a:t>
            </a:r>
            <a:r>
              <a:rPr lang="en-US" i="1" dirty="0" smtClean="0"/>
              <a:t>not</a:t>
            </a:r>
            <a:r>
              <a:rPr lang="en-US" dirty="0" smtClean="0"/>
              <a:t> a fuller form of “Chris”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47555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Persons: Definition</a:t>
            </a:r>
          </a:p>
        </p:txBody>
      </p:sp>
      <p:sp>
        <p:nvSpPr>
          <p:cNvPr id="17411" name="Content Placeholder 2"/>
          <p:cNvSpPr>
            <a:spLocks noGrp="1"/>
          </p:cNvSpPr>
          <p:nvPr>
            <p:ph idx="1"/>
          </p:nvPr>
        </p:nvSpPr>
        <p:spPr/>
        <p:txBody>
          <a:bodyPr/>
          <a:lstStyle/>
          <a:p>
            <a:r>
              <a:rPr lang="en-US" smtClean="0"/>
              <a:t>8.1.2. The term person refers to an individual or an identity established by an individual (either alone or in collaboration with one or more other individuals).</a:t>
            </a:r>
          </a:p>
          <a:p>
            <a:r>
              <a:rPr lang="en-US" smtClean="0"/>
              <a:t>This definition includes fictitious entities and non-human entities such as named </a:t>
            </a:r>
            <a:r>
              <a:rPr lang="en-US"/>
              <a:t>animals (RDA 9.0 makes this explicit).</a:t>
            </a:r>
            <a:endParaRPr lang="en-US" smtClean="0"/>
          </a:p>
          <a:p>
            <a:r>
              <a:rPr lang="en-US" smtClean="0"/>
              <a:t>This is a broader definition than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Fuller form is recorded in $q of a MARC authorities 378 field.</a:t>
            </a:r>
          </a:p>
          <a:p>
            <a:r>
              <a:rPr lang="en-US" smtClean="0"/>
              <a:t>It may also appear in the authorized access point in subfield $q.</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Octavio Paz’s surname sometimes appears as Paz Lozano, as seen in the Wikipedia article. This is a fuller form of the surname Paz.</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439296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Fuller Form</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r>
              <a:rPr lang="en-US" smtClean="0"/>
              <a:t>046</a:t>
            </a:r>
            <a:r>
              <a:rPr lang="en-US"/>
              <a:t>		$f 19140331</a:t>
            </a:r>
            <a:r>
              <a:rPr lang="en-US" b="1"/>
              <a:t> </a:t>
            </a:r>
            <a:r>
              <a:rPr lang="en-US"/>
              <a:t>$g</a:t>
            </a:r>
            <a:r>
              <a:rPr lang="en-US" b="1"/>
              <a:t> </a:t>
            </a:r>
            <a:r>
              <a:rPr lang="en-US"/>
              <a:t>19980419</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0" indent="0">
              <a:buNone/>
            </a:pPr>
            <a:r>
              <a:rPr lang="en-US" smtClean="0"/>
              <a:t>378		$q </a:t>
            </a:r>
            <a:r>
              <a:rPr lang="en-US" b="1" smtClean="0"/>
              <a:t>Paz Lozano</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1365917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Person: Gender</a:t>
            </a:r>
          </a:p>
        </p:txBody>
      </p:sp>
      <p:sp>
        <p:nvSpPr>
          <p:cNvPr id="31747" name="Content Placeholder 2"/>
          <p:cNvSpPr>
            <a:spLocks noGrp="1"/>
          </p:cNvSpPr>
          <p:nvPr>
            <p:ph idx="1"/>
          </p:nvPr>
        </p:nvSpPr>
        <p:spPr/>
        <p:txBody>
          <a:bodyPr/>
          <a:lstStyle/>
          <a:p>
            <a:r>
              <a:rPr lang="en-US" sz="2800" smtClean="0"/>
              <a:t>9.7. Gender is recorded using one of these words:</a:t>
            </a:r>
          </a:p>
          <a:p>
            <a:pPr lvl="1"/>
            <a:r>
              <a:rPr lang="en-US" smtClean="0"/>
              <a:t>male</a:t>
            </a:r>
          </a:p>
          <a:p>
            <a:pPr lvl="1"/>
            <a:r>
              <a:rPr lang="en-US" smtClean="0"/>
              <a:t>female</a:t>
            </a:r>
          </a:p>
          <a:p>
            <a:pPr lvl="1"/>
            <a:r>
              <a:rPr lang="en-US" smtClean="0"/>
              <a:t>not known</a:t>
            </a:r>
          </a:p>
          <a:p>
            <a:r>
              <a:rPr lang="en-US" sz="2800" smtClean="0"/>
              <a:t>This attribute is not core, but may be recorded</a:t>
            </a:r>
          </a:p>
          <a:p>
            <a:r>
              <a:rPr lang="en-US" sz="2800" smtClean="0"/>
              <a:t>In the MARC authority record, gender is recorded in 375</a:t>
            </a:r>
          </a:p>
          <a:p>
            <a:r>
              <a:rPr lang="en-US" sz="2800" smtClean="0"/>
              <a:t>Octavio Paz’s gender is “male”.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Gender</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r>
              <a:rPr lang="en-US" smtClean="0"/>
              <a:t>046</a:t>
            </a:r>
            <a:r>
              <a:rPr lang="en-US"/>
              <a:t>		$f 19140331</a:t>
            </a:r>
            <a:r>
              <a:rPr lang="en-US" b="1"/>
              <a:t> </a:t>
            </a:r>
            <a:r>
              <a:rPr lang="en-US"/>
              <a:t>$g</a:t>
            </a:r>
            <a:r>
              <a:rPr lang="en-US" b="1"/>
              <a:t> </a:t>
            </a:r>
            <a:r>
              <a:rPr lang="en-US"/>
              <a:t>19980419</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0" indent="0">
              <a:buNone/>
            </a:pPr>
            <a:r>
              <a:rPr lang="en-US" smtClean="0"/>
              <a:t>375</a:t>
            </a:r>
            <a:r>
              <a:rPr lang="en-US" smtClean="0"/>
              <a:t>		$a </a:t>
            </a:r>
            <a:r>
              <a:rPr lang="en-US" b="1" smtClean="0"/>
              <a:t>male</a:t>
            </a:r>
          </a:p>
          <a:p>
            <a:pPr marL="0" indent="0">
              <a:buNone/>
            </a:pPr>
            <a:r>
              <a:rPr lang="en-US"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2085154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Person: Place</a:t>
            </a:r>
          </a:p>
        </p:txBody>
      </p:sp>
      <p:sp>
        <p:nvSpPr>
          <p:cNvPr id="32771" name="Content Placeholder 2"/>
          <p:cNvSpPr>
            <a:spLocks noGrp="1"/>
          </p:cNvSpPr>
          <p:nvPr>
            <p:ph idx="1"/>
          </p:nvPr>
        </p:nvSpPr>
        <p:spPr/>
        <p:txBody>
          <a:bodyPr/>
          <a:lstStyle/>
          <a:p>
            <a:r>
              <a:rPr lang="en-US" smtClean="0"/>
              <a:t>Place elements</a:t>
            </a:r>
          </a:p>
          <a:p>
            <a:pPr lvl="1"/>
            <a:r>
              <a:rPr lang="en-US" smtClean="0"/>
              <a:t>9.8 (place of birth); </a:t>
            </a:r>
          </a:p>
          <a:p>
            <a:pPr lvl="1"/>
            <a:r>
              <a:rPr lang="en-US" smtClean="0"/>
              <a:t>9.9 (place of death);</a:t>
            </a:r>
          </a:p>
          <a:p>
            <a:pPr lvl="1"/>
            <a:r>
              <a:rPr lang="en-US" smtClean="0"/>
              <a:t>9.10 (country associated with the person);</a:t>
            </a:r>
          </a:p>
          <a:p>
            <a:pPr lvl="1"/>
            <a:r>
              <a:rPr lang="en-US" smtClean="0"/>
              <a:t>9.11 (place of residence)</a:t>
            </a:r>
          </a:p>
          <a:p>
            <a:r>
              <a:rPr lang="en-US" smtClean="0"/>
              <a:t>The place elements are not core, but may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Place of birth $a</a:t>
            </a:r>
          </a:p>
          <a:p>
            <a:pPr lvl="1"/>
            <a:r>
              <a:rPr lang="en-US" smtClean="0"/>
              <a:t>Place of death $b</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“Paris (France)”</a:t>
            </a:r>
          </a:p>
          <a:p>
            <a:r>
              <a:rPr lang="en-US" sz="2800" smtClean="0"/>
              <a:t>LC/PCC Practice: record in 370 exactly as established in the Authority File</a:t>
            </a:r>
          </a:p>
          <a:p>
            <a:r>
              <a:rPr lang="en-US" sz="2800" smtClean="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p:txBody>
          <a:bodyPr/>
          <a:lstStyle/>
          <a:p>
            <a:pPr>
              <a:buFont typeface="Arial" charset="0"/>
              <a:buNone/>
            </a:pPr>
            <a:r>
              <a:rPr lang="en-US" sz="2400" dirty="0" smtClean="0"/>
              <a:t>370  $</a:t>
            </a:r>
            <a:r>
              <a:rPr lang="en-US" sz="2400" smtClean="0"/>
              <a:t>a London (England) $2 naf	[birthplace</a:t>
            </a:r>
            <a:r>
              <a:rPr lang="en-US" sz="2400" dirty="0" smtClean="0"/>
              <a:t>]	</a:t>
            </a:r>
          </a:p>
          <a:p>
            <a:pPr>
              <a:buFont typeface="Arial" charset="0"/>
              <a:buNone/>
            </a:pPr>
            <a:r>
              <a:rPr lang="en-US" sz="2400" dirty="0" smtClean="0"/>
              <a:t>370  $b </a:t>
            </a:r>
            <a:r>
              <a:rPr lang="en-US" sz="2400" smtClean="0"/>
              <a:t>Mexico City (Mexico) $2 naf</a:t>
            </a:r>
            <a:r>
              <a:rPr lang="en-US" sz="2400" dirty="0" smtClean="0"/>
              <a:t>	[death place]</a:t>
            </a:r>
          </a:p>
          <a:p>
            <a:pPr>
              <a:buFont typeface="Arial" charset="0"/>
              <a:buNone/>
            </a:pPr>
            <a:r>
              <a:rPr lang="en-US" sz="2400" dirty="0" smtClean="0"/>
              <a:t>370  $</a:t>
            </a:r>
            <a:r>
              <a:rPr lang="en-US" sz="2400" smtClean="0"/>
              <a:t>e Austin (Tex.) $2 naf</a:t>
            </a:r>
            <a:r>
              <a:rPr lang="en-US" sz="2400" dirty="0" smtClean="0"/>
              <a:t>		[place of residence]	</a:t>
            </a:r>
          </a:p>
          <a:p>
            <a:pPr>
              <a:buFont typeface="Arial" charset="0"/>
              <a:buNone/>
            </a:pPr>
            <a:r>
              <a:rPr lang="en-US" sz="2400" dirty="0" smtClean="0"/>
              <a:t>370  $</a:t>
            </a:r>
            <a:r>
              <a:rPr lang="en-US" sz="2400" smtClean="0"/>
              <a:t>f Ontario (Calif.) $2 naf </a:t>
            </a:r>
            <a:r>
              <a:rPr lang="en-US" sz="2400" dirty="0" smtClean="0"/>
              <a:t>		[other associated place]</a:t>
            </a:r>
          </a:p>
          <a:p>
            <a:pPr>
              <a:buFont typeface="Arial" charset="0"/>
              <a:buNone/>
            </a:pPr>
            <a:r>
              <a:rPr lang="en-US" sz="2400" dirty="0" smtClean="0"/>
              <a:t>370  $</a:t>
            </a:r>
            <a:r>
              <a:rPr lang="en-US" sz="2400" smtClean="0"/>
              <a:t>a Arizona $2 naf</a:t>
            </a:r>
            <a:r>
              <a:rPr lang="en-US" sz="2400" dirty="0" smtClean="0"/>
              <a:t>			[birthplace]</a:t>
            </a:r>
          </a:p>
          <a:p>
            <a:pPr>
              <a:buFont typeface="Arial" charset="0"/>
              <a:buNone/>
            </a:pPr>
            <a:r>
              <a:rPr lang="en-US" sz="2400" dirty="0" smtClean="0"/>
              <a:t>370  $</a:t>
            </a:r>
            <a:r>
              <a:rPr lang="en-US" sz="2400" smtClean="0"/>
              <a:t>b District of Columbia $2 naf</a:t>
            </a:r>
            <a:r>
              <a:rPr lang="en-US" sz="2400" dirty="0" smtClean="0"/>
              <a:t>	[death place]</a:t>
            </a:r>
          </a:p>
          <a:p>
            <a:pPr>
              <a:buFont typeface="Arial" charset="0"/>
              <a:buNone/>
            </a:pPr>
            <a:r>
              <a:rPr lang="en-US" sz="2400" dirty="0" smtClean="0"/>
              <a:t>370  $</a:t>
            </a:r>
            <a:r>
              <a:rPr lang="en-US" sz="2400" smtClean="0"/>
              <a:t>b United States $</a:t>
            </a:r>
            <a:r>
              <a:rPr lang="en-US" sz="2400" smtClean="0"/>
              <a:t>2 naf</a:t>
            </a:r>
            <a:r>
              <a:rPr lang="en-US" sz="2400" dirty="0" smtClean="0"/>
              <a:t>		[death place]</a:t>
            </a:r>
          </a:p>
          <a:p>
            <a:pPr>
              <a:buFont typeface="Arial" charset="0"/>
              <a:buNone/>
            </a:pPr>
            <a:endParaRPr lang="en-US" sz="2400" smtClean="0"/>
          </a:p>
          <a:p>
            <a:pPr>
              <a:buFont typeface="Arial" charset="0"/>
              <a:buNone/>
            </a:pPr>
            <a:r>
              <a:rPr lang="en-US" sz="2400" smtClean="0"/>
              <a:t>370  </a:t>
            </a:r>
            <a:r>
              <a:rPr lang="en-US" sz="2400" dirty="0" smtClean="0"/>
              <a:t>$</a:t>
            </a:r>
            <a:r>
              <a:rPr lang="en-US" sz="2400" smtClean="0"/>
              <a:t>a Auckland (N.Z.) </a:t>
            </a:r>
            <a:r>
              <a:rPr lang="en-US" sz="2400" dirty="0" smtClean="0"/>
              <a:t>$</a:t>
            </a:r>
            <a:r>
              <a:rPr lang="en-US" sz="2400" smtClean="0"/>
              <a:t>b Puerto Rico </a:t>
            </a:r>
            <a:r>
              <a:rPr lang="en-US" sz="2400" dirty="0" smtClean="0"/>
              <a:t>$</a:t>
            </a:r>
            <a:r>
              <a:rPr lang="en-US" sz="2400" smtClean="0"/>
              <a:t>c France $2 naf</a:t>
            </a:r>
            <a:endParaRPr lang="en-US" sz="2400" dirty="0" smtClean="0"/>
          </a:p>
          <a:p>
            <a:pPr>
              <a:buFont typeface="Arial" charset="0"/>
              <a:buNone/>
            </a:pPr>
            <a:r>
              <a:rPr lang="en-US" sz="2400" dirty="0" smtClean="0"/>
              <a:t>		[birthplace, death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$a Cache Valley (Utah and Idaho) $2 lcsh	[birthplace]	</a:t>
            </a:r>
          </a:p>
          <a:p>
            <a:pPr lvl="1">
              <a:buNone/>
            </a:pPr>
            <a:r>
              <a:rPr lang="en-US" sz="2000" smtClean="0"/>
              <a:t>370  $b Pompeii (Extinct city) $2 lcsh		[death place]</a:t>
            </a:r>
          </a:p>
          <a:p>
            <a:pPr lvl="1">
              <a:buNone/>
            </a:pPr>
            <a:r>
              <a:rPr lang="en-US" sz="2000" smtClean="0"/>
              <a:t>370  $e Tahoe, Lake (Calif. and Nev.) $2 lcsh	[place of residence]	</a:t>
            </a:r>
          </a:p>
          <a:p>
            <a:pPr>
              <a:buFont typeface="Arial" charset="0"/>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3814833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Non-traditional person</a:t>
            </a:r>
            <a:endParaRPr lang="en-US"/>
          </a:p>
        </p:txBody>
      </p:sp>
      <p:sp>
        <p:nvSpPr>
          <p:cNvPr id="3" name="Content Placeholder 2"/>
          <p:cNvSpPr>
            <a:spLocks noGrp="1"/>
          </p:cNvSpPr>
          <p:nvPr>
            <p:ph idx="1"/>
          </p:nvPr>
        </p:nvSpPr>
        <p:spPr>
          <a:xfrm>
            <a:off x="457200" y="1295400"/>
            <a:ext cx="8229600" cy="3124201"/>
          </a:xfrm>
          <a:ln>
            <a:solidFill>
              <a:schemeClr val="tx1"/>
            </a:solidFill>
          </a:ln>
        </p:spPr>
        <p:txBody>
          <a:bodyPr/>
          <a:lstStyle/>
          <a:p>
            <a:pPr marL="0" indent="0">
              <a:buNone/>
            </a:pPr>
            <a:r>
              <a:rPr lang="en-US" sz="1600" smtClean="0"/>
              <a:t>Authority record</a:t>
            </a:r>
          </a:p>
          <a:p>
            <a:pPr marL="0" indent="0">
              <a:buNone/>
            </a:pPr>
            <a:r>
              <a:rPr lang="en-US" sz="1600" smtClean="0"/>
              <a:t>046</a:t>
            </a:r>
            <a:r>
              <a:rPr lang="en-US" sz="1600"/>
              <a:t>	</a:t>
            </a:r>
            <a:r>
              <a:rPr lang="en-US" sz="1600" smtClean="0"/>
              <a:t>$f </a:t>
            </a:r>
            <a:r>
              <a:rPr lang="en-US" sz="1600"/>
              <a:t>1976~ </a:t>
            </a:r>
            <a:r>
              <a:rPr lang="en-US" sz="1600" smtClean="0"/>
              <a:t>$g </a:t>
            </a:r>
            <a:r>
              <a:rPr lang="en-US" sz="1600"/>
              <a:t>2003-12-12 </a:t>
            </a:r>
            <a:r>
              <a:rPr lang="en-US" sz="1600" smtClean="0"/>
              <a:t>$2 </a:t>
            </a:r>
            <a:r>
              <a:rPr lang="en-US" sz="1600"/>
              <a:t>edtf</a:t>
            </a:r>
          </a:p>
          <a:p>
            <a:pPr marL="0" indent="0">
              <a:buNone/>
            </a:pPr>
            <a:r>
              <a:rPr lang="en-US" sz="1600"/>
              <a:t>100 0	</a:t>
            </a:r>
            <a:r>
              <a:rPr lang="en-US" sz="1600" smtClean="0"/>
              <a:t>$a Keiko, $d </a:t>
            </a:r>
            <a:r>
              <a:rPr lang="en-US" sz="1600"/>
              <a:t>approximately </a:t>
            </a:r>
            <a:r>
              <a:rPr lang="en-US" sz="1600" smtClean="0"/>
              <a:t>1976-2003</a:t>
            </a:r>
          </a:p>
          <a:p>
            <a:pPr marL="0" indent="0">
              <a:buNone/>
            </a:pPr>
            <a:r>
              <a:rPr lang="en-US" sz="1600" smtClean="0"/>
              <a:t>368	$c Orca whale</a:t>
            </a:r>
            <a:endParaRPr lang="en-US" sz="1600"/>
          </a:p>
          <a:p>
            <a:pPr marL="0" indent="0">
              <a:buNone/>
            </a:pPr>
            <a:r>
              <a:rPr lang="en-US" sz="1600"/>
              <a:t>373	</a:t>
            </a:r>
            <a:r>
              <a:rPr lang="en-US" sz="1600" smtClean="0"/>
              <a:t>$a Marineland (Ont.)</a:t>
            </a:r>
            <a:endParaRPr lang="en-US" sz="1600"/>
          </a:p>
          <a:p>
            <a:pPr marL="0" indent="0">
              <a:buNone/>
            </a:pPr>
            <a:r>
              <a:rPr lang="en-US" sz="1600"/>
              <a:t>374	</a:t>
            </a:r>
            <a:r>
              <a:rPr lang="en-US" sz="1600" smtClean="0"/>
              <a:t>$a </a:t>
            </a:r>
            <a:r>
              <a:rPr lang="en-US" sz="1600"/>
              <a:t>Actors </a:t>
            </a:r>
            <a:r>
              <a:rPr lang="en-US" sz="1600" smtClean="0"/>
              <a:t>$2 </a:t>
            </a:r>
            <a:r>
              <a:rPr lang="en-US" sz="1600"/>
              <a:t>lcsh</a:t>
            </a:r>
          </a:p>
          <a:p>
            <a:pPr marL="0" indent="0">
              <a:buNone/>
            </a:pPr>
            <a:r>
              <a:rPr lang="en-US" sz="1600"/>
              <a:t>375	</a:t>
            </a:r>
            <a:r>
              <a:rPr lang="en-US" sz="1600" smtClean="0"/>
              <a:t>$a </a:t>
            </a:r>
            <a:r>
              <a:rPr lang="en-US" sz="1600"/>
              <a:t>male</a:t>
            </a:r>
          </a:p>
          <a:p>
            <a:pPr marL="0" indent="0">
              <a:buNone/>
            </a:pPr>
            <a:r>
              <a:rPr lang="en-US" sz="1600"/>
              <a:t>670	</a:t>
            </a:r>
            <a:r>
              <a:rPr lang="en-US" sz="1600" smtClean="0"/>
              <a:t>$a </a:t>
            </a:r>
            <a:r>
              <a:rPr lang="en-US" sz="1600"/>
              <a:t>Free Willy, 1993: </a:t>
            </a:r>
            <a:r>
              <a:rPr lang="en-US" sz="1600" smtClean="0"/>
              <a:t>$b </a:t>
            </a:r>
            <a:r>
              <a:rPr lang="en-US" sz="1600"/>
              <a:t>credits (Keiko as Willy)</a:t>
            </a:r>
          </a:p>
          <a:p>
            <a:pPr marL="0" indent="0">
              <a:buNone/>
            </a:pPr>
            <a:r>
              <a:rPr lang="en-US" sz="1600"/>
              <a:t>670	</a:t>
            </a:r>
            <a:r>
              <a:rPr lang="en-US" sz="1600" smtClean="0"/>
              <a:t>$a </a:t>
            </a:r>
            <a:r>
              <a:rPr lang="en-US" sz="1600"/>
              <a:t>Wikipedia, 3 August 2011 </a:t>
            </a:r>
            <a:r>
              <a:rPr lang="en-US" sz="1600" smtClean="0"/>
              <a:t>$b </a:t>
            </a:r>
            <a:r>
              <a:rPr lang="en-US" sz="1600"/>
              <a:t>(Keiko; born approximately 1976, died December 12, 2003; male orca actor who starred in the film Free Willy; captured near Iceland in 1979, later sold to Marineland in Ontario; performed in parks in North </a:t>
            </a:r>
            <a:r>
              <a:rPr lang="en-US" sz="1600" smtClean="0"/>
              <a:t>America)</a:t>
            </a:r>
            <a:endParaRPr lang="en-US"/>
          </a:p>
        </p:txBody>
      </p:sp>
      <p:sp>
        <p:nvSpPr>
          <p:cNvPr id="4" name="Content Placeholder 2"/>
          <p:cNvSpPr txBox="1">
            <a:spLocks/>
          </p:cNvSpPr>
          <p:nvPr/>
        </p:nvSpPr>
        <p:spPr bwMode="auto">
          <a:xfrm>
            <a:off x="457200" y="4572000"/>
            <a:ext cx="8229600" cy="1401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smtClean="0"/>
              <a:t>Abbreviated bibliographic record</a:t>
            </a:r>
          </a:p>
          <a:p>
            <a:pPr marL="0" indent="0">
              <a:buFont typeface="Arial" charset="0"/>
              <a:buNone/>
            </a:pPr>
            <a:r>
              <a:rPr lang="en-US" sz="1600" smtClean="0"/>
              <a:t>245 00	$a Free Willy / $c Warner Bros. in association with Le Studio Canal+, Regency Enterprises and Alcor Films.</a:t>
            </a:r>
          </a:p>
          <a:p>
            <a:pPr marL="0" indent="0">
              <a:buFont typeface="Arial" charset="0"/>
              <a:buNone/>
            </a:pPr>
            <a:r>
              <a:rPr lang="en-US" sz="1600" smtClean="0"/>
              <a:t>…</a:t>
            </a:r>
          </a:p>
          <a:p>
            <a:pPr marL="0" indent="0">
              <a:buFont typeface="Arial" charset="0"/>
              <a:buNone/>
            </a:pPr>
            <a:r>
              <a:rPr lang="en-US" sz="1600" smtClean="0"/>
              <a:t>700 0	$a Keiko, $d approximately 1976-2003, $e actor.</a:t>
            </a:r>
          </a:p>
          <a:p>
            <a:pPr marL="0" indent="0">
              <a:buFont typeface="Arial" charset="0"/>
              <a:buNone/>
            </a:pPr>
            <a:r>
              <a:rPr lang="en-US" sz="1600" smtClean="0"/>
              <a:t> </a:t>
            </a:r>
          </a:p>
          <a:p>
            <a:pPr marL="0" indent="0">
              <a:buFont typeface="Arial" charset="0"/>
              <a:buNone/>
            </a:pPr>
            <a:endParaRPr lang="en-US"/>
          </a:p>
        </p:txBody>
      </p:sp>
      <p:sp>
        <p:nvSpPr>
          <p:cNvPr id="5" name="Footer Placeholder 4"/>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1299440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endParaRPr lang="en-US" smtClean="0"/>
          </a:p>
          <a:p>
            <a:r>
              <a:rPr lang="en-US" smtClean="0"/>
              <a:t>Octavio Paz was born and died in Mexico City. He lived parts of his life in Spain, the United States, and India.</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Place</a:t>
            </a:r>
          </a:p>
        </p:txBody>
      </p:sp>
      <p:sp>
        <p:nvSpPr>
          <p:cNvPr id="28675" name="Content Placeholder 2"/>
          <p:cNvSpPr>
            <a:spLocks noGrp="1"/>
          </p:cNvSpPr>
          <p:nvPr>
            <p:ph idx="1"/>
          </p:nvPr>
        </p:nvSpPr>
        <p:spPr>
          <a:xfrm>
            <a:off x="457200" y="1219200"/>
            <a:ext cx="8229600" cy="4906963"/>
          </a:xfrm>
        </p:spPr>
        <p:txBody>
          <a:bodyPr/>
          <a:lstStyle/>
          <a:p>
            <a:pPr>
              <a:buNone/>
            </a:pPr>
            <a:r>
              <a:rPr lang="en-US" smtClean="0"/>
              <a:t>046</a:t>
            </a:r>
            <a:r>
              <a:rPr lang="en-US"/>
              <a:t>		$f 19140331</a:t>
            </a:r>
            <a:r>
              <a:rPr lang="en-US" b="1"/>
              <a:t> </a:t>
            </a:r>
            <a:r>
              <a:rPr lang="en-US"/>
              <a:t>$g</a:t>
            </a:r>
            <a:r>
              <a:rPr lang="en-US" b="1"/>
              <a:t> </a:t>
            </a:r>
            <a:r>
              <a:rPr lang="en-US"/>
              <a:t>19980419</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1828800" indent="-1828800">
              <a:buNone/>
            </a:pPr>
            <a:r>
              <a:rPr lang="en-US"/>
              <a:t>370	</a:t>
            </a:r>
            <a:r>
              <a:rPr lang="en-US" smtClean="0"/>
              <a:t>$</a:t>
            </a:r>
            <a:r>
              <a:rPr lang="en-US"/>
              <a:t>a </a:t>
            </a:r>
            <a:r>
              <a:rPr lang="en-US" b="1"/>
              <a:t>Mexico City (Mexico) </a:t>
            </a:r>
            <a:r>
              <a:rPr lang="en-US"/>
              <a:t>$b</a:t>
            </a:r>
            <a:r>
              <a:rPr lang="en-US" b="1"/>
              <a:t> Mexico City (Mexico) </a:t>
            </a:r>
            <a:r>
              <a:rPr lang="en-US"/>
              <a:t>$c</a:t>
            </a:r>
            <a:r>
              <a:rPr lang="en-US" b="1"/>
              <a:t> Spain </a:t>
            </a:r>
            <a:r>
              <a:rPr lang="en-US"/>
              <a:t>$c</a:t>
            </a:r>
            <a:r>
              <a:rPr lang="en-US" b="1"/>
              <a:t> United States </a:t>
            </a:r>
            <a:r>
              <a:rPr lang="en-US"/>
              <a:t>$c</a:t>
            </a:r>
            <a:r>
              <a:rPr lang="en-US" b="1"/>
              <a:t> India </a:t>
            </a:r>
            <a:r>
              <a:rPr lang="en-US"/>
              <a:t>$2 naf</a:t>
            </a:r>
            <a:endParaRPr lang="en-US" smtClean="0"/>
          </a:p>
          <a:p>
            <a:pPr marL="0" indent="0">
              <a:buNone/>
            </a:pPr>
            <a:r>
              <a:rPr lang="en-US" smtClean="0"/>
              <a:t>375</a:t>
            </a:r>
            <a:r>
              <a:rPr lang="en-US" smtClean="0"/>
              <a:t>		$a male</a:t>
            </a:r>
          </a:p>
          <a:p>
            <a:pPr marL="0" indent="0">
              <a:buNone/>
            </a:pPr>
            <a:r>
              <a:rPr lang="en-US"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16523754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Person: Affiliation</a:t>
            </a:r>
          </a:p>
        </p:txBody>
      </p:sp>
      <p:sp>
        <p:nvSpPr>
          <p:cNvPr id="39939" name="Content Placeholder 2"/>
          <p:cNvSpPr>
            <a:spLocks noGrp="1"/>
          </p:cNvSpPr>
          <p:nvPr>
            <p:ph idx="1"/>
          </p:nvPr>
        </p:nvSpPr>
        <p:spPr/>
        <p:txBody>
          <a:bodyPr/>
          <a:lstStyle/>
          <a:p>
            <a:r>
              <a:rPr lang="en-US" sz="2800" smtClean="0"/>
              <a:t>9.13.1.1. An affiliation is a group with which a person is affiliated or has been affiliated through employment, membership, cultural identity, etc. This element is not core.</a:t>
            </a:r>
          </a:p>
          <a:p>
            <a:r>
              <a:rPr lang="en-US" sz="2800" smtClean="0"/>
              <a:t>Affiliation is recorded in MARC 373.</a:t>
            </a:r>
          </a:p>
          <a:p>
            <a:r>
              <a:rPr lang="en-US" sz="2800" smtClean="0"/>
              <a:t>If established in the NAF, use the form found there, followed by $2 naf</a:t>
            </a:r>
          </a:p>
          <a:p>
            <a:r>
              <a:rPr lang="en-US" sz="2800" smtClean="0"/>
              <a:t>Octavio Paz taught at Cambridge University, the University of Texas, and Harvard.</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Affilliation</a:t>
            </a:r>
          </a:p>
        </p:txBody>
      </p:sp>
      <p:sp>
        <p:nvSpPr>
          <p:cNvPr id="28675" name="Content Placeholder 2"/>
          <p:cNvSpPr>
            <a:spLocks noGrp="1"/>
          </p:cNvSpPr>
          <p:nvPr>
            <p:ph idx="1"/>
          </p:nvPr>
        </p:nvSpPr>
        <p:spPr>
          <a:xfrm>
            <a:off x="457200" y="1219200"/>
            <a:ext cx="8229600" cy="4906963"/>
          </a:xfrm>
        </p:spPr>
        <p:txBody>
          <a:bodyPr/>
          <a:lstStyle/>
          <a:p>
            <a:pPr marL="914400" indent="-914400">
              <a:buNone/>
            </a:pPr>
            <a:r>
              <a:rPr lang="en-US" sz="2800" smtClean="0"/>
              <a:t>046</a:t>
            </a:r>
            <a:r>
              <a:rPr lang="en-US" sz="2800"/>
              <a:t>	</a:t>
            </a:r>
            <a:r>
              <a:rPr lang="en-US" sz="2800" smtClean="0"/>
              <a:t>$</a:t>
            </a:r>
            <a:r>
              <a:rPr lang="en-US" sz="2800"/>
              <a:t>f 19140331</a:t>
            </a:r>
            <a:r>
              <a:rPr lang="en-US" sz="2800" b="1"/>
              <a:t> </a:t>
            </a:r>
            <a:r>
              <a:rPr lang="en-US" sz="2800"/>
              <a:t>$g</a:t>
            </a:r>
            <a:r>
              <a:rPr lang="en-US" sz="2800" b="1"/>
              <a:t> </a:t>
            </a:r>
            <a:r>
              <a:rPr lang="en-US" sz="2800"/>
              <a:t>19980419</a:t>
            </a:r>
          </a:p>
          <a:p>
            <a:pPr marL="914400" indent="-914400">
              <a:buNone/>
            </a:pPr>
            <a:r>
              <a:rPr lang="en-US" sz="2800"/>
              <a:t>100 </a:t>
            </a:r>
            <a:r>
              <a:rPr lang="en-US" sz="2800" smtClean="0"/>
              <a:t>1</a:t>
            </a:r>
            <a:r>
              <a:rPr lang="en-US" sz="2800"/>
              <a:t>	$a Paz, </a:t>
            </a:r>
            <a:r>
              <a:rPr lang="en-US" sz="2800" smtClean="0"/>
              <a:t>Octavio</a:t>
            </a:r>
            <a:endParaRPr lang="en-US" sz="2800"/>
          </a:p>
          <a:p>
            <a:pPr marL="0" indent="0">
              <a:buNone/>
            </a:pPr>
            <a:r>
              <a:rPr lang="en-US" sz="2800" smtClean="0"/>
              <a:t>400 1</a:t>
            </a:r>
            <a:r>
              <a:rPr lang="en-US" sz="2800"/>
              <a:t>	$a Paz Lozano, </a:t>
            </a:r>
            <a:r>
              <a:rPr lang="en-US" sz="2800" smtClean="0"/>
              <a:t>Octavio</a:t>
            </a:r>
          </a:p>
          <a:p>
            <a:pPr marL="914400" indent="-914400">
              <a:buNone/>
            </a:pPr>
            <a:r>
              <a:rPr lang="en-US" sz="2800" smtClean="0"/>
              <a:t>400 1</a:t>
            </a:r>
            <a:r>
              <a:rPr lang="en-US" sz="2800"/>
              <a:t>	$a Lozano, Octavio </a:t>
            </a:r>
            <a:r>
              <a:rPr lang="en-US" sz="2800" smtClean="0"/>
              <a:t>Paz</a:t>
            </a:r>
          </a:p>
          <a:p>
            <a:pPr marL="914400" indent="-914400">
              <a:buNone/>
            </a:pPr>
            <a:r>
              <a:rPr lang="en-US" sz="2800"/>
              <a:t>370	</a:t>
            </a:r>
            <a:r>
              <a:rPr lang="en-US" sz="2800" smtClean="0"/>
              <a:t>$</a:t>
            </a:r>
            <a:r>
              <a:rPr lang="en-US" sz="2800"/>
              <a:t>a Mexico City (Mexico) $b Mexico City (Mexico) $c Spain $c United States $c India $2 naf</a:t>
            </a:r>
            <a:endParaRPr lang="en-US" sz="2800" smtClean="0"/>
          </a:p>
          <a:p>
            <a:pPr marL="914400" indent="-914400">
              <a:buNone/>
            </a:pPr>
            <a:r>
              <a:rPr lang="en-US" sz="2800"/>
              <a:t>373	</a:t>
            </a:r>
            <a:r>
              <a:rPr lang="en-US" sz="2800" smtClean="0"/>
              <a:t>$</a:t>
            </a:r>
            <a:r>
              <a:rPr lang="en-US" sz="2800"/>
              <a:t>a </a:t>
            </a:r>
            <a:r>
              <a:rPr lang="en-US" sz="2800" b="1"/>
              <a:t>University of Cambridge</a:t>
            </a:r>
            <a:r>
              <a:rPr lang="en-US" sz="2800"/>
              <a:t> $a </a:t>
            </a:r>
            <a:r>
              <a:rPr lang="en-US" sz="2800" b="1"/>
              <a:t>University of Texas</a:t>
            </a:r>
            <a:r>
              <a:rPr lang="en-US" sz="2800"/>
              <a:t> $a </a:t>
            </a:r>
            <a:r>
              <a:rPr lang="en-US" sz="2800" b="1"/>
              <a:t>Harvard University </a:t>
            </a:r>
            <a:r>
              <a:rPr lang="en-US" sz="2800"/>
              <a:t>$2 naf</a:t>
            </a:r>
          </a:p>
          <a:p>
            <a:pPr marL="914400" indent="-914400">
              <a:buNone/>
            </a:pPr>
            <a:r>
              <a:rPr lang="en-US" sz="2800" smtClean="0"/>
              <a:t>375</a:t>
            </a:r>
            <a:r>
              <a:rPr lang="en-US" sz="2800" smtClean="0"/>
              <a:t>	$a male</a:t>
            </a:r>
          </a:p>
          <a:p>
            <a:pPr marL="914400" indent="-914400">
              <a:buNone/>
            </a:pPr>
            <a:r>
              <a:rPr lang="en-US" sz="2800"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4156675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Person: Language</a:t>
            </a:r>
          </a:p>
        </p:txBody>
      </p:sp>
      <p:sp>
        <p:nvSpPr>
          <p:cNvPr id="40963" name="Content Placeholder 2"/>
          <p:cNvSpPr>
            <a:spLocks noGrp="1"/>
          </p:cNvSpPr>
          <p:nvPr>
            <p:ph idx="1"/>
          </p:nvPr>
        </p:nvSpPr>
        <p:spPr/>
        <p:txBody>
          <a:bodyPr/>
          <a:lstStyle/>
          <a:p>
            <a:r>
              <a:rPr lang="en-US" smtClean="0"/>
              <a:t>9.14. Language of the person is a language a person uses when writing for publication, broadcasting, etc.</a:t>
            </a:r>
          </a:p>
          <a:p>
            <a:r>
              <a:rPr lang="en-US" smtClean="0"/>
              <a:t>Recorded in MARC 377, using the MARC language codes</a:t>
            </a:r>
          </a:p>
          <a:p>
            <a:r>
              <a:rPr lang="en-US" smtClean="0"/>
              <a:t>Octavio Paz spoke and wrote in Spanish</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Language</a:t>
            </a:r>
          </a:p>
        </p:txBody>
      </p:sp>
      <p:sp>
        <p:nvSpPr>
          <p:cNvPr id="28675" name="Content Placeholder 2"/>
          <p:cNvSpPr>
            <a:spLocks noGrp="1"/>
          </p:cNvSpPr>
          <p:nvPr>
            <p:ph idx="1"/>
          </p:nvPr>
        </p:nvSpPr>
        <p:spPr>
          <a:xfrm>
            <a:off x="457200" y="1219200"/>
            <a:ext cx="8229600" cy="4906963"/>
          </a:xfrm>
        </p:spPr>
        <p:txBody>
          <a:bodyPr/>
          <a:lstStyle/>
          <a:p>
            <a:pPr marL="914400" indent="-914400">
              <a:buNone/>
            </a:pPr>
            <a:r>
              <a:rPr lang="en-US" sz="2400" smtClean="0"/>
              <a:t>046</a:t>
            </a:r>
            <a:r>
              <a:rPr lang="en-US" sz="2400"/>
              <a:t>	</a:t>
            </a:r>
            <a:r>
              <a:rPr lang="en-US" sz="2400" smtClean="0"/>
              <a:t>$</a:t>
            </a:r>
            <a:r>
              <a:rPr lang="en-US" sz="2400"/>
              <a:t>f 19140331</a:t>
            </a:r>
            <a:r>
              <a:rPr lang="en-US" sz="2400" b="1"/>
              <a:t> </a:t>
            </a:r>
            <a:r>
              <a:rPr lang="en-US" sz="2400"/>
              <a:t>$g</a:t>
            </a:r>
            <a:r>
              <a:rPr lang="en-US" sz="2400" b="1"/>
              <a:t> </a:t>
            </a:r>
            <a:r>
              <a:rPr lang="en-US" sz="2400"/>
              <a:t>19980419</a:t>
            </a:r>
          </a:p>
          <a:p>
            <a:pPr marL="914400" indent="-914400">
              <a:buNone/>
            </a:pPr>
            <a:r>
              <a:rPr lang="en-US" sz="2400"/>
              <a:t>100 </a:t>
            </a:r>
            <a:r>
              <a:rPr lang="en-US" sz="2400" smtClean="0"/>
              <a:t>1</a:t>
            </a:r>
            <a:r>
              <a:rPr lang="en-US" sz="2400"/>
              <a:t>	$a Paz, </a:t>
            </a:r>
            <a:r>
              <a:rPr lang="en-US" sz="2400" smtClean="0"/>
              <a:t>Octavio</a:t>
            </a:r>
            <a:endParaRPr lang="en-US" sz="2400"/>
          </a:p>
          <a:p>
            <a:pPr marL="0" indent="0">
              <a:buNone/>
            </a:pPr>
            <a:r>
              <a:rPr lang="en-US" sz="2400" smtClean="0"/>
              <a:t>400 1</a:t>
            </a:r>
            <a:r>
              <a:rPr lang="en-US" sz="2400"/>
              <a:t>	$a Paz Lozano, </a:t>
            </a:r>
            <a:r>
              <a:rPr lang="en-US" sz="2400" smtClean="0"/>
              <a:t>Octavio</a:t>
            </a:r>
          </a:p>
          <a:p>
            <a:pPr marL="914400" indent="-914400">
              <a:buNone/>
            </a:pPr>
            <a:r>
              <a:rPr lang="en-US" sz="2400" smtClean="0"/>
              <a:t>400 1</a:t>
            </a:r>
            <a:r>
              <a:rPr lang="en-US" sz="2400"/>
              <a:t>	$a Lozano, Octavio </a:t>
            </a:r>
            <a:r>
              <a:rPr lang="en-US" sz="2400" smtClean="0"/>
              <a:t>Paz</a:t>
            </a:r>
          </a:p>
          <a:p>
            <a:pPr marL="914400" indent="-914400">
              <a:buNone/>
            </a:pPr>
            <a:r>
              <a:rPr lang="en-US" sz="2400"/>
              <a:t>370	</a:t>
            </a:r>
            <a:r>
              <a:rPr lang="en-US" sz="2400" smtClean="0"/>
              <a:t>$</a:t>
            </a:r>
            <a:r>
              <a:rPr lang="en-US" sz="2400"/>
              <a:t>a Mexico City (Mexico) $b Mexico City (Mexico) $c Spain $c United States $c India $2 naf</a:t>
            </a:r>
            <a:endParaRPr lang="en-US" sz="2400" smtClean="0"/>
          </a:p>
          <a:p>
            <a:pPr marL="914400" indent="-914400">
              <a:buNone/>
            </a:pPr>
            <a:r>
              <a:rPr lang="en-US" sz="2400"/>
              <a:t>373	</a:t>
            </a:r>
            <a:r>
              <a:rPr lang="en-US" sz="2400" smtClean="0"/>
              <a:t>$</a:t>
            </a:r>
            <a:r>
              <a:rPr lang="en-US" sz="2400"/>
              <a:t>a University of Cambridge $a University of Texas $a Harvard University $2 naf</a:t>
            </a:r>
          </a:p>
          <a:p>
            <a:pPr marL="914400" indent="-914400">
              <a:buNone/>
            </a:pPr>
            <a:r>
              <a:rPr lang="en-US" sz="2400" smtClean="0"/>
              <a:t>377</a:t>
            </a:r>
            <a:r>
              <a:rPr lang="en-US" sz="2400" smtClean="0"/>
              <a:t>	$a </a:t>
            </a:r>
            <a:r>
              <a:rPr lang="en-US" sz="2400" b="1" smtClean="0"/>
              <a:t>spa</a:t>
            </a:r>
          </a:p>
          <a:p>
            <a:pPr marL="914400" indent="-914400">
              <a:buNone/>
            </a:pPr>
            <a:r>
              <a:rPr lang="en-US" sz="2400" smtClean="0"/>
              <a:t>375</a:t>
            </a:r>
            <a:r>
              <a:rPr lang="en-US" sz="2400" smtClean="0"/>
              <a:t>	$a male</a:t>
            </a:r>
          </a:p>
          <a:p>
            <a:pPr marL="914400" indent="-914400">
              <a:buNone/>
            </a:pPr>
            <a:r>
              <a:rPr lang="en-US" sz="2400"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188033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Person: Field of Activity/Occupation</a:t>
            </a:r>
          </a:p>
        </p:txBody>
      </p:sp>
      <p:sp>
        <p:nvSpPr>
          <p:cNvPr id="41987" name="Content Placeholder 2"/>
          <p:cNvSpPr>
            <a:spLocks noGrp="1"/>
          </p:cNvSpPr>
          <p:nvPr>
            <p:ph idx="1"/>
          </p:nvPr>
        </p:nvSpPr>
        <p:spPr/>
        <p:txBody>
          <a:bodyPr/>
          <a:lstStyle/>
          <a:p>
            <a:r>
              <a:rPr lang="en-US" sz="2400" smtClean="0"/>
              <a:t>Field of Activity and Occupation are separate elements.</a:t>
            </a:r>
          </a:p>
          <a:p>
            <a:r>
              <a:rPr lang="en-US" sz="2400" smtClean="0"/>
              <a:t>9.15.1.1. Field of activity of the person is a field of endeavour, area of expertise, etc., in which a person is engaged or was engaged.</a:t>
            </a:r>
          </a:p>
          <a:p>
            <a:r>
              <a:rPr lang="en-US" sz="2400" smtClean="0"/>
              <a:t>9.16.1.1. Profession or occupation is a profession or occupation in which a person works or has worked.</a:t>
            </a:r>
          </a:p>
          <a:p>
            <a:r>
              <a:rPr lang="en-US" sz="2400" smtClean="0"/>
              <a:t>Field of Activity: MARC 372</a:t>
            </a:r>
          </a:p>
          <a:p>
            <a:r>
              <a:rPr lang="en-US" sz="2400" smtClean="0"/>
              <a:t>Occupation: MARC 374</a:t>
            </a:r>
          </a:p>
          <a:p>
            <a:r>
              <a:rPr lang="en-US" sz="2400" smtClean="0"/>
              <a:t>PCC practice: use controlled vocabulary. If you use controlled vocabulary, record the source in $2 (e.g. $2 lcsh)</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t>
            </a:r>
            <a:r>
              <a:rPr lang="en-US"/>
              <a:t>Field of Activity/Occupation</a:t>
            </a:r>
            <a:endParaRPr lang="en-US" smtClean="0"/>
          </a:p>
        </p:txBody>
      </p:sp>
      <p:sp>
        <p:nvSpPr>
          <p:cNvPr id="28675" name="Content Placeholder 2"/>
          <p:cNvSpPr>
            <a:spLocks noGrp="1"/>
          </p:cNvSpPr>
          <p:nvPr>
            <p:ph idx="1"/>
          </p:nvPr>
        </p:nvSpPr>
        <p:spPr>
          <a:xfrm>
            <a:off x="457200" y="1524000"/>
            <a:ext cx="8229600" cy="4602163"/>
          </a:xfrm>
        </p:spPr>
        <p:txBody>
          <a:bodyPr/>
          <a:lstStyle/>
          <a:p>
            <a:pPr marL="914400" indent="-914400">
              <a:buNone/>
            </a:pPr>
            <a:r>
              <a:rPr lang="en-US" sz="2000" smtClean="0"/>
              <a:t>046</a:t>
            </a:r>
            <a:r>
              <a:rPr lang="en-US" sz="2000"/>
              <a:t>	</a:t>
            </a:r>
            <a:r>
              <a:rPr lang="en-US" sz="2000" smtClean="0"/>
              <a:t>$</a:t>
            </a:r>
            <a:r>
              <a:rPr lang="en-US" sz="2000"/>
              <a:t>f 19140331</a:t>
            </a:r>
            <a:r>
              <a:rPr lang="en-US" sz="2000" b="1"/>
              <a:t> </a:t>
            </a:r>
            <a:r>
              <a:rPr lang="en-US" sz="2000"/>
              <a:t>$g</a:t>
            </a:r>
            <a:r>
              <a:rPr lang="en-US" sz="2000" b="1"/>
              <a:t> </a:t>
            </a:r>
            <a:r>
              <a:rPr lang="en-US" sz="2000"/>
              <a:t>19980419</a:t>
            </a:r>
          </a:p>
          <a:p>
            <a:pPr marL="914400" indent="-914400">
              <a:buNone/>
            </a:pPr>
            <a:r>
              <a:rPr lang="en-US" sz="2000"/>
              <a:t>100 </a:t>
            </a:r>
            <a:r>
              <a:rPr lang="en-US" sz="2000" smtClean="0"/>
              <a:t>1</a:t>
            </a:r>
            <a:r>
              <a:rPr lang="en-US" sz="2000"/>
              <a:t>	$a Paz, </a:t>
            </a:r>
            <a:r>
              <a:rPr lang="en-US" sz="2000" smtClean="0"/>
              <a:t>Octavio</a:t>
            </a:r>
            <a:endParaRPr lang="en-US" sz="2000"/>
          </a:p>
          <a:p>
            <a:pPr marL="0" indent="0">
              <a:buNone/>
            </a:pPr>
            <a:r>
              <a:rPr lang="en-US" sz="2000" smtClean="0"/>
              <a:t>400 1</a:t>
            </a:r>
            <a:r>
              <a:rPr lang="en-US" sz="2000"/>
              <a:t>	$a Paz Lozano, </a:t>
            </a:r>
            <a:r>
              <a:rPr lang="en-US" sz="2000" smtClean="0"/>
              <a:t>Octavio</a:t>
            </a:r>
          </a:p>
          <a:p>
            <a:pPr marL="914400" indent="-914400">
              <a:buNone/>
            </a:pPr>
            <a:r>
              <a:rPr lang="en-US" sz="2000" smtClean="0"/>
              <a:t>400 1</a:t>
            </a:r>
            <a:r>
              <a:rPr lang="en-US" sz="2000"/>
              <a:t>	$a Lozano, Octavio </a:t>
            </a:r>
            <a:r>
              <a:rPr lang="en-US" sz="2000" smtClean="0"/>
              <a:t>Paz</a:t>
            </a:r>
          </a:p>
          <a:p>
            <a:pPr marL="914400" indent="-914400">
              <a:buAutoNum type="arabicPlain" startAt="370"/>
            </a:pPr>
            <a:r>
              <a:rPr lang="en-US" sz="2000" smtClean="0"/>
              <a:t>$</a:t>
            </a:r>
            <a:r>
              <a:rPr lang="en-US" sz="2000"/>
              <a:t>a Mexico City (Mexico) $b Mexico City (Mexico) $c Spain $c United States $c India $2 </a:t>
            </a:r>
            <a:r>
              <a:rPr lang="en-US" sz="2000" smtClean="0"/>
              <a:t>naf</a:t>
            </a:r>
          </a:p>
          <a:p>
            <a:pPr marL="914400" indent="-914400">
              <a:buNone/>
            </a:pPr>
            <a:r>
              <a:rPr lang="en-US" sz="2000" smtClean="0"/>
              <a:t>372	$a </a:t>
            </a:r>
            <a:r>
              <a:rPr lang="en-US" sz="2000" b="1" smtClean="0"/>
              <a:t>Poetry</a:t>
            </a:r>
            <a:r>
              <a:rPr lang="en-US" sz="2000" smtClean="0"/>
              <a:t> $a </a:t>
            </a:r>
            <a:r>
              <a:rPr lang="en-US" sz="2000" b="1" smtClean="0"/>
              <a:t>Diplomacy</a:t>
            </a:r>
            <a:r>
              <a:rPr lang="en-US" sz="2000" smtClean="0"/>
              <a:t> $2 lcsh</a:t>
            </a:r>
          </a:p>
          <a:p>
            <a:pPr marL="914400" indent="-914400">
              <a:buAutoNum type="arabicPlain" startAt="373"/>
            </a:pPr>
            <a:r>
              <a:rPr lang="en-US" sz="2000" smtClean="0"/>
              <a:t>$</a:t>
            </a:r>
            <a:r>
              <a:rPr lang="en-US" sz="2000"/>
              <a:t>a University of Cambridge $a University of Texas $a Harvard University $2 </a:t>
            </a:r>
            <a:r>
              <a:rPr lang="en-US" sz="2000" smtClean="0"/>
              <a:t>naf</a:t>
            </a:r>
          </a:p>
          <a:p>
            <a:pPr marL="0" indent="0">
              <a:buNone/>
            </a:pPr>
            <a:r>
              <a:rPr lang="en-US" sz="2000" smtClean="0"/>
              <a:t>374	$a </a:t>
            </a:r>
            <a:r>
              <a:rPr lang="en-US" sz="2000" b="1" smtClean="0"/>
              <a:t>Poets</a:t>
            </a:r>
            <a:r>
              <a:rPr lang="en-US" sz="2000" smtClean="0"/>
              <a:t> $a </a:t>
            </a:r>
            <a:r>
              <a:rPr lang="en-US" sz="2000" b="1" smtClean="0"/>
              <a:t>Diplomats</a:t>
            </a:r>
            <a:r>
              <a:rPr lang="en-US" sz="2000" smtClean="0"/>
              <a:t> $2 lcsh</a:t>
            </a:r>
            <a:endParaRPr lang="en-US" sz="2000"/>
          </a:p>
          <a:p>
            <a:pPr marL="914400" indent="-914400">
              <a:buNone/>
            </a:pPr>
            <a:r>
              <a:rPr lang="en-US" sz="2000" smtClean="0"/>
              <a:t>377</a:t>
            </a:r>
            <a:r>
              <a:rPr lang="en-US" sz="2000" smtClean="0"/>
              <a:t>	$a spa</a:t>
            </a:r>
          </a:p>
          <a:p>
            <a:pPr marL="914400" indent="-914400">
              <a:buNone/>
            </a:pPr>
            <a:r>
              <a:rPr lang="en-US" sz="2000" smtClean="0"/>
              <a:t>375</a:t>
            </a:r>
            <a:r>
              <a:rPr lang="en-US" sz="2000" smtClean="0"/>
              <a:t>	$a male</a:t>
            </a:r>
          </a:p>
          <a:p>
            <a:pPr marL="914400" indent="-914400">
              <a:buNone/>
            </a:pPr>
            <a:r>
              <a:rPr lang="en-US" sz="2000"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3945432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9.17. Information pertaining to the life or history of the person. This element is not core</a:t>
            </a:r>
          </a:p>
          <a:p>
            <a:r>
              <a:rPr lang="en-US" smtClean="0"/>
              <a:t>Record a </a:t>
            </a:r>
            <a:r>
              <a:rPr lang="en-US" i="1" smtClean="0"/>
              <a:t>brief</a:t>
            </a:r>
            <a:r>
              <a:rPr lang="en-US" smtClean="0"/>
              <a:t> statement about the person. This is entirely free text, in your own words, based on all the sources you have consulted.</a:t>
            </a:r>
          </a:p>
          <a:p>
            <a:r>
              <a:rPr lang="en-US" smtClean="0"/>
              <a:t>Intended to be read by the public</a:t>
            </a:r>
          </a:p>
          <a:p>
            <a:r>
              <a:rPr lang="en-US" smtClean="0"/>
              <a:t>Recommended format:</a:t>
            </a:r>
          </a:p>
          <a:p>
            <a:pPr marL="457200" lvl="1" indent="0">
              <a:buNone/>
            </a:pPr>
            <a:r>
              <a:rPr lang="en-US" smtClean="0"/>
              <a:t>[Person’s name in direct order] ([dates]) was/is a [describe the person]</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40773029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p:txBody>
          <a:bodyPr/>
          <a:lstStyle/>
          <a:p>
            <a:r>
              <a:rPr lang="en-US" dirty="0" smtClean="0"/>
              <a:t>Record this element in a MARC authority 678 field, first indicator “0”.</a:t>
            </a:r>
          </a:p>
          <a:p>
            <a:pPr marL="457200" lvl="1" indent="0">
              <a:buNone/>
            </a:pPr>
            <a:endParaRPr lang="en-US" dirty="0" smtClean="0"/>
          </a:p>
          <a:p>
            <a:pPr marL="457200" lvl="1" indent="0">
              <a:buNone/>
            </a:pPr>
            <a:r>
              <a:rPr lang="en-US" dirty="0" smtClean="0"/>
              <a:t>678 0 $a Hiram S. Brown, Jr. (1909-1979) was an American film producer.</a:t>
            </a:r>
          </a:p>
          <a:p>
            <a:pPr marL="457200" lvl="1" indent="0">
              <a:buNone/>
            </a:pPr>
            <a:r>
              <a:rPr lang="en-US" dirty="0" smtClean="0"/>
              <a:t>678 0 $a Hugh </a:t>
            </a:r>
            <a:r>
              <a:rPr lang="en-US" dirty="0" err="1" smtClean="0"/>
              <a:t>Nibley</a:t>
            </a:r>
            <a:r>
              <a:rPr lang="en-US" dirty="0" smtClean="0"/>
              <a:t> (1910-2005) was a religion professor and author in Utah. He is well known for his writings on The Church of Jesus Christ of Latter-day Saints.</a:t>
            </a:r>
          </a:p>
          <a:p>
            <a:pPr marL="457200" lvl="1" indent="0">
              <a:buNone/>
            </a:pPr>
            <a:endParaRPr lang="en-US" dirty="0" smtClean="0"/>
          </a:p>
          <a:p>
            <a:pPr marL="457200" lvl="1"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401022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Core Elements</a:t>
            </a:r>
            <a:endParaRPr lang="en-US"/>
          </a:p>
        </p:txBody>
      </p:sp>
      <p:sp>
        <p:nvSpPr>
          <p:cNvPr id="3" name="Content Placeholder 2"/>
          <p:cNvSpPr>
            <a:spLocks noGrp="1"/>
          </p:cNvSpPr>
          <p:nvPr>
            <p:ph idx="1"/>
          </p:nvPr>
        </p:nvSpPr>
        <p:spPr/>
        <p:txBody>
          <a:bodyPr/>
          <a:lstStyle/>
          <a:p>
            <a:r>
              <a:rPr lang="en-US" smtClean="0"/>
              <a:t>Preferred name</a:t>
            </a:r>
          </a:p>
          <a:p>
            <a:r>
              <a:rPr lang="en-US" smtClean="0"/>
              <a:t>Certain titles</a:t>
            </a:r>
          </a:p>
          <a:p>
            <a:r>
              <a:rPr lang="en-US" smtClean="0"/>
              <a:t>Date of birth and death</a:t>
            </a:r>
          </a:p>
          <a:p>
            <a:r>
              <a:rPr lang="en-US" smtClean="0"/>
              <a:t>Other designation associated with the person</a:t>
            </a:r>
          </a:p>
          <a:p>
            <a:r>
              <a:rPr lang="en-US" smtClean="0"/>
              <a:t>Profession or occupation if the name does not convey the idea of a person</a:t>
            </a:r>
          </a:p>
          <a:p>
            <a:r>
              <a:rPr lang="en-US" smtClean="0"/>
              <a:t>Identifier</a:t>
            </a:r>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t>
            </a:r>
            <a:br>
              <a:rPr lang="en-US" smtClean="0"/>
            </a:br>
            <a:r>
              <a:rPr lang="en-US" smtClean="0"/>
              <a:t>Biographical Information</a:t>
            </a:r>
          </a:p>
        </p:txBody>
      </p:sp>
      <p:sp>
        <p:nvSpPr>
          <p:cNvPr id="28675" name="Content Placeholder 2"/>
          <p:cNvSpPr>
            <a:spLocks noGrp="1"/>
          </p:cNvSpPr>
          <p:nvPr>
            <p:ph idx="1"/>
          </p:nvPr>
        </p:nvSpPr>
        <p:spPr>
          <a:xfrm>
            <a:off x="457200" y="1524000"/>
            <a:ext cx="8229600" cy="4602163"/>
          </a:xfrm>
        </p:spPr>
        <p:txBody>
          <a:bodyPr/>
          <a:lstStyle/>
          <a:p>
            <a:pPr marL="682625" indent="-682625">
              <a:buNone/>
            </a:pPr>
            <a:r>
              <a:rPr lang="en-US" sz="1600" smtClean="0"/>
              <a:t>046</a:t>
            </a:r>
            <a:r>
              <a:rPr lang="en-US" sz="1600"/>
              <a:t>	</a:t>
            </a:r>
            <a:r>
              <a:rPr lang="en-US" sz="1600" smtClean="0"/>
              <a:t>$</a:t>
            </a:r>
            <a:r>
              <a:rPr lang="en-US" sz="1600"/>
              <a:t>f 19140331 $g 19980419</a:t>
            </a:r>
          </a:p>
          <a:p>
            <a:pPr marL="682625" indent="-682625">
              <a:buNone/>
            </a:pPr>
            <a:r>
              <a:rPr lang="en-US" sz="1600"/>
              <a:t>100 </a:t>
            </a:r>
            <a:r>
              <a:rPr lang="en-US" sz="1600" smtClean="0"/>
              <a:t>1</a:t>
            </a:r>
            <a:r>
              <a:rPr lang="en-US" sz="1600"/>
              <a:t>	$a Paz, </a:t>
            </a:r>
            <a:r>
              <a:rPr lang="en-US" sz="1600" smtClean="0"/>
              <a:t>Octavio</a:t>
            </a:r>
            <a:endParaRPr lang="en-US" sz="1600"/>
          </a:p>
          <a:p>
            <a:pPr marL="682625" indent="-682625">
              <a:buNone/>
            </a:pPr>
            <a:r>
              <a:rPr lang="en-US" sz="1600" smtClean="0"/>
              <a:t>400 1</a:t>
            </a:r>
            <a:r>
              <a:rPr lang="en-US" sz="1600"/>
              <a:t>	$a Paz Lozano, </a:t>
            </a:r>
            <a:r>
              <a:rPr lang="en-US" sz="1600" smtClean="0"/>
              <a:t>Octavio</a:t>
            </a:r>
          </a:p>
          <a:p>
            <a:pPr marL="682625" indent="-682625">
              <a:buNone/>
            </a:pPr>
            <a:r>
              <a:rPr lang="en-US" sz="1600" smtClean="0"/>
              <a:t>400 1</a:t>
            </a:r>
            <a:r>
              <a:rPr lang="en-US" sz="1600"/>
              <a:t>	$a Lozano, Octavio </a:t>
            </a:r>
            <a:r>
              <a:rPr lang="en-US" sz="1600" smtClean="0"/>
              <a:t>Paz</a:t>
            </a:r>
          </a:p>
          <a:p>
            <a:pPr marL="682625" indent="-682625">
              <a:buAutoNum type="arabicPlain" startAt="370"/>
            </a:pPr>
            <a:r>
              <a:rPr lang="en-US" sz="1600" smtClean="0"/>
              <a:t>$</a:t>
            </a:r>
            <a:r>
              <a:rPr lang="en-US" sz="1600"/>
              <a:t>a Mexico City (Mexico) $b Mexico City (Mexico) $c Spain $c United States $c India $2 </a:t>
            </a:r>
            <a:r>
              <a:rPr lang="en-US" sz="1600" smtClean="0"/>
              <a:t>naf</a:t>
            </a:r>
          </a:p>
          <a:p>
            <a:pPr marL="682625" indent="-682625">
              <a:buNone/>
            </a:pPr>
            <a:r>
              <a:rPr lang="en-US" sz="1600" smtClean="0"/>
              <a:t>372	$a Poetry $a Diplomacy $2 lcsh</a:t>
            </a:r>
          </a:p>
          <a:p>
            <a:pPr marL="682625" indent="-682625">
              <a:buAutoNum type="arabicPlain" startAt="373"/>
            </a:pPr>
            <a:r>
              <a:rPr lang="en-US" sz="1600" smtClean="0"/>
              <a:t>$</a:t>
            </a:r>
            <a:r>
              <a:rPr lang="en-US" sz="1600"/>
              <a:t>a University of Cambridge $a University of Texas $a Harvard University $2 </a:t>
            </a:r>
            <a:r>
              <a:rPr lang="en-US" sz="1600" smtClean="0"/>
              <a:t>naf</a:t>
            </a:r>
          </a:p>
          <a:p>
            <a:pPr marL="682625" indent="-682625">
              <a:buNone/>
            </a:pPr>
            <a:r>
              <a:rPr lang="en-US" sz="1600" smtClean="0"/>
              <a:t>374	$a Poets $a Diplomats $2 lcsh</a:t>
            </a:r>
            <a:endParaRPr lang="en-US" sz="1600"/>
          </a:p>
          <a:p>
            <a:pPr marL="682625" indent="-682625">
              <a:buNone/>
            </a:pPr>
            <a:r>
              <a:rPr lang="en-US" sz="1600" smtClean="0"/>
              <a:t>377</a:t>
            </a:r>
            <a:r>
              <a:rPr lang="en-US" sz="1600" smtClean="0"/>
              <a:t>	$a spa</a:t>
            </a:r>
          </a:p>
          <a:p>
            <a:pPr marL="682625" indent="-682625">
              <a:buNone/>
            </a:pPr>
            <a:r>
              <a:rPr lang="en-US" sz="1600" smtClean="0"/>
              <a:t>375</a:t>
            </a:r>
            <a:r>
              <a:rPr lang="en-US" sz="1600" smtClean="0"/>
              <a:t>	$a male</a:t>
            </a:r>
          </a:p>
          <a:p>
            <a:pPr marL="682625" indent="-682625">
              <a:buAutoNum type="arabicPlain" startAt="378"/>
            </a:pPr>
            <a:r>
              <a:rPr lang="en-US" sz="1600" smtClean="0"/>
              <a:t>$q Paz Lozano</a:t>
            </a:r>
          </a:p>
          <a:p>
            <a:pPr marL="682625" indent="-682625">
              <a:buNone/>
            </a:pPr>
            <a:r>
              <a:rPr lang="en-US" sz="1600"/>
              <a:t>678	$a </a:t>
            </a:r>
            <a:r>
              <a:rPr lang="en-US" sz="1600" b="1"/>
              <a:t>Octavio Paz (1914-1998) was a Mexican </a:t>
            </a:r>
            <a:r>
              <a:rPr lang="en-US" sz="1600" b="1" smtClean="0"/>
              <a:t>poet </a:t>
            </a:r>
            <a:r>
              <a:rPr lang="en-US" sz="1600" b="1"/>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17175038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pPr marL="0" indent="0">
              <a:buNone/>
            </a:pPr>
            <a:r>
              <a:rPr lang="en-US" sz="4000" smtClean="0"/>
              <a:t>Authorized Access Point is constructed using elements you have already recorded in the description</a:t>
            </a:r>
          </a:p>
          <a:p>
            <a:r>
              <a:rPr lang="en-US" sz="4000" smtClean="0"/>
              <a:t>Begin with the preferred name (9.19.1.1)</a:t>
            </a:r>
          </a:p>
          <a:p>
            <a:r>
              <a:rPr lang="en-US" sz="4000" smtClean="0"/>
              <a:t>Make required additions (9.19.1.2)</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r>
              <a:rPr lang="en-US" sz="3600" smtClean="0"/>
              <a:t>Make other additions if necessary to distinguish the new authorized access point from another (9.19.1.3-9.19.1.6)</a:t>
            </a:r>
          </a:p>
          <a:p>
            <a:r>
              <a:rPr lang="en-US" sz="3600" smtClean="0"/>
              <a:t>Most of these can also be added even if it isn’t necessary to distinguish, but consult cataloging agency’s policy (e.g. PCC)</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31594712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Person (RDA 9.19.2)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person.</a:t>
            </a:r>
          </a:p>
          <a:p>
            <a:pPr lvl="1"/>
            <a:r>
              <a:rPr lang="en-US" smtClean="0"/>
              <a:t>Begin with a variant name (9.2.3)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28252260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Person (RDA 9.19)</a:t>
            </a:r>
            <a:endParaRPr lang="en-US"/>
          </a:p>
        </p:txBody>
      </p:sp>
      <p:sp>
        <p:nvSpPr>
          <p:cNvPr id="3" name="Content Placeholder 2"/>
          <p:cNvSpPr>
            <a:spLocks noGrp="1"/>
          </p:cNvSpPr>
          <p:nvPr>
            <p:ph idx="1"/>
          </p:nvPr>
        </p:nvSpPr>
        <p:spPr/>
        <p:txBody>
          <a:bodyPr/>
          <a:lstStyle/>
          <a:p>
            <a:endParaRPr lang="en-US" sz="3600" smtClean="0"/>
          </a:p>
          <a:p>
            <a:r>
              <a:rPr lang="en-US" sz="3600" smtClean="0"/>
              <a:t>Construct the authorized access point for Octavio Paz and any variant access points on your worksheet.</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1943191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Access Points</a:t>
            </a:r>
          </a:p>
        </p:txBody>
      </p:sp>
      <p:sp>
        <p:nvSpPr>
          <p:cNvPr id="28675" name="Content Placeholder 2"/>
          <p:cNvSpPr>
            <a:spLocks noGrp="1"/>
          </p:cNvSpPr>
          <p:nvPr>
            <p:ph idx="1"/>
          </p:nvPr>
        </p:nvSpPr>
        <p:spPr>
          <a:xfrm>
            <a:off x="457200" y="1524000"/>
            <a:ext cx="8229600" cy="4602163"/>
          </a:xfrm>
        </p:spPr>
        <p:txBody>
          <a:bodyPr/>
          <a:lstStyle/>
          <a:p>
            <a:pPr marL="682625" indent="-682625">
              <a:buNone/>
            </a:pPr>
            <a:r>
              <a:rPr lang="en-US" sz="1600" smtClean="0"/>
              <a:t>046</a:t>
            </a:r>
            <a:r>
              <a:rPr lang="en-US" sz="1600"/>
              <a:t>	</a:t>
            </a:r>
            <a:r>
              <a:rPr lang="en-US" sz="1600" smtClean="0"/>
              <a:t>$</a:t>
            </a:r>
            <a:r>
              <a:rPr lang="en-US" sz="1600"/>
              <a:t>f 19140331 $g 19980419</a:t>
            </a:r>
          </a:p>
          <a:p>
            <a:pPr marL="682625" indent="-682625">
              <a:buNone/>
            </a:pPr>
            <a:r>
              <a:rPr lang="en-US" sz="1600"/>
              <a:t>100 </a:t>
            </a:r>
            <a:r>
              <a:rPr lang="en-US" sz="1600" smtClean="0"/>
              <a:t>1</a:t>
            </a:r>
            <a:r>
              <a:rPr lang="en-US" sz="1600"/>
              <a:t>	$a </a:t>
            </a:r>
            <a:r>
              <a:rPr lang="en-US" sz="1600" b="1"/>
              <a:t>Paz, </a:t>
            </a:r>
            <a:r>
              <a:rPr lang="en-US" sz="1600" b="1" smtClean="0"/>
              <a:t>Octavio, </a:t>
            </a:r>
            <a:r>
              <a:rPr lang="en-US" sz="1600" smtClean="0"/>
              <a:t>$d</a:t>
            </a:r>
            <a:r>
              <a:rPr lang="en-US" sz="1600" b="1" smtClean="0"/>
              <a:t> 1914-1998</a:t>
            </a:r>
            <a:endParaRPr lang="en-US" sz="1600" b="1"/>
          </a:p>
          <a:p>
            <a:pPr marL="682625" indent="-682625">
              <a:buNone/>
            </a:pPr>
            <a:r>
              <a:rPr lang="en-US" sz="1600" smtClean="0"/>
              <a:t>400 1</a:t>
            </a:r>
            <a:r>
              <a:rPr lang="en-US" sz="1600" b="1"/>
              <a:t>	</a:t>
            </a:r>
            <a:r>
              <a:rPr lang="en-US" sz="1600"/>
              <a:t>$a</a:t>
            </a:r>
            <a:r>
              <a:rPr lang="en-US" sz="1600" b="1"/>
              <a:t> Paz Lozano, </a:t>
            </a:r>
            <a:r>
              <a:rPr lang="en-US" sz="1600" b="1" smtClean="0"/>
              <a:t>Octavio, </a:t>
            </a:r>
            <a:r>
              <a:rPr lang="en-US" sz="1600" smtClean="0"/>
              <a:t>$d</a:t>
            </a:r>
            <a:r>
              <a:rPr lang="en-US" sz="1600" b="1" smtClean="0"/>
              <a:t> 1914-1998</a:t>
            </a:r>
          </a:p>
          <a:p>
            <a:pPr marL="682625" indent="-682625">
              <a:buNone/>
            </a:pPr>
            <a:r>
              <a:rPr lang="en-US" sz="1600" smtClean="0"/>
              <a:t>400 1</a:t>
            </a:r>
            <a:r>
              <a:rPr lang="en-US" sz="1600" b="1"/>
              <a:t>	</a:t>
            </a:r>
            <a:r>
              <a:rPr lang="en-US" sz="1600"/>
              <a:t>$a</a:t>
            </a:r>
            <a:r>
              <a:rPr lang="en-US" sz="1600" b="1"/>
              <a:t> Lozano, Octavio </a:t>
            </a:r>
            <a:r>
              <a:rPr lang="en-US" sz="1600" b="1" smtClean="0"/>
              <a:t>Paz, </a:t>
            </a:r>
            <a:r>
              <a:rPr lang="en-US" sz="1600" smtClean="0"/>
              <a:t>$d</a:t>
            </a:r>
            <a:r>
              <a:rPr lang="en-US" sz="1600" b="1" smtClean="0"/>
              <a:t> 1914-1998</a:t>
            </a:r>
          </a:p>
          <a:p>
            <a:pPr marL="682625" indent="-682625">
              <a:buAutoNum type="arabicPlain" startAt="370"/>
            </a:pPr>
            <a:r>
              <a:rPr lang="en-US" sz="1600" smtClean="0"/>
              <a:t>$</a:t>
            </a:r>
            <a:r>
              <a:rPr lang="en-US" sz="1600"/>
              <a:t>a Mexico City (Mexico) $b Mexico City (Mexico) $c Spain $c United States $c India $2 </a:t>
            </a:r>
            <a:r>
              <a:rPr lang="en-US" sz="1600" smtClean="0"/>
              <a:t>naf</a:t>
            </a:r>
          </a:p>
          <a:p>
            <a:pPr marL="682625" indent="-682625">
              <a:buNone/>
            </a:pPr>
            <a:r>
              <a:rPr lang="en-US" sz="1600" smtClean="0"/>
              <a:t>372	$a Poetry $a Diplomacy $2 lcsh</a:t>
            </a:r>
          </a:p>
          <a:p>
            <a:pPr marL="682625" indent="-682625">
              <a:buAutoNum type="arabicPlain" startAt="373"/>
            </a:pPr>
            <a:r>
              <a:rPr lang="en-US" sz="1600" smtClean="0"/>
              <a:t>$</a:t>
            </a:r>
            <a:r>
              <a:rPr lang="en-US" sz="1600"/>
              <a:t>a University of Cambridge $a University of Texas $a Harvard University $2 </a:t>
            </a:r>
            <a:r>
              <a:rPr lang="en-US" sz="1600" smtClean="0"/>
              <a:t>naf</a:t>
            </a:r>
          </a:p>
          <a:p>
            <a:pPr marL="682625" indent="-682625">
              <a:buNone/>
            </a:pPr>
            <a:r>
              <a:rPr lang="en-US" sz="1600" smtClean="0"/>
              <a:t>374	$a Poets $a Diplomats $2 lcsh</a:t>
            </a:r>
            <a:endParaRPr lang="en-US" sz="1600"/>
          </a:p>
          <a:p>
            <a:pPr marL="682625" indent="-682625">
              <a:buNone/>
            </a:pPr>
            <a:r>
              <a:rPr lang="en-US" sz="1600" smtClean="0"/>
              <a:t>377</a:t>
            </a:r>
            <a:r>
              <a:rPr lang="en-US" sz="1600" smtClean="0"/>
              <a:t>	$a spa</a:t>
            </a:r>
          </a:p>
          <a:p>
            <a:pPr marL="682625" indent="-682625">
              <a:buNone/>
            </a:pPr>
            <a:r>
              <a:rPr lang="en-US" sz="1600" smtClean="0"/>
              <a:t>375</a:t>
            </a:r>
            <a:r>
              <a:rPr lang="en-US" sz="1600" smtClean="0"/>
              <a:t>	$a male</a:t>
            </a:r>
          </a:p>
          <a:p>
            <a:pPr marL="682625" indent="-682625">
              <a:buAutoNum type="arabicPlain" startAt="378"/>
            </a:pPr>
            <a:r>
              <a:rPr lang="en-US" sz="1600" smtClean="0"/>
              <a:t>$q Paz Lozano</a:t>
            </a:r>
          </a:p>
          <a:p>
            <a:pPr marL="682625" indent="-682625">
              <a:buNone/>
            </a:pPr>
            <a:r>
              <a:rPr lang="en-US" sz="1600"/>
              <a:t>678	$a Octavio Paz (1914-1998) was a Mexican </a:t>
            </a:r>
            <a:r>
              <a:rPr lang="en-US" sz="1600" smtClean="0"/>
              <a:t>poet </a:t>
            </a:r>
            <a:r>
              <a:rPr lang="en-US" sz="1600"/>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1056806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868362"/>
          </a:xfrm>
        </p:spPr>
        <p:txBody>
          <a:bodyPr/>
          <a:lstStyle/>
          <a:p>
            <a:r>
              <a:rPr lang="en-US" smtClean="0"/>
              <a:t>Sources Consulted</a:t>
            </a:r>
          </a:p>
        </p:txBody>
      </p:sp>
      <p:sp>
        <p:nvSpPr>
          <p:cNvPr id="28675" name="Content Placeholder 2"/>
          <p:cNvSpPr>
            <a:spLocks noGrp="1"/>
          </p:cNvSpPr>
          <p:nvPr>
            <p:ph idx="1"/>
          </p:nvPr>
        </p:nvSpPr>
        <p:spPr>
          <a:xfrm>
            <a:off x="457200" y="1066800"/>
            <a:ext cx="8229600" cy="5059363"/>
          </a:xfrm>
        </p:spPr>
        <p:txBody>
          <a:bodyPr/>
          <a:lstStyle/>
          <a:p>
            <a:pPr marL="463550" indent="-463550">
              <a:buNone/>
            </a:pPr>
            <a:r>
              <a:rPr lang="en-US" sz="1400" smtClean="0"/>
              <a:t>046</a:t>
            </a:r>
            <a:r>
              <a:rPr lang="en-US" sz="1400"/>
              <a:t>	</a:t>
            </a:r>
            <a:r>
              <a:rPr lang="en-US" sz="1400" smtClean="0"/>
              <a:t>$</a:t>
            </a:r>
            <a:r>
              <a:rPr lang="en-US" sz="1400"/>
              <a:t>f 19140331 $g 19980419</a:t>
            </a:r>
          </a:p>
          <a:p>
            <a:pPr marL="463550" indent="-463550">
              <a:buNone/>
            </a:pPr>
            <a:r>
              <a:rPr lang="en-US" sz="1400"/>
              <a:t>100 </a:t>
            </a:r>
            <a:r>
              <a:rPr lang="en-US" sz="1400" smtClean="0"/>
              <a:t>1</a:t>
            </a:r>
            <a:r>
              <a:rPr lang="en-US" sz="1400"/>
              <a:t>	$a Paz, </a:t>
            </a:r>
            <a:r>
              <a:rPr lang="en-US" sz="1400" smtClean="0"/>
              <a:t>Octavio, $d 1914-1998</a:t>
            </a:r>
            <a:endParaRPr lang="en-US" sz="1400"/>
          </a:p>
          <a:p>
            <a:pPr marL="463550" indent="-463550">
              <a:buNone/>
            </a:pPr>
            <a:r>
              <a:rPr lang="en-US" sz="1400" smtClean="0"/>
              <a:t>400 1</a:t>
            </a:r>
            <a:r>
              <a:rPr lang="en-US" sz="1400"/>
              <a:t>	$a Paz Lozano, </a:t>
            </a:r>
            <a:r>
              <a:rPr lang="en-US" sz="1400" smtClean="0"/>
              <a:t>Octavio, $d 1914-1998</a:t>
            </a:r>
          </a:p>
          <a:p>
            <a:pPr marL="463550" indent="-463550">
              <a:buNone/>
            </a:pPr>
            <a:r>
              <a:rPr lang="en-US" sz="1400" smtClean="0"/>
              <a:t>400 1</a:t>
            </a:r>
            <a:r>
              <a:rPr lang="en-US" sz="1400"/>
              <a:t>	$a Lozano, Octavio </a:t>
            </a:r>
            <a:r>
              <a:rPr lang="en-US" sz="1400" smtClean="0"/>
              <a:t>Paz, $d 1914-1998</a:t>
            </a:r>
          </a:p>
          <a:p>
            <a:pPr marL="463550" indent="-463550">
              <a:buAutoNum type="arabicPlain" startAt="370"/>
            </a:pPr>
            <a:r>
              <a:rPr lang="en-US" sz="1400" smtClean="0"/>
              <a:t>$</a:t>
            </a:r>
            <a:r>
              <a:rPr lang="en-US" sz="1400"/>
              <a:t>a Mexico City (Mexico) $b Mexico City (Mexico) $c Spain $c United States $c India $2 </a:t>
            </a:r>
            <a:r>
              <a:rPr lang="en-US" sz="1400" smtClean="0"/>
              <a:t>naf</a:t>
            </a:r>
          </a:p>
          <a:p>
            <a:pPr marL="463550" indent="-463550">
              <a:buNone/>
            </a:pPr>
            <a:r>
              <a:rPr lang="en-US" sz="1400" smtClean="0"/>
              <a:t>372	$a Poetry $a Diplomacy $2 lcsh</a:t>
            </a:r>
          </a:p>
          <a:p>
            <a:pPr marL="463550" indent="-463550">
              <a:buAutoNum type="arabicPlain" startAt="373"/>
            </a:pPr>
            <a:r>
              <a:rPr lang="en-US" sz="1400" smtClean="0"/>
              <a:t>$</a:t>
            </a:r>
            <a:r>
              <a:rPr lang="en-US" sz="1400"/>
              <a:t>a University of Cambridge $a University of Texas $a Harvard University $2 </a:t>
            </a:r>
            <a:r>
              <a:rPr lang="en-US" sz="1400" smtClean="0"/>
              <a:t>naf</a:t>
            </a:r>
          </a:p>
          <a:p>
            <a:pPr marL="463550" indent="-463550">
              <a:buNone/>
            </a:pPr>
            <a:r>
              <a:rPr lang="en-US" sz="1400" smtClean="0"/>
              <a:t>374	$a Poets $a Diplomats $2 lcsh</a:t>
            </a:r>
            <a:endParaRPr lang="en-US" sz="1400"/>
          </a:p>
          <a:p>
            <a:pPr marL="463550" indent="-463550">
              <a:buNone/>
            </a:pPr>
            <a:r>
              <a:rPr lang="en-US" sz="1400" smtClean="0"/>
              <a:t>377</a:t>
            </a:r>
            <a:r>
              <a:rPr lang="en-US" sz="1400" smtClean="0"/>
              <a:t>	$a spa</a:t>
            </a:r>
          </a:p>
          <a:p>
            <a:pPr marL="463550" indent="-463550">
              <a:buNone/>
            </a:pPr>
            <a:r>
              <a:rPr lang="en-US" sz="1400" smtClean="0"/>
              <a:t>375</a:t>
            </a:r>
            <a:r>
              <a:rPr lang="en-US" sz="1400" smtClean="0"/>
              <a:t>	$a male</a:t>
            </a:r>
          </a:p>
          <a:p>
            <a:pPr marL="463550" indent="-463550">
              <a:buAutoNum type="arabicPlain" startAt="378"/>
            </a:pPr>
            <a:r>
              <a:rPr lang="en-US" sz="1400" smtClean="0"/>
              <a:t>$q Paz Lozano</a:t>
            </a:r>
          </a:p>
          <a:p>
            <a:pPr marL="463550" indent="-463550">
              <a:buNone/>
            </a:pPr>
            <a:r>
              <a:rPr lang="es-ES" sz="1400"/>
              <a:t>670	$a</a:t>
            </a:r>
            <a:r>
              <a:rPr lang="en-US" sz="1400" b="1" i="1"/>
              <a:t> </a:t>
            </a:r>
            <a:r>
              <a:rPr lang="en-US" sz="1400" b="1"/>
              <a:t>The collected poems of Octavio Paz, 1957-1987, </a:t>
            </a:r>
            <a:r>
              <a:rPr lang="en-US" sz="1400" b="1" smtClean="0"/>
              <a:t>1991: </a:t>
            </a:r>
            <a:r>
              <a:rPr lang="en-US" sz="1400"/>
              <a:t>$b</a:t>
            </a:r>
            <a:r>
              <a:rPr lang="en-US" sz="1400" b="1"/>
              <a:t> page xiii (lived in Spain) page xiv (lived in United States) page xv (Mexican Ambassador to India in 1962; taught at Cambridge University, the University of Texas, and Harvard)</a:t>
            </a:r>
          </a:p>
          <a:p>
            <a:pPr marL="463550" indent="-463550">
              <a:buFont typeface="Arial" charset="0"/>
              <a:buAutoNum type="arabicPlain" startAt="670"/>
            </a:pPr>
            <a:r>
              <a:rPr lang="en-US" sz="1400" smtClean="0"/>
              <a:t>$</a:t>
            </a:r>
            <a:r>
              <a:rPr lang="en-US" sz="1400"/>
              <a:t>a </a:t>
            </a:r>
            <a:r>
              <a:rPr lang="en-US" sz="1400" b="1" smtClean="0"/>
              <a:t>Wikipedia, April 7, 2014 </a:t>
            </a:r>
            <a:r>
              <a:rPr lang="en-US" sz="1400" smtClean="0"/>
              <a:t>$b </a:t>
            </a:r>
            <a:r>
              <a:rPr lang="en-US" sz="1400" b="1"/>
              <a:t>(Octavio Paz Lozano (March 31, 1914- April 19, 1998);  Mexican writer, poet, and diplomat, and the winner of the 1990 Nobel Prize for Literature; lived in U.S., France, Spain, India, etc</a:t>
            </a:r>
            <a:r>
              <a:rPr lang="en-US" sz="1400" b="1" smtClean="0"/>
              <a:t>.)</a:t>
            </a:r>
          </a:p>
          <a:p>
            <a:pPr marL="463550" indent="-463550">
              <a:buNone/>
            </a:pPr>
            <a:r>
              <a:rPr lang="en-US" sz="1400" smtClean="0"/>
              <a:t>678</a:t>
            </a:r>
            <a:r>
              <a:rPr lang="en-US" sz="1400"/>
              <a:t>	$a Octavio Paz (1914-1998) was a Mexican </a:t>
            </a:r>
            <a:r>
              <a:rPr lang="en-US" sz="1400" smtClean="0"/>
              <a:t>poet </a:t>
            </a:r>
            <a:r>
              <a:rPr lang="en-US" sz="1400"/>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22288693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800100" lvl="2" indent="0">
              <a:buNone/>
            </a:pPr>
            <a:endParaRPr lang="en-US" smtClean="0"/>
          </a:p>
          <a:p>
            <a:pPr marL="800100" lvl="2" indent="0">
              <a:buNone/>
            </a:pPr>
            <a:r>
              <a:rPr lang="en-US" smtClean="0"/>
              <a:t>100 1 	$a Bach</a:t>
            </a:r>
            <a:r>
              <a:rPr lang="en-US"/>
              <a:t>, P. D. Q., </a:t>
            </a:r>
            <a:r>
              <a:rPr lang="en-US" smtClean="0"/>
              <a:t>$d </a:t>
            </a:r>
            <a:r>
              <a:rPr lang="en-US"/>
              <a:t>1742-1807</a:t>
            </a:r>
          </a:p>
          <a:p>
            <a:pPr marL="800100" lvl="2" indent="0">
              <a:buNone/>
            </a:pPr>
            <a:r>
              <a:rPr lang="en-US" smtClean="0"/>
              <a:t>500 1 	$w r $i </a:t>
            </a:r>
            <a:r>
              <a:rPr lang="en-US"/>
              <a:t>Real identity: </a:t>
            </a:r>
            <a:r>
              <a:rPr lang="en-US" smtClean="0"/>
              <a:t>$a </a:t>
            </a:r>
            <a:r>
              <a:rPr lang="en-US"/>
              <a:t>Schickele, </a:t>
            </a:r>
            <a:r>
              <a:rPr lang="en-US" smtClean="0"/>
              <a:t>Peter</a:t>
            </a:r>
            <a:endParaRPr lang="en-US"/>
          </a:p>
          <a:p>
            <a:pPr marL="800100" lvl="2" indent="0">
              <a:buNone/>
            </a:pPr>
            <a:endParaRPr lang="en-US" smtClean="0"/>
          </a:p>
          <a:p>
            <a:pPr marL="800100" lvl="2" indent="0">
              <a:buNone/>
            </a:pPr>
            <a:r>
              <a:rPr lang="en-US" smtClean="0"/>
              <a:t>100 1 	$a Schickele</a:t>
            </a:r>
            <a:r>
              <a:rPr lang="en-US"/>
              <a:t>, Peter</a:t>
            </a:r>
          </a:p>
          <a:p>
            <a:pPr marL="800100" lvl="2" indent="0">
              <a:buNone/>
            </a:pPr>
            <a:r>
              <a:rPr lang="en-US" smtClean="0"/>
              <a:t>500 1 	$w r $i </a:t>
            </a:r>
            <a:r>
              <a:rPr lang="en-US"/>
              <a:t>Alternate identity: </a:t>
            </a:r>
            <a:r>
              <a:rPr lang="en-US" smtClean="0"/>
              <a:t>$a </a:t>
            </a:r>
            <a:r>
              <a:rPr lang="en-US"/>
              <a:t>Bach, P. D. Q., </a:t>
            </a:r>
            <a:r>
              <a:rPr lang="en-US" smtClean="0"/>
              <a:t>$d 1742-1807</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extLst>
      <p:ext uri="{BB962C8B-B14F-4D97-AF65-F5344CB8AC3E}">
        <p14:creationId xmlns:p14="http://schemas.microsoft.com/office/powerpoint/2010/main" val="2918177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pPr marL="0" indent="0">
              <a:buNone/>
            </a:pPr>
            <a:endParaRPr lang="en-US" smtClean="0"/>
          </a:p>
          <a:p>
            <a:r>
              <a:rPr lang="en-US" smtClean="0"/>
              <a:t>Other titles</a:t>
            </a:r>
          </a:p>
          <a:p>
            <a:r>
              <a:rPr lang="en-US" smtClean="0"/>
              <a:t>Fuller form of name</a:t>
            </a:r>
          </a:p>
          <a:p>
            <a:r>
              <a:rPr lang="en-US" smtClean="0"/>
              <a:t>Profession or occupation</a:t>
            </a:r>
          </a:p>
          <a:p>
            <a:r>
              <a:rPr lang="en-US" smtClean="0"/>
              <a:t>Period of activity</a:t>
            </a:r>
          </a:p>
          <a:p>
            <a:r>
              <a:rPr lang="en-US" smtClean="0"/>
              <a:t>Other designation [added in 2014 revision]</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1337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100 1 	$a Nibley</a:t>
            </a:r>
            <a:r>
              <a:rPr lang="en-US"/>
              <a:t>, Hugh, </a:t>
            </a:r>
            <a:r>
              <a:rPr lang="en-US" smtClean="0"/>
              <a:t>$d </a:t>
            </a:r>
            <a:r>
              <a:rPr lang="en-US"/>
              <a:t>1910-2005</a:t>
            </a:r>
          </a:p>
          <a:p>
            <a:pPr lvl="2">
              <a:buNone/>
            </a:pPr>
            <a:r>
              <a:rPr lang="en-US" smtClean="0"/>
              <a:t>500 3 	$ </a:t>
            </a:r>
            <a:r>
              <a:rPr lang="en-US"/>
              <a:t>w </a:t>
            </a:r>
            <a:r>
              <a:rPr lang="en-US" smtClean="0"/>
              <a:t>r $i </a:t>
            </a:r>
            <a:r>
              <a:rPr lang="en-US"/>
              <a:t>Descendants: </a:t>
            </a:r>
            <a:r>
              <a:rPr lang="en-US" smtClean="0"/>
              <a:t>$a </a:t>
            </a:r>
            <a:r>
              <a:rPr lang="en-US"/>
              <a:t>Nibley (Family : </a:t>
            </a:r>
            <a:r>
              <a:rPr lang="en-US" smtClean="0"/>
              <a:t>$g </a:t>
            </a:r>
            <a:r>
              <a:rPr lang="en-US"/>
              <a:t>Nibley, Hugh, 1910-2005</a:t>
            </a:r>
            <a:r>
              <a:rPr lang="en-US" smtClean="0"/>
              <a:t>)</a:t>
            </a: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70</a:t>
            </a:fld>
            <a:endParaRPr lang="en-US"/>
          </a:p>
        </p:txBody>
      </p:sp>
    </p:spTree>
    <p:extLst>
      <p:ext uri="{BB962C8B-B14F-4D97-AF65-F5344CB8AC3E}">
        <p14:creationId xmlns:p14="http://schemas.microsoft.com/office/powerpoint/2010/main" val="1940169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smtClean="0"/>
              <a:t>Related bodies are recorded in 510 fields, and may include a relationship indicator in subfield $i (from RDA Appendix K), with $w r.</a:t>
            </a:r>
          </a:p>
          <a:p>
            <a:pPr marL="800100" lvl="2" indent="0">
              <a:buNone/>
            </a:pPr>
            <a:endParaRPr lang="en-US" sz="2000" smtClean="0"/>
          </a:p>
          <a:p>
            <a:pPr marL="800100" lvl="2" indent="0">
              <a:buNone/>
            </a:pPr>
            <a:r>
              <a:rPr lang="en-US" smtClean="0"/>
              <a:t>100 1 	$a Hawkins</a:t>
            </a:r>
            <a:r>
              <a:rPr lang="en-US"/>
              <a:t>, Alan J.</a:t>
            </a:r>
          </a:p>
          <a:p>
            <a:pPr marL="800100" lvl="2" indent="0">
              <a:buNone/>
            </a:pPr>
            <a:r>
              <a:rPr lang="en-US" smtClean="0"/>
              <a:t>510 2 	$w r $i </a:t>
            </a:r>
            <a:r>
              <a:rPr lang="en-US"/>
              <a:t>Employer: </a:t>
            </a:r>
            <a:r>
              <a:rPr lang="en-US" smtClean="0"/>
              <a:t>$a </a:t>
            </a:r>
            <a:r>
              <a:rPr lang="en-US"/>
              <a:t>Brigham Young </a:t>
            </a:r>
            <a:r>
              <a:rPr lang="en-US" smtClean="0"/>
              <a:t>University</a:t>
            </a:r>
          </a:p>
          <a:p>
            <a:pPr marL="800100" lvl="2" indent="0">
              <a:buNone/>
            </a:pPr>
            <a:endParaRPr lang="en-US"/>
          </a:p>
          <a:p>
            <a:pPr marL="800100" lvl="2" indent="0">
              <a:buNone/>
            </a:pPr>
            <a:r>
              <a:rPr lang="en-US"/>
              <a:t>100 1 	$a Owens, Wayne, </a:t>
            </a:r>
            <a:r>
              <a:rPr lang="en-US" smtClean="0"/>
              <a:t>$d 1937-2002</a:t>
            </a:r>
          </a:p>
          <a:p>
            <a:pPr marL="800100" lvl="2" indent="0">
              <a:buNone/>
            </a:pPr>
            <a:r>
              <a:rPr lang="en-US" smtClean="0"/>
              <a:t>510 </a:t>
            </a:r>
            <a:r>
              <a:rPr lang="en-US"/>
              <a:t>1 	$w </a:t>
            </a:r>
            <a:r>
              <a:rPr lang="en-US" smtClean="0"/>
              <a:t>r $i </a:t>
            </a:r>
            <a:r>
              <a:rPr lang="en-US"/>
              <a:t>Group </a:t>
            </a:r>
            <a:r>
              <a:rPr lang="en-US" smtClean="0"/>
              <a:t>member of: $a </a:t>
            </a:r>
            <a:r>
              <a:rPr lang="en-US"/>
              <a:t>United States. </a:t>
            </a:r>
            <a:r>
              <a:rPr lang="en-US" smtClean="0"/>
              <a:t>$b </a:t>
            </a:r>
            <a:r>
              <a:rPr lang="en-US"/>
              <a:t>Congress. </a:t>
            </a:r>
            <a:r>
              <a:rPr lang="en-US" smtClean="0"/>
              <a:t>$b House</a:t>
            </a:r>
            <a:endParaRPr lang="en-US" sz="20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71</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724400"/>
          </a:xfrm>
          <a:ln>
            <a:solidFill>
              <a:schemeClr val="tx1"/>
            </a:solidFill>
            <a:miter lim="800000"/>
            <a:headEnd/>
            <a:tailEnd/>
          </a:ln>
        </p:spPr>
        <p:txBody>
          <a:bodyPr/>
          <a:lstStyle/>
          <a:p>
            <a:pPr marL="463550" indent="-463550">
              <a:buNone/>
            </a:pPr>
            <a:r>
              <a:rPr lang="en-US" sz="1200" smtClean="0"/>
              <a:t>040	$a UPB $b eng </a:t>
            </a:r>
            <a:r>
              <a:rPr lang="en-US" sz="1200"/>
              <a:t>$e </a:t>
            </a:r>
            <a:r>
              <a:rPr lang="en-US" sz="1200" smtClean="0"/>
              <a:t>rda $c UPB </a:t>
            </a:r>
          </a:p>
          <a:p>
            <a:pPr marL="463550" indent="-463550">
              <a:buNone/>
            </a:pPr>
            <a:r>
              <a:rPr lang="en-US" sz="1200" smtClean="0"/>
              <a:t>046	$f </a:t>
            </a:r>
            <a:r>
              <a:rPr lang="en-US" sz="1200" smtClean="0">
                <a:solidFill>
                  <a:srgbClr val="FF0000"/>
                </a:solidFill>
              </a:rPr>
              <a:t>19140331</a:t>
            </a:r>
            <a:r>
              <a:rPr lang="en-US" sz="1200" smtClean="0"/>
              <a:t> $g </a:t>
            </a:r>
            <a:r>
              <a:rPr lang="en-US" sz="1200" smtClean="0">
                <a:solidFill>
                  <a:srgbClr val="FF0000"/>
                </a:solidFill>
              </a:rPr>
              <a:t>19980419</a:t>
            </a:r>
          </a:p>
          <a:p>
            <a:pPr marL="463550" indent="-463550">
              <a:buFont typeface="Arial" charset="0"/>
              <a:buNone/>
            </a:pPr>
            <a:r>
              <a:rPr lang="en-US" sz="1200" smtClean="0"/>
              <a:t>100  1	$a </a:t>
            </a:r>
            <a:r>
              <a:rPr lang="en-US" sz="1200" smtClean="0">
                <a:solidFill>
                  <a:srgbClr val="FF0000"/>
                </a:solidFill>
              </a:rPr>
              <a:t>Paz, Octavio</a:t>
            </a:r>
            <a:r>
              <a:rPr lang="en-US" sz="1200" smtClean="0"/>
              <a:t>, $d 1914-1998</a:t>
            </a:r>
          </a:p>
          <a:p>
            <a:pPr marL="463550" indent="-463550">
              <a:buNone/>
            </a:pPr>
            <a:r>
              <a:rPr lang="en-US" sz="1200" smtClean="0"/>
              <a:t>400  1	$a Paz Lozano, Octavio, $d 1914-1998</a:t>
            </a:r>
          </a:p>
          <a:p>
            <a:pPr marL="463550" indent="-463550">
              <a:buNone/>
            </a:pPr>
            <a:r>
              <a:rPr lang="en-US" sz="1200" smtClean="0"/>
              <a:t>400  1	$a Lozano, Octavio Paz, $d 1914-1998</a:t>
            </a:r>
          </a:p>
          <a:p>
            <a:pPr marL="463550" indent="-463550">
              <a:buNone/>
            </a:pPr>
            <a:r>
              <a:rPr lang="en-US" sz="1200" smtClean="0"/>
              <a:t>400  1	$a Paz, O. $q (Octavio), $d 1914-1998</a:t>
            </a:r>
          </a:p>
          <a:p>
            <a:pPr marL="463550" indent="-463550">
              <a:buFont typeface="Arial" charset="0"/>
              <a:buNone/>
            </a:pPr>
            <a:r>
              <a:rPr lang="en-US" sz="1200" smtClean="0"/>
              <a:t>370	$a Mexico City (Mexico) $b Mexico City (Mexico) $c Spain $c United States $c India $2 naf</a:t>
            </a:r>
          </a:p>
          <a:p>
            <a:pPr marL="463550" indent="-463550">
              <a:buFont typeface="Arial" charset="0"/>
              <a:buNone/>
            </a:pPr>
            <a:r>
              <a:rPr lang="en-US" sz="1200" smtClean="0"/>
              <a:t>373	$a University of Cambridge $a University of Texas $a Harvard University $2 naf</a:t>
            </a:r>
          </a:p>
          <a:p>
            <a:pPr marL="463550" indent="-463550">
              <a:buFont typeface="Arial" charset="0"/>
              <a:buNone/>
            </a:pPr>
            <a:r>
              <a:rPr lang="en-US" sz="1200" smtClean="0"/>
              <a:t>374	$a Poets $a Diplomats $2 lcsh</a:t>
            </a:r>
          </a:p>
          <a:p>
            <a:pPr marL="463550" indent="-463550">
              <a:buFont typeface="Arial" charset="0"/>
              <a:buNone/>
            </a:pPr>
            <a:r>
              <a:rPr lang="en-US" sz="1200" smtClean="0"/>
              <a:t>375</a:t>
            </a:r>
            <a:r>
              <a:rPr lang="en-US" sz="1200" smtClean="0"/>
              <a:t>	$a male</a:t>
            </a:r>
          </a:p>
          <a:p>
            <a:pPr marL="463550" indent="-463550">
              <a:buFont typeface="Arial" charset="0"/>
              <a:buNone/>
            </a:pPr>
            <a:r>
              <a:rPr lang="en-US" sz="1200" smtClean="0"/>
              <a:t>377</a:t>
            </a:r>
            <a:r>
              <a:rPr lang="en-US" sz="1200" smtClean="0"/>
              <a:t>	$a spa</a:t>
            </a:r>
          </a:p>
          <a:p>
            <a:pPr marL="463550" indent="-463550">
              <a:buNone/>
            </a:pPr>
            <a:r>
              <a:rPr lang="en-US" sz="1200" smtClean="0"/>
              <a:t>378	$q Paz Lozano</a:t>
            </a:r>
          </a:p>
          <a:p>
            <a:pPr marL="463550" indent="-463550">
              <a:buFont typeface="Arial" charset="0"/>
              <a:buNone/>
            </a:pPr>
            <a:r>
              <a:rPr lang="en-US" sz="1200" smtClean="0"/>
              <a:t>670	$a Piedra de sol, 1957: $b title page (Octavio Paz)</a:t>
            </a:r>
          </a:p>
          <a:p>
            <a:pPr marL="463550" indent="-463550">
              <a:buFont typeface="Arial" charset="0"/>
              <a:buNone/>
            </a:pPr>
            <a:r>
              <a:rPr lang="es-ES" sz="1200" smtClean="0"/>
              <a:t>670	$a</a:t>
            </a:r>
            <a:r>
              <a:rPr lang="en-US" sz="1200" b="1" i="1" smtClean="0"/>
              <a:t> </a:t>
            </a:r>
            <a:r>
              <a:rPr lang="en-US" sz="1200" smtClean="0"/>
              <a:t>The collected poems of Octavio Paz, 1957-1987, 1991: $b page xiii (lived in Spain) page xiv (lived in United States) page xv (Mexican Ambassador to India in 1962; taught at Cambridge University, the University of Texas, and Harvard)</a:t>
            </a:r>
          </a:p>
          <a:p>
            <a:pPr marL="463550" indent="-463550">
              <a:buNone/>
            </a:pPr>
            <a:r>
              <a:rPr lang="en-US" sz="1200" smtClean="0"/>
              <a:t>670	</a:t>
            </a:r>
            <a:r>
              <a:rPr lang="es-ES" sz="1200" smtClean="0"/>
              <a:t> $a Actas del Primer Congreso Internacional sobre Luis Cernuda (1902-1963), 1990?: $b title page (O. Paz) p. 13 (Octavio Paz)</a:t>
            </a:r>
          </a:p>
          <a:p>
            <a:pPr marL="463550" indent="-463550">
              <a:buFont typeface="Arial" charset="0"/>
              <a:buAutoNum type="arabicPlain" startAt="670"/>
            </a:pPr>
            <a:r>
              <a:rPr lang="en-US" sz="1200" smtClean="0"/>
              <a:t>$a Wikipedia, April 7, 2014 $b (Octavio Paz Lozano (March 31, 1914- April 19, 1998);  Mexican writer, poet, and diplomat, and the winner of the 1990 Nobel Prize for Literature; lived in U.S., France, Spain, India, etc.)</a:t>
            </a:r>
          </a:p>
          <a:p>
            <a:pPr marL="463550" indent="-463550">
              <a:buNone/>
            </a:pPr>
            <a:r>
              <a:rPr lang="en-US" sz="1200" smtClean="0"/>
              <a:t>678	$a Octavio Paz (1914-1998) was a Mexican poet and diplomat who won the Nobel Prize for Literature in 1990.</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create descriptions of the two persons in the following slides</a:t>
            </a:r>
          </a:p>
          <a:p>
            <a:r>
              <a:rPr lang="en-US" smtClean="0"/>
              <a:t>Create descriptions for other names associated with books you have brought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 published</a:t>
            </a:r>
          </a:p>
          <a:p>
            <a:pPr marL="0" indent="0">
              <a:buNone/>
            </a:pPr>
            <a:r>
              <a:rPr lang="en-US" smtClean="0"/>
              <a:t>in 2012</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371475"/>
            <a:ext cx="3848100" cy="611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74</a:t>
            </a:fld>
            <a:endParaRPr lang="en-US"/>
          </a:p>
        </p:txBody>
      </p:sp>
    </p:spTree>
    <p:extLst>
      <p:ext uri="{BB962C8B-B14F-4D97-AF65-F5344CB8AC3E}">
        <p14:creationId xmlns:p14="http://schemas.microsoft.com/office/powerpoint/2010/main" val="20860712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Cover</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44" y="304799"/>
            <a:ext cx="6701456" cy="58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75</a:t>
            </a:fld>
            <a:endParaRPr lang="en-US"/>
          </a:p>
        </p:txBody>
      </p:sp>
    </p:spTree>
    <p:extLst>
      <p:ext uri="{BB962C8B-B14F-4D97-AF65-F5344CB8AC3E}">
        <p14:creationId xmlns:p14="http://schemas.microsoft.com/office/powerpoint/2010/main" val="31242764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Colophon</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49" y="1401570"/>
            <a:ext cx="6083451" cy="4618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76</a:t>
            </a:fld>
            <a:endParaRPr lang="en-US"/>
          </a:p>
        </p:txBody>
      </p:sp>
    </p:spTree>
    <p:extLst>
      <p:ext uri="{BB962C8B-B14F-4D97-AF65-F5344CB8AC3E}">
        <p14:creationId xmlns:p14="http://schemas.microsoft.com/office/powerpoint/2010/main" val="19792970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a:t>
            </a:r>
          </a:p>
          <a:p>
            <a:pPr marL="0" indent="0">
              <a:buNone/>
            </a:pPr>
            <a:r>
              <a:rPr lang="en-US" smtClean="0"/>
              <a:t>published in 2011</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3130"/>
            <a:ext cx="4953000" cy="66524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77</a:t>
            </a:fld>
            <a:endParaRPr lang="en-US"/>
          </a:p>
        </p:txBody>
      </p:sp>
    </p:spTree>
    <p:extLst>
      <p:ext uri="{BB962C8B-B14F-4D97-AF65-F5344CB8AC3E}">
        <p14:creationId xmlns:p14="http://schemas.microsoft.com/office/powerpoint/2010/main" val="22946667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Dust jacket</a:t>
            </a: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020" y="37753"/>
            <a:ext cx="2695980" cy="67440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78</a:t>
            </a:fld>
            <a:endParaRPr lang="en-US"/>
          </a:p>
        </p:txBody>
      </p:sp>
    </p:spTree>
    <p:extLst>
      <p:ext uri="{BB962C8B-B14F-4D97-AF65-F5344CB8AC3E}">
        <p14:creationId xmlns:p14="http://schemas.microsoft.com/office/powerpoint/2010/main" val="2078198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2362200"/>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79</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r>
              <a:rPr lang="en-US" sz="2800" b="1" smtClean="0">
                <a:solidFill>
                  <a:schemeClr val="tx1"/>
                </a:solidFill>
              </a:rPr>
              <a:t>Harold B. Lee Library, Brigham Young University</a:t>
            </a:r>
          </a:p>
          <a:p>
            <a:r>
              <a:rPr lang="en-US" sz="2800" b="1" smtClean="0">
                <a:solidFill>
                  <a:schemeClr val="tx1"/>
                </a:solidFill>
              </a:rPr>
              <a:t>April 2014</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person</a:t>
            </a:r>
          </a:p>
          <a:p>
            <a:r>
              <a:rPr lang="en-US" sz="2800" smtClean="0"/>
              <a:t>8.5.6. Instructions about spacing between initials</a:t>
            </a:r>
          </a:p>
          <a:p>
            <a:r>
              <a:rPr lang="en-US" sz="2800" smtClean="0"/>
              <a:t>8.5.7. Abbreviations. Follow the usage of the person</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catalog/people/rlm/RDAUtah201404/index.htm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80</a:t>
            </a:fld>
            <a:endParaRPr lang="en-US"/>
          </a:p>
        </p:txBody>
      </p:sp>
    </p:spTree>
    <p:extLst>
      <p:ext uri="{BB962C8B-B14F-4D97-AF65-F5344CB8AC3E}">
        <p14:creationId xmlns:p14="http://schemas.microsoft.com/office/powerpoint/2010/main" val="389633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5551</TotalTime>
  <Words>5173</Words>
  <Application>Microsoft Office PowerPoint</Application>
  <PresentationFormat>On-screen Show (4:3)</PresentationFormat>
  <Paragraphs>865</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Module 4 Describing Persons </vt:lpstr>
      <vt:lpstr>Please log in to RDA</vt:lpstr>
      <vt:lpstr>Identifying Persons: MARC Coding</vt:lpstr>
      <vt:lpstr>Identifying Persons: Definition</vt:lpstr>
      <vt:lpstr>Non-traditional person</vt:lpstr>
      <vt:lpstr>Identifying Persons: Core Elements</vt:lpstr>
      <vt:lpstr>Identifying Persons:  Core if needed to distinguish</vt:lpstr>
      <vt:lpstr>Identifying Persons: Transcription and Capitalization</vt:lpstr>
      <vt:lpstr>RDA 8.12. Source Consulted</vt:lpstr>
      <vt:lpstr>670 field examples</vt:lpstr>
      <vt:lpstr>Identifying Persons: Sources</vt:lpstr>
      <vt:lpstr>Identifying Persons: Sources</vt:lpstr>
      <vt:lpstr>Attributes of Persons: Name</vt:lpstr>
      <vt:lpstr>Attributes of Persons: Preferred Name (MARC)</vt:lpstr>
      <vt:lpstr>Attributes of Persons: Preferred Name (MARC examples)</vt:lpstr>
      <vt:lpstr>Preferred Name?</vt:lpstr>
      <vt:lpstr>Attributes of Persons: Name</vt:lpstr>
      <vt:lpstr>Attributes of Persons: Name</vt:lpstr>
      <vt:lpstr>PowerPoint Presentation</vt:lpstr>
      <vt:lpstr>Attributes of Persons: Name</vt:lpstr>
      <vt:lpstr>Attributes of Person: Name</vt:lpstr>
      <vt:lpstr>Attributes of Persons: Variant Name (MARC)</vt:lpstr>
      <vt:lpstr>Attributes of Persons: Variant Name (MARC examples)</vt:lpstr>
      <vt:lpstr>Attributes of Persons:  Variant Name</vt:lpstr>
      <vt:lpstr>Attributes of Persons: Name</vt:lpstr>
      <vt:lpstr>Attributes of Persons: Name</vt:lpstr>
      <vt:lpstr>PowerPoint Presentation</vt:lpstr>
      <vt:lpstr>PowerPoint Presentation</vt:lpstr>
      <vt:lpstr>Attributes of Person: Name</vt:lpstr>
      <vt:lpstr>Exercise: How will the preferred name be recorded?</vt:lpstr>
      <vt:lpstr>Attributes of Person: Name</vt:lpstr>
      <vt:lpstr>Attributes of Person: Dates</vt:lpstr>
      <vt:lpstr>Attributes of Person: Dates</vt:lpstr>
      <vt:lpstr>Attributes of Person: Dates</vt:lpstr>
      <vt:lpstr>Attributes of Person: Dates</vt:lpstr>
      <vt:lpstr>Attributes of Person: Dates</vt:lpstr>
      <vt:lpstr>Attributes of Person: Dates</vt:lpstr>
      <vt:lpstr>Attributes of Person: Fuller Form</vt:lpstr>
      <vt:lpstr>Attributes of Person: Fuller Form</vt:lpstr>
      <vt:lpstr>Attributes of Person: Fuller Form</vt:lpstr>
      <vt:lpstr>Attributes of Person: Fuller Form</vt:lpstr>
      <vt:lpstr>Attributes of Person: Fuller Form</vt:lpstr>
      <vt:lpstr>Attributes of Person: Gender</vt:lpstr>
      <vt:lpstr>Attributes of Person: Gender</vt:lpstr>
      <vt:lpstr>Attributes of Person: Place</vt:lpstr>
      <vt:lpstr>Recording the Place Attribute</vt:lpstr>
      <vt:lpstr>Recording the Place Attribute</vt:lpstr>
      <vt:lpstr>Recording the Place Attribute</vt:lpstr>
      <vt:lpstr>Recording the Place Attribute: LCSH</vt:lpstr>
      <vt:lpstr>Recording the Place Attribute</vt:lpstr>
      <vt:lpstr>Attributes of Person: Place</vt:lpstr>
      <vt:lpstr>Attributes of Person: Affiliation</vt:lpstr>
      <vt:lpstr>Attributes of Person: Affilliation</vt:lpstr>
      <vt:lpstr>Attributes of Person: Language</vt:lpstr>
      <vt:lpstr>Attributes of Person: Language</vt:lpstr>
      <vt:lpstr>Attributes of Person: Field of Activity/Occupation</vt:lpstr>
      <vt:lpstr>Attributes of Person: Field of Activity/Occupation</vt:lpstr>
      <vt:lpstr>Attributes of Person:  Biographical Information </vt:lpstr>
      <vt:lpstr>Attributes of Person:  Biographical Information </vt:lpstr>
      <vt:lpstr>Attributes of Person:  Biographical Information</vt:lpstr>
      <vt:lpstr>Attributes of Person:  Identifier</vt:lpstr>
      <vt:lpstr>Constructing the Authorized Access Point for a Person (RDA 9.19.1)</vt:lpstr>
      <vt:lpstr>Constructing the Authorized Access Point for a Person (RDA 9.19.1)</vt:lpstr>
      <vt:lpstr>Constructing Variant Access Points for a Person (RDA 9.19.2)</vt:lpstr>
      <vt:lpstr>Constructing the Access Points for a Person (RDA 9.19)</vt:lpstr>
      <vt:lpstr>Access Points</vt:lpstr>
      <vt:lpstr>Reminder: Source Consulted</vt:lpstr>
      <vt:lpstr>Sources Consulted</vt:lpstr>
      <vt:lpstr>Related Persons (RDA 30)</vt:lpstr>
      <vt:lpstr>Related Families (RDA 31)</vt:lpstr>
      <vt:lpstr>Related Corporate Bodies (RDA 32)</vt:lpstr>
      <vt:lpstr>RDA authority record core and non-core</vt:lpstr>
      <vt:lpstr>Exercises</vt:lpstr>
      <vt:lpstr>PowerPoint Presentation</vt:lpstr>
      <vt:lpstr>PowerPoint Presentation</vt:lpstr>
      <vt:lpstr>Colophon</vt:lpstr>
      <vt:lpstr>PowerPoint Presentation</vt:lpstr>
      <vt:lpstr>PowerPoint Presentation</vt:lpstr>
      <vt:lpstr>Module 4 Describing Persons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408</cp:revision>
  <cp:lastPrinted>2014-04-01T16:54:57Z</cp:lastPrinted>
  <dcterms:created xsi:type="dcterms:W3CDTF">2009-02-12T16:45:06Z</dcterms:created>
  <dcterms:modified xsi:type="dcterms:W3CDTF">2014-04-16T15:23:47Z</dcterms:modified>
</cp:coreProperties>
</file>