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64"/>
  </p:notesMasterIdLst>
  <p:handoutMasterIdLst>
    <p:handoutMasterId r:id="rId65"/>
  </p:handoutMasterIdLst>
  <p:sldIdLst>
    <p:sldId id="343" r:id="rId2"/>
    <p:sldId id="388" r:id="rId3"/>
    <p:sldId id="345" r:id="rId4"/>
    <p:sldId id="346" r:id="rId5"/>
    <p:sldId id="347" r:id="rId6"/>
    <p:sldId id="348" r:id="rId7"/>
    <p:sldId id="349" r:id="rId8"/>
    <p:sldId id="350" r:id="rId9"/>
    <p:sldId id="351" r:id="rId10"/>
    <p:sldId id="352" r:id="rId11"/>
    <p:sldId id="353" r:id="rId12"/>
    <p:sldId id="354" r:id="rId13"/>
    <p:sldId id="355" r:id="rId14"/>
    <p:sldId id="356" r:id="rId15"/>
    <p:sldId id="380" r:id="rId16"/>
    <p:sldId id="381" r:id="rId17"/>
    <p:sldId id="382" r:id="rId18"/>
    <p:sldId id="357" r:id="rId19"/>
    <p:sldId id="358" r:id="rId20"/>
    <p:sldId id="359" r:id="rId21"/>
    <p:sldId id="360" r:id="rId22"/>
    <p:sldId id="361" r:id="rId23"/>
    <p:sldId id="362" r:id="rId24"/>
    <p:sldId id="363" r:id="rId25"/>
    <p:sldId id="396" r:id="rId26"/>
    <p:sldId id="389" r:id="rId27"/>
    <p:sldId id="390" r:id="rId28"/>
    <p:sldId id="391" r:id="rId29"/>
    <p:sldId id="392" r:id="rId30"/>
    <p:sldId id="393" r:id="rId31"/>
    <p:sldId id="394" r:id="rId32"/>
    <p:sldId id="395" r:id="rId33"/>
    <p:sldId id="364" r:id="rId34"/>
    <p:sldId id="365" r:id="rId35"/>
    <p:sldId id="366" r:id="rId36"/>
    <p:sldId id="367" r:id="rId37"/>
    <p:sldId id="368" r:id="rId38"/>
    <p:sldId id="369" r:id="rId39"/>
    <p:sldId id="370" r:id="rId40"/>
    <p:sldId id="371" r:id="rId41"/>
    <p:sldId id="373" r:id="rId42"/>
    <p:sldId id="372" r:id="rId43"/>
    <p:sldId id="300" r:id="rId44"/>
    <p:sldId id="305" r:id="rId45"/>
    <p:sldId id="306" r:id="rId46"/>
    <p:sldId id="307" r:id="rId47"/>
    <p:sldId id="374" r:id="rId48"/>
    <p:sldId id="375" r:id="rId49"/>
    <p:sldId id="376" r:id="rId50"/>
    <p:sldId id="377" r:id="rId51"/>
    <p:sldId id="308" r:id="rId52"/>
    <p:sldId id="310" r:id="rId53"/>
    <p:sldId id="309" r:id="rId54"/>
    <p:sldId id="311" r:id="rId55"/>
    <p:sldId id="397" r:id="rId56"/>
    <p:sldId id="383" r:id="rId57"/>
    <p:sldId id="304" r:id="rId58"/>
    <p:sldId id="312" r:id="rId59"/>
    <p:sldId id="378" r:id="rId60"/>
    <p:sldId id="379" r:id="rId61"/>
    <p:sldId id="298" r:id="rId62"/>
    <p:sldId id="386" r:id="rId63"/>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0" autoAdjust="0"/>
    <p:restoredTop sz="73282" autoAdjust="0"/>
  </p:normalViewPr>
  <p:slideViewPr>
    <p:cSldViewPr>
      <p:cViewPr>
        <p:scale>
          <a:sx n="82" d="100"/>
          <a:sy n="82" d="100"/>
        </p:scale>
        <p:origin x="-7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046" y="-96"/>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9863" y="0"/>
            <a:ext cx="304482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45550"/>
            <a:ext cx="304482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9863" y="8845550"/>
            <a:ext cx="3044825" cy="465138"/>
          </a:xfrm>
          <a:prstGeom prst="rect">
            <a:avLst/>
          </a:prstGeom>
        </p:spPr>
        <p:txBody>
          <a:bodyPr vert="horz" lIns="91440" tIns="45720" rIns="91440" bIns="45720" rtlCol="0" anchor="b"/>
          <a:lstStyle>
            <a:lvl1pPr algn="r">
              <a:defRPr sz="1200"/>
            </a:lvl1pPr>
          </a:lstStyle>
          <a:p>
            <a:fld id="{43046C41-BE3C-491C-9C87-BF9ACC959F4E}" type="slidenum">
              <a:rPr lang="en-US" smtClean="0"/>
              <a:t>‹#›</a:t>
            </a:fld>
            <a:endParaRPr lang="en-US"/>
          </a:p>
        </p:txBody>
      </p:sp>
    </p:spTree>
    <p:extLst>
      <p:ext uri="{BB962C8B-B14F-4D97-AF65-F5344CB8AC3E}">
        <p14:creationId xmlns:p14="http://schemas.microsoft.com/office/powerpoint/2010/main" val="363871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9329"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5863"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3264" y="4423967"/>
            <a:ext cx="5619747" cy="4190206"/>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9329"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algn="r" eaLnBrk="1" hangingPunct="1">
              <a:defRPr sz="1200">
                <a:latin typeface="Arial" charset="0"/>
              </a:defRPr>
            </a:lvl1pPr>
          </a:lstStyle>
          <a:p>
            <a:pPr>
              <a:defRPr/>
            </a:pPr>
            <a:fld id="{66234AA0-43A0-45ED-B3ED-FFC56F917F73}" type="slidenum">
              <a:rPr lang="en-US"/>
              <a:pPr>
                <a:defRPr/>
              </a:pPr>
              <a:t>‹#›</a:t>
            </a:fld>
            <a:endParaRPr lang="en-US"/>
          </a:p>
        </p:txBody>
      </p:sp>
    </p:spTree>
    <p:extLst>
      <p:ext uri="{BB962C8B-B14F-4D97-AF65-F5344CB8AC3E}">
        <p14:creationId xmlns:p14="http://schemas.microsoft.com/office/powerpoint/2010/main" val="1733531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a:t>
            </a:fld>
            <a:endParaRPr lang="en-US"/>
          </a:p>
        </p:txBody>
      </p:sp>
    </p:spTree>
    <p:extLst>
      <p:ext uri="{BB962C8B-B14F-4D97-AF65-F5344CB8AC3E}">
        <p14:creationId xmlns:p14="http://schemas.microsoft.com/office/powerpoint/2010/main" val="2675698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You can put any words into the quick search, but it is also the quickest way to get directly to an RDA guideline if you know the RDA number. For example, type 19.2.1.1 in the box and hit enter.</a:t>
            </a:r>
          </a:p>
          <a:p>
            <a:endParaRPr lang="en-US" baseline="0" smtClean="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10</a:t>
            </a:fld>
            <a:endParaRPr lang="en-US"/>
          </a:p>
        </p:txBody>
      </p:sp>
    </p:spTree>
    <p:extLst>
      <p:ext uri="{BB962C8B-B14F-4D97-AF65-F5344CB8AC3E}">
        <p14:creationId xmlns:p14="http://schemas.microsoft.com/office/powerpoint/2010/main" val="2003248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a:t>
            </a:r>
            <a:r>
              <a:rPr lang="en-US" baseline="0" smtClean="0"/>
              <a:t> are taken directly to the guideline. This works in most cases, though sometimes you’re instead taken to an index page. Notice the outline to the left has expanded to give you the context of where you are in RDA (click). Now click on the advanced search button (click to show arrow)</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11</a:t>
            </a:fld>
            <a:endParaRPr lang="en-US"/>
          </a:p>
        </p:txBody>
      </p:sp>
    </p:spTree>
    <p:extLst>
      <p:ext uri="{BB962C8B-B14F-4D97-AF65-F5344CB8AC3E}">
        <p14:creationId xmlns:p14="http://schemas.microsoft.com/office/powerpoint/2010/main" val="3407686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a:t>
            </a:r>
            <a:r>
              <a:rPr lang="en-US" baseline="0" smtClean="0"/>
              <a:t> you can enter a search, such as “content type” (click) if you don’t remember the guideline number. Boolean operators (and, or, not, etc.) can be used. You can also limit the search to RDA (click), or any of the other listed resources, such as AACR2 or the LC-PCC Policy Statements. Try out the search typing “content type” and hitting enter.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12</a:t>
            </a:fld>
            <a:endParaRPr lang="en-US"/>
          </a:p>
        </p:txBody>
      </p:sp>
    </p:spTree>
    <p:extLst>
      <p:ext uri="{BB962C8B-B14F-4D97-AF65-F5344CB8AC3E}">
        <p14:creationId xmlns:p14="http://schemas.microsoft.com/office/powerpoint/2010/main" val="660611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Your screen should look like this. This is a keyword search result. 37 instances of “content” and “type” were found. Click on RDA</a:t>
            </a:r>
            <a:r>
              <a:rPr lang="en-US" baseline="0" smtClean="0"/>
              <a:t> 6.9, the third line down.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13</a:t>
            </a:fld>
            <a:endParaRPr lang="en-US"/>
          </a:p>
        </p:txBody>
      </p:sp>
    </p:spTree>
    <p:extLst>
      <p:ext uri="{BB962C8B-B14F-4D97-AF65-F5344CB8AC3E}">
        <p14:creationId xmlns:p14="http://schemas.microsoft.com/office/powerpoint/2010/main" val="2049491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Notice the table of contents column has changed, giving you the context of where you are.</a:t>
            </a:r>
            <a:r>
              <a:rPr lang="en-US" baseline="0" smtClean="0"/>
              <a:t>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14</a:t>
            </a:fld>
            <a:endParaRPr lang="en-US"/>
          </a:p>
        </p:txBody>
      </p:sp>
    </p:spTree>
    <p:extLst>
      <p:ext uri="{BB962C8B-B14F-4D97-AF65-F5344CB8AC3E}">
        <p14:creationId xmlns:p14="http://schemas.microsoft.com/office/powerpoint/2010/main" val="909168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Now have a look at the index,</a:t>
            </a:r>
            <a:r>
              <a:rPr lang="en-US" baseline="0" smtClean="0"/>
              <a:t> another way to find your way into the toolkit. Scroll down the left hand column until you come to the index.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15</a:t>
            </a:fld>
            <a:endParaRPr lang="en-US"/>
          </a:p>
        </p:txBody>
      </p:sp>
    </p:spTree>
    <p:extLst>
      <p:ext uri="{BB962C8B-B14F-4D97-AF65-F5344CB8AC3E}">
        <p14:creationId xmlns:p14="http://schemas.microsoft.com/office/powerpoint/2010/main" val="3028633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Open</a:t>
            </a:r>
            <a:r>
              <a:rPr lang="en-US" baseline="0" smtClean="0"/>
              <a:t> it up and click on “c”; scroll down the right hand column until you find “content type”. Sometimes the index is a better bet than the keyword search because it brings together all the information about the topic in a logicl manner. Click on 6.9, which takes us to the same place as the keyword search did.</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16</a:t>
            </a:fld>
            <a:endParaRPr lang="en-US"/>
          </a:p>
        </p:txBody>
      </p:sp>
    </p:spTree>
    <p:extLst>
      <p:ext uri="{BB962C8B-B14F-4D97-AF65-F5344CB8AC3E}">
        <p14:creationId xmlns:p14="http://schemas.microsoft.com/office/powerpoint/2010/main" val="2989573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Now scroll down the right hand column (the main text) until you come to 6.11.1.3.</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17</a:t>
            </a:fld>
            <a:endParaRPr lang="en-US"/>
          </a:p>
        </p:txBody>
      </p:sp>
    </p:spTree>
    <p:extLst>
      <p:ext uri="{BB962C8B-B14F-4D97-AF65-F5344CB8AC3E}">
        <p14:creationId xmlns:p14="http://schemas.microsoft.com/office/powerpoint/2010/main" val="1799638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a:t>
            </a:r>
            <a:r>
              <a:rPr lang="en-US" baseline="0" smtClean="0"/>
              <a:t> at the table of contents column. It hasn’t changed. If you want the table of contents to be synchronized to where you currently are in RDA, click on the yellow double headed arrow (click)</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18</a:t>
            </a:fld>
            <a:endParaRPr lang="en-US"/>
          </a:p>
        </p:txBody>
      </p:sp>
    </p:spTree>
    <p:extLst>
      <p:ext uri="{BB962C8B-B14F-4D97-AF65-F5344CB8AC3E}">
        <p14:creationId xmlns:p14="http://schemas.microsoft.com/office/powerpoint/2010/main" val="4013851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TOC has synchronized</a:t>
            </a:r>
            <a:r>
              <a:rPr lang="en-US" baseline="0" smtClean="0"/>
              <a:t> to the position of whatever is at the top of your screen. Now click on the green box next to “Recording language of expression”.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19</a:t>
            </a:fld>
            <a:endParaRPr lang="en-US"/>
          </a:p>
        </p:txBody>
      </p:sp>
    </p:spTree>
    <p:extLst>
      <p:ext uri="{BB962C8B-B14F-4D97-AF65-F5344CB8AC3E}">
        <p14:creationId xmlns:p14="http://schemas.microsoft.com/office/powerpoint/2010/main" val="2919904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takes you to an LC-PCC Policy</a:t>
            </a:r>
            <a:r>
              <a:rPr lang="en-US" baseline="0" smtClean="0"/>
              <a:t> Statement related to the RDA guideline. To return to RDA, either click on the RDA number in the title of the policy statement (click) or the RDA tab (click)</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20</a:t>
            </a:fld>
            <a:endParaRPr lang="en-US"/>
          </a:p>
        </p:txBody>
      </p:sp>
    </p:spTree>
    <p:extLst>
      <p:ext uri="{BB962C8B-B14F-4D97-AF65-F5344CB8AC3E}">
        <p14:creationId xmlns:p14="http://schemas.microsoft.com/office/powerpoint/2010/main" val="2132036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Now click on the Resources</a:t>
            </a:r>
            <a:r>
              <a:rPr lang="en-US" baseline="0" smtClean="0"/>
              <a:t> tab again (click twice).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21</a:t>
            </a:fld>
            <a:endParaRPr lang="en-US"/>
          </a:p>
        </p:txBody>
      </p:sp>
    </p:spTree>
    <p:extLst>
      <p:ext uri="{BB962C8B-B14F-4D97-AF65-F5344CB8AC3E}">
        <p14:creationId xmlns:p14="http://schemas.microsoft.com/office/powerpoint/2010/main" val="2919904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You can get directly to a section of AACR2 by opening up its section in the TOC screen. Scroll up to AACR2 if you need to, and click on the plus sign (click), then click on the plus sign before “part I” (click).</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22</a:t>
            </a:fld>
            <a:endParaRPr lang="en-US"/>
          </a:p>
        </p:txBody>
      </p:sp>
    </p:spTree>
    <p:extLst>
      <p:ext uri="{BB962C8B-B14F-4D97-AF65-F5344CB8AC3E}">
        <p14:creationId xmlns:p14="http://schemas.microsoft.com/office/powerpoint/2010/main" val="1161247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can go directly to any AACR2 rule you like. Let’s click on the</a:t>
            </a:r>
            <a:r>
              <a:rPr lang="en-US" baseline="0" smtClean="0"/>
              <a:t> plus sign in front of Chapter 2 and then find our way down to 2.7B3.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23</a:t>
            </a:fld>
            <a:endParaRPr lang="en-US"/>
          </a:p>
        </p:txBody>
      </p:sp>
    </p:spTree>
    <p:extLst>
      <p:ext uri="{BB962C8B-B14F-4D97-AF65-F5344CB8AC3E}">
        <p14:creationId xmlns:p14="http://schemas.microsoft.com/office/powerpoint/2010/main" val="3096054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you’re wondering where</a:t>
            </a:r>
            <a:r>
              <a:rPr lang="en-US" baseline="0" smtClean="0"/>
              <a:t> RDA talks about a source of title note, click on “RDA” (click).</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24</a:t>
            </a:fld>
            <a:endParaRPr lang="en-US"/>
          </a:p>
        </p:txBody>
      </p:sp>
    </p:spTree>
    <p:extLst>
      <p:ext uri="{BB962C8B-B14F-4D97-AF65-F5344CB8AC3E}">
        <p14:creationId xmlns:p14="http://schemas.microsoft.com/office/powerpoint/2010/main" val="3104555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are taken to the corresponding</a:t>
            </a:r>
            <a:r>
              <a:rPr lang="en-US" baseline="0" smtClean="0"/>
              <a:t> RDA guideline (and notice the TOC has synchronized itself).</a:t>
            </a:r>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25</a:t>
            </a:fld>
            <a:endParaRPr lang="en-US"/>
          </a:p>
        </p:txBody>
      </p:sp>
    </p:spTree>
    <p:extLst>
      <p:ext uri="{BB962C8B-B14F-4D97-AF65-F5344CB8AC3E}">
        <p14:creationId xmlns:p14="http://schemas.microsoft.com/office/powerpoint/2010/main" val="1278696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Now</a:t>
            </a:r>
            <a:r>
              <a:rPr lang="en-US" baseline="0" smtClean="0"/>
              <a:t> scroll down to the bottom of the RDA column.</a:t>
            </a:r>
          </a:p>
          <a:p>
            <a:endParaRPr lang="en-US" baseline="0" smtClean="0"/>
          </a:p>
          <a:p>
            <a:r>
              <a:rPr lang="en-US" baseline="0" smtClean="0"/>
              <a:t>The RDA Update history contains all of the major changes to RDA since it was published. Each year one major revision package is published. The “update” selections show what RDA looked like immediately before that year’s revision package was published.</a:t>
            </a:r>
          </a:p>
          <a:p>
            <a:endParaRPr lang="en-US" baseline="0" smtClean="0"/>
          </a:p>
          <a:p>
            <a:r>
              <a:rPr lang="en-US" baseline="0" smtClean="0"/>
              <a:t>There are two ways RDA can be revised. Minor edits or changes that the Joint Steering Committee think are non-controversial may be made using a the so-called “Fast Track” revision route. These changes do not appear in the Update History, and may appear in any of the RDA Toolkit quarterly updates. If the Joint Steering Committee thinks discussion is needed for more major revisions, then these revisions go into a more formal approval process in which all the international constituencies weigh in. The final disposition of these revisions is made during the JSC’s November meeting and they are published in the Spring of the following year. The November 2013 revisions are expected to be published this month, in April 2013. Publication means that one day the Toolkit will simply appear in revised state; and the previous version will then appear as a third Update choice here under “Update History.” Let’s look at an example.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26</a:t>
            </a:fld>
            <a:endParaRPr lang="en-US"/>
          </a:p>
        </p:txBody>
      </p:sp>
    </p:spTree>
    <p:extLst>
      <p:ext uri="{BB962C8B-B14F-4D97-AF65-F5344CB8AC3E}">
        <p14:creationId xmlns:p14="http://schemas.microsoft.com/office/powerpoint/2010/main" val="4063823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To see previous</a:t>
            </a:r>
            <a:r>
              <a:rPr lang="en-US" baseline="0" smtClean="0"/>
              <a:t> versions, go to the bottom of the navigation column on the left to “RDA Update History.” Currently there are two previous versions, the version previous to the 2012 April update, and the version previous to the 2013 July Update.</a:t>
            </a:r>
            <a:endParaRPr lang="en-US" smtClean="0"/>
          </a:p>
          <a:p>
            <a:endParaRPr lang="en-US" smtClean="0"/>
          </a:p>
          <a:p>
            <a:r>
              <a:rPr lang="en-US" smtClean="0"/>
              <a:t>In this case, I clicked on “0”</a:t>
            </a:r>
            <a:r>
              <a:rPr lang="en-US" baseline="0" smtClean="0"/>
              <a:t> in th 2013 July Update and came to this page. This shows the text of this part of RDA as it existed immediately previous to July 2013.</a:t>
            </a:r>
            <a:endParaRPr lang="en-US"/>
          </a:p>
        </p:txBody>
      </p:sp>
      <p:sp>
        <p:nvSpPr>
          <p:cNvPr id="4" name="Footer Placeholder 3"/>
          <p:cNvSpPr>
            <a:spLocks noGrp="1"/>
          </p:cNvSpPr>
          <p:nvPr>
            <p:ph type="ftr" sz="quarter" idx="10"/>
          </p:nvPr>
        </p:nvSpPr>
        <p:spPr/>
        <p:txBody>
          <a:bodyPr/>
          <a:lstStyle/>
          <a:p>
            <a:pPr>
              <a:defRPr/>
            </a:pPr>
            <a:r>
              <a:rPr lang="en-US" smtClean="0"/>
              <a:t>New England Library Association, October 19, 2009</a:t>
            </a:r>
            <a:endParaRPr lang="en-US"/>
          </a:p>
        </p:txBody>
      </p:sp>
      <p:sp>
        <p:nvSpPr>
          <p:cNvPr id="5" name="Slide Number Placeholder 4"/>
          <p:cNvSpPr>
            <a:spLocks noGrp="1"/>
          </p:cNvSpPr>
          <p:nvPr>
            <p:ph type="sldNum" sz="quarter" idx="11"/>
          </p:nvPr>
        </p:nvSpPr>
        <p:spPr/>
        <p:txBody>
          <a:bodyPr/>
          <a:lstStyle/>
          <a:p>
            <a:pPr>
              <a:defRPr/>
            </a:pPr>
            <a:fld id="{5A5B717C-58A1-4081-B3E9-CA3E7572C707}" type="slidenum">
              <a:rPr lang="en-US" smtClean="0"/>
              <a:pPr>
                <a:defRPr/>
              </a:pPr>
              <a:t>27</a:t>
            </a:fld>
            <a:endParaRPr lang="en-US"/>
          </a:p>
        </p:txBody>
      </p:sp>
    </p:spTree>
    <p:extLst>
      <p:ext uri="{BB962C8B-B14F-4D97-AF65-F5344CB8AC3E}">
        <p14:creationId xmlns:p14="http://schemas.microsoft.com/office/powerpoint/2010/main" val="3168095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you are looking at a specific instruction and see a little icon that says “2013/07” or “2012/04” (or in the future a similar date, probably “2014/04” for example),</a:t>
            </a:r>
            <a:r>
              <a:rPr lang="en-US" baseline="0" smtClean="0"/>
              <a:t> this means a change was made to RDA on the date shown. </a:t>
            </a:r>
          </a:p>
          <a:p>
            <a:endParaRPr lang="en-US" baseline="0" smtClean="0"/>
          </a:p>
          <a:p>
            <a:r>
              <a:rPr lang="en-US" baseline="0" smtClean="0"/>
              <a:t>Here we see that some change was made in 2013 to 6.2.2.10.2, the instructions for conventional collective titles for complete works in a single form.</a:t>
            </a:r>
          </a:p>
          <a:p>
            <a:endParaRPr lang="en-US" baseline="0" smtClean="0"/>
          </a:p>
          <a:p>
            <a:r>
              <a:rPr lang="en-US" baseline="0" smtClean="0"/>
              <a:t>To see what the change was, click on the icon. </a:t>
            </a:r>
            <a:endParaRPr lang="en-US"/>
          </a:p>
        </p:txBody>
      </p:sp>
      <p:sp>
        <p:nvSpPr>
          <p:cNvPr id="4" name="Footer Placeholder 3"/>
          <p:cNvSpPr>
            <a:spLocks noGrp="1"/>
          </p:cNvSpPr>
          <p:nvPr>
            <p:ph type="ftr" sz="quarter" idx="10"/>
          </p:nvPr>
        </p:nvSpPr>
        <p:spPr/>
        <p:txBody>
          <a:bodyPr/>
          <a:lstStyle/>
          <a:p>
            <a:pPr>
              <a:defRPr/>
            </a:pPr>
            <a:r>
              <a:rPr lang="en-US" smtClean="0"/>
              <a:t>New England Library Association, October 19, 2009</a:t>
            </a:r>
            <a:endParaRPr lang="en-US"/>
          </a:p>
        </p:txBody>
      </p:sp>
      <p:sp>
        <p:nvSpPr>
          <p:cNvPr id="5" name="Slide Number Placeholder 4"/>
          <p:cNvSpPr>
            <a:spLocks noGrp="1"/>
          </p:cNvSpPr>
          <p:nvPr>
            <p:ph type="sldNum" sz="quarter" idx="11"/>
          </p:nvPr>
        </p:nvSpPr>
        <p:spPr/>
        <p:txBody>
          <a:bodyPr/>
          <a:lstStyle/>
          <a:p>
            <a:pPr>
              <a:defRPr/>
            </a:pPr>
            <a:fld id="{5A5B717C-58A1-4081-B3E9-CA3E7572C707}" type="slidenum">
              <a:rPr lang="en-US" smtClean="0"/>
              <a:pPr>
                <a:defRPr/>
              </a:pPr>
              <a:t>28</a:t>
            </a:fld>
            <a:endParaRPr lang="en-US"/>
          </a:p>
        </p:txBody>
      </p:sp>
    </p:spTree>
    <p:extLst>
      <p:ext uri="{BB962C8B-B14F-4D97-AF65-F5344CB8AC3E}">
        <p14:creationId xmlns:p14="http://schemas.microsoft.com/office/powerpoint/2010/main" val="3654361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a:t>
            </a:r>
            <a:r>
              <a:rPr lang="en-US" baseline="0" smtClean="0"/>
              <a:t>are taken to the update summary. Here we learn that the change was the addition of “librettos” and “lyrics” to the list of terms in 6.2.2.10.2. If you want to see the text of RDA as it appeared before this change, click on the instruction number next to the icon on this page.</a:t>
            </a:r>
            <a:endParaRPr lang="en-US"/>
          </a:p>
        </p:txBody>
      </p:sp>
      <p:sp>
        <p:nvSpPr>
          <p:cNvPr id="4" name="Footer Placeholder 3"/>
          <p:cNvSpPr>
            <a:spLocks noGrp="1"/>
          </p:cNvSpPr>
          <p:nvPr>
            <p:ph type="ftr" sz="quarter" idx="10"/>
          </p:nvPr>
        </p:nvSpPr>
        <p:spPr/>
        <p:txBody>
          <a:bodyPr/>
          <a:lstStyle/>
          <a:p>
            <a:pPr>
              <a:defRPr/>
            </a:pPr>
            <a:r>
              <a:rPr lang="en-US" smtClean="0"/>
              <a:t>New England Library Association, October 19, 2009</a:t>
            </a:r>
            <a:endParaRPr lang="en-US"/>
          </a:p>
        </p:txBody>
      </p:sp>
      <p:sp>
        <p:nvSpPr>
          <p:cNvPr id="5" name="Slide Number Placeholder 4"/>
          <p:cNvSpPr>
            <a:spLocks noGrp="1"/>
          </p:cNvSpPr>
          <p:nvPr>
            <p:ph type="sldNum" sz="quarter" idx="11"/>
          </p:nvPr>
        </p:nvSpPr>
        <p:spPr/>
        <p:txBody>
          <a:bodyPr/>
          <a:lstStyle/>
          <a:p>
            <a:pPr>
              <a:defRPr/>
            </a:pPr>
            <a:fld id="{5A5B717C-58A1-4081-B3E9-CA3E7572C707}" type="slidenum">
              <a:rPr lang="en-US" smtClean="0"/>
              <a:pPr>
                <a:defRPr/>
              </a:pPr>
              <a:t>29</a:t>
            </a:fld>
            <a:endParaRPr lang="en-US"/>
          </a:p>
        </p:txBody>
      </p:sp>
    </p:spTree>
    <p:extLst>
      <p:ext uri="{BB962C8B-B14F-4D97-AF65-F5344CB8AC3E}">
        <p14:creationId xmlns:p14="http://schemas.microsoft.com/office/powerpoint/2010/main" val="3654361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should all be to a screen that looks like this. You can use either Firefox</a:t>
            </a:r>
            <a:r>
              <a:rPr lang="en-US" baseline="0" smtClean="0"/>
              <a:t> or Internet Explorer and probably other browsers. My slides are from Firefox. </a:t>
            </a:r>
          </a:p>
          <a:p>
            <a:endParaRPr lang="en-US" baseline="0" smtClean="0"/>
          </a:p>
          <a:p>
            <a:r>
              <a:rPr lang="en-US" baseline="0" smtClean="0"/>
              <a:t>When you login to your own accounts you can create your own user profiles if you wish (please don’t do that here because you’re logged into BYU’s account and you won’t be able to access your profile when you get home). If you create a user profile you can do things like create bookmarks and leave yourself notes within the Toolkit. However, you aren’t required to create a user profile to use the Toolkit.</a:t>
            </a:r>
          </a:p>
          <a:p>
            <a:endParaRPr lang="en-US" baseline="0" smtClean="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a:t>
            </a:fld>
            <a:endParaRPr lang="en-US"/>
          </a:p>
        </p:txBody>
      </p:sp>
    </p:spTree>
    <p:extLst>
      <p:ext uri="{BB962C8B-B14F-4D97-AF65-F5344CB8AC3E}">
        <p14:creationId xmlns:p14="http://schemas.microsoft.com/office/powerpoint/2010/main" val="2003248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are taken to the previous text. Note</a:t>
            </a:r>
            <a:r>
              <a:rPr lang="en-US" baseline="0" smtClean="0"/>
              <a:t> the terms “Librettos” or “Lyrics” do not appear after “Essays” as they do in the current RDA text.</a:t>
            </a:r>
            <a:endParaRPr lang="en-US"/>
          </a:p>
        </p:txBody>
      </p:sp>
      <p:sp>
        <p:nvSpPr>
          <p:cNvPr id="4" name="Footer Placeholder 3"/>
          <p:cNvSpPr>
            <a:spLocks noGrp="1"/>
          </p:cNvSpPr>
          <p:nvPr>
            <p:ph type="ftr" sz="quarter" idx="10"/>
          </p:nvPr>
        </p:nvSpPr>
        <p:spPr/>
        <p:txBody>
          <a:bodyPr/>
          <a:lstStyle/>
          <a:p>
            <a:pPr>
              <a:defRPr/>
            </a:pPr>
            <a:r>
              <a:rPr lang="en-US" smtClean="0"/>
              <a:t>New England Library Association, October 19, 2009</a:t>
            </a:r>
            <a:endParaRPr lang="en-US"/>
          </a:p>
        </p:txBody>
      </p:sp>
      <p:sp>
        <p:nvSpPr>
          <p:cNvPr id="5" name="Slide Number Placeholder 4"/>
          <p:cNvSpPr>
            <a:spLocks noGrp="1"/>
          </p:cNvSpPr>
          <p:nvPr>
            <p:ph type="sldNum" sz="quarter" idx="11"/>
          </p:nvPr>
        </p:nvSpPr>
        <p:spPr/>
        <p:txBody>
          <a:bodyPr/>
          <a:lstStyle/>
          <a:p>
            <a:pPr>
              <a:defRPr/>
            </a:pPr>
            <a:fld id="{5A5B717C-58A1-4081-B3E9-CA3E7572C707}" type="slidenum">
              <a:rPr lang="en-US" smtClean="0"/>
              <a:pPr>
                <a:defRPr/>
              </a:pPr>
              <a:t>30</a:t>
            </a:fld>
            <a:endParaRPr lang="en-US"/>
          </a:p>
        </p:txBody>
      </p:sp>
    </p:spTree>
    <p:extLst>
      <p:ext uri="{BB962C8B-B14F-4D97-AF65-F5344CB8AC3E}">
        <p14:creationId xmlns:p14="http://schemas.microsoft.com/office/powerpoint/2010/main" val="3654361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you are interested in knowing more detail</a:t>
            </a:r>
            <a:r>
              <a:rPr lang="en-US" baseline="0" smtClean="0"/>
              <a:t> about the changes, including the discussion history of the changes, the Joint Steering Committee’s documents are archived at this address. Any document with a file name ending with “Sec final” is the approved final version that became the revised text in RDA. Earlier discussion can be found under different versions of the same file name.</a:t>
            </a:r>
            <a:endParaRPr lang="en-US"/>
          </a:p>
        </p:txBody>
      </p:sp>
      <p:sp>
        <p:nvSpPr>
          <p:cNvPr id="4" name="Footer Placeholder 3"/>
          <p:cNvSpPr>
            <a:spLocks noGrp="1"/>
          </p:cNvSpPr>
          <p:nvPr>
            <p:ph type="ftr" sz="quarter" idx="10"/>
          </p:nvPr>
        </p:nvSpPr>
        <p:spPr/>
        <p:txBody>
          <a:bodyPr/>
          <a:lstStyle/>
          <a:p>
            <a:pPr>
              <a:defRPr/>
            </a:pPr>
            <a:r>
              <a:rPr lang="en-US" smtClean="0"/>
              <a:t>New England Library Association, October 19, 2009</a:t>
            </a:r>
            <a:endParaRPr lang="en-US"/>
          </a:p>
        </p:txBody>
      </p:sp>
      <p:sp>
        <p:nvSpPr>
          <p:cNvPr id="5" name="Slide Number Placeholder 4"/>
          <p:cNvSpPr>
            <a:spLocks noGrp="1"/>
          </p:cNvSpPr>
          <p:nvPr>
            <p:ph type="sldNum" sz="quarter" idx="11"/>
          </p:nvPr>
        </p:nvSpPr>
        <p:spPr/>
        <p:txBody>
          <a:bodyPr/>
          <a:lstStyle/>
          <a:p>
            <a:pPr>
              <a:defRPr/>
            </a:pPr>
            <a:fld id="{5A5B717C-58A1-4081-B3E9-CA3E7572C707}" type="slidenum">
              <a:rPr lang="en-US" smtClean="0"/>
              <a:pPr>
                <a:defRPr/>
              </a:pPr>
              <a:t>31</a:t>
            </a:fld>
            <a:endParaRPr lang="en-US"/>
          </a:p>
        </p:txBody>
      </p:sp>
    </p:spTree>
    <p:extLst>
      <p:ext uri="{BB962C8B-B14F-4D97-AF65-F5344CB8AC3E}">
        <p14:creationId xmlns:p14="http://schemas.microsoft.com/office/powerpoint/2010/main" val="36543616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is what this web page looks like. </a:t>
            </a:r>
            <a:r>
              <a:rPr lang="en-US" smtClean="0"/>
              <a:t>The files toward the top of this list</a:t>
            </a:r>
            <a:r>
              <a:rPr lang="en-US" baseline="0" smtClean="0"/>
              <a:t> contain the changes approved for the April 2014 RDA revision. Note the wording “Drafts and proposals are not an official part of RDA until they have received final approval from Joint Steering Committee </a:t>
            </a:r>
            <a:r>
              <a:rPr lang="en-US" i="1" baseline="0" smtClean="0"/>
              <a:t>and have been formally published</a:t>
            </a:r>
            <a:r>
              <a:rPr lang="en-US" baseline="0" smtClean="0"/>
              <a:t>. These 2014 revisions have been approved but will not be an official part of RDA until they are published in the RDA Toolkit.</a:t>
            </a:r>
          </a:p>
          <a:p>
            <a:endParaRPr lang="en-US" baseline="0" smtClean="0"/>
          </a:p>
          <a:p>
            <a:r>
              <a:rPr lang="en-US" baseline="0" smtClean="0"/>
              <a:t>Admittedly it can be a little tricky to find discussion of a specific RDA instruction change since the file names of these documents are organized by constituency and a consecutive numbering system of discussion documents. But full discussion of revisions </a:t>
            </a:r>
            <a:r>
              <a:rPr lang="en-US" i="1" baseline="0" smtClean="0"/>
              <a:t>is</a:t>
            </a:r>
            <a:r>
              <a:rPr lang="en-US" i="0" baseline="0" smtClean="0"/>
              <a:t> publicly available here, which is a step forward from the somewhat secretive process followed under AACR2.</a:t>
            </a:r>
            <a:endParaRPr lang="en-US" baseline="0" smtClean="0"/>
          </a:p>
          <a:p>
            <a:endParaRPr lang="en-US" baseline="0" smtClean="0"/>
          </a:p>
          <a:p>
            <a:r>
              <a:rPr lang="en-US" baseline="0" smtClean="0"/>
              <a:t>There are many many changes to RDA since 2011 and I do not have time to go through them all. I have chosen a few that seemed to me major changes, but we will move rapidly through some of the following slides without lingering much.</a:t>
            </a:r>
            <a:endParaRPr lang="en-US"/>
          </a:p>
        </p:txBody>
      </p:sp>
      <p:sp>
        <p:nvSpPr>
          <p:cNvPr id="4" name="Footer Placeholder 3"/>
          <p:cNvSpPr>
            <a:spLocks noGrp="1"/>
          </p:cNvSpPr>
          <p:nvPr>
            <p:ph type="ftr" sz="quarter" idx="10"/>
          </p:nvPr>
        </p:nvSpPr>
        <p:spPr/>
        <p:txBody>
          <a:bodyPr/>
          <a:lstStyle/>
          <a:p>
            <a:pPr>
              <a:defRPr/>
            </a:pPr>
            <a:r>
              <a:rPr lang="en-US" smtClean="0"/>
              <a:t>New England Library Association, October 19, 2009</a:t>
            </a:r>
            <a:endParaRPr lang="en-US"/>
          </a:p>
        </p:txBody>
      </p:sp>
      <p:sp>
        <p:nvSpPr>
          <p:cNvPr id="5" name="Slide Number Placeholder 4"/>
          <p:cNvSpPr>
            <a:spLocks noGrp="1"/>
          </p:cNvSpPr>
          <p:nvPr>
            <p:ph type="sldNum" sz="quarter" idx="11"/>
          </p:nvPr>
        </p:nvSpPr>
        <p:spPr/>
        <p:txBody>
          <a:bodyPr/>
          <a:lstStyle/>
          <a:p>
            <a:pPr>
              <a:defRPr/>
            </a:pPr>
            <a:fld id="{5A5B717C-58A1-4081-B3E9-CA3E7572C707}" type="slidenum">
              <a:rPr lang="en-US" smtClean="0"/>
              <a:pPr>
                <a:defRPr/>
              </a:pPr>
              <a:t>32</a:t>
            </a:fld>
            <a:endParaRPr lang="en-US"/>
          </a:p>
        </p:txBody>
      </p:sp>
    </p:spTree>
    <p:extLst>
      <p:ext uri="{BB962C8B-B14F-4D97-AF65-F5344CB8AC3E}">
        <p14:creationId xmlns:p14="http://schemas.microsoft.com/office/powerpoint/2010/main" val="36543616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Now click on the Tools tab (click twice)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33</a:t>
            </a:fld>
            <a:endParaRPr lang="en-US"/>
          </a:p>
        </p:txBody>
      </p:sp>
    </p:spTree>
    <p:extLst>
      <p:ext uri="{BB962C8B-B14F-4D97-AF65-F5344CB8AC3E}">
        <p14:creationId xmlns:p14="http://schemas.microsoft.com/office/powerpoint/2010/main" val="12786961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a:t>
            </a:r>
            <a:r>
              <a:rPr lang="en-US" baseline="0" smtClean="0"/>
              <a:t> on the plus sign next to RDA Mappings and then click on RDA to MARC Bibliographic Mapping (click twice)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34</a:t>
            </a:fld>
            <a:endParaRPr lang="en-US"/>
          </a:p>
        </p:txBody>
      </p:sp>
    </p:spTree>
    <p:extLst>
      <p:ext uri="{BB962C8B-B14F-4D97-AF65-F5344CB8AC3E}">
        <p14:creationId xmlns:p14="http://schemas.microsoft.com/office/powerpoint/2010/main" val="39281896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Scroll down in the right hand screen until you</a:t>
            </a:r>
            <a:r>
              <a:rPr lang="en-US" baseline="0" smtClean="0"/>
              <a:t> come to 3.3, Carrier type (it’s a way down).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35</a:t>
            </a:fld>
            <a:endParaRPr lang="en-US"/>
          </a:p>
        </p:txBody>
      </p:sp>
    </p:spTree>
    <p:extLst>
      <p:ext uri="{BB962C8B-B14F-4D97-AF65-F5344CB8AC3E}">
        <p14:creationId xmlns:p14="http://schemas.microsoft.com/office/powerpoint/2010/main" val="38739120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baseline="0" smtClean="0"/>
              <a:t>Here we learn where in MARC this new RDA element can be coded. The third possibility, 338, is where we’re coding it. Click on “338”</a:t>
            </a:r>
            <a:endParaRPr lang="en-US" smtClean="0"/>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36</a:t>
            </a:fld>
            <a:endParaRPr lang="en-US"/>
          </a:p>
        </p:txBody>
      </p:sp>
    </p:spTree>
    <p:extLst>
      <p:ext uri="{BB962C8B-B14F-4D97-AF65-F5344CB8AC3E}">
        <p14:creationId xmlns:p14="http://schemas.microsoft.com/office/powerpoint/2010/main" val="13205230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are taken to the section of the MARC documentation that covers the</a:t>
            </a:r>
            <a:r>
              <a:rPr lang="en-US" baseline="0" smtClean="0"/>
              <a:t> 338 field. We’ll come back to this later. Go back to the RDA toolkit (it should be waiting in another tab of your browser).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37</a:t>
            </a:fld>
            <a:endParaRPr lang="en-US"/>
          </a:p>
        </p:txBody>
      </p:sp>
    </p:spTree>
    <p:extLst>
      <p:ext uri="{BB962C8B-B14F-4D97-AF65-F5344CB8AC3E}">
        <p14:creationId xmlns:p14="http://schemas.microsoft.com/office/powerpoint/2010/main" val="36916757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baseline="0" smtClean="0"/>
              <a:t>You can also go the opposite direction. Click on MARC Bibliographic to RDA mapping (click twice). Scroll down in the right hand window to 245.</a:t>
            </a:r>
            <a:endParaRPr lang="en-US" smtClean="0"/>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38</a:t>
            </a:fld>
            <a:endParaRPr lang="en-US"/>
          </a:p>
        </p:txBody>
      </p:sp>
    </p:spTree>
    <p:extLst>
      <p:ext uri="{BB962C8B-B14F-4D97-AF65-F5344CB8AC3E}">
        <p14:creationId xmlns:p14="http://schemas.microsoft.com/office/powerpoint/2010/main" val="13205230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 you can see RDA elements that correspond to the MARC 245 field. If we can’t remember</a:t>
            </a:r>
            <a:r>
              <a:rPr lang="en-US" baseline="0" smtClean="0"/>
              <a:t> where the RDA guideline for title proper is, but we do remember it’s coded in MARC 245 subfield $a, we can approach RDA that way. Click on 2.3.2.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39</a:t>
            </a:fld>
            <a:endParaRPr lang="en-US"/>
          </a:p>
        </p:txBody>
      </p:sp>
    </p:spTree>
    <p:extLst>
      <p:ext uri="{BB962C8B-B14F-4D97-AF65-F5344CB8AC3E}">
        <p14:creationId xmlns:p14="http://schemas.microsoft.com/office/powerpoint/2010/main" val="4032634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To create a</a:t>
            </a:r>
            <a:r>
              <a:rPr lang="en-US" baseline="0" smtClean="0"/>
              <a:t> user profile, click on the create icon (circled). Go ahead and click on it, just don’t fill anything out while in BYU’s account, please. </a:t>
            </a:r>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a:t>
            </a:fld>
            <a:endParaRPr lang="en-US"/>
          </a:p>
        </p:txBody>
      </p:sp>
    </p:spTree>
    <p:extLst>
      <p:ext uri="{BB962C8B-B14F-4D97-AF65-F5344CB8AC3E}">
        <p14:creationId xmlns:p14="http://schemas.microsoft.com/office/powerpoint/2010/main" val="20032486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We’re back to RDA.</a:t>
            </a:r>
          </a:p>
          <a:p>
            <a:endParaRPr lang="en-US" smtClean="0"/>
          </a:p>
          <a:p>
            <a:r>
              <a:rPr lang="en-US" smtClean="0"/>
              <a:t>If you need help, there are numerous help topics available. Just click “help” at the</a:t>
            </a:r>
            <a:r>
              <a:rPr lang="en-US" baseline="0" smtClean="0"/>
              <a:t> bottom left hand part of your screen.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40</a:t>
            </a:fld>
            <a:endParaRPr lang="en-US"/>
          </a:p>
        </p:txBody>
      </p:sp>
    </p:spTree>
    <p:extLst>
      <p:ext uri="{BB962C8B-B14F-4D97-AF65-F5344CB8AC3E}">
        <p14:creationId xmlns:p14="http://schemas.microsoft.com/office/powerpoint/2010/main" val="17510849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new window appears.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41</a:t>
            </a:fld>
            <a:endParaRPr lang="en-US"/>
          </a:p>
        </p:txBody>
      </p:sp>
    </p:spTree>
    <p:extLst>
      <p:ext uri="{BB962C8B-B14F-4D97-AF65-F5344CB8AC3E}">
        <p14:creationId xmlns:p14="http://schemas.microsoft.com/office/powerpoint/2010/main" val="36648441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Find</a:t>
            </a:r>
            <a:r>
              <a:rPr lang="en-US" baseline="0" smtClean="0"/>
              <a:t> out what the digital file characteristic element is -- 3.19.</a:t>
            </a:r>
          </a:p>
          <a:p>
            <a:endParaRPr lang="en-US" baseline="0" smtClean="0"/>
          </a:p>
          <a:p>
            <a:r>
              <a:rPr lang="en-US" baseline="0" smtClean="0"/>
              <a:t>Find out where the illustrative content element is (i.e. how do you fill out the 300 $b) -- 7.15</a:t>
            </a:r>
          </a:p>
          <a:p>
            <a:endParaRPr lang="en-US" baseline="0" smtClean="0"/>
          </a:p>
          <a:p>
            <a:r>
              <a:rPr lang="en-US" baseline="0" smtClean="0"/>
              <a:t>Find rule 2.13.1.</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42</a:t>
            </a:fld>
            <a:endParaRPr lang="en-US"/>
          </a:p>
        </p:txBody>
      </p:sp>
    </p:spTree>
    <p:extLst>
      <p:ext uri="{BB962C8B-B14F-4D97-AF65-F5344CB8AC3E}">
        <p14:creationId xmlns:p14="http://schemas.microsoft.com/office/powerpoint/2010/main" val="35922446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OK, lets return to RDA again.</a:t>
            </a:r>
          </a:p>
          <a:p>
            <a:endParaRPr lang="en-US" smtClean="0"/>
          </a:p>
          <a:p>
            <a:r>
              <a:rPr lang="en-US" smtClean="0"/>
              <a:t>Note the three tabs, RDA, Tools, Resources. We will concentrate on the RDA tab.</a:t>
            </a:r>
          </a:p>
          <a:p>
            <a:endParaRPr lang="en-US"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138C268-C3A0-405A-AD81-7F20B2433036}"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main sections of RDA have to do with recording attributes of the FRBR entities that we talked about the last hour; and recording the relationships between the entities. This is why it is so important that your cataloging staff have a firm grasp on FRBR; otherwise they won’t understand how RDA works and will have trouble finding information in it.</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BCD78C3-B619-4D00-A29D-9BC63E467AA5}"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Click on the RDA tab, then on the plus sign next to the “RDA” below the tab. Chapter 0 is the introduction, and is useful for reading in order to understand how RDA works. In this workshop I want to draw your attention to two subsections, 0.6 on the core elements and 0.11 on internationalization.</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D07DC20-98A6-4F6E-878A-2123381482EB}"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Everyone please open to 0.6</a:t>
            </a:r>
            <a:r>
              <a:rPr lang="en-US" b="0" smtClean="0"/>
              <a:t>.</a:t>
            </a:r>
            <a:r>
              <a:rPr lang="en-US" b="0" baseline="0" smtClean="0"/>
              <a:t> The core elements are elements that are required in an RDA description.</a:t>
            </a:r>
            <a:endParaRPr lang="en-US" b="1"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A664757-C1C8-4667-82B0-FA1A6AF3223A}"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someone read the</a:t>
            </a:r>
            <a:r>
              <a:rPr lang="en-US" baseline="0" dirty="0" smtClean="0"/>
              <a:t> text beginning </a:t>
            </a:r>
            <a:r>
              <a:rPr lang="en-US" baseline="0" smtClean="0"/>
              <a:t>with “The elements identified in RDA as core elements”.</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47</a:t>
            </a:fld>
            <a:endParaRPr lang="en-US"/>
          </a:p>
        </p:txBody>
      </p:sp>
    </p:spTree>
    <p:extLst>
      <p:ext uri="{BB962C8B-B14F-4D97-AF65-F5344CB8AC3E}">
        <p14:creationId xmlns:p14="http://schemas.microsoft.com/office/powerpoint/2010/main" val="24086685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All</a:t>
            </a:r>
            <a:r>
              <a:rPr lang="en-US" baseline="0" smtClean="0"/>
              <a:t> the core elements are listed under 0.6, depending on what kind of an entity you are describing. For example, the core elements for manifestation are listed under 0.6.2. (Read some of them, including on the following screens).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48</a:t>
            </a:fld>
            <a:endParaRPr lang="en-US"/>
          </a:p>
        </p:txBody>
      </p:sp>
    </p:spTree>
    <p:extLst>
      <p:ext uri="{BB962C8B-B14F-4D97-AF65-F5344CB8AC3E}">
        <p14:creationId xmlns:p14="http://schemas.microsoft.com/office/powerpoint/2010/main" val="14410224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distinction here between</a:t>
            </a:r>
            <a:r>
              <a:rPr lang="en-US" baseline="0" smtClean="0"/>
              <a:t> “core” and “core if” (distribution and manufactore only core if no publication statement has been recorded)</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49</a:t>
            </a:fld>
            <a:endParaRPr lang="en-US"/>
          </a:p>
        </p:txBody>
      </p:sp>
    </p:spTree>
    <p:extLst>
      <p:ext uri="{BB962C8B-B14F-4D97-AF65-F5344CB8AC3E}">
        <p14:creationId xmlns:p14="http://schemas.microsoft.com/office/powerpoint/2010/main" val="3891071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You’ll come to a screen that looks like this. If</a:t>
            </a:r>
            <a:r>
              <a:rPr lang="en-US" baseline="0" smtClean="0"/>
              <a:t> you decide to create a profile in your own account, you’ll fill out the bottom part and then click “create”.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a:t>
            </a:fld>
            <a:endParaRPr lang="en-US"/>
          </a:p>
        </p:txBody>
      </p:sp>
    </p:spTree>
    <p:extLst>
      <p:ext uri="{BB962C8B-B14F-4D97-AF65-F5344CB8AC3E}">
        <p14:creationId xmlns:p14="http://schemas.microsoft.com/office/powerpoint/2010/main" val="41631851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 those are the core</a:t>
            </a:r>
            <a:r>
              <a:rPr lang="en-US" baseline="0" smtClean="0"/>
              <a:t> requirements for a description of a manifestation. If you look in the TOC column you can see that there are other core elements for descriptions of works and expressions, for persons, families, and corporate bodies, and so on.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50</a:t>
            </a:fld>
            <a:endParaRPr lang="en-US"/>
          </a:p>
        </p:txBody>
      </p:sp>
    </p:spTree>
    <p:extLst>
      <p:ext uri="{BB962C8B-B14F-4D97-AF65-F5344CB8AC3E}">
        <p14:creationId xmlns:p14="http://schemas.microsoft.com/office/powerpoint/2010/main" val="2560037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smtClean="0"/>
              <a:t>Elements</a:t>
            </a:r>
            <a:r>
              <a:rPr lang="en-US" b="0" baseline="0" smtClean="0"/>
              <a:t> that are core are also specified at the element definition--if the element is core it is marked as core when you look at the element itself (you don’t have to have memorized the core list in 0.6)</a:t>
            </a:r>
            <a:endParaRPr lang="en-US" b="0" smtClean="0"/>
          </a:p>
          <a:p>
            <a:endParaRPr lang="en-US" b="1" smtClean="0"/>
          </a:p>
          <a:p>
            <a:r>
              <a:rPr lang="en-US" b="1" smtClean="0"/>
              <a:t>Everyone please now open RDA to 9.2</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6B4EF11E-3412-4A6F-9402-A123B4DC4FBA}" type="slidenum">
              <a:rPr lang="en-US" smtClean="0"/>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the</a:t>
            </a:r>
            <a:r>
              <a:rPr lang="en-US" baseline="0" smtClean="0"/>
              <a:t> next module </a:t>
            </a:r>
            <a:r>
              <a:rPr lang="en-US" smtClean="0"/>
              <a:t>of the workshop we’ll talk about about the person entity, so notice that “name” is a core element.</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3615E6D-D8F6-453D-A368-DAB3073A73DD}" type="slidenum">
              <a:rPr lang="en-US" smtClean="0"/>
              <a:pPr/>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There are surprisingly few core elements compared with the rich data that can be created using RDA. Most of what we will be discussing will be elements beyond core.</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FFFE157-363C-4AE2-B8E5-9DAC0FF56B84}" type="slidenum">
              <a:rPr lang="en-US" smtClean="0"/>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Please open to 0.11</a:t>
            </a:r>
            <a:r>
              <a:rPr lang="en-US" smtClean="0"/>
              <a:t>. Have someone read the first two paragraphs of 0.11.2. Note authorized translations (0.11.2) will give English-language terms in other languages, such as Spanish and</a:t>
            </a:r>
            <a:r>
              <a:rPr lang="en-US" baseline="0" smtClean="0"/>
              <a:t> German</a:t>
            </a:r>
            <a:r>
              <a:rPr lang="en-US" smtClean="0"/>
              <a:t>. The Spanish translation of RDA has been finished</a:t>
            </a:r>
            <a:r>
              <a:rPr lang="en-US" baseline="0" smtClean="0"/>
              <a:t> but it not yet published</a:t>
            </a:r>
            <a:r>
              <a:rPr lang="en-US" smtClean="0"/>
              <a:t>. French and German are available now (see “select language</a:t>
            </a:r>
            <a:r>
              <a:rPr lang="en-US" baseline="0" smtClean="0"/>
              <a:t> button, next slide)</a:t>
            </a:r>
          </a:p>
          <a:p>
            <a:endParaRPr lang="en-US" smtClean="0"/>
          </a:p>
          <a:p>
            <a:r>
              <a:rPr lang="en-US" smtClean="0"/>
              <a:t>RDA 1.4 lists the elements</a:t>
            </a:r>
            <a:r>
              <a:rPr lang="en-US" baseline="0" smtClean="0"/>
              <a:t> to be transcribed in the language and script of the resource.</a:t>
            </a:r>
            <a:endParaRPr lang="en-US" b="1"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D648FDF-156E-45C4-A575-482CAD78C74D}" type="slidenum">
              <a:rPr lang="en-US" smtClean="0"/>
              <a:pPr/>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a:t>
            </a:r>
            <a:r>
              <a:rPr lang="en-US" baseline="0" smtClean="0"/>
              <a:t> you’d like to see RDA in another language, click the “select language” button.</a:t>
            </a:r>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55</a:t>
            </a:fld>
            <a:endParaRPr lang="en-US"/>
          </a:p>
        </p:txBody>
      </p:sp>
    </p:spTree>
    <p:extLst>
      <p:ext uri="{BB962C8B-B14F-4D97-AF65-F5344CB8AC3E}">
        <p14:creationId xmlns:p14="http://schemas.microsoft.com/office/powerpoint/2010/main" val="28404600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 example of “transcribe” is title proper;</a:t>
            </a:r>
            <a:r>
              <a:rPr lang="en-US" baseline="0" smtClean="0"/>
              <a:t> an example of “record” is numerals (including dates).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56</a:t>
            </a:fld>
            <a:endParaRPr lang="en-US"/>
          </a:p>
        </p:txBody>
      </p:sp>
    </p:spTree>
    <p:extLst>
      <p:ext uri="{BB962C8B-B14F-4D97-AF65-F5344CB8AC3E}">
        <p14:creationId xmlns:p14="http://schemas.microsoft.com/office/powerpoint/2010/main" val="29208811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These sections cover all the FRBR entities, and list the attributes that we are to record for each one. The chapters on concepts, events, and places (13-15) have not been written and Chapter 16, places, only includes instructions for jurisdictions, not non-jurisdictional places such as the Grand Canyon or the Sonoran Desert.</a:t>
            </a:r>
          </a:p>
          <a:p>
            <a:endParaRPr lang="en-US" smtClean="0"/>
          </a:p>
          <a:p>
            <a:r>
              <a:rPr lang="en-US" b="1" smtClean="0"/>
              <a:t>So where are we going to go to find out how to describe a person?</a:t>
            </a:r>
            <a:r>
              <a:rPr lang="en-US" b="1" baseline="0" smtClean="0"/>
              <a:t> (Look in RDA--which chapter?) (8 and 9) A corporate body? (8 and 11) A manifestation? (1-4 all are pertinent)</a:t>
            </a:r>
            <a:endParaRPr lang="en-US" b="1"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4CFD4B1-22D2-43EB-880D-F693BE333111}" type="slidenum">
              <a:rPr lang="en-US" smtClean="0"/>
              <a:pPr/>
              <a:t>57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All the chapters labelled “Identifying” something are chapters where we describe an entity. Chapter 9 is Identifying Persons. Please go to Chapter 9 in RDA</a:t>
            </a:r>
            <a:r>
              <a:rPr lang="en-US" baseline="0" smtClean="0"/>
              <a:t> and open up the table of contents outline for Chapter 9 to see how this plays out in an individual chapter.</a:t>
            </a:r>
            <a:endParaRPr 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11BE8F3-BB1A-416C-A016-955E85647A43}" type="slidenum">
              <a:rPr lang="en-US" smtClean="0"/>
              <a:pPr/>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the introduction and general guidelines,</a:t>
            </a:r>
            <a:r>
              <a:rPr lang="en-US" baseline="0" smtClean="0"/>
              <a:t> 9.0-9.1. What are the possible attributes of a person? (read the headings for 9.2-9.18). Finally, at the very end, we’re told how to construct an access point for a person. Let’s look at the same thing for chapter 11, corporate bodies (please open to Chapter 11 and open the outline).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59</a:t>
            </a:fld>
            <a:endParaRPr lang="en-US"/>
          </a:p>
        </p:txBody>
      </p:sp>
    </p:spTree>
    <p:extLst>
      <p:ext uri="{BB962C8B-B14F-4D97-AF65-F5344CB8AC3E}">
        <p14:creationId xmlns:p14="http://schemas.microsoft.com/office/powerpoint/2010/main" val="484519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After you’ve created your profile, you can login by filling out the circled boxes.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a:t>
            </a:fld>
            <a:endParaRPr lang="en-US"/>
          </a:p>
        </p:txBody>
      </p:sp>
    </p:spTree>
    <p:extLst>
      <p:ext uri="{BB962C8B-B14F-4D97-AF65-F5344CB8AC3E}">
        <p14:creationId xmlns:p14="http://schemas.microsoft.com/office/powerpoint/2010/main" val="22224206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Again, we begin with two general</a:t>
            </a:r>
            <a:r>
              <a:rPr lang="en-US" baseline="0" smtClean="0"/>
              <a:t> sections, 11.0 and 11.1; then there are sections about recording the attributes of corporate bodies, which are -- ??? (11.2-11.12); finally, at the very end, there is a section on how to create an access point for a corporate body. Are we getting a picture about what RDA is trying to have us do? We’re describing entities, not just creating headings.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60</a:t>
            </a:fld>
            <a:endParaRPr lang="en-US"/>
          </a:p>
        </p:txBody>
      </p:sp>
    </p:spTree>
    <p:extLst>
      <p:ext uri="{BB962C8B-B14F-4D97-AF65-F5344CB8AC3E}">
        <p14:creationId xmlns:p14="http://schemas.microsoft.com/office/powerpoint/2010/main" val="41115369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61</a:t>
            </a:fld>
            <a:endParaRPr lang="en-US"/>
          </a:p>
        </p:txBody>
      </p:sp>
    </p:spTree>
    <p:extLst>
      <p:ext uri="{BB962C8B-B14F-4D97-AF65-F5344CB8AC3E}">
        <p14:creationId xmlns:p14="http://schemas.microsoft.com/office/powerpoint/2010/main" val="30336272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3C9DC5-6BBB-47C0-B82C-15732F0D3D44}" type="slidenum">
              <a:rPr lang="en-US" smtClean="0"/>
              <a:pPr>
                <a:defRPr/>
              </a:pPr>
              <a:t>62</a:t>
            </a:fld>
            <a:endParaRPr lang="en-US"/>
          </a:p>
        </p:txBody>
      </p:sp>
    </p:spTree>
    <p:extLst>
      <p:ext uri="{BB962C8B-B14F-4D97-AF65-F5344CB8AC3E}">
        <p14:creationId xmlns:p14="http://schemas.microsoft.com/office/powerpoint/2010/main" val="4161484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you log in the screen will show your</a:t>
            </a:r>
            <a:r>
              <a:rPr lang="en-US" baseline="0" smtClean="0"/>
              <a:t> name like this. I’ll let you explore this on your own, later. We won’t be using any personalization during this workshop.</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a:t>
            </a:fld>
            <a:endParaRPr lang="en-US"/>
          </a:p>
        </p:txBody>
      </p:sp>
    </p:spTree>
    <p:extLst>
      <p:ext uri="{BB962C8B-B14F-4D97-AF65-F5344CB8AC3E}">
        <p14:creationId xmlns:p14="http://schemas.microsoft.com/office/powerpoint/2010/main" val="3235226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Let’s have a look at how the Toolkit is organized. First, look at the tabs over the left hand column. The first tab (c lick) contains RDA itself. The second tab (click) contains Tools, including mappings between RDA and MARC. The third tab (click) contains resources, including the complete text of AACR2, The LC-PCC Policy Statements, and a link to Cataloger’s Desktop. We’ll come back to each of these tabs.</a:t>
            </a:r>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a:t>
            </a:fld>
            <a:endParaRPr lang="en-US"/>
          </a:p>
        </p:txBody>
      </p:sp>
    </p:spTree>
    <p:extLst>
      <p:ext uri="{BB962C8B-B14F-4D97-AF65-F5344CB8AC3E}">
        <p14:creationId xmlns:p14="http://schemas.microsoft.com/office/powerpoint/2010/main" val="2003248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I also want to draw your attention to the two search options on this initial page, the RDA quick search (click) and the advanced search (click)</a:t>
            </a:r>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a:t>
            </a:fld>
            <a:endParaRPr lang="en-US"/>
          </a:p>
        </p:txBody>
      </p:sp>
    </p:spTree>
    <p:extLst>
      <p:ext uri="{BB962C8B-B14F-4D97-AF65-F5344CB8AC3E}">
        <p14:creationId xmlns:p14="http://schemas.microsoft.com/office/powerpoint/2010/main" val="200324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2461A0DC-3A69-4BF1-BD57-C80497730340}" type="slidenum">
              <a:rPr lang="en-US"/>
              <a:pPr>
                <a:defRPr/>
              </a:pPr>
              <a:t>‹#›</a:t>
            </a:fld>
            <a:endParaRPr lang="en-US"/>
          </a:p>
        </p:txBody>
      </p:sp>
    </p:spTree>
    <p:extLst>
      <p:ext uri="{BB962C8B-B14F-4D97-AF65-F5344CB8AC3E}">
        <p14:creationId xmlns:p14="http://schemas.microsoft.com/office/powerpoint/2010/main" val="359515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66BC0A96-F358-4765-B095-95E9BF31401C}" type="slidenum">
              <a:rPr lang="en-US"/>
              <a:pPr>
                <a:defRPr/>
              </a:pPr>
              <a:t>‹#›</a:t>
            </a:fld>
            <a:endParaRPr lang="en-US"/>
          </a:p>
        </p:txBody>
      </p:sp>
    </p:spTree>
    <p:extLst>
      <p:ext uri="{BB962C8B-B14F-4D97-AF65-F5344CB8AC3E}">
        <p14:creationId xmlns:p14="http://schemas.microsoft.com/office/powerpoint/2010/main" val="290207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26C25511-A257-4497-A09D-287F6B949D20}" type="slidenum">
              <a:rPr lang="en-US"/>
              <a:pPr>
                <a:defRPr/>
              </a:pPr>
              <a:t>‹#›</a:t>
            </a:fld>
            <a:endParaRPr lang="en-US"/>
          </a:p>
        </p:txBody>
      </p:sp>
    </p:spTree>
    <p:extLst>
      <p:ext uri="{BB962C8B-B14F-4D97-AF65-F5344CB8AC3E}">
        <p14:creationId xmlns:p14="http://schemas.microsoft.com/office/powerpoint/2010/main" val="378838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9E3B6C1D-0A64-44B3-8B9C-DFA8D7B038DA}" type="slidenum">
              <a:rPr lang="en-US"/>
              <a:pPr>
                <a:defRPr/>
              </a:pPr>
              <a:t>‹#›</a:t>
            </a:fld>
            <a:endParaRPr lang="en-US"/>
          </a:p>
        </p:txBody>
      </p:sp>
    </p:spTree>
    <p:extLst>
      <p:ext uri="{BB962C8B-B14F-4D97-AF65-F5344CB8AC3E}">
        <p14:creationId xmlns:p14="http://schemas.microsoft.com/office/powerpoint/2010/main" val="12872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A44EFCC9-8A83-47E6-9B01-AFD129878EA3}" type="slidenum">
              <a:rPr lang="en-US"/>
              <a:pPr>
                <a:defRPr/>
              </a:pPr>
              <a:t>‹#›</a:t>
            </a:fld>
            <a:endParaRPr lang="en-US"/>
          </a:p>
        </p:txBody>
      </p:sp>
    </p:spTree>
    <p:extLst>
      <p:ext uri="{BB962C8B-B14F-4D97-AF65-F5344CB8AC3E}">
        <p14:creationId xmlns:p14="http://schemas.microsoft.com/office/powerpoint/2010/main" val="227508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7" name="Slide Number Placeholder 5"/>
          <p:cNvSpPr>
            <a:spLocks noGrp="1"/>
          </p:cNvSpPr>
          <p:nvPr>
            <p:ph type="sldNum" sz="quarter" idx="12"/>
          </p:nvPr>
        </p:nvSpPr>
        <p:spPr/>
        <p:txBody>
          <a:bodyPr/>
          <a:lstStyle>
            <a:lvl1pPr>
              <a:defRPr/>
            </a:lvl1pPr>
          </a:lstStyle>
          <a:p>
            <a:pPr>
              <a:defRPr/>
            </a:pPr>
            <a:fld id="{66E60AB4-1B6A-463D-9E82-3877F78C1E11}" type="slidenum">
              <a:rPr lang="en-US"/>
              <a:pPr>
                <a:defRPr/>
              </a:pPr>
              <a:t>‹#›</a:t>
            </a:fld>
            <a:endParaRPr lang="en-US"/>
          </a:p>
        </p:txBody>
      </p:sp>
    </p:spTree>
    <p:extLst>
      <p:ext uri="{BB962C8B-B14F-4D97-AF65-F5344CB8AC3E}">
        <p14:creationId xmlns:p14="http://schemas.microsoft.com/office/powerpoint/2010/main" val="352368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9" name="Slide Number Placeholder 5"/>
          <p:cNvSpPr>
            <a:spLocks noGrp="1"/>
          </p:cNvSpPr>
          <p:nvPr>
            <p:ph type="sldNum" sz="quarter" idx="12"/>
          </p:nvPr>
        </p:nvSpPr>
        <p:spPr/>
        <p:txBody>
          <a:bodyPr/>
          <a:lstStyle>
            <a:lvl1pPr>
              <a:defRPr/>
            </a:lvl1pPr>
          </a:lstStyle>
          <a:p>
            <a:pPr>
              <a:defRPr/>
            </a:pPr>
            <a:fld id="{C27E84CB-F8DB-472F-8F15-F22B2255F1CA}" type="slidenum">
              <a:rPr lang="en-US"/>
              <a:pPr>
                <a:defRPr/>
              </a:pPr>
              <a:t>‹#›</a:t>
            </a:fld>
            <a:endParaRPr lang="en-US"/>
          </a:p>
        </p:txBody>
      </p:sp>
    </p:spTree>
    <p:extLst>
      <p:ext uri="{BB962C8B-B14F-4D97-AF65-F5344CB8AC3E}">
        <p14:creationId xmlns:p14="http://schemas.microsoft.com/office/powerpoint/2010/main" val="1845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5" name="Slide Number Placeholder 5"/>
          <p:cNvSpPr>
            <a:spLocks noGrp="1"/>
          </p:cNvSpPr>
          <p:nvPr>
            <p:ph type="sldNum" sz="quarter" idx="12"/>
          </p:nvPr>
        </p:nvSpPr>
        <p:spPr/>
        <p:txBody>
          <a:bodyPr/>
          <a:lstStyle>
            <a:lvl1pPr>
              <a:defRPr/>
            </a:lvl1pPr>
          </a:lstStyle>
          <a:p>
            <a:pPr>
              <a:defRPr/>
            </a:pPr>
            <a:fld id="{9FCC589F-AE95-470F-AF87-AF346AC04909}" type="slidenum">
              <a:rPr lang="en-US"/>
              <a:pPr>
                <a:defRPr/>
              </a:pPr>
              <a:t>‹#›</a:t>
            </a:fld>
            <a:endParaRPr lang="en-US"/>
          </a:p>
        </p:txBody>
      </p:sp>
    </p:spTree>
    <p:extLst>
      <p:ext uri="{BB962C8B-B14F-4D97-AF65-F5344CB8AC3E}">
        <p14:creationId xmlns:p14="http://schemas.microsoft.com/office/powerpoint/2010/main" val="131703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4" name="Slide Number Placeholder 5"/>
          <p:cNvSpPr>
            <a:spLocks noGrp="1"/>
          </p:cNvSpPr>
          <p:nvPr>
            <p:ph type="sldNum" sz="quarter" idx="12"/>
          </p:nvPr>
        </p:nvSpPr>
        <p:spPr/>
        <p:txBody>
          <a:bodyPr/>
          <a:lstStyle>
            <a:lvl1pPr>
              <a:defRPr/>
            </a:lvl1pPr>
          </a:lstStyle>
          <a:p>
            <a:pPr>
              <a:defRPr/>
            </a:pPr>
            <a:fld id="{FD9C697A-F5DC-4EA9-9621-ECFB76347A72}" type="slidenum">
              <a:rPr lang="en-US"/>
              <a:pPr>
                <a:defRPr/>
              </a:pPr>
              <a:t>‹#›</a:t>
            </a:fld>
            <a:endParaRPr lang="en-US"/>
          </a:p>
        </p:txBody>
      </p:sp>
    </p:spTree>
    <p:extLst>
      <p:ext uri="{BB962C8B-B14F-4D97-AF65-F5344CB8AC3E}">
        <p14:creationId xmlns:p14="http://schemas.microsoft.com/office/powerpoint/2010/main" val="134255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7" name="Slide Number Placeholder 5"/>
          <p:cNvSpPr>
            <a:spLocks noGrp="1"/>
          </p:cNvSpPr>
          <p:nvPr>
            <p:ph type="sldNum" sz="quarter" idx="12"/>
          </p:nvPr>
        </p:nvSpPr>
        <p:spPr/>
        <p:txBody>
          <a:bodyPr/>
          <a:lstStyle>
            <a:lvl1pPr>
              <a:defRPr/>
            </a:lvl1pPr>
          </a:lstStyle>
          <a:p>
            <a:pPr>
              <a:defRPr/>
            </a:pPr>
            <a:fld id="{A8181615-C047-42A6-A18B-5C8FF3E288D4}" type="slidenum">
              <a:rPr lang="en-US"/>
              <a:pPr>
                <a:defRPr/>
              </a:pPr>
              <a:t>‹#›</a:t>
            </a:fld>
            <a:endParaRPr lang="en-US"/>
          </a:p>
        </p:txBody>
      </p:sp>
    </p:spTree>
    <p:extLst>
      <p:ext uri="{BB962C8B-B14F-4D97-AF65-F5344CB8AC3E}">
        <p14:creationId xmlns:p14="http://schemas.microsoft.com/office/powerpoint/2010/main" val="60250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7" name="Slide Number Placeholder 5"/>
          <p:cNvSpPr>
            <a:spLocks noGrp="1"/>
          </p:cNvSpPr>
          <p:nvPr>
            <p:ph type="sldNum" sz="quarter" idx="12"/>
          </p:nvPr>
        </p:nvSpPr>
        <p:spPr/>
        <p:txBody>
          <a:bodyPr/>
          <a:lstStyle>
            <a:lvl1pPr>
              <a:defRPr/>
            </a:lvl1pPr>
          </a:lstStyle>
          <a:p>
            <a:pPr>
              <a:defRPr/>
            </a:pPr>
            <a:fld id="{F5256F2C-3B96-4106-AFE6-9A5522CC7E57}" type="slidenum">
              <a:rPr lang="en-US"/>
              <a:pPr>
                <a:defRPr/>
              </a:pPr>
              <a:t>‹#›</a:t>
            </a:fld>
            <a:endParaRPr lang="en-US"/>
          </a:p>
        </p:txBody>
      </p:sp>
    </p:spTree>
    <p:extLst>
      <p:ext uri="{BB962C8B-B14F-4D97-AF65-F5344CB8AC3E}">
        <p14:creationId xmlns:p14="http://schemas.microsoft.com/office/powerpoint/2010/main" val="240668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3. Using the RDA Toolkit</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EE9F9430-777A-4AAE-B734-076E7077D617}"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rda-jsc.org/workingnew.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3</a:t>
            </a:r>
            <a:br>
              <a:rPr lang="en-US" sz="3600" b="1" smtClean="0"/>
            </a:br>
            <a:r>
              <a:rPr lang="en-US" sz="3600" b="1" smtClean="0"/>
              <a:t>RDA Basics</a:t>
            </a:r>
            <a:br>
              <a:rPr lang="en-US" sz="3600" b="1" smtClean="0"/>
            </a:br>
            <a:r>
              <a:rPr lang="en-US" sz="3600" b="1" smtClean="0"/>
              <a:t>Using the RDA Toolkit</a:t>
            </a:r>
            <a:br>
              <a:rPr lang="en-US" sz="3600" b="1" smtClean="0"/>
            </a:br>
            <a:endParaRPr lang="en-US" sz="2400"/>
          </a:p>
        </p:txBody>
      </p:sp>
      <p:sp>
        <p:nvSpPr>
          <p:cNvPr id="6" name="Rectangle 6"/>
          <p:cNvSpPr txBox="1">
            <a:spLocks noChangeArrowheads="1"/>
          </p:cNvSpPr>
          <p:nvPr/>
        </p:nvSpPr>
        <p:spPr>
          <a:xfrm>
            <a:off x="609600" y="3505200"/>
            <a:ext cx="8001000" cy="1981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smtClean="0">
                <a:solidFill>
                  <a:schemeClr val="tx1"/>
                </a:solidFill>
              </a:rPr>
              <a:t>RDA Training</a:t>
            </a:r>
            <a:br>
              <a:rPr lang="en-US" sz="2800" b="1" smtClean="0">
                <a:solidFill>
                  <a:schemeClr val="tx1"/>
                </a:solidFill>
              </a:rPr>
            </a:br>
            <a:r>
              <a:rPr lang="en-US" sz="2800" b="1" smtClean="0">
                <a:solidFill>
                  <a:schemeClr val="tx1"/>
                </a:solidFill>
              </a:rPr>
              <a:t>Utah State Library</a:t>
            </a:r>
          </a:p>
          <a:p>
            <a:r>
              <a:rPr lang="en-US" sz="2800" b="1" smtClean="0">
                <a:solidFill>
                  <a:schemeClr val="tx1"/>
                </a:solidFill>
              </a:rPr>
              <a:t>Harold B. Lee Library, Brigham Young University</a:t>
            </a:r>
          </a:p>
          <a:p>
            <a:r>
              <a:rPr lang="en-US" sz="2800" b="1" smtClean="0">
                <a:solidFill>
                  <a:schemeClr val="tx1"/>
                </a:solidFill>
              </a:rPr>
              <a:t>April 2014</a:t>
            </a:r>
            <a:endParaRPr lang="en-US" sz="2800" dirty="0">
              <a:solidFill>
                <a:schemeClr val="tx1"/>
              </a:solidFill>
            </a:endParaRPr>
          </a:p>
        </p:txBody>
      </p:sp>
    </p:spTree>
    <p:extLst>
      <p:ext uri="{BB962C8B-B14F-4D97-AF65-F5344CB8AC3E}">
        <p14:creationId xmlns:p14="http://schemas.microsoft.com/office/powerpoint/2010/main" val="4213556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792" y="52499"/>
            <a:ext cx="7961008" cy="60435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wn Arrow 1"/>
          <p:cNvSpPr/>
          <p:nvPr/>
        </p:nvSpPr>
        <p:spPr>
          <a:xfrm rot="1587361">
            <a:off x="5328528"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pPr>
              <a:defRPr/>
            </a:pPr>
            <a:r>
              <a:rPr lang="en-US" smtClean="0"/>
              <a:t>Module 3. Using the RDA Toolkit</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10</a:t>
            </a:fld>
            <a:endParaRPr lang="en-US"/>
          </a:p>
        </p:txBody>
      </p:sp>
    </p:spTree>
    <p:extLst>
      <p:ext uri="{BB962C8B-B14F-4D97-AF65-F5344CB8AC3E}">
        <p14:creationId xmlns:p14="http://schemas.microsoft.com/office/powerpoint/2010/main" val="2506617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1"/>
            <a:ext cx="7917264" cy="60197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81000" y="2772948"/>
            <a:ext cx="2289132" cy="20276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587361">
            <a:off x="6090528"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7" name="Slide Number Placeholder 6"/>
          <p:cNvSpPr>
            <a:spLocks noGrp="1"/>
          </p:cNvSpPr>
          <p:nvPr>
            <p:ph type="sldNum" sz="quarter" idx="12"/>
          </p:nvPr>
        </p:nvSpPr>
        <p:spPr/>
        <p:txBody>
          <a:bodyPr/>
          <a:lstStyle/>
          <a:p>
            <a:pPr>
              <a:defRPr/>
            </a:pPr>
            <a:fld id="{9E3B6C1D-0A64-44B3-8B9C-DFA8D7B038DA}" type="slidenum">
              <a:rPr lang="en-US" smtClean="0"/>
              <a:pPr>
                <a:defRPr/>
              </a:pPr>
              <a:t>11</a:t>
            </a:fld>
            <a:endParaRPr lang="en-US"/>
          </a:p>
        </p:txBody>
      </p:sp>
    </p:spTree>
    <p:extLst>
      <p:ext uri="{BB962C8B-B14F-4D97-AF65-F5344CB8AC3E}">
        <p14:creationId xmlns:p14="http://schemas.microsoft.com/office/powerpoint/2010/main" val="294895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34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662" y="76201"/>
            <a:ext cx="7831738" cy="594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587668" y="2057400"/>
            <a:ext cx="1450932"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43200" y="2772949"/>
            <a:ext cx="841332" cy="3512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7" name="Slide Number Placeholder 6"/>
          <p:cNvSpPr>
            <a:spLocks noGrp="1"/>
          </p:cNvSpPr>
          <p:nvPr>
            <p:ph type="sldNum" sz="quarter" idx="12"/>
          </p:nvPr>
        </p:nvSpPr>
        <p:spPr/>
        <p:txBody>
          <a:bodyPr/>
          <a:lstStyle/>
          <a:p>
            <a:pPr>
              <a:defRPr/>
            </a:pPr>
            <a:fld id="{9E3B6C1D-0A64-44B3-8B9C-DFA8D7B038DA}" type="slidenum">
              <a:rPr lang="en-US" smtClean="0"/>
              <a:pPr>
                <a:defRPr/>
              </a:pPr>
              <a:t>12</a:t>
            </a:fld>
            <a:endParaRPr lang="en-US"/>
          </a:p>
        </p:txBody>
      </p:sp>
    </p:spTree>
    <p:extLst>
      <p:ext uri="{BB962C8B-B14F-4D97-AF65-F5344CB8AC3E}">
        <p14:creationId xmlns:p14="http://schemas.microsoft.com/office/powerpoint/2010/main" val="386408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44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76201"/>
            <a:ext cx="7805096" cy="5943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13</a:t>
            </a:fld>
            <a:endParaRPr lang="en-US"/>
          </a:p>
        </p:txBody>
      </p:sp>
    </p:spTree>
    <p:extLst>
      <p:ext uri="{BB962C8B-B14F-4D97-AF65-F5344CB8AC3E}">
        <p14:creationId xmlns:p14="http://schemas.microsoft.com/office/powerpoint/2010/main" val="2654434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54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 y="0"/>
            <a:ext cx="8077201" cy="60977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14</a:t>
            </a:fld>
            <a:endParaRPr lang="en-US"/>
          </a:p>
        </p:txBody>
      </p:sp>
    </p:spTree>
    <p:extLst>
      <p:ext uri="{BB962C8B-B14F-4D97-AF65-F5344CB8AC3E}">
        <p14:creationId xmlns:p14="http://schemas.microsoft.com/office/powerpoint/2010/main" val="2751722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41565"/>
            <a:ext cx="7086600" cy="60544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1066800" y="4953000"/>
            <a:ext cx="762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15</a:t>
            </a:fld>
            <a:endParaRPr lang="en-US"/>
          </a:p>
        </p:txBody>
      </p:sp>
    </p:spTree>
    <p:extLst>
      <p:ext uri="{BB962C8B-B14F-4D97-AF65-F5344CB8AC3E}">
        <p14:creationId xmlns:p14="http://schemas.microsoft.com/office/powerpoint/2010/main" val="293222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1" y="41564"/>
            <a:ext cx="7086599" cy="60544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971800" y="1905000"/>
            <a:ext cx="1447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16</a:t>
            </a:fld>
            <a:endParaRPr lang="en-US"/>
          </a:p>
        </p:txBody>
      </p:sp>
    </p:spTree>
    <p:extLst>
      <p:ext uri="{BB962C8B-B14F-4D97-AF65-F5344CB8AC3E}">
        <p14:creationId xmlns:p14="http://schemas.microsoft.com/office/powerpoint/2010/main" val="282001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151" y="0"/>
            <a:ext cx="7135249"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17</a:t>
            </a:fld>
            <a:endParaRPr lang="en-US"/>
          </a:p>
        </p:txBody>
      </p:sp>
    </p:spTree>
    <p:extLst>
      <p:ext uri="{BB962C8B-B14F-4D97-AF65-F5344CB8AC3E}">
        <p14:creationId xmlns:p14="http://schemas.microsoft.com/office/powerpoint/2010/main" val="3000601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
            <a:ext cx="8037352" cy="6095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7083468" y="1600200"/>
            <a:ext cx="384132"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18</a:t>
            </a:fld>
            <a:endParaRPr lang="en-US"/>
          </a:p>
        </p:txBody>
      </p:sp>
    </p:spTree>
    <p:extLst>
      <p:ext uri="{BB962C8B-B14F-4D97-AF65-F5344CB8AC3E}">
        <p14:creationId xmlns:p14="http://schemas.microsoft.com/office/powerpoint/2010/main" val="34999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6200"/>
            <a:ext cx="7946733" cy="601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858000" y="18288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19</a:t>
            </a:fld>
            <a:endParaRPr lang="en-US"/>
          </a:p>
        </p:txBody>
      </p:sp>
    </p:spTree>
    <p:extLst>
      <p:ext uri="{BB962C8B-B14F-4D97-AF65-F5344CB8AC3E}">
        <p14:creationId xmlns:p14="http://schemas.microsoft.com/office/powerpoint/2010/main" val="373269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smtClean="0">
                <a:hlinkClick r:id="rId3"/>
              </a:rPr>
              <a:t>http</a:t>
            </a:r>
            <a:r>
              <a:rPr lang="en-US" u="sng">
                <a:hlinkClick r:id="rId3"/>
              </a:rPr>
              <a:t>://access.rdatoolkit.org/login</a:t>
            </a:r>
            <a:endParaRPr lang="en-US"/>
          </a:p>
          <a:p>
            <a:pPr lvl="1"/>
            <a:r>
              <a:rPr lang="en-US"/>
              <a:t>ID: aprilrda</a:t>
            </a:r>
          </a:p>
          <a:p>
            <a:pPr lvl="1"/>
            <a:r>
              <a:rPr lang="en-US"/>
              <a:t>Password</a:t>
            </a:r>
            <a:r>
              <a:rPr lang="en-US"/>
              <a:t>: </a:t>
            </a:r>
            <a:r>
              <a:rPr lang="en-US" smtClean="0"/>
              <a:t>training</a:t>
            </a:r>
          </a:p>
          <a:p>
            <a:pPr lvl="1"/>
            <a:endParaRPr lang="en-US"/>
          </a:p>
          <a:p>
            <a:r>
              <a:rPr lang="en-US" smtClean="0"/>
              <a:t> Please </a:t>
            </a:r>
            <a:r>
              <a:rPr lang="en-US" smtClean="0"/>
              <a:t>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a:t>
            </a:fld>
            <a:endParaRPr lang="en-US"/>
          </a:p>
        </p:txBody>
      </p:sp>
    </p:spTree>
    <p:extLst>
      <p:ext uri="{BB962C8B-B14F-4D97-AF65-F5344CB8AC3E}">
        <p14:creationId xmlns:p14="http://schemas.microsoft.com/office/powerpoint/2010/main" val="3872821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0"/>
            <a:ext cx="7932147" cy="601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4953000" y="21336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7200" y="15240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20</a:t>
            </a:fld>
            <a:endParaRPr lang="en-US"/>
          </a:p>
        </p:txBody>
      </p:sp>
    </p:spTree>
    <p:extLst>
      <p:ext uri="{BB962C8B-B14F-4D97-AF65-F5344CB8AC3E}">
        <p14:creationId xmlns:p14="http://schemas.microsoft.com/office/powerpoint/2010/main" val="257261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6200"/>
            <a:ext cx="7946733" cy="601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524000" y="15240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21</a:t>
            </a:fld>
            <a:endParaRPr lang="en-US"/>
          </a:p>
        </p:txBody>
      </p:sp>
    </p:spTree>
    <p:extLst>
      <p:ext uri="{BB962C8B-B14F-4D97-AF65-F5344CB8AC3E}">
        <p14:creationId xmlns:p14="http://schemas.microsoft.com/office/powerpoint/2010/main" val="71097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2061"/>
            <a:ext cx="8020049" cy="60639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09600" y="175260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22</a:t>
            </a:fld>
            <a:endParaRPr lang="en-US"/>
          </a:p>
        </p:txBody>
      </p:sp>
    </p:spTree>
    <p:extLst>
      <p:ext uri="{BB962C8B-B14F-4D97-AF65-F5344CB8AC3E}">
        <p14:creationId xmlns:p14="http://schemas.microsoft.com/office/powerpoint/2010/main" val="421898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0"/>
            <a:ext cx="7924800" cy="60368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23</a:t>
            </a:fld>
            <a:endParaRPr lang="en-US"/>
          </a:p>
        </p:txBody>
      </p:sp>
    </p:spTree>
    <p:extLst>
      <p:ext uri="{BB962C8B-B14F-4D97-AF65-F5344CB8AC3E}">
        <p14:creationId xmlns:p14="http://schemas.microsoft.com/office/powerpoint/2010/main" val="1467378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81079"/>
            <a:ext cx="7905750" cy="60149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5029200" y="198120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24</a:t>
            </a:fld>
            <a:endParaRPr lang="en-US"/>
          </a:p>
        </p:txBody>
      </p:sp>
    </p:spTree>
    <p:extLst>
      <p:ext uri="{BB962C8B-B14F-4D97-AF65-F5344CB8AC3E}">
        <p14:creationId xmlns:p14="http://schemas.microsoft.com/office/powerpoint/2010/main" val="194355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0"/>
            <a:ext cx="7915275" cy="60313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25</a:t>
            </a:fld>
            <a:endParaRPr lang="en-US"/>
          </a:p>
        </p:txBody>
      </p:sp>
    </p:spTree>
    <p:extLst>
      <p:ext uri="{BB962C8B-B14F-4D97-AF65-F5344CB8AC3E}">
        <p14:creationId xmlns:p14="http://schemas.microsoft.com/office/powerpoint/2010/main" val="2066691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26</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
            <a:ext cx="7848600" cy="612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own Arrow 6"/>
          <p:cNvSpPr/>
          <p:nvPr/>
        </p:nvSpPr>
        <p:spPr>
          <a:xfrm rot="1587361">
            <a:off x="2051928" y="46634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620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see revisions to RDA</a:t>
            </a:r>
            <a:endParaRPr lang="en-US"/>
          </a:p>
        </p:txBody>
      </p:sp>
      <p:sp>
        <p:nvSpPr>
          <p:cNvPr id="3" name="Content Placeholder 2"/>
          <p:cNvSpPr>
            <a:spLocks noGrp="1"/>
          </p:cNvSpPr>
          <p:nvPr>
            <p:ph idx="1"/>
          </p:nvPr>
        </p:nvSpPr>
        <p:spPr/>
        <p:txBody>
          <a:bodyPr/>
          <a:lstStyle/>
          <a:p>
            <a:r>
              <a:rPr lang="en-US" smtClean="0"/>
              <a:t>Full Version</a:t>
            </a: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132" y="2362200"/>
            <a:ext cx="4810668"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bwMode="auto">
          <a:xfrm>
            <a:off x="3581400" y="4800600"/>
            <a:ext cx="609600"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27</a:t>
            </a:fld>
            <a:endParaRPr lang="en-US"/>
          </a:p>
        </p:txBody>
      </p:sp>
    </p:spTree>
    <p:extLst>
      <p:ext uri="{BB962C8B-B14F-4D97-AF65-F5344CB8AC3E}">
        <p14:creationId xmlns:p14="http://schemas.microsoft.com/office/powerpoint/2010/main" val="25224658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see revisions to RDA</a:t>
            </a:r>
            <a:endParaRPr lang="en-US"/>
          </a:p>
        </p:txBody>
      </p:sp>
      <p:sp>
        <p:nvSpPr>
          <p:cNvPr id="3" name="Content Placeholder 2"/>
          <p:cNvSpPr>
            <a:spLocks noGrp="1"/>
          </p:cNvSpPr>
          <p:nvPr>
            <p:ph idx="1"/>
          </p:nvPr>
        </p:nvSpPr>
        <p:spPr/>
        <p:txBody>
          <a:bodyPr/>
          <a:lstStyle/>
          <a:p>
            <a:r>
              <a:rPr lang="en-US" smtClean="0"/>
              <a:t>Links to specific instructions</a:t>
            </a:r>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550" y="2706600"/>
            <a:ext cx="6693050" cy="392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bwMode="auto">
          <a:xfrm>
            <a:off x="6553200" y="3886200"/>
            <a:ext cx="762000" cy="4572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28</a:t>
            </a:fld>
            <a:endParaRPr lang="en-US"/>
          </a:p>
        </p:txBody>
      </p:sp>
    </p:spTree>
    <p:extLst>
      <p:ext uri="{BB962C8B-B14F-4D97-AF65-F5344CB8AC3E}">
        <p14:creationId xmlns:p14="http://schemas.microsoft.com/office/powerpoint/2010/main" val="2672363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see revisions to RDA</a:t>
            </a:r>
            <a:endParaRPr lang="en-US"/>
          </a:p>
        </p:txBody>
      </p:sp>
      <p:sp>
        <p:nvSpPr>
          <p:cNvPr id="3" name="Content Placeholder 2"/>
          <p:cNvSpPr>
            <a:spLocks noGrp="1"/>
          </p:cNvSpPr>
          <p:nvPr>
            <p:ph idx="1"/>
          </p:nvPr>
        </p:nvSpPr>
        <p:spPr/>
        <p:txBody>
          <a:bodyPr/>
          <a:lstStyle/>
          <a:p>
            <a:r>
              <a:rPr lang="en-US" smtClean="0"/>
              <a:t>Links to specific instructions</a:t>
            </a:r>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5347" y="2667000"/>
            <a:ext cx="6936854"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bwMode="auto">
          <a:xfrm>
            <a:off x="5791200" y="4114800"/>
            <a:ext cx="762000" cy="2286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29</a:t>
            </a:fld>
            <a:endParaRPr lang="en-US"/>
          </a:p>
        </p:txBody>
      </p:sp>
    </p:spTree>
    <p:extLst>
      <p:ext uri="{BB962C8B-B14F-4D97-AF65-F5344CB8AC3E}">
        <p14:creationId xmlns:p14="http://schemas.microsoft.com/office/powerpoint/2010/main" val="124052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2039"/>
            <a:ext cx="7924800" cy="60439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a:t>
            </a:fld>
            <a:endParaRPr lang="en-US"/>
          </a:p>
        </p:txBody>
      </p:sp>
    </p:spTree>
    <p:extLst>
      <p:ext uri="{BB962C8B-B14F-4D97-AF65-F5344CB8AC3E}">
        <p14:creationId xmlns:p14="http://schemas.microsoft.com/office/powerpoint/2010/main" val="224443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see revisions to RDA</a:t>
            </a:r>
            <a:endParaRPr lang="en-US"/>
          </a:p>
        </p:txBody>
      </p:sp>
      <p:sp>
        <p:nvSpPr>
          <p:cNvPr id="3" name="Content Placeholder 2"/>
          <p:cNvSpPr>
            <a:spLocks noGrp="1"/>
          </p:cNvSpPr>
          <p:nvPr>
            <p:ph idx="1"/>
          </p:nvPr>
        </p:nvSpPr>
        <p:spPr/>
        <p:txBody>
          <a:bodyPr/>
          <a:lstStyle/>
          <a:p>
            <a:r>
              <a:rPr lang="en-US" smtClean="0"/>
              <a:t>Links to specific instructions</a:t>
            </a: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2826805"/>
            <a:ext cx="6553199" cy="4031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30</a:t>
            </a:fld>
            <a:endParaRPr lang="en-US"/>
          </a:p>
        </p:txBody>
      </p:sp>
    </p:spTree>
    <p:extLst>
      <p:ext uri="{BB962C8B-B14F-4D97-AF65-F5344CB8AC3E}">
        <p14:creationId xmlns:p14="http://schemas.microsoft.com/office/powerpoint/2010/main" val="4066851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see revisions to RDA</a:t>
            </a:r>
            <a:endParaRPr lang="en-US"/>
          </a:p>
        </p:txBody>
      </p:sp>
      <p:sp>
        <p:nvSpPr>
          <p:cNvPr id="3" name="Content Placeholder 2"/>
          <p:cNvSpPr>
            <a:spLocks noGrp="1"/>
          </p:cNvSpPr>
          <p:nvPr>
            <p:ph idx="1"/>
          </p:nvPr>
        </p:nvSpPr>
        <p:spPr/>
        <p:txBody>
          <a:bodyPr/>
          <a:lstStyle/>
          <a:p>
            <a:r>
              <a:rPr lang="en-US" smtClean="0"/>
              <a:t>Documents concerning revisions to RDA are archived at the Joint Steering Committee website</a:t>
            </a:r>
          </a:p>
          <a:p>
            <a:pPr lvl="1"/>
            <a:r>
              <a:rPr lang="en-US">
                <a:hlinkClick r:id="rId3"/>
              </a:rPr>
              <a:t>http://</a:t>
            </a:r>
            <a:r>
              <a:rPr lang="en-US" smtClean="0">
                <a:hlinkClick r:id="rId3"/>
              </a:rPr>
              <a:t>www.rda-Joint Steering Committee.org/workingnew.html</a:t>
            </a:r>
            <a:endParaRPr lang="en-US" smtClean="0"/>
          </a:p>
          <a:p>
            <a:r>
              <a:rPr lang="en-US" smtClean="0"/>
              <a:t>Approved revisions are the documents with file names ending with “Sec final”</a:t>
            </a: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31</a:t>
            </a:fld>
            <a:endParaRPr lang="en-US"/>
          </a:p>
        </p:txBody>
      </p:sp>
    </p:spTree>
    <p:extLst>
      <p:ext uri="{BB962C8B-B14F-4D97-AF65-F5344CB8AC3E}">
        <p14:creationId xmlns:p14="http://schemas.microsoft.com/office/powerpoint/2010/main" val="13635803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see revisions to RDA</a:t>
            </a:r>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19220"/>
            <a:ext cx="7020483" cy="5518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32</a:t>
            </a:fld>
            <a:endParaRPr lang="en-US"/>
          </a:p>
        </p:txBody>
      </p:sp>
    </p:spTree>
    <p:extLst>
      <p:ext uri="{BB962C8B-B14F-4D97-AF65-F5344CB8AC3E}">
        <p14:creationId xmlns:p14="http://schemas.microsoft.com/office/powerpoint/2010/main" val="118708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
            <a:ext cx="7467600" cy="5830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own Arrow 7"/>
          <p:cNvSpPr/>
          <p:nvPr/>
        </p:nvSpPr>
        <p:spPr>
          <a:xfrm rot="1587361">
            <a:off x="1442328" y="850137"/>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33</a:t>
            </a:fld>
            <a:endParaRPr lang="en-US"/>
          </a:p>
        </p:txBody>
      </p:sp>
    </p:spTree>
    <p:extLst>
      <p:ext uri="{BB962C8B-B14F-4D97-AF65-F5344CB8AC3E}">
        <p14:creationId xmlns:p14="http://schemas.microsoft.com/office/powerpoint/2010/main" val="72204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46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551" y="0"/>
            <a:ext cx="8020049" cy="60865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rot="1587361">
            <a:off x="756528" y="15392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34</a:t>
            </a:fld>
            <a:endParaRPr lang="en-US"/>
          </a:p>
        </p:txBody>
      </p:sp>
    </p:spTree>
    <p:extLst>
      <p:ext uri="{BB962C8B-B14F-4D97-AF65-F5344CB8AC3E}">
        <p14:creationId xmlns:p14="http://schemas.microsoft.com/office/powerpoint/2010/main" val="67264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57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 y="73635"/>
            <a:ext cx="7905750" cy="60223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35</a:t>
            </a:fld>
            <a:endParaRPr lang="en-US"/>
          </a:p>
        </p:txBody>
      </p:sp>
    </p:spTree>
    <p:extLst>
      <p:ext uri="{BB962C8B-B14F-4D97-AF65-F5344CB8AC3E}">
        <p14:creationId xmlns:p14="http://schemas.microsoft.com/office/powerpoint/2010/main" val="26703472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67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8010525" cy="60849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800600" y="28194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36</a:t>
            </a:fld>
            <a:endParaRPr lang="en-US"/>
          </a:p>
        </p:txBody>
      </p:sp>
    </p:spTree>
    <p:extLst>
      <p:ext uri="{BB962C8B-B14F-4D97-AF65-F5344CB8AC3E}">
        <p14:creationId xmlns:p14="http://schemas.microsoft.com/office/powerpoint/2010/main" val="212256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77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
            <a:ext cx="8010525" cy="61000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37</a:t>
            </a:fld>
            <a:endParaRPr lang="en-US"/>
          </a:p>
        </p:txBody>
      </p:sp>
    </p:spTree>
    <p:extLst>
      <p:ext uri="{BB962C8B-B14F-4D97-AF65-F5344CB8AC3E}">
        <p14:creationId xmlns:p14="http://schemas.microsoft.com/office/powerpoint/2010/main" val="30309247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67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8010525" cy="60849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762000" y="2362200"/>
            <a:ext cx="1676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38</a:t>
            </a:fld>
            <a:endParaRPr lang="en-US"/>
          </a:p>
        </p:txBody>
      </p:sp>
    </p:spTree>
    <p:extLst>
      <p:ext uri="{BB962C8B-B14F-4D97-AF65-F5344CB8AC3E}">
        <p14:creationId xmlns:p14="http://schemas.microsoft.com/office/powerpoint/2010/main" val="347677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87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5574"/>
            <a:ext cx="7924800" cy="60404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5943600" y="2057400"/>
            <a:ext cx="1066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39</a:t>
            </a:fld>
            <a:endParaRPr lang="en-US"/>
          </a:p>
        </p:txBody>
      </p:sp>
    </p:spTree>
    <p:extLst>
      <p:ext uri="{BB962C8B-B14F-4D97-AF65-F5344CB8AC3E}">
        <p14:creationId xmlns:p14="http://schemas.microsoft.com/office/powerpoint/2010/main" val="383858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2039"/>
            <a:ext cx="7924800" cy="60439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7905750" y="1447800"/>
            <a:ext cx="32385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4</a:t>
            </a:fld>
            <a:endParaRPr lang="en-US"/>
          </a:p>
        </p:txBody>
      </p:sp>
    </p:spTree>
    <p:extLst>
      <p:ext uri="{BB962C8B-B14F-4D97-AF65-F5344CB8AC3E}">
        <p14:creationId xmlns:p14="http://schemas.microsoft.com/office/powerpoint/2010/main" val="4166363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98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4771"/>
            <a:ext cx="7943849" cy="60212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914400" y="5791200"/>
            <a:ext cx="1066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40</a:t>
            </a:fld>
            <a:endParaRPr lang="en-US"/>
          </a:p>
        </p:txBody>
      </p:sp>
    </p:spTree>
    <p:extLst>
      <p:ext uri="{BB962C8B-B14F-4D97-AF65-F5344CB8AC3E}">
        <p14:creationId xmlns:p14="http://schemas.microsoft.com/office/powerpoint/2010/main" val="348500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08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938" y="295275"/>
            <a:ext cx="8620125" cy="6267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41</a:t>
            </a:fld>
            <a:endParaRPr lang="en-US"/>
          </a:p>
        </p:txBody>
      </p:sp>
    </p:spTree>
    <p:extLst>
      <p:ext uri="{BB962C8B-B14F-4D97-AF65-F5344CB8AC3E}">
        <p14:creationId xmlns:p14="http://schemas.microsoft.com/office/powerpoint/2010/main" val="35371391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smtClean="0"/>
              <a:t>Take a few minutes to explore the Toolkit and the help topics.</a:t>
            </a: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42</a:t>
            </a:fld>
            <a:endParaRPr lang="en-US"/>
          </a:p>
        </p:txBody>
      </p:sp>
    </p:spTree>
    <p:extLst>
      <p:ext uri="{BB962C8B-B14F-4D97-AF65-F5344CB8AC3E}">
        <p14:creationId xmlns:p14="http://schemas.microsoft.com/office/powerpoint/2010/main" val="34549984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Organization of RDA</a:t>
            </a:r>
          </a:p>
        </p:txBody>
      </p:sp>
      <p:sp>
        <p:nvSpPr>
          <p:cNvPr id="7171" name="Content Placeholder 2"/>
          <p:cNvSpPr>
            <a:spLocks noGrp="1"/>
          </p:cNvSpPr>
          <p:nvPr>
            <p:ph idx="1"/>
          </p:nvPr>
        </p:nvSpPr>
        <p:spPr/>
        <p:txBody>
          <a:bodyPr/>
          <a:lstStyle/>
          <a:p>
            <a:r>
              <a:rPr lang="en-US" dirty="0" smtClean="0"/>
              <a:t>Tab marked </a:t>
            </a:r>
            <a:r>
              <a:rPr lang="en-US" b="1" dirty="0" smtClean="0"/>
              <a:t>RDA</a:t>
            </a:r>
            <a:r>
              <a:rPr lang="en-US" dirty="0" smtClean="0"/>
              <a:t> = the RDA guidelines</a:t>
            </a:r>
          </a:p>
          <a:p>
            <a:r>
              <a:rPr lang="en-US" dirty="0" smtClean="0"/>
              <a:t>Tab marked </a:t>
            </a:r>
            <a:r>
              <a:rPr lang="en-US" b="1" dirty="0" smtClean="0"/>
              <a:t>Tools</a:t>
            </a:r>
            <a:r>
              <a:rPr lang="en-US" dirty="0" smtClean="0"/>
              <a:t> = mappings, workflows, schemas</a:t>
            </a:r>
          </a:p>
          <a:p>
            <a:r>
              <a:rPr lang="en-US" dirty="0" smtClean="0"/>
              <a:t>Tab marked </a:t>
            </a:r>
            <a:r>
              <a:rPr lang="en-US" b="1" dirty="0" smtClean="0"/>
              <a:t>Resources</a:t>
            </a:r>
            <a:r>
              <a:rPr lang="en-US" dirty="0" smtClean="0"/>
              <a:t> = other resources: AACR2, LC-PCC Policy Statements</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Organization of RDA</a:t>
            </a:r>
          </a:p>
        </p:txBody>
      </p:sp>
      <p:sp>
        <p:nvSpPr>
          <p:cNvPr id="8195" name="Content Placeholder 2"/>
          <p:cNvSpPr>
            <a:spLocks noGrp="1"/>
          </p:cNvSpPr>
          <p:nvPr>
            <p:ph idx="1"/>
          </p:nvPr>
        </p:nvSpPr>
        <p:spPr>
          <a:xfrm>
            <a:off x="457200" y="1295400"/>
            <a:ext cx="8229600" cy="4830763"/>
          </a:xfrm>
        </p:spPr>
        <p:txBody>
          <a:bodyPr/>
          <a:lstStyle/>
          <a:p>
            <a:r>
              <a:rPr lang="en-US" sz="2400" dirty="0" smtClean="0"/>
              <a:t>Introduction</a:t>
            </a:r>
          </a:p>
          <a:p>
            <a:r>
              <a:rPr lang="en-US" sz="2400" dirty="0" smtClean="0"/>
              <a:t>Recording attributes of the FRBR entities</a:t>
            </a:r>
          </a:p>
          <a:p>
            <a:pPr lvl="1"/>
            <a:r>
              <a:rPr lang="en-US" sz="2000" dirty="0" smtClean="0"/>
              <a:t>Chapters 1-7: Group 1 entities (WEMI)</a:t>
            </a:r>
          </a:p>
          <a:p>
            <a:pPr lvl="1"/>
            <a:r>
              <a:rPr lang="en-US" sz="2000" dirty="0" smtClean="0"/>
              <a:t>Chapters 8-11: Group 2 entities (PFC)</a:t>
            </a:r>
          </a:p>
          <a:p>
            <a:pPr lvl="1"/>
            <a:r>
              <a:rPr lang="en-US" sz="2000" dirty="0" smtClean="0"/>
              <a:t>Chapters 12-16: Group </a:t>
            </a:r>
            <a:r>
              <a:rPr lang="en-US" sz="2000" smtClean="0"/>
              <a:t>3 entities (COEP)</a:t>
            </a:r>
          </a:p>
          <a:p>
            <a:r>
              <a:rPr lang="en-US" sz="2400" dirty="0" smtClean="0"/>
              <a:t>Recording relationships (Chapters 17-32)</a:t>
            </a:r>
          </a:p>
          <a:p>
            <a:r>
              <a:rPr lang="en-US" sz="2400" dirty="0" smtClean="0"/>
              <a:t>Appendixes</a:t>
            </a:r>
            <a:endParaRPr lang="en-US" sz="2400" dirty="0"/>
          </a:p>
          <a:p>
            <a:pPr lvl="1"/>
            <a:r>
              <a:rPr lang="en-US" sz="2000" dirty="0" smtClean="0"/>
              <a:t>Abbreviation</a:t>
            </a:r>
          </a:p>
          <a:p>
            <a:pPr lvl="1"/>
            <a:r>
              <a:rPr lang="en-US" sz="2000" dirty="0" smtClean="0"/>
              <a:t>Capitalization</a:t>
            </a:r>
          </a:p>
          <a:p>
            <a:pPr lvl="1"/>
            <a:r>
              <a:rPr lang="en-US" sz="2000" dirty="0" smtClean="0"/>
              <a:t>Relationship designators</a:t>
            </a:r>
          </a:p>
          <a:p>
            <a:r>
              <a:rPr lang="en-US" sz="2400" dirty="0" smtClean="0"/>
              <a:t>Glossary</a:t>
            </a:r>
            <a:endParaRPr lang="en-US" sz="2400" dirty="0"/>
          </a:p>
          <a:p>
            <a:r>
              <a:rPr lang="en-US" sz="2400" dirty="0" smtClean="0"/>
              <a:t>Index</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Organization of RDA (Introduction)</a:t>
            </a:r>
          </a:p>
        </p:txBody>
      </p:sp>
      <p:sp>
        <p:nvSpPr>
          <p:cNvPr id="9219" name="Content Placeholder 2"/>
          <p:cNvSpPr>
            <a:spLocks noGrp="1"/>
          </p:cNvSpPr>
          <p:nvPr>
            <p:ph idx="1"/>
          </p:nvPr>
        </p:nvSpPr>
        <p:spPr/>
        <p:txBody>
          <a:bodyPr/>
          <a:lstStyle/>
          <a:p>
            <a:r>
              <a:rPr lang="en-US" smtClean="0"/>
              <a:t>Chapter 0</a:t>
            </a:r>
          </a:p>
          <a:p>
            <a:endParaRPr lang="en-US" smtClean="0"/>
          </a:p>
          <a:p>
            <a:r>
              <a:rPr lang="en-US" smtClean="0"/>
              <a:t>Core elements: 0.6</a:t>
            </a:r>
          </a:p>
          <a:p>
            <a:endParaRPr lang="en-US" smtClean="0"/>
          </a:p>
          <a:p>
            <a:r>
              <a:rPr lang="en-US" smtClean="0"/>
              <a:t>Internationalization: 0.11</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RDA Core Elements</a:t>
            </a:r>
          </a:p>
        </p:txBody>
      </p:sp>
      <p:sp>
        <p:nvSpPr>
          <p:cNvPr id="10243" name="Content Placeholder 2"/>
          <p:cNvSpPr>
            <a:spLocks noGrp="1"/>
          </p:cNvSpPr>
          <p:nvPr>
            <p:ph idx="1"/>
          </p:nvPr>
        </p:nvSpPr>
        <p:spPr/>
        <p:txBody>
          <a:bodyPr/>
          <a:lstStyle/>
          <a:p>
            <a:pPr eaLnBrk="1" hangingPunct="1"/>
            <a:r>
              <a:rPr lang="en-US" smtClean="0"/>
              <a:t>AACR2 1.0D has three levels of description.</a:t>
            </a:r>
          </a:p>
          <a:p>
            <a:pPr eaLnBrk="1" hangingPunct="1"/>
            <a:r>
              <a:rPr lang="en-US" smtClean="0"/>
              <a:t>RDA 0.6 instead designates “core elements”</a:t>
            </a:r>
          </a:p>
          <a:p>
            <a:pPr eaLnBrk="1" hangingPunct="1"/>
            <a:r>
              <a:rPr lang="en-US" smtClean="0"/>
              <a:t>The core elements are intended to support the FRBR user tasks</a:t>
            </a:r>
          </a:p>
          <a:p>
            <a:pPr lvl="1" eaLnBrk="1" hangingPunct="1"/>
            <a:r>
              <a:rPr lang="en-US" i="1" smtClean="0"/>
              <a:t>identify</a:t>
            </a:r>
            <a:r>
              <a:rPr lang="en-US" smtClean="0"/>
              <a:t> and </a:t>
            </a:r>
            <a:r>
              <a:rPr lang="en-US" i="1" smtClean="0"/>
              <a:t>select</a:t>
            </a:r>
            <a:r>
              <a:rPr lang="en-US" smtClean="0"/>
              <a:t> a manifestation</a:t>
            </a:r>
          </a:p>
          <a:p>
            <a:pPr lvl="1" eaLnBrk="1" hangingPunct="1"/>
            <a:r>
              <a:rPr lang="en-US" i="1" smtClean="0"/>
              <a:t>identify</a:t>
            </a:r>
            <a:r>
              <a:rPr lang="en-US" smtClean="0"/>
              <a:t> works and expressions embodied in a manifestation</a:t>
            </a:r>
          </a:p>
          <a:p>
            <a:pPr lvl="1" eaLnBrk="1" hangingPunct="1"/>
            <a:r>
              <a:rPr lang="en-US" i="1" smtClean="0"/>
              <a:t>identify</a:t>
            </a:r>
            <a:r>
              <a:rPr lang="en-US" smtClean="0"/>
              <a:t> the creator or creators of a work</a:t>
            </a:r>
          </a:p>
          <a:p>
            <a:endParaRPr lang="en-US" smtClean="0"/>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47</a:t>
            </a:fld>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4" y="0"/>
            <a:ext cx="7858126" cy="6193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81959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8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7991475" cy="60588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48</a:t>
            </a:fld>
            <a:endParaRPr lang="en-US"/>
          </a:p>
        </p:txBody>
      </p:sp>
    </p:spTree>
    <p:extLst>
      <p:ext uri="{BB962C8B-B14F-4D97-AF65-F5344CB8AC3E}">
        <p14:creationId xmlns:p14="http://schemas.microsoft.com/office/powerpoint/2010/main" val="5803961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39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7991475" cy="605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49</a:t>
            </a:fld>
            <a:endParaRPr lang="en-US"/>
          </a:p>
        </p:txBody>
      </p:sp>
    </p:spTree>
    <p:extLst>
      <p:ext uri="{BB962C8B-B14F-4D97-AF65-F5344CB8AC3E}">
        <p14:creationId xmlns:p14="http://schemas.microsoft.com/office/powerpoint/2010/main" val="3151612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76200"/>
            <a:ext cx="7851149" cy="594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a:t>
            </a:fld>
            <a:endParaRPr lang="en-US"/>
          </a:p>
        </p:txBody>
      </p:sp>
    </p:spTree>
    <p:extLst>
      <p:ext uri="{BB962C8B-B14F-4D97-AF65-F5344CB8AC3E}">
        <p14:creationId xmlns:p14="http://schemas.microsoft.com/office/powerpoint/2010/main" val="23241454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49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7991475" cy="60588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50</a:t>
            </a:fld>
            <a:endParaRPr lang="en-US"/>
          </a:p>
        </p:txBody>
      </p:sp>
    </p:spTree>
    <p:extLst>
      <p:ext uri="{BB962C8B-B14F-4D97-AF65-F5344CB8AC3E}">
        <p14:creationId xmlns:p14="http://schemas.microsoft.com/office/powerpoint/2010/main" val="1789339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Core Elements in RDA</a:t>
            </a:r>
          </a:p>
        </p:txBody>
      </p:sp>
      <p:sp>
        <p:nvSpPr>
          <p:cNvPr id="4" name="Content Placeholder 3"/>
          <p:cNvSpPr>
            <a:spLocks noGrp="1"/>
          </p:cNvSpPr>
          <p:nvPr>
            <p:ph sz="half" idx="1"/>
          </p:nvPr>
        </p:nvSpPr>
        <p:spPr>
          <a:xfrm>
            <a:off x="457200" y="1600200"/>
            <a:ext cx="8229600" cy="838200"/>
          </a:xfrm>
        </p:spPr>
        <p:txBody>
          <a:bodyPr rtlCol="0">
            <a:normAutofit fontScale="92500" lnSpcReduction="10000"/>
          </a:bodyPr>
          <a:lstStyle/>
          <a:p>
            <a:pPr eaLnBrk="1" fontAlgn="auto" hangingPunct="1">
              <a:spcAft>
                <a:spcPts val="0"/>
              </a:spcAft>
              <a:buFont typeface="Arial" pitchFamily="34" charset="0"/>
              <a:buNone/>
              <a:defRPr/>
            </a:pPr>
            <a:r>
              <a:rPr lang="en-US" smtClean="0"/>
              <a:t>In addition to the list in 0.6, Core elements are identified throughout RDA, as in this example.</a:t>
            </a:r>
            <a:endParaRPr lang="en-US"/>
          </a:p>
        </p:txBody>
      </p:sp>
      <p:pic>
        <p:nvPicPr>
          <p:cNvPr id="11268"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09588" y="3048000"/>
            <a:ext cx="8086725" cy="2230438"/>
          </a:xfrm>
        </p:spPr>
      </p:pic>
      <p:sp>
        <p:nvSpPr>
          <p:cNvPr id="5" name="Slide Number Placeholder 4"/>
          <p:cNvSpPr>
            <a:spLocks noGrp="1"/>
          </p:cNvSpPr>
          <p:nvPr>
            <p:ph type="sldNum" sz="quarter" idx="12"/>
          </p:nvPr>
        </p:nvSpPr>
        <p:spPr/>
        <p:txBody>
          <a:bodyPr/>
          <a:lstStyle/>
          <a:p>
            <a:pPr>
              <a:defRPr/>
            </a:pPr>
            <a:fld id="{02604E04-BB0B-4C1F-B538-7E8FF3329928}" type="slidenum">
              <a:rPr lang="en-US"/>
              <a:pPr>
                <a:defRPr/>
              </a:pPr>
              <a:t>51</a:t>
            </a:fld>
            <a:endParaRPr lang="en-US"/>
          </a:p>
        </p:txBody>
      </p:sp>
      <p:cxnSp>
        <p:nvCxnSpPr>
          <p:cNvPr id="7" name="Straight Arrow Connector 6"/>
          <p:cNvCxnSpPr/>
          <p:nvPr/>
        </p:nvCxnSpPr>
        <p:spPr>
          <a:xfrm rot="10800000" flipV="1">
            <a:off x="2590800" y="3124200"/>
            <a:ext cx="5334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66E60AB4-1B6A-463D-9E82-3877F78C1E11}" type="slidenum">
              <a:rPr lang="en-US" smtClean="0"/>
              <a:pPr>
                <a:defRPr/>
              </a:pPr>
              <a:t>52</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0"/>
            <a:ext cx="7848599" cy="6185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rot="10800000" flipV="1">
            <a:off x="3810000" y="1371600"/>
            <a:ext cx="5334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Core Elements in RDA</a:t>
            </a:r>
          </a:p>
        </p:txBody>
      </p:sp>
      <p:sp>
        <p:nvSpPr>
          <p:cNvPr id="13315" name="Content Placeholder 4"/>
          <p:cNvSpPr>
            <a:spLocks noGrp="1"/>
          </p:cNvSpPr>
          <p:nvPr>
            <p:ph idx="1"/>
          </p:nvPr>
        </p:nvSpPr>
        <p:spPr/>
        <p:txBody>
          <a:bodyPr/>
          <a:lstStyle/>
          <a:p>
            <a:pPr eaLnBrk="1" hangingPunct="1"/>
            <a:r>
              <a:rPr lang="en-US" smtClean="0"/>
              <a:t>Catalogers are advised to “</a:t>
            </a:r>
            <a:r>
              <a:rPr lang="en-US"/>
              <a:t>include any additional elements that are required in a particular case to differentiate the resource from one or more other resources with similar identifying information</a:t>
            </a:r>
            <a:r>
              <a:rPr lang="en-US" smtClean="0"/>
              <a:t>.” (RDA 0.6.1)</a:t>
            </a:r>
          </a:p>
          <a:p>
            <a:pPr eaLnBrk="1" hangingPunct="1"/>
            <a:r>
              <a:rPr lang="en-US" smtClean="0"/>
              <a:t>They may also include any other elements that in their judgment are needed.</a:t>
            </a:r>
          </a:p>
        </p:txBody>
      </p:sp>
      <p:sp>
        <p:nvSpPr>
          <p:cNvPr id="4" name="Slide Number Placeholder 3"/>
          <p:cNvSpPr>
            <a:spLocks noGrp="1"/>
          </p:cNvSpPr>
          <p:nvPr>
            <p:ph type="sldNum" sz="quarter" idx="12"/>
          </p:nvPr>
        </p:nvSpPr>
        <p:spPr/>
        <p:txBody>
          <a:bodyPr/>
          <a:lstStyle/>
          <a:p>
            <a:pPr>
              <a:defRPr/>
            </a:pPr>
            <a:fld id="{5B71913F-C024-4004-B55D-A901C31D3637}" type="slidenum">
              <a:rPr lang="en-US"/>
              <a:pPr>
                <a:defRPr/>
              </a:pPr>
              <a:t>53</a:t>
            </a:fld>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Internationalization</a:t>
            </a:r>
          </a:p>
        </p:txBody>
      </p:sp>
      <p:sp>
        <p:nvSpPr>
          <p:cNvPr id="14339" name="Content Placeholder 2"/>
          <p:cNvSpPr>
            <a:spLocks noGrp="1"/>
          </p:cNvSpPr>
          <p:nvPr>
            <p:ph idx="1"/>
          </p:nvPr>
        </p:nvSpPr>
        <p:spPr/>
        <p:txBody>
          <a:bodyPr/>
          <a:lstStyle/>
          <a:p>
            <a:r>
              <a:rPr lang="en-US" smtClean="0"/>
              <a:t>0.11.2. Some elements are to be transcribed as they appear (see RDA 1.4). “Other elements are generally recorded in the language and script preferred by the agency creating the data.”</a:t>
            </a:r>
          </a:p>
          <a:p>
            <a:r>
              <a:rPr lang="en-US" smtClean="0"/>
              <a:t>Instructions calling for a controlled list in English may be modified to reflect the language of the agency.</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55</a:t>
            </a:fld>
            <a:endParaRPr lang="en-US"/>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953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rot="10800000" flipV="1">
            <a:off x="7010400" y="228600"/>
            <a:ext cx="5334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1300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Transcription vs. Recording</a:t>
            </a:r>
            <a:endParaRPr lang="en-US"/>
          </a:p>
        </p:txBody>
      </p:sp>
      <p:sp>
        <p:nvSpPr>
          <p:cNvPr id="3" name="Content Placeholder 2"/>
          <p:cNvSpPr>
            <a:spLocks noGrp="1"/>
          </p:cNvSpPr>
          <p:nvPr>
            <p:ph idx="1"/>
          </p:nvPr>
        </p:nvSpPr>
        <p:spPr/>
        <p:txBody>
          <a:bodyPr/>
          <a:lstStyle/>
          <a:p>
            <a:r>
              <a:rPr lang="en-US" smtClean="0"/>
              <a:t>When RDA says to “transcribe” something it means “take what you see” (with some leeway for capitalization and punctuation)</a:t>
            </a:r>
          </a:p>
          <a:p>
            <a:r>
              <a:rPr lang="en-US" smtClean="0"/>
              <a:t>When RDA says to “record” information it means follow the RDA instructions for that element, which may include manipulating the information in some way</a:t>
            </a: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56</a:t>
            </a:fld>
            <a:endParaRPr lang="en-US"/>
          </a:p>
        </p:txBody>
      </p:sp>
    </p:spTree>
    <p:extLst>
      <p:ext uri="{BB962C8B-B14F-4D97-AF65-F5344CB8AC3E}">
        <p14:creationId xmlns:p14="http://schemas.microsoft.com/office/powerpoint/2010/main" val="2371765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Organization of RDA (Attributes)</a:t>
            </a:r>
          </a:p>
        </p:txBody>
      </p:sp>
      <p:sp>
        <p:nvSpPr>
          <p:cNvPr id="15363" name="Content Placeholder 2"/>
          <p:cNvSpPr>
            <a:spLocks noGrp="1"/>
          </p:cNvSpPr>
          <p:nvPr>
            <p:ph idx="1"/>
          </p:nvPr>
        </p:nvSpPr>
        <p:spPr/>
        <p:txBody>
          <a:bodyPr/>
          <a:lstStyle/>
          <a:p>
            <a:r>
              <a:rPr lang="en-US" smtClean="0"/>
              <a:t>Section 1 (Ch. 1-4) = Manifestation &amp; Item</a:t>
            </a:r>
          </a:p>
          <a:p>
            <a:r>
              <a:rPr lang="en-US" smtClean="0"/>
              <a:t>Section 2 (Ch. 5-7) = Work &amp; Expression</a:t>
            </a:r>
          </a:p>
          <a:p>
            <a:r>
              <a:rPr lang="en-US" smtClean="0"/>
              <a:t>Section 3 (Ch. 8-11) = Person, Family, &amp; Corporate Body</a:t>
            </a:r>
          </a:p>
          <a:p>
            <a:r>
              <a:rPr lang="en-US" smtClean="0"/>
              <a:t>Section 4 (Ch. 12-16) = Concept, Object, Event, &amp; Place</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Structure of the Attributes Chapters</a:t>
            </a:r>
          </a:p>
        </p:txBody>
      </p:sp>
      <p:sp>
        <p:nvSpPr>
          <p:cNvPr id="16387" name="Content Placeholder 2"/>
          <p:cNvSpPr>
            <a:spLocks noGrp="1"/>
          </p:cNvSpPr>
          <p:nvPr>
            <p:ph idx="1"/>
          </p:nvPr>
        </p:nvSpPr>
        <p:spPr/>
        <p:txBody>
          <a:bodyPr/>
          <a:lstStyle/>
          <a:p>
            <a:r>
              <a:rPr lang="en-US" smtClean="0"/>
              <a:t>Structure of “attributes” chapters in RDA</a:t>
            </a:r>
          </a:p>
          <a:p>
            <a:pPr lvl="1"/>
            <a:r>
              <a:rPr lang="en-US" smtClean="0"/>
              <a:t>Purpose and scope</a:t>
            </a:r>
          </a:p>
          <a:p>
            <a:pPr lvl="1"/>
            <a:r>
              <a:rPr lang="en-US" smtClean="0"/>
              <a:t>General guidelines, including allowed sources</a:t>
            </a:r>
          </a:p>
          <a:p>
            <a:pPr lvl="1"/>
            <a:r>
              <a:rPr lang="en-US" smtClean="0"/>
              <a:t>Guidelines for specific attributes</a:t>
            </a:r>
          </a:p>
          <a:p>
            <a:pPr lvl="1"/>
            <a:r>
              <a:rPr lang="en-US" smtClean="0"/>
              <a:t>Guidelines for constructing access points (called “headings” in AACR2)</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59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0"/>
            <a:ext cx="7991475" cy="605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59</a:t>
            </a:fld>
            <a:endParaRPr lang="en-US"/>
          </a:p>
        </p:txBody>
      </p:sp>
    </p:spTree>
    <p:extLst>
      <p:ext uri="{BB962C8B-B14F-4D97-AF65-F5344CB8AC3E}">
        <p14:creationId xmlns:p14="http://schemas.microsoft.com/office/powerpoint/2010/main" val="2385392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93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188" y="0"/>
            <a:ext cx="8002412"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096000" y="1447800"/>
            <a:ext cx="1752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6</a:t>
            </a:fld>
            <a:endParaRPr lang="en-US"/>
          </a:p>
        </p:txBody>
      </p:sp>
    </p:spTree>
    <p:extLst>
      <p:ext uri="{BB962C8B-B14F-4D97-AF65-F5344CB8AC3E}">
        <p14:creationId xmlns:p14="http://schemas.microsoft.com/office/powerpoint/2010/main" val="24129348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69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7991475" cy="605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60</a:t>
            </a:fld>
            <a:endParaRPr lang="en-US"/>
          </a:p>
        </p:txBody>
      </p:sp>
    </p:spTree>
    <p:extLst>
      <p:ext uri="{BB962C8B-B14F-4D97-AF65-F5344CB8AC3E}">
        <p14:creationId xmlns:p14="http://schemas.microsoft.com/office/powerpoint/2010/main" val="14861515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bwMode="auto">
          <a:xfrm>
            <a:off x="702501" y="8382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smtClean="0"/>
              <a:t>Module 3</a:t>
            </a:r>
            <a:br>
              <a:rPr lang="en-US" sz="3600" b="1" smtClean="0"/>
            </a:br>
            <a:r>
              <a:rPr lang="en-US" sz="3600" b="1" smtClean="0"/>
              <a:t>RDA Basics</a:t>
            </a:r>
            <a:br>
              <a:rPr lang="en-US" sz="3600" b="1" smtClean="0"/>
            </a:br>
            <a:r>
              <a:rPr lang="en-US" sz="3600" b="1" smtClean="0"/>
              <a:t>Using the RDA Toolkit</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61</a:t>
            </a:fld>
            <a:endParaRPr lang="en-US"/>
          </a:p>
        </p:txBody>
      </p:sp>
      <p:sp>
        <p:nvSpPr>
          <p:cNvPr id="7" name="Rectangle 6"/>
          <p:cNvSpPr txBox="1">
            <a:spLocks noChangeArrowheads="1"/>
          </p:cNvSpPr>
          <p:nvPr/>
        </p:nvSpPr>
        <p:spPr>
          <a:xfrm>
            <a:off x="609600" y="3505200"/>
            <a:ext cx="8001000" cy="1981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smtClean="0">
                <a:solidFill>
                  <a:schemeClr val="tx1"/>
                </a:solidFill>
              </a:rPr>
              <a:t>RDA Training</a:t>
            </a:r>
            <a:br>
              <a:rPr lang="en-US" sz="2800" b="1" smtClean="0">
                <a:solidFill>
                  <a:schemeClr val="tx1"/>
                </a:solidFill>
              </a:rPr>
            </a:br>
            <a:r>
              <a:rPr lang="en-US" sz="2800" b="1" smtClean="0">
                <a:solidFill>
                  <a:schemeClr val="tx1"/>
                </a:solidFill>
              </a:rPr>
              <a:t>Utah State Library</a:t>
            </a:r>
          </a:p>
          <a:p>
            <a:r>
              <a:rPr lang="en-US" sz="2800" b="1" smtClean="0">
                <a:solidFill>
                  <a:schemeClr val="tx1"/>
                </a:solidFill>
              </a:rPr>
              <a:t>Harold B. Lee Library, Brigham Young University</a:t>
            </a:r>
          </a:p>
          <a:p>
            <a:r>
              <a:rPr lang="en-US" sz="2800" b="1" smtClean="0">
                <a:solidFill>
                  <a:schemeClr val="tx1"/>
                </a:solidFill>
              </a:rPr>
              <a:t>April 2014</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catalog/people/rlm/RDAUtah201404/index.htm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62</a:t>
            </a:fld>
            <a:endParaRPr lang="en-US"/>
          </a:p>
        </p:txBody>
      </p:sp>
    </p:spTree>
    <p:extLst>
      <p:ext uri="{BB962C8B-B14F-4D97-AF65-F5344CB8AC3E}">
        <p14:creationId xmlns:p14="http://schemas.microsoft.com/office/powerpoint/2010/main" val="3896336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03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
            <a:ext cx="8032554"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858000" y="914400"/>
            <a:ext cx="1752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7</a:t>
            </a:fld>
            <a:endParaRPr lang="en-US"/>
          </a:p>
        </p:txBody>
      </p:sp>
    </p:spTree>
    <p:extLst>
      <p:ext uri="{BB962C8B-B14F-4D97-AF65-F5344CB8AC3E}">
        <p14:creationId xmlns:p14="http://schemas.microsoft.com/office/powerpoint/2010/main" val="3036890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2039"/>
            <a:ext cx="7924800" cy="6043961"/>
          </a:xfrm>
          <a:prstGeom prst="rect">
            <a:avLst/>
          </a:prstGeom>
          <a:solidFill>
            <a:srgbClr val="FF0000"/>
          </a:solidFill>
          <a:ln w="9525">
            <a:solidFill>
              <a:schemeClr val="tx1"/>
            </a:solidFill>
            <a:miter lim="800000"/>
            <a:headEnd/>
            <a:tailEnd/>
          </a:ln>
          <a:effectLst/>
        </p:spPr>
      </p:pic>
      <p:sp>
        <p:nvSpPr>
          <p:cNvPr id="2" name="Down Arrow 1"/>
          <p:cNvSpPr/>
          <p:nvPr/>
        </p:nvSpPr>
        <p:spPr>
          <a:xfrm rot="1587361">
            <a:off x="908928"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rot="1587361">
            <a:off x="1518528" y="926337"/>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587361">
            <a:off x="2128128" y="926337"/>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8</a:t>
            </a:fld>
            <a:endParaRPr lang="en-US"/>
          </a:p>
        </p:txBody>
      </p:sp>
    </p:spTree>
    <p:extLst>
      <p:ext uri="{BB962C8B-B14F-4D97-AF65-F5344CB8AC3E}">
        <p14:creationId xmlns:p14="http://schemas.microsoft.com/office/powerpoint/2010/main" val="208920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2039"/>
            <a:ext cx="7924800" cy="6043961"/>
          </a:xfrm>
          <a:prstGeom prst="rect">
            <a:avLst/>
          </a:prstGeom>
          <a:solidFill>
            <a:srgbClr val="FF0000"/>
          </a:solidFill>
          <a:ln w="9525">
            <a:solidFill>
              <a:schemeClr val="tx1"/>
            </a:solidFill>
            <a:miter lim="800000"/>
            <a:headEnd/>
            <a:tailEnd/>
          </a:ln>
          <a:effectLst/>
        </p:spPr>
      </p:pic>
      <p:sp>
        <p:nvSpPr>
          <p:cNvPr id="2" name="Down Arrow 1"/>
          <p:cNvSpPr/>
          <p:nvPr/>
        </p:nvSpPr>
        <p:spPr>
          <a:xfrm rot="1587361">
            <a:off x="5328528"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rot="1587361">
            <a:off x="6166728" y="926337"/>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9</a:t>
            </a:fld>
            <a:endParaRPr lang="en-US"/>
          </a:p>
        </p:txBody>
      </p:sp>
    </p:spTree>
    <p:extLst>
      <p:ext uri="{BB962C8B-B14F-4D97-AF65-F5344CB8AC3E}">
        <p14:creationId xmlns:p14="http://schemas.microsoft.com/office/powerpoint/2010/main" val="11457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4444</TotalTime>
  <Words>4038</Words>
  <Application>Microsoft Office PowerPoint</Application>
  <PresentationFormat>On-screen Show (4:3)</PresentationFormat>
  <Paragraphs>367</Paragraphs>
  <Slides>62</Slides>
  <Notes>62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Module 3 RDA Basics Using the RDA Toolkit </vt:lpstr>
      <vt:lpstr>Please log in to RDA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see revisions to RDA</vt:lpstr>
      <vt:lpstr>How to see revisions to RDA</vt:lpstr>
      <vt:lpstr>How to see revisions to RDA</vt:lpstr>
      <vt:lpstr>How to see revisions to RDA</vt:lpstr>
      <vt:lpstr>How to see revisions to RDA</vt:lpstr>
      <vt:lpstr>How to see revisions to RDA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vt:lpstr>
      <vt:lpstr>Organization of RDA</vt:lpstr>
      <vt:lpstr>Organization of RDA</vt:lpstr>
      <vt:lpstr>Organization of RDA (Introduction)</vt:lpstr>
      <vt:lpstr>RDA Core Elements</vt:lpstr>
      <vt:lpstr>PowerPoint Presentation</vt:lpstr>
      <vt:lpstr>PowerPoint Presentation</vt:lpstr>
      <vt:lpstr>PowerPoint Presentation</vt:lpstr>
      <vt:lpstr>PowerPoint Presentation</vt:lpstr>
      <vt:lpstr>Core Elements in RDA</vt:lpstr>
      <vt:lpstr>PowerPoint Presentation</vt:lpstr>
      <vt:lpstr>Core Elements in RDA</vt:lpstr>
      <vt:lpstr>Internationalization</vt:lpstr>
      <vt:lpstr>PowerPoint Presentation</vt:lpstr>
      <vt:lpstr>Transcription vs. Recording</vt:lpstr>
      <vt:lpstr>Organization of RDA (Attributes)</vt:lpstr>
      <vt:lpstr>Structure of the Attributes Chapters</vt:lpstr>
      <vt:lpstr>PowerPoint Presentation</vt:lpstr>
      <vt:lpstr>PowerPoint Presentation</vt:lpstr>
      <vt:lpstr>PowerPoint Presentation</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344</cp:revision>
  <cp:lastPrinted>2014-03-31T20:16:08Z</cp:lastPrinted>
  <dcterms:created xsi:type="dcterms:W3CDTF">2009-02-12T16:45:06Z</dcterms:created>
  <dcterms:modified xsi:type="dcterms:W3CDTF">2014-04-01T16:53:43Z</dcterms:modified>
</cp:coreProperties>
</file>