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42"/>
  </p:notesMasterIdLst>
  <p:handoutMasterIdLst>
    <p:handoutMasterId r:id="rId43"/>
  </p:handoutMasterIdLst>
  <p:sldIdLst>
    <p:sldId id="457" r:id="rId2"/>
    <p:sldId id="592" r:id="rId3"/>
    <p:sldId id="536" r:id="rId4"/>
    <p:sldId id="537" r:id="rId5"/>
    <p:sldId id="577" r:id="rId6"/>
    <p:sldId id="539" r:id="rId7"/>
    <p:sldId id="569" r:id="rId8"/>
    <p:sldId id="579" r:id="rId9"/>
    <p:sldId id="582" r:id="rId10"/>
    <p:sldId id="578" r:id="rId11"/>
    <p:sldId id="580" r:id="rId12"/>
    <p:sldId id="581" r:id="rId13"/>
    <p:sldId id="541" r:id="rId14"/>
    <p:sldId id="570" r:id="rId15"/>
    <p:sldId id="542" r:id="rId16"/>
    <p:sldId id="543" r:id="rId17"/>
    <p:sldId id="583" r:id="rId18"/>
    <p:sldId id="545" r:id="rId19"/>
    <p:sldId id="546" r:id="rId20"/>
    <p:sldId id="584" r:id="rId21"/>
    <p:sldId id="550" r:id="rId22"/>
    <p:sldId id="571" r:id="rId23"/>
    <p:sldId id="573" r:id="rId24"/>
    <p:sldId id="552" r:id="rId25"/>
    <p:sldId id="553" r:id="rId26"/>
    <p:sldId id="587" r:id="rId27"/>
    <p:sldId id="588" r:id="rId28"/>
    <p:sldId id="586" r:id="rId29"/>
    <p:sldId id="559" r:id="rId30"/>
    <p:sldId id="560" r:id="rId31"/>
    <p:sldId id="575" r:id="rId32"/>
    <p:sldId id="589" r:id="rId33"/>
    <p:sldId id="563" r:id="rId34"/>
    <p:sldId id="590" r:id="rId35"/>
    <p:sldId id="564" r:id="rId36"/>
    <p:sldId id="565" r:id="rId37"/>
    <p:sldId id="566" r:id="rId38"/>
    <p:sldId id="567" r:id="rId39"/>
    <p:sldId id="535" r:id="rId40"/>
    <p:sldId id="591" r:id="rId4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6" autoAdjust="0"/>
    <p:restoredTop sz="73282" autoAdjust="0"/>
  </p:normalViewPr>
  <p:slideViewPr>
    <p:cSldViewPr>
      <p:cViewPr>
        <p:scale>
          <a:sx n="82" d="100"/>
          <a:sy n="82"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05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089680F-FDB7-4B1C-BBA5-BC5726F45BCD}" type="slidenum">
              <a:rPr lang="en-US" smtClean="0"/>
              <a:t>‹#›</a:t>
            </a:fld>
            <a:endParaRPr lang="en-US"/>
          </a:p>
        </p:txBody>
      </p:sp>
    </p:spTree>
    <p:extLst>
      <p:ext uri="{BB962C8B-B14F-4D97-AF65-F5344CB8AC3E}">
        <p14:creationId xmlns:p14="http://schemas.microsoft.com/office/powerpoint/2010/main" val="2271647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digital resources. We’ve already covered thoroughly how to describe other particular formats. We won’t go over all that again, exept to note when you do the same thing for printed music.</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Map</a:t>
            </a:r>
            <a:r>
              <a:rPr lang="en-US" baseline="0" smtClean="0"/>
              <a:t> face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Map</a:t>
            </a:r>
            <a:r>
              <a:rPr lang="en-US" baseline="0" smtClean="0"/>
              <a:t> face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Metadata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17</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couple of examples of music edition statements.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2582308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21</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24</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possible combinations for digital resources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25</a:t>
            </a:fld>
            <a:endParaRPr lang="en-US"/>
          </a:p>
        </p:txBody>
      </p:sp>
    </p:spTree>
    <p:extLst>
      <p:ext uri="{BB962C8B-B14F-4D97-AF65-F5344CB8AC3E}">
        <p14:creationId xmlns:p14="http://schemas.microsoft.com/office/powerpoint/2010/main" val="4050268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26</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 The Falla recording is not digital and so this</a:t>
            </a:r>
            <a:r>
              <a:rPr lang="en-US" baseline="0" smtClean="0"/>
              <a:t> element will not be recorded.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For example, for a digital map, include scale statement, projection of cartographic content. You</a:t>
            </a:r>
            <a:r>
              <a:rPr lang="en-US" baseline="0" smtClean="0"/>
              <a:t> might also include sound characteristic elements, video characteristic elements, etc.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2406181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115203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only covers</a:t>
            </a:r>
            <a:r>
              <a:rPr lang="en-US" baseline="0" smtClean="0"/>
              <a:t> monographs.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digital resources. No</a:t>
            </a:r>
            <a:r>
              <a:rPr lang="en-US" baseline="0" smtClean="0"/>
              <a:t> notes are core in RDA, but form of musical notation is core for LC and PCC.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Arial" charset="0"/>
                <a:ea typeface="+mn-ea"/>
                <a:cs typeface="+mn-cs"/>
              </a:rPr>
              <a:t>A plate number is a number that appears at the bottom of each page of a music score.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33</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this is done by embedding the authorized access point for the</a:t>
            </a:r>
            <a:r>
              <a:rPr lang="en-US" baseline="0" smtClean="0"/>
              <a:t> work in the record. </a:t>
            </a:r>
          </a:p>
          <a:p>
            <a:endParaRPr lang="en-US" baseline="0" smtClean="0"/>
          </a:p>
          <a:p>
            <a:r>
              <a:rPr lang="en-US" baseline="0" smtClean="0"/>
              <a:t>We’ve talked about the LC policy of not explicitly including an authorized access point for the work if the title proper in the 245 is exactly the same as the preferred title of the work. This is the case here.</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 checked the authority file for all these forms.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39</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DVD-ROM or CD-ROM: Label is the preferred</a:t>
            </a:r>
            <a:r>
              <a:rPr lang="en-US" baseline="0" smtClean="0"/>
              <a:t> source. If the label does not include the information you need, you can go to another source forming part of the resource itself, e.g., the container.</a:t>
            </a:r>
          </a:p>
          <a:p>
            <a:endParaRPr lang="en-US" baseline="0" smtClean="0"/>
          </a:p>
          <a:p>
            <a:r>
              <a:rPr lang="en-US" baseline="0" smtClean="0"/>
              <a:t>Online resource: embedded metadata (including the title screen)</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Digital</a:t>
            </a:r>
            <a:r>
              <a:rPr lang="en-US" baseline="0" smtClean="0"/>
              <a:t> reproduction.</a:t>
            </a:r>
            <a:endParaRPr lang="en-US" smtClean="0"/>
          </a:p>
          <a:p>
            <a:endParaRPr lang="en-US" smtClean="0"/>
          </a:p>
          <a:p>
            <a:r>
              <a:rPr lang="en-US" smtClean="0"/>
              <a:t>We have the metadata</a:t>
            </a:r>
            <a:r>
              <a:rPr lang="en-US" baseline="0" smtClean="0"/>
              <a:t> and the PDF title page for this digital book. Which one? Actually either can be used.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Online</a:t>
            </a:r>
            <a:r>
              <a:rPr lang="en-US" baseline="0" smtClean="0"/>
              <a:t> map</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Map face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PDF title page of pamphlet.</a:t>
            </a:r>
            <a:r>
              <a:rPr lang="en-US" baseline="0" smtClean="0"/>
              <a:t> Three different presentations of the title.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367449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16</a:t>
            </a:r>
            <a:br>
              <a:rPr lang="en-US" sz="3600" b="1" smtClean="0"/>
            </a:br>
            <a:r>
              <a:rPr lang="en-US" sz="3600" b="1" smtClean="0"/>
              <a:t>Describing Digital Resources</a:t>
            </a:r>
            <a:endParaRPr lang="en-US" sz="2400"/>
          </a:p>
        </p:txBody>
      </p:sp>
      <p:sp>
        <p:nvSpPr>
          <p:cNvPr id="6" name="TextBox 6"/>
          <p:cNvSpPr txBox="1">
            <a:spLocks noChangeArrowheads="1"/>
          </p:cNvSpPr>
          <p:nvPr/>
        </p:nvSpPr>
        <p:spPr>
          <a:xfrm>
            <a:off x="571500" y="40386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950" y="1143000"/>
            <a:ext cx="5429250" cy="48329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783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447800"/>
            <a:ext cx="5311879" cy="4222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98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7222" y="1828800"/>
            <a:ext cx="5865971" cy="3276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770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pPr marL="400050" lvl="1" indent="0">
              <a:buNone/>
            </a:pPr>
            <a:r>
              <a:rPr lang="en-US" b="1"/>
              <a:t>245 10	$a Geologic map of the northern plains of Mars </a:t>
            </a:r>
            <a:endParaRPr lang="en-US" b="1" smtClean="0"/>
          </a:p>
          <a:p>
            <a:pPr marL="400050" lvl="1" indent="0">
              <a:buNone/>
            </a:pPr>
            <a:endParaRPr lang="en-US" b="1" smtClean="0"/>
          </a:p>
          <a:p>
            <a:pPr marL="400050" lvl="1" indent="0">
              <a:buNone/>
            </a:pPr>
            <a:r>
              <a:rPr lang="en-US" b="1"/>
              <a:t>245 10	$a Paradise lost : $b a poem, in twelve books </a:t>
            </a:r>
            <a:endParaRPr lang="en-US" b="1"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p:txBody>
          <a:bodyPr/>
          <a:lstStyle/>
          <a:p>
            <a:r>
              <a:rPr lang="en-US" smtClean="0"/>
              <a:t>Variant titles are not core. Record any variant titles you think would help a library user find the resource in a 246 field</a:t>
            </a:r>
          </a:p>
          <a:p>
            <a:endParaRPr lang="en-US" smtClean="0"/>
          </a:p>
          <a:p>
            <a:pPr marL="400050" lvl="2" indent="0">
              <a:buNone/>
            </a:pPr>
            <a:endParaRPr lang="en-US" smtClean="0"/>
          </a:p>
          <a:p>
            <a:pPr marL="400050" lvl="2" indent="0">
              <a:buNone/>
            </a:pPr>
            <a:endParaRPr lang="en-US"/>
          </a:p>
          <a:p>
            <a:pPr marL="400050" lvl="2" indent="0">
              <a:buNone/>
            </a:pPr>
            <a:r>
              <a:rPr lang="en-US" smtClean="0"/>
              <a:t>245 </a:t>
            </a:r>
            <a:r>
              <a:rPr lang="en-US"/>
              <a:t>10	$a Geologic map of the northern plains of Mars </a:t>
            </a:r>
            <a:endParaRPr lang="en-US" smtClean="0"/>
          </a:p>
          <a:p>
            <a:pPr marL="400050" lvl="2" indent="0">
              <a:buNone/>
            </a:pPr>
            <a:r>
              <a:rPr lang="en-US" smtClean="0"/>
              <a:t>246 13	$a Atlas of Mars, northern plains region</a:t>
            </a:r>
            <a:endParaRPr lang="en-US"/>
          </a:p>
          <a:p>
            <a:endParaRPr lang="en-US" smtClean="0"/>
          </a:p>
          <a:p>
            <a:pPr marL="0" indent="0">
              <a:buNone/>
            </a:pPr>
            <a:endParaRPr lang="en-US" b="1"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391" t="6947" r="4948" b="71396"/>
          <a:stretch/>
        </p:blipFill>
        <p:spPr bwMode="auto">
          <a:xfrm>
            <a:off x="2895600" y="3352800"/>
            <a:ext cx="3169085"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397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525963"/>
          </a:xfrm>
        </p:spPr>
        <p:txBody>
          <a:bodyPr/>
          <a:lstStyle/>
          <a:p>
            <a:r>
              <a:rPr lang="en-US" smtClean="0"/>
              <a:t>Same as for other formats </a:t>
            </a:r>
          </a:p>
          <a:p>
            <a:pPr lvl="1"/>
            <a:r>
              <a:rPr lang="en-US" smtClean="0"/>
              <a:t>The </a:t>
            </a:r>
            <a:r>
              <a:rPr lang="en-US"/>
              <a:t>first statement of responsibility relating to the title proper is core, i.e., required. Others are optional.</a:t>
            </a:r>
          </a:p>
          <a:p>
            <a:pPr lvl="1"/>
            <a:r>
              <a:rPr lang="en-US"/>
              <a:t>Statements of responsibility relating to the title proper may be taken from any source in the resource, i.e., they do not have to appear with the title proper </a:t>
            </a:r>
            <a:endParaRPr lang="en-US" smtClean="0"/>
          </a:p>
          <a:p>
            <a:r>
              <a:rPr lang="en-US" smtClean="0"/>
              <a:t>Record in 245 subfield $c following space-slash-space</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3439375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sz="2400" b="1" smtClean="0"/>
          </a:p>
          <a:p>
            <a:pPr marL="0" indent="0">
              <a:buNone/>
            </a:pPr>
            <a:endParaRPr lang="en-US" sz="2400" b="1"/>
          </a:p>
          <a:p>
            <a:pPr marL="0" indent="0">
              <a:buNone/>
            </a:pPr>
            <a:endParaRPr lang="en-US" sz="2400" b="1" smtClean="0"/>
          </a:p>
          <a:p>
            <a:pPr marL="0" indent="0">
              <a:buNone/>
            </a:pPr>
            <a:endParaRPr lang="en-US" sz="2400" b="1"/>
          </a:p>
          <a:p>
            <a:pPr marL="0" indent="0">
              <a:buNone/>
            </a:pPr>
            <a:endParaRPr lang="en-US" sz="2400" b="1" smtClean="0"/>
          </a:p>
          <a:p>
            <a:pPr marL="0" indent="0">
              <a:buNone/>
            </a:pPr>
            <a:r>
              <a:rPr lang="en-US" sz="2400"/>
              <a:t>245 10	$a Geologic map of the northern plains of Mars / $c </a:t>
            </a:r>
            <a:r>
              <a:rPr lang="en-US" sz="2400" b="1"/>
              <a:t>by Kenneth L. Tanaka, James A. Skinner, Jr., and Trent M. Hare ; prepared for the National Aeronautics and Space Administration</a:t>
            </a:r>
            <a:r>
              <a:rPr lang="en-US" sz="2400" b="1" smtClean="0"/>
              <a:t>.</a:t>
            </a:r>
            <a:endParaRPr lang="en-US" sz="2400"/>
          </a:p>
          <a:p>
            <a:pPr marL="0" indent="0">
              <a:buNone/>
            </a:pPr>
            <a:endParaRPr lang="en-US" sz="2400" b="1"/>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7013" y="1371600"/>
            <a:ext cx="5790587" cy="1662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760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1"/>
            <a:ext cx="4876800" cy="4648200"/>
          </a:xfrm>
        </p:spPr>
        <p:txBody>
          <a:bodyPr/>
          <a:lstStyle/>
          <a:p>
            <a:pPr marL="0" indent="0">
              <a:buNone/>
            </a:pPr>
            <a:endParaRPr lang="en-US" sz="2400" b="1" smtClean="0"/>
          </a:p>
          <a:p>
            <a:pPr marL="0" indent="0">
              <a:buNone/>
            </a:pPr>
            <a:endParaRPr lang="en-US" sz="2400"/>
          </a:p>
          <a:p>
            <a:pPr marL="0" indent="0">
              <a:buNone/>
            </a:pPr>
            <a:r>
              <a:rPr lang="en-US" sz="2400"/>
              <a:t>245 10	$a Paradise lost : $b a poem, in twelve books / $c </a:t>
            </a:r>
            <a:r>
              <a:rPr lang="en-US" sz="2400" b="1"/>
              <a:t>the author, John Milton.</a:t>
            </a:r>
            <a:endParaRPr lang="en-US" sz="2400"/>
          </a:p>
          <a:p>
            <a:pPr marL="0" indent="0">
              <a:buNone/>
            </a:pPr>
            <a:endParaRPr lang="en-US" sz="2400" b="1"/>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8338" y="1700561"/>
            <a:ext cx="2483661" cy="4895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284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p:txBody>
          <a:bodyPr/>
          <a:lstStyle/>
          <a:p>
            <a:r>
              <a:rPr lang="en-US" smtClean="0"/>
              <a:t>Transcribe any edition statement you find.</a:t>
            </a:r>
          </a:p>
          <a:p>
            <a:endParaRPr lang="en-US"/>
          </a:p>
          <a:p>
            <a:endParaRPr lang="en-US" smtClean="0"/>
          </a:p>
          <a:p>
            <a:endParaRPr lang="en-US"/>
          </a:p>
          <a:p>
            <a:endParaRPr lang="en-US" smtClean="0"/>
          </a:p>
          <a:p>
            <a:pPr marL="0" indent="0">
              <a:buNone/>
            </a:pPr>
            <a:r>
              <a:rPr lang="en-US" sz="2000" smtClean="0"/>
              <a:t>245 </a:t>
            </a:r>
            <a:r>
              <a:rPr lang="en-US" sz="2000"/>
              <a:t>10	$a Geologic map of the northern plains of Mars / $c by Kenneth L. Tanaka, James A. Skinner, Jr., and Trent M. Hare ; prepared for the National Aeronautics and Space Administration.</a:t>
            </a:r>
            <a:endParaRPr lang="en-US" sz="2000" smtClean="0"/>
          </a:p>
          <a:p>
            <a:pPr marL="0" indent="0">
              <a:buNone/>
            </a:pPr>
            <a:r>
              <a:rPr lang="en-US" sz="2000" smtClean="0"/>
              <a:t>250 </a:t>
            </a:r>
            <a:r>
              <a:rPr lang="en-US" sz="2000"/>
              <a:t>	$a Version 1.0.</a:t>
            </a:r>
          </a:p>
          <a:p>
            <a:pPr marL="0" indent="0">
              <a:buNone/>
            </a:pPr>
            <a:endParaRPr lang="en-US" smtClean="0"/>
          </a:p>
          <a:p>
            <a:endParaRPr lang="en-US" smtClean="0"/>
          </a:p>
          <a:p>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152093"/>
            <a:ext cx="4195851" cy="23437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539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smtClean="0"/>
              <a:t>Record publication information as you find it (or supply)</a:t>
            </a:r>
          </a:p>
          <a:p>
            <a:r>
              <a:rPr lang="en-US" smtClean="0"/>
              <a:t>RDA: record the information about the </a:t>
            </a:r>
            <a:r>
              <a:rPr lang="en-US" i="1" smtClean="0"/>
              <a:t>digital resource</a:t>
            </a:r>
            <a:endParaRPr lang="en-US" smtClean="0"/>
          </a:p>
          <a:p>
            <a:pPr marL="400050" lvl="1" indent="0">
              <a:buNone/>
            </a:pPr>
            <a:endParaRPr lang="en-US" sz="2000" smtClean="0"/>
          </a:p>
          <a:p>
            <a:pPr marL="0" indent="0">
              <a:buNone/>
            </a:pPr>
            <a:r>
              <a:rPr lang="en-US" sz="2000"/>
              <a:t>245 10	$a Geologic map of the northern plains of Mars / $c by Kenneth L. Tanaka, James A. Skinner, Jr., and Trent M. Hare ; prepared for the National Aeronautics and Space Administration</a:t>
            </a:r>
            <a:r>
              <a:rPr lang="en-US" sz="2000" smtClean="0"/>
              <a:t>.</a:t>
            </a:r>
          </a:p>
          <a:p>
            <a:pPr marL="0" indent="0">
              <a:buNone/>
            </a:pPr>
            <a:r>
              <a:rPr lang="en-US" sz="2000"/>
              <a:t>264 _1  	$a</a:t>
            </a:r>
            <a:r>
              <a:rPr lang="en-US" sz="2000" b="1"/>
              <a:t> [Reston, Virginia] : </a:t>
            </a:r>
            <a:r>
              <a:rPr lang="en-US" sz="2000"/>
              <a:t>ǂb</a:t>
            </a:r>
            <a:r>
              <a:rPr lang="en-US" sz="2000" b="1"/>
              <a:t> U.S. Department of the Interior, U.S. Geological Survey, </a:t>
            </a:r>
            <a:r>
              <a:rPr lang="en-US" sz="2000"/>
              <a:t>$c</a:t>
            </a:r>
            <a:r>
              <a:rPr lang="en-US" sz="2000" b="1"/>
              <a:t> 2005</a:t>
            </a:r>
            <a:r>
              <a:rPr lang="en-US" sz="2000" b="1" smtClean="0"/>
              <a:t>.</a:t>
            </a:r>
            <a:endParaRPr lang="en-US" sz="2400"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1160318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http://access.rdatoolkit.org/login</a:t>
            </a:r>
            <a:endParaRPr lang="en-US"/>
          </a:p>
          <a:p>
            <a:pPr lvl="1"/>
            <a:r>
              <a:rPr lang="en-US"/>
              <a:t>ID: aprilrda</a:t>
            </a:r>
          </a:p>
          <a:p>
            <a:pPr lvl="1"/>
            <a:r>
              <a:rPr lang="en-US"/>
              <a:t>Password: training</a:t>
            </a:r>
          </a:p>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16. Describing Digital Resources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a:xfrm>
            <a:off x="457200" y="1295400"/>
            <a:ext cx="8229600" cy="4830763"/>
          </a:xfrm>
        </p:spPr>
        <p:txBody>
          <a:bodyPr/>
          <a:lstStyle/>
          <a:p>
            <a:r>
              <a:rPr lang="en-US" smtClean="0"/>
              <a:t>Record publication information as you find it (or supply)</a:t>
            </a:r>
          </a:p>
          <a:p>
            <a:r>
              <a:rPr lang="en-US" smtClean="0"/>
              <a:t>PCC Provider-neutral standard when cataloging reproductions: record </a:t>
            </a:r>
            <a:r>
              <a:rPr lang="en-US"/>
              <a:t>the information about the </a:t>
            </a:r>
            <a:r>
              <a:rPr lang="en-US" i="1" smtClean="0"/>
              <a:t>original</a:t>
            </a:r>
          </a:p>
          <a:p>
            <a:pPr marL="400050" lvl="1" indent="0">
              <a:buNone/>
            </a:pPr>
            <a:endParaRPr lang="en-US" sz="2000" smtClean="0"/>
          </a:p>
          <a:p>
            <a:pPr marL="400050" lvl="1" indent="0">
              <a:buNone/>
            </a:pPr>
            <a:r>
              <a:rPr lang="en-US" sz="2000" smtClean="0"/>
              <a:t>245 10 $a </a:t>
            </a:r>
            <a:r>
              <a:rPr lang="en-US" sz="2000"/>
              <a:t>Paradise lost : $b a poem, in twelve books / $c the author, John Milton</a:t>
            </a:r>
            <a:r>
              <a:rPr lang="en-US" sz="2000" smtClean="0"/>
              <a:t>.</a:t>
            </a:r>
          </a:p>
          <a:p>
            <a:pPr marL="400050" lvl="1" indent="0">
              <a:buNone/>
            </a:pPr>
            <a:r>
              <a:rPr lang="en-US" sz="2000"/>
              <a:t>264 _</a:t>
            </a:r>
            <a:r>
              <a:rPr lang="en-US" sz="2000" smtClean="0"/>
              <a:t>1 $a</a:t>
            </a:r>
            <a:r>
              <a:rPr lang="en-US" sz="2000" b="1" smtClean="0"/>
              <a:t> </a:t>
            </a:r>
            <a:r>
              <a:rPr lang="en-US" sz="2000" b="1"/>
              <a:t>London : </a:t>
            </a:r>
            <a:r>
              <a:rPr lang="en-US" sz="2000"/>
              <a:t>$b</a:t>
            </a:r>
            <a:r>
              <a:rPr lang="en-US" sz="2000" b="1"/>
              <a:t> Printed for John Sharpe, Picadilly, </a:t>
            </a:r>
            <a:r>
              <a:rPr lang="en-US" sz="2000"/>
              <a:t>$c</a:t>
            </a:r>
            <a:r>
              <a:rPr lang="en-US" sz="2000" b="1"/>
              <a:t> MDCCCXXI [1821]</a:t>
            </a:r>
            <a:endParaRPr lang="en-US" sz="2000"/>
          </a:p>
          <a:p>
            <a:pPr marL="400050" lvl="1" indent="0">
              <a:buNone/>
            </a:pPr>
            <a:r>
              <a:rPr lang="en-US" sz="2000"/>
              <a:t>264 _</a:t>
            </a:r>
            <a:r>
              <a:rPr lang="en-US" sz="2000" smtClean="0"/>
              <a:t>3 $a</a:t>
            </a:r>
            <a:r>
              <a:rPr lang="en-US" sz="2000" b="1" smtClean="0"/>
              <a:t> </a:t>
            </a:r>
            <a:r>
              <a:rPr lang="en-US" sz="2000" b="1"/>
              <a:t>Chiswick : </a:t>
            </a:r>
            <a:r>
              <a:rPr lang="en-US" sz="2000"/>
              <a:t>$</a:t>
            </a:r>
            <a:r>
              <a:rPr lang="en-US" sz="2000" smtClean="0"/>
              <a:t>b </a:t>
            </a:r>
            <a:r>
              <a:rPr lang="en-US" sz="2000" b="1" smtClean="0"/>
              <a:t>C</a:t>
            </a:r>
            <a:r>
              <a:rPr lang="en-US" sz="2000" b="1"/>
              <a:t>. Whittingham</a:t>
            </a:r>
            <a:endParaRPr lang="en-US" sz="4400"/>
          </a:p>
          <a:p>
            <a:pPr marL="0" indent="0">
              <a:buNone/>
            </a:pPr>
            <a:endParaRPr lang="en-US" smtClean="0"/>
          </a:p>
          <a:p>
            <a:pPr marL="400050" lvl="1" indent="0">
              <a:buNone/>
            </a:pPr>
            <a:endParaRPr lang="en-US" sz="2000"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4283851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(3.4.1)</a:t>
            </a:r>
            <a:endParaRPr lang="en-US"/>
          </a:p>
        </p:txBody>
      </p:sp>
      <p:sp>
        <p:nvSpPr>
          <p:cNvPr id="3" name="Content Placeholder 2"/>
          <p:cNvSpPr>
            <a:spLocks noGrp="1"/>
          </p:cNvSpPr>
          <p:nvPr>
            <p:ph idx="1"/>
          </p:nvPr>
        </p:nvSpPr>
        <p:spPr/>
        <p:txBody>
          <a:bodyPr/>
          <a:lstStyle/>
          <a:p>
            <a:r>
              <a:rPr lang="en-US" smtClean="0"/>
              <a:t>Record the number of units with an appropriate term from the computer carrier type list in 3.3.1.3</a:t>
            </a:r>
          </a:p>
          <a:p>
            <a:pPr marL="857250" lvl="2" indent="0">
              <a:buNone/>
            </a:pPr>
            <a:r>
              <a:rPr lang="en-US" smtClean="0"/>
              <a:t>300	$a 3 computer discs</a:t>
            </a:r>
          </a:p>
          <a:p>
            <a:pPr marL="857250" lvl="2" indent="0">
              <a:buNone/>
            </a:pPr>
            <a:r>
              <a:rPr lang="en-US" smtClean="0"/>
              <a:t>300	$a 1 computer tape cartridge</a:t>
            </a:r>
          </a:p>
          <a:p>
            <a:pPr marL="857250" lvl="2" indent="0">
              <a:buNone/>
            </a:pPr>
            <a:r>
              <a:rPr lang="en-US" smtClean="0"/>
              <a:t>300	$a 1 online resource</a:t>
            </a:r>
          </a:p>
          <a:p>
            <a:pPr marL="514350" indent="-457200"/>
            <a:r>
              <a:rPr lang="en-US" smtClean="0"/>
              <a:t>Or use a term in common usage</a:t>
            </a:r>
          </a:p>
          <a:p>
            <a:pPr marL="857250" lvl="2" indent="0">
              <a:buNone/>
            </a:pPr>
            <a:r>
              <a:rPr lang="en-US" smtClean="0"/>
              <a:t>300	$a 1 DVD-ROM</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21</a:t>
            </a:fld>
            <a:endParaRPr lang="en-US"/>
          </a:p>
        </p:txBody>
      </p:sp>
    </p:spTree>
    <p:extLst>
      <p:ext uri="{BB962C8B-B14F-4D97-AF65-F5344CB8AC3E}">
        <p14:creationId xmlns:p14="http://schemas.microsoft.com/office/powerpoint/2010/main" val="1939334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(3.4.1.7.5)</a:t>
            </a:r>
            <a:endParaRPr lang="en-US"/>
          </a:p>
        </p:txBody>
      </p:sp>
      <p:sp>
        <p:nvSpPr>
          <p:cNvPr id="3" name="Content Placeholder 2"/>
          <p:cNvSpPr>
            <a:spLocks noGrp="1"/>
          </p:cNvSpPr>
          <p:nvPr>
            <p:ph idx="1"/>
          </p:nvPr>
        </p:nvSpPr>
        <p:spPr/>
        <p:txBody>
          <a:bodyPr/>
          <a:lstStyle/>
          <a:p>
            <a:r>
              <a:rPr lang="en-US" smtClean="0"/>
              <a:t>If an online resource parallels a print format, specify the number of subunits according to the instructions for that format (3.4.2-3.4.5)</a:t>
            </a:r>
          </a:p>
          <a:p>
            <a:pPr marL="400050" lvl="1" indent="0">
              <a:buNone/>
            </a:pPr>
            <a:r>
              <a:rPr lang="en-US" sz="1800" smtClean="0"/>
              <a:t>245 10 $a Geologic map of the northern plains of Mars / $c by Kenneth L. Tanaka, James A. Skinner, Jr., and Trent M. Hare ; prepared for the National Aeronautics and Space Administration. </a:t>
            </a:r>
          </a:p>
          <a:p>
            <a:pPr marL="400050" lvl="1" indent="0">
              <a:buNone/>
            </a:pPr>
            <a:r>
              <a:rPr lang="en-US" sz="1800"/>
              <a:t>300  </a:t>
            </a:r>
            <a:r>
              <a:rPr lang="en-US" sz="1800" smtClean="0"/>
              <a:t>    $</a:t>
            </a:r>
            <a:r>
              <a:rPr lang="en-US" sz="1800"/>
              <a:t>a </a:t>
            </a:r>
            <a:r>
              <a:rPr lang="en-US" sz="1800" b="1"/>
              <a:t>1 online resource (1 map)</a:t>
            </a:r>
          </a:p>
          <a:p>
            <a:pPr marL="400050" lvl="1" indent="0">
              <a:buNone/>
            </a:pPr>
            <a:r>
              <a:rPr lang="en-US" sz="1800"/>
              <a:t>300	</a:t>
            </a:r>
            <a:r>
              <a:rPr lang="en-US" sz="1800" smtClean="0"/>
              <a:t>   $</a:t>
            </a:r>
            <a:r>
              <a:rPr lang="en-US" sz="1800"/>
              <a:t>a </a:t>
            </a:r>
            <a:r>
              <a:rPr lang="en-US" sz="1800" b="1"/>
              <a:t>1 online resource (ii, 27 pages)</a:t>
            </a:r>
          </a:p>
          <a:p>
            <a:pPr marL="400050" lvl="1" indent="0">
              <a:buNone/>
            </a:pPr>
            <a:endParaRPr lang="en-US" sz="1800"/>
          </a:p>
          <a:p>
            <a:pPr marL="400050" lvl="1" indent="0">
              <a:buNone/>
            </a:pPr>
            <a:r>
              <a:rPr lang="en-US" sz="1800" smtClean="0"/>
              <a:t>245 </a:t>
            </a:r>
            <a:r>
              <a:rPr lang="en-US" sz="1800"/>
              <a:t>10 $a Paradise lost : $b a poem, in twelve books / $c the author, John Milton</a:t>
            </a:r>
            <a:r>
              <a:rPr lang="en-US" sz="1800" smtClean="0"/>
              <a:t>.</a:t>
            </a:r>
            <a:r>
              <a:rPr lang="en-US" sz="1800" b="1"/>
              <a:t> </a:t>
            </a:r>
            <a:r>
              <a:rPr lang="en-US" sz="1800"/>
              <a:t>300	</a:t>
            </a:r>
            <a:r>
              <a:rPr lang="en-US" sz="1800" smtClean="0"/>
              <a:t>    $</a:t>
            </a:r>
            <a:r>
              <a:rPr lang="en-US" sz="1800"/>
              <a:t>a </a:t>
            </a:r>
            <a:r>
              <a:rPr lang="en-US" sz="1800" b="1"/>
              <a:t>1 online resource (2 volumes</a:t>
            </a:r>
            <a:r>
              <a:rPr lang="en-US" sz="1800" b="1" smtClean="0"/>
              <a:t>)</a:t>
            </a:r>
            <a:endParaRPr lang="en-US" sz="1800" b="1"/>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extLst>
      <p:ext uri="{BB962C8B-B14F-4D97-AF65-F5344CB8AC3E}">
        <p14:creationId xmlns:p14="http://schemas.microsoft.com/office/powerpoint/2010/main" val="35614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371600"/>
            <a:ext cx="8229600" cy="4724400"/>
          </a:xfrm>
        </p:spPr>
        <p:txBody>
          <a:bodyPr/>
          <a:lstStyle/>
          <a:p>
            <a:pPr eaLnBrk="1" hangingPunct="1"/>
            <a:endParaRPr lang="en-US" sz="2800" smtClean="0"/>
          </a:p>
          <a:p>
            <a:pPr eaLnBrk="1" hangingPunct="1"/>
            <a:r>
              <a:rPr lang="en-US" sz="2800" smtClean="0"/>
              <a:t>Record if present</a:t>
            </a:r>
            <a:endParaRPr lang="en-US" sz="2800" i="1" smtClean="0"/>
          </a:p>
          <a:p>
            <a:pPr eaLnBrk="1" hangingPunct="1"/>
            <a:r>
              <a:rPr lang="en-US" sz="2800" smtClean="0"/>
              <a:t>Record in subfield $b of 300, following a colon</a:t>
            </a:r>
            <a:endParaRPr lang="en-US" smtClean="0"/>
          </a:p>
          <a:p>
            <a:pPr marL="400050" lvl="1" indent="0">
              <a:buNone/>
            </a:pPr>
            <a:r>
              <a:rPr lang="en-US" sz="2000"/>
              <a:t>245 10 $a Geologic map of the northern plains of Mars / $c by Kenneth L. Tanaka, James A. Skinner, Jr., and Trent M. Hare ; prepared for the National Aeronautics and Space Administration. </a:t>
            </a:r>
          </a:p>
          <a:p>
            <a:pPr marL="400050" lvl="1" indent="0">
              <a:buNone/>
            </a:pPr>
            <a:r>
              <a:rPr lang="en-US" sz="2000"/>
              <a:t>300      $a 1 online resource (1 map</a:t>
            </a:r>
            <a:r>
              <a:rPr lang="en-US" sz="2000" smtClean="0"/>
              <a:t>)</a:t>
            </a:r>
            <a:r>
              <a:rPr lang="en-US" sz="2000" b="1"/>
              <a:t> </a:t>
            </a:r>
            <a:r>
              <a:rPr lang="en-US" sz="2000"/>
              <a:t>: $b </a:t>
            </a:r>
            <a:r>
              <a:rPr lang="en-US" sz="2000" b="1"/>
              <a:t>color</a:t>
            </a:r>
            <a:endParaRPr lang="en-US" sz="2000"/>
          </a:p>
          <a:p>
            <a:pPr marL="400050" lvl="1" indent="0">
              <a:buNone/>
            </a:pPr>
            <a:r>
              <a:rPr lang="en-US" sz="2000"/>
              <a:t>300	   </a:t>
            </a:r>
            <a:r>
              <a:rPr lang="en-US" sz="2000" smtClean="0"/>
              <a:t> $</a:t>
            </a:r>
            <a:r>
              <a:rPr lang="en-US" sz="2000"/>
              <a:t>a 1 online resource (ii, 27 pages)</a:t>
            </a:r>
          </a:p>
          <a:p>
            <a:pPr marL="400050" lvl="1" indent="0">
              <a:buNone/>
            </a:pPr>
            <a:endParaRPr lang="en-US" sz="2000"/>
          </a:p>
          <a:p>
            <a:pPr marL="400050" lvl="1" indent="0">
              <a:buNone/>
            </a:pPr>
            <a:r>
              <a:rPr lang="en-US" sz="2000"/>
              <a:t>245 10 $a Paradise lost : $b a poem, in twelve books / $c the author, John Milton.</a:t>
            </a:r>
            <a:r>
              <a:rPr lang="en-US" sz="2000" b="1"/>
              <a:t> </a:t>
            </a:r>
            <a:endParaRPr lang="en-US" sz="2000" b="1" smtClean="0"/>
          </a:p>
          <a:p>
            <a:pPr marL="400050" lvl="1" indent="0">
              <a:buNone/>
            </a:pPr>
            <a:r>
              <a:rPr lang="en-US" sz="2000" smtClean="0"/>
              <a:t>300</a:t>
            </a:r>
            <a:r>
              <a:rPr lang="en-US" sz="2000"/>
              <a:t>	    $a 1 online resource (2 volumes</a:t>
            </a:r>
            <a:r>
              <a:rPr lang="en-US" sz="2000" smtClean="0"/>
              <a:t>)</a:t>
            </a:r>
            <a:r>
              <a:rPr lang="en-US" sz="2000" b="1"/>
              <a:t> </a:t>
            </a:r>
            <a:r>
              <a:rPr lang="en-US" sz="2000"/>
              <a:t>: $b</a:t>
            </a:r>
            <a:r>
              <a:rPr lang="en-US" sz="2000" b="1"/>
              <a:t> illustrations</a:t>
            </a:r>
            <a:endParaRPr lang="en-US" sz="200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23</a:t>
            </a:fld>
            <a:endParaRPr lang="en-US"/>
          </a:p>
        </p:txBody>
      </p:sp>
      <p:sp>
        <p:nvSpPr>
          <p:cNvPr id="2" name="Footer Placeholder 1"/>
          <p:cNvSpPr>
            <a:spLocks noGrp="1"/>
          </p:cNvSpPr>
          <p:nvPr>
            <p:ph type="ftr" sz="quarter" idx="11"/>
          </p:nvPr>
        </p:nvSpPr>
        <p:spPr/>
        <p:txBody>
          <a:bodyPr/>
          <a:lstStyle/>
          <a:p>
            <a:pPr>
              <a:defRPr/>
            </a:pPr>
            <a:r>
              <a:rPr lang="en-US" smtClean="0"/>
              <a:t>Module 16. Describing Digital Resources</a:t>
            </a:r>
            <a:endParaRPr lang="en-US"/>
          </a:p>
        </p:txBody>
      </p:sp>
    </p:spTree>
    <p:extLst>
      <p:ext uri="{BB962C8B-B14F-4D97-AF65-F5344CB8AC3E}">
        <p14:creationId xmlns:p14="http://schemas.microsoft.com/office/powerpoint/2010/main" val="2933923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r>
              <a:rPr lang="en-US" dirty="0" smtClean="0"/>
              <a:t>Record dimensions according to the appropriate format in 3.5.1.4. </a:t>
            </a:r>
          </a:p>
          <a:p>
            <a:pPr marL="857250" lvl="2" indent="0">
              <a:buNone/>
            </a:pPr>
            <a:endParaRPr lang="en-US" dirty="0" smtClean="0"/>
          </a:p>
          <a:p>
            <a:pPr marL="857250" lvl="2" indent="0">
              <a:buNone/>
            </a:pPr>
            <a:r>
              <a:rPr lang="en-US" sz="2000" dirty="0" smtClean="0"/>
              <a:t>300	$a 1 computer disc ; $c 4 3/4 in.</a:t>
            </a:r>
          </a:p>
          <a:p>
            <a:pPr marL="514350" indent="-457200"/>
            <a:endParaRPr lang="en-US" dirty="0" smtClean="0"/>
          </a:p>
          <a:p>
            <a:pPr marL="514350" indent="-457200"/>
            <a:r>
              <a:rPr lang="en-US" dirty="0" smtClean="0"/>
              <a:t>Do not record this element </a:t>
            </a:r>
            <a:r>
              <a:rPr lang="en-US" smtClean="0"/>
              <a:t>for remote-access </a:t>
            </a:r>
            <a:r>
              <a:rPr lang="en-US" dirty="0" smtClean="0"/>
              <a:t>resources</a:t>
            </a:r>
            <a:endParaRPr lang="en-US" dirty="0"/>
          </a:p>
          <a:p>
            <a:pPr marL="0" indent="0">
              <a:buNone/>
            </a:pPr>
            <a:endParaRPr lang="en-US" sz="2800" dirty="0"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3256656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content, media, </a:t>
            </a:r>
            <a:br>
              <a:rPr lang="en-US" smtClean="0"/>
            </a:br>
            <a:r>
              <a:rPr lang="en-US" smtClean="0"/>
              <a:t>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pPr marL="0" indent="0">
              <a:buNone/>
            </a:pPr>
            <a:endParaRPr lang="en-US" sz="2400" smtClean="0"/>
          </a:p>
          <a:p>
            <a:pPr marL="800100" lvl="2" indent="0">
              <a:buNone/>
            </a:pPr>
            <a:r>
              <a:rPr lang="en-US"/>
              <a:t>336  	$a text $2 rdacontent</a:t>
            </a:r>
          </a:p>
          <a:p>
            <a:pPr marL="800100" lvl="2" indent="0">
              <a:buNone/>
            </a:pPr>
            <a:r>
              <a:rPr lang="en-US"/>
              <a:t>337  	$a computer $2 rdamedia	</a:t>
            </a:r>
          </a:p>
          <a:p>
            <a:pPr marL="800100" lvl="2" indent="0">
              <a:buNone/>
            </a:pPr>
            <a:r>
              <a:rPr lang="en-US"/>
              <a:t>338  	$a </a:t>
            </a:r>
            <a:r>
              <a:rPr lang="en-US" smtClean="0"/>
              <a:t>computer disc $2 </a:t>
            </a:r>
            <a:r>
              <a:rPr lang="en-US"/>
              <a:t>rdacarrier</a:t>
            </a:r>
          </a:p>
          <a:p>
            <a:pPr marL="800100" lvl="2" indent="0">
              <a:buNone/>
            </a:pPr>
            <a:endParaRPr lang="en-US"/>
          </a:p>
          <a:p>
            <a:pPr marL="800100" lvl="2" indent="0">
              <a:buNone/>
            </a:pPr>
            <a:r>
              <a:rPr lang="en-US"/>
              <a:t>336  	$a </a:t>
            </a:r>
            <a:r>
              <a:rPr lang="en-US" smtClean="0"/>
              <a:t>cartographic image $2 </a:t>
            </a:r>
            <a:r>
              <a:rPr lang="en-US"/>
              <a:t>rdacontent</a:t>
            </a:r>
          </a:p>
          <a:p>
            <a:pPr marL="800100" lvl="2" indent="0">
              <a:buNone/>
            </a:pPr>
            <a:r>
              <a:rPr lang="en-US"/>
              <a:t>337  	$a computer $2 rdamedia	</a:t>
            </a:r>
          </a:p>
          <a:p>
            <a:pPr marL="800100" lvl="2" indent="0">
              <a:buNone/>
            </a:pPr>
            <a:r>
              <a:rPr lang="en-US"/>
              <a:t>338  	$a online resource $2 rdacarrier</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extLst>
      <p:ext uri="{BB962C8B-B14F-4D97-AF65-F5344CB8AC3E}">
        <p14:creationId xmlns:p14="http://schemas.microsoft.com/office/powerpoint/2010/main" val="1562953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a:xfrm>
            <a:off x="457200" y="1371600"/>
            <a:ext cx="8229600" cy="4754563"/>
          </a:xfrm>
        </p:spPr>
        <p:txBody>
          <a:bodyPr/>
          <a:lstStyle/>
          <a:p>
            <a:r>
              <a:rPr lang="en-US" smtClean="0"/>
              <a:t>Record in 347</a:t>
            </a:r>
          </a:p>
          <a:p>
            <a:pPr lvl="1"/>
            <a:r>
              <a:rPr lang="en-US" smtClean="0"/>
              <a:t>File type in $a</a:t>
            </a:r>
          </a:p>
          <a:p>
            <a:pPr marL="914400" lvl="2" indent="0">
              <a:buNone/>
            </a:pPr>
            <a:r>
              <a:rPr lang="en-US" smtClean="0"/>
              <a:t>347	$a audio file</a:t>
            </a:r>
          </a:p>
          <a:p>
            <a:pPr marL="914400" lvl="2" indent="0">
              <a:buNone/>
            </a:pPr>
            <a:r>
              <a:rPr lang="en-US"/>
              <a:t>347	$a </a:t>
            </a:r>
            <a:r>
              <a:rPr lang="en-US" smtClean="0"/>
              <a:t>text file </a:t>
            </a:r>
          </a:p>
          <a:p>
            <a:pPr marL="914400" lvl="2" indent="0">
              <a:buNone/>
            </a:pPr>
            <a:r>
              <a:rPr lang="en-US"/>
              <a:t>347	$a </a:t>
            </a:r>
            <a:r>
              <a:rPr lang="en-US" smtClean="0"/>
              <a:t>image file </a:t>
            </a:r>
            <a:endParaRPr lang="en-US"/>
          </a:p>
          <a:p>
            <a:pPr lvl="1"/>
            <a:r>
              <a:rPr lang="en-US" smtClean="0"/>
              <a:t>Encoding format in $b</a:t>
            </a:r>
          </a:p>
          <a:p>
            <a:pPr marL="914400" lvl="2" indent="0">
              <a:buNone/>
            </a:pPr>
            <a:r>
              <a:rPr lang="en-US" smtClean="0"/>
              <a:t>347	$b PDF</a:t>
            </a:r>
          </a:p>
          <a:p>
            <a:pPr marL="914400" lvl="2" indent="0">
              <a:buNone/>
            </a:pPr>
            <a:r>
              <a:rPr lang="en-US" smtClean="0"/>
              <a:t>347	$b HTML</a:t>
            </a:r>
          </a:p>
          <a:p>
            <a:pPr marL="914400" lvl="2" indent="0">
              <a:buNone/>
            </a:pPr>
            <a:r>
              <a:rPr lang="en-US" smtClean="0"/>
              <a:t>347	$b TIFF</a:t>
            </a:r>
          </a:p>
          <a:p>
            <a:pPr marL="914400" lvl="2" indent="0">
              <a:buNone/>
            </a:pPr>
            <a:r>
              <a:rPr lang="en-US" smtClean="0"/>
              <a:t>347	$b WAV</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extLst>
      <p:ext uri="{BB962C8B-B14F-4D97-AF65-F5344CB8AC3E}">
        <p14:creationId xmlns:p14="http://schemas.microsoft.com/office/powerpoint/2010/main" val="1953804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p:txBody>
          <a:bodyPr/>
          <a:lstStyle/>
          <a:p>
            <a:pPr marL="0" indent="0">
              <a:buNone/>
            </a:pPr>
            <a:r>
              <a:rPr lang="en-US" sz="2400"/>
              <a:t>End the </a:t>
            </a:r>
            <a:r>
              <a:rPr lang="en-US" sz="2400" smtClean="0"/>
              <a:t>347 </a:t>
            </a:r>
            <a:r>
              <a:rPr lang="en-US" sz="2400"/>
              <a:t>field with $2 rda if you’ve used the vocabulary prescribed by RDA</a:t>
            </a:r>
            <a:r>
              <a:rPr lang="en-US" sz="2400" smtClean="0"/>
              <a:t>.</a:t>
            </a:r>
          </a:p>
          <a:p>
            <a:pPr marL="0" indent="0">
              <a:buNone/>
            </a:pPr>
            <a:endParaRPr lang="en-US" sz="2400"/>
          </a:p>
          <a:p>
            <a:pPr marL="400050" lvl="1" indent="0">
              <a:buNone/>
            </a:pPr>
            <a:r>
              <a:rPr lang="en-US" sz="2000"/>
              <a:t>245 10 $a Geologic map of the northern plains of Mars / $c by Kenneth L. Tanaka, James A. Skinner, Jr., and Trent M. Hare ; prepared for the National Aeronautics and Space Administration. </a:t>
            </a:r>
          </a:p>
          <a:p>
            <a:pPr marL="400050" lvl="1" indent="0">
              <a:buNone/>
            </a:pPr>
            <a:r>
              <a:rPr lang="en-US" sz="2000"/>
              <a:t>347	</a:t>
            </a:r>
            <a:r>
              <a:rPr lang="en-US" sz="2000" smtClean="0"/>
              <a:t>    $</a:t>
            </a:r>
            <a:r>
              <a:rPr lang="en-US" sz="2000"/>
              <a:t>a </a:t>
            </a:r>
            <a:r>
              <a:rPr lang="en-US" sz="2000" b="1"/>
              <a:t>image file </a:t>
            </a:r>
            <a:r>
              <a:rPr lang="en-US" sz="2000"/>
              <a:t>$a</a:t>
            </a:r>
            <a:r>
              <a:rPr lang="en-US" sz="2000" b="1"/>
              <a:t> text file </a:t>
            </a:r>
            <a:r>
              <a:rPr lang="en-US" sz="2000"/>
              <a:t>$b</a:t>
            </a:r>
            <a:r>
              <a:rPr lang="en-US" sz="2000" b="1"/>
              <a:t> HTML </a:t>
            </a:r>
            <a:r>
              <a:rPr lang="en-US" sz="2000"/>
              <a:t>$b</a:t>
            </a:r>
            <a:r>
              <a:rPr lang="en-US" sz="2000" b="1"/>
              <a:t> PDF </a:t>
            </a:r>
            <a:r>
              <a:rPr lang="en-US" sz="2000"/>
              <a:t>$2 rda </a:t>
            </a:r>
          </a:p>
          <a:p>
            <a:pPr marL="400050" lvl="1" indent="0">
              <a:buNone/>
            </a:pPr>
            <a:endParaRPr lang="en-US" sz="2000"/>
          </a:p>
          <a:p>
            <a:pPr marL="400050" lvl="1" indent="0">
              <a:buNone/>
            </a:pPr>
            <a:r>
              <a:rPr lang="en-US" sz="2000"/>
              <a:t>245 10 $a Paradise lost : $b a poem, in twelve books / $c the author, John Milton.</a:t>
            </a:r>
            <a:r>
              <a:rPr lang="en-US" sz="2000" b="1"/>
              <a:t> </a:t>
            </a:r>
          </a:p>
          <a:p>
            <a:pPr marL="400050" lvl="1" indent="0">
              <a:buNone/>
            </a:pPr>
            <a:r>
              <a:rPr lang="en-US" sz="2000"/>
              <a:t>347	</a:t>
            </a:r>
            <a:r>
              <a:rPr lang="en-US" sz="2000" smtClean="0"/>
              <a:t>    $</a:t>
            </a:r>
            <a:r>
              <a:rPr lang="en-US" sz="2000"/>
              <a:t>a </a:t>
            </a:r>
            <a:r>
              <a:rPr lang="en-US" sz="2000" b="1"/>
              <a:t>image file </a:t>
            </a:r>
            <a:r>
              <a:rPr lang="en-US" sz="2000" smtClean="0"/>
              <a:t>$</a:t>
            </a:r>
            <a:r>
              <a:rPr lang="en-US" sz="2000"/>
              <a:t>b</a:t>
            </a:r>
            <a:r>
              <a:rPr lang="en-US" sz="2000" b="1"/>
              <a:t> PDF </a:t>
            </a:r>
            <a:r>
              <a:rPr lang="en-US" sz="2000"/>
              <a:t>$2 rda</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extLst>
      <p:ext uri="{BB962C8B-B14F-4D97-AF65-F5344CB8AC3E}">
        <p14:creationId xmlns:p14="http://schemas.microsoft.com/office/powerpoint/2010/main" val="1884951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elements</a:t>
            </a:r>
            <a:endParaRPr lang="en-US"/>
          </a:p>
        </p:txBody>
      </p:sp>
      <p:sp>
        <p:nvSpPr>
          <p:cNvPr id="3" name="Content Placeholder 2"/>
          <p:cNvSpPr>
            <a:spLocks noGrp="1"/>
          </p:cNvSpPr>
          <p:nvPr>
            <p:ph idx="1"/>
          </p:nvPr>
        </p:nvSpPr>
        <p:spPr/>
        <p:txBody>
          <a:bodyPr/>
          <a:lstStyle/>
          <a:p>
            <a:r>
              <a:rPr lang="en-US" smtClean="0"/>
              <a:t>Include other elements as appropriate to the resource.</a:t>
            </a:r>
          </a:p>
          <a:p>
            <a:pPr marL="800100" lvl="2" indent="0">
              <a:buNone/>
            </a:pPr>
            <a:r>
              <a:rPr lang="en-US"/>
              <a:t>245 10 $a Geologic map of the northern plains of Mars / $c by Kenneth L. Tanaka, James A. Skinner, Jr., and Trent M. Hare ; prepared for the National Aeronautics and Space Administration</a:t>
            </a:r>
            <a:r>
              <a:rPr lang="en-US" smtClean="0"/>
              <a:t>.</a:t>
            </a:r>
          </a:p>
          <a:p>
            <a:pPr marL="800100" lvl="2" indent="0">
              <a:buNone/>
            </a:pPr>
            <a:r>
              <a:rPr lang="en-US"/>
              <a:t>255  	$a </a:t>
            </a:r>
            <a:r>
              <a:rPr lang="en-US" b="1"/>
              <a:t>Scale 1:15,000,000 ; </a:t>
            </a:r>
            <a:r>
              <a:rPr lang="en-US"/>
              <a:t>$b</a:t>
            </a:r>
            <a:r>
              <a:rPr lang="en-US" b="1"/>
              <a:t> Polar stereographic projection</a:t>
            </a:r>
          </a:p>
          <a:p>
            <a:pPr marL="800100" lvl="2"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extLst>
      <p:ext uri="{BB962C8B-B14F-4D97-AF65-F5344CB8AC3E}">
        <p14:creationId xmlns:p14="http://schemas.microsoft.com/office/powerpoint/2010/main" val="3513858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p>
          <a:p>
            <a:pPr marL="0" indent="0">
              <a:buNone/>
            </a:pPr>
            <a:endParaRPr lang="en-US"/>
          </a:p>
          <a:p>
            <a:pPr marL="1257300" lvl="3" indent="0">
              <a:buNone/>
            </a:pPr>
            <a:endParaRPr lang="en-US" smtClean="0"/>
          </a:p>
          <a:p>
            <a:pPr marL="1257300" lvl="3" indent="0">
              <a:buNone/>
            </a:pPr>
            <a:endParaRPr lang="en-US"/>
          </a:p>
          <a:p>
            <a:pPr marL="800100" lvl="2" indent="0">
              <a:buNone/>
            </a:pPr>
            <a:r>
              <a:rPr lang="en-US" smtClean="0"/>
              <a:t>245 10 $a </a:t>
            </a:r>
            <a:r>
              <a:rPr lang="en-US"/>
              <a:t>Geologic map of the northern plains of Mars / $c by Kenneth L. Tanaka, James A. Skinner, Jr., and Trent M. Hare ; prepared for the National Aeronautics and Space </a:t>
            </a:r>
            <a:r>
              <a:rPr lang="en-US" smtClean="0"/>
              <a:t>Administration.</a:t>
            </a:r>
          </a:p>
          <a:p>
            <a:pPr marL="800100" lvl="2" indent="0">
              <a:buNone/>
            </a:pPr>
            <a:r>
              <a:rPr lang="en-US"/>
              <a:t>490 </a:t>
            </a:r>
            <a:r>
              <a:rPr lang="en-US" smtClean="0"/>
              <a:t>1_ $</a:t>
            </a:r>
            <a:r>
              <a:rPr lang="en-US"/>
              <a:t>a </a:t>
            </a:r>
            <a:r>
              <a:rPr lang="en-US" b="1"/>
              <a:t>Scientific investigations map</a:t>
            </a:r>
            <a:r>
              <a:rPr lang="en-US"/>
              <a:t> ; $v </a:t>
            </a:r>
            <a:r>
              <a:rPr lang="en-US" b="1"/>
              <a:t>2888</a:t>
            </a:r>
          </a:p>
          <a:p>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391" t="6947" r="4948" b="71396"/>
          <a:stretch/>
        </p:blipFill>
        <p:spPr bwMode="auto">
          <a:xfrm>
            <a:off x="2627334" y="2743200"/>
            <a:ext cx="3697266"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95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 of Issuance</a:t>
            </a:r>
            <a:endParaRPr lang="en-US"/>
          </a:p>
        </p:txBody>
      </p:sp>
      <p:sp>
        <p:nvSpPr>
          <p:cNvPr id="3" name="Content Placeholder 2"/>
          <p:cNvSpPr>
            <a:spLocks noGrp="1"/>
          </p:cNvSpPr>
          <p:nvPr>
            <p:ph idx="1"/>
          </p:nvPr>
        </p:nvSpPr>
        <p:spPr/>
        <p:txBody>
          <a:bodyPr/>
          <a:lstStyle/>
          <a:p>
            <a:r>
              <a:rPr lang="en-US" smtClean="0"/>
              <a:t>Single unit monograph?</a:t>
            </a:r>
          </a:p>
          <a:p>
            <a:pPr lvl="1"/>
            <a:r>
              <a:rPr lang="en-US" smtClean="0"/>
              <a:t>Single disc</a:t>
            </a:r>
          </a:p>
          <a:p>
            <a:pPr lvl="1"/>
            <a:r>
              <a:rPr lang="en-US" smtClean="0"/>
              <a:t>Single logical unit (e.g. a PDF file)</a:t>
            </a:r>
          </a:p>
          <a:p>
            <a:r>
              <a:rPr lang="en-US" smtClean="0"/>
              <a:t>Multipart monograph?</a:t>
            </a:r>
          </a:p>
          <a:p>
            <a:r>
              <a:rPr lang="en-US" smtClean="0"/>
              <a:t>Serial?</a:t>
            </a:r>
          </a:p>
          <a:p>
            <a:r>
              <a:rPr lang="en-US" smtClean="0"/>
              <a:t>Integrating resource?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a:t>
            </a:fld>
            <a:endParaRPr lang="en-US"/>
          </a:p>
        </p:txBody>
      </p:sp>
    </p:spTree>
    <p:extLst>
      <p:ext uri="{BB962C8B-B14F-4D97-AF65-F5344CB8AC3E}">
        <p14:creationId xmlns:p14="http://schemas.microsoft.com/office/powerpoint/2010/main" val="296153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417637"/>
            <a:ext cx="8229600" cy="4525963"/>
          </a:xfrm>
        </p:spPr>
        <p:txBody>
          <a:bodyPr/>
          <a:lstStyle/>
          <a:p>
            <a:r>
              <a:rPr lang="en-US" sz="2800" smtClean="0"/>
              <a:t>Record notes as appropriate. </a:t>
            </a:r>
          </a:p>
          <a:p>
            <a:pPr lvl="1"/>
            <a:r>
              <a:rPr lang="en-US" sz="2400" smtClean="0"/>
              <a:t>source of title (RDA 2.20.2, </a:t>
            </a:r>
            <a:r>
              <a:rPr lang="en-US" sz="2400"/>
              <a:t>MARC </a:t>
            </a:r>
            <a:r>
              <a:rPr lang="en-US" sz="2400" smtClean="0"/>
              <a:t>500)</a:t>
            </a:r>
            <a:endParaRPr lang="en-US" sz="2400"/>
          </a:p>
          <a:p>
            <a:pPr marL="914400" lvl="2" indent="0">
              <a:buNone/>
            </a:pPr>
            <a:r>
              <a:rPr lang="en-US" sz="1800" smtClean="0"/>
              <a:t>500    $a Title from title screen.</a:t>
            </a:r>
            <a:endParaRPr lang="en-US" sz="1800"/>
          </a:p>
          <a:p>
            <a:pPr lvl="1"/>
            <a:r>
              <a:rPr lang="en-US" sz="2400" smtClean="0"/>
              <a:t>system requirements (RDA 3.20, MARC 538)</a:t>
            </a:r>
          </a:p>
          <a:p>
            <a:pPr marL="914400" lvl="2" indent="0">
              <a:buNone/>
            </a:pPr>
            <a:r>
              <a:rPr lang="en-US" sz="1800" smtClean="0"/>
              <a:t>538   $a </a:t>
            </a:r>
            <a:r>
              <a:rPr lang="en-US" sz="1800"/>
              <a:t>Requires RTI Series 500 CD-ROM DataDrive</a:t>
            </a:r>
            <a:r>
              <a:rPr lang="en-US" sz="1800" smtClean="0"/>
              <a:t>.</a:t>
            </a:r>
          </a:p>
          <a:p>
            <a:pPr lvl="1"/>
            <a:r>
              <a:rPr lang="en-US" sz="2400" smtClean="0"/>
              <a:t>basis for identification and date of viewing (RDA 2.20.13, MARC 588)</a:t>
            </a:r>
          </a:p>
          <a:p>
            <a:pPr marL="914400" lvl="2" indent="0">
              <a:buNone/>
            </a:pPr>
            <a:r>
              <a:rPr lang="en-US" sz="1800" smtClean="0"/>
              <a:t>588    $a Description based on print version record.</a:t>
            </a:r>
          </a:p>
          <a:p>
            <a:pPr marL="914400" lvl="2" indent="0">
              <a:buNone/>
            </a:pPr>
            <a:r>
              <a:rPr lang="en-US" sz="1800" smtClean="0"/>
              <a:t>588    $a </a:t>
            </a:r>
            <a:r>
              <a:rPr lang="en-US" sz="1800"/>
              <a:t>Description based on PDF title page, viewed 29 October 2012</a:t>
            </a:r>
            <a:r>
              <a:rPr lang="en-US" sz="1800" smtClean="0"/>
              <a:t>.</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854808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0" lvl="2" indent="0">
              <a:buNone/>
            </a:pPr>
            <a:r>
              <a:rPr lang="en-US"/>
              <a:t>245 10 $a Geologic map of the northern plains of Mars / $c by Kenneth L. Tanaka, James A. Skinner, Jr., and Trent M. Hare ; prepared for the National Aeronautics and Space Administration</a:t>
            </a:r>
            <a:r>
              <a:rPr lang="en-US" smtClean="0"/>
              <a:t>.</a:t>
            </a:r>
          </a:p>
          <a:p>
            <a:pPr marL="0" indent="0">
              <a:buNone/>
            </a:pPr>
            <a:r>
              <a:rPr lang="en-US" sz="2400"/>
              <a:t>500 	$a </a:t>
            </a:r>
            <a:r>
              <a:rPr lang="en-US" sz="2400" b="1"/>
              <a:t>Relief shown by shading.</a:t>
            </a:r>
            <a:endParaRPr lang="en-US" sz="2400"/>
          </a:p>
          <a:p>
            <a:pPr marL="0" indent="0">
              <a:buNone/>
            </a:pPr>
            <a:r>
              <a:rPr lang="en-US" sz="2400"/>
              <a:t>500  	$a</a:t>
            </a:r>
            <a:r>
              <a:rPr lang="en-US" sz="2400" b="1"/>
              <a:t> Accompanied by pamphlet (separate PDF file).</a:t>
            </a:r>
            <a:endParaRPr lang="en-US" sz="2400"/>
          </a:p>
          <a:p>
            <a:pPr marL="0" indent="0">
              <a:buNone/>
            </a:pPr>
            <a:r>
              <a:rPr lang="en-US" sz="2400"/>
              <a:t>500 	$a</a:t>
            </a:r>
            <a:r>
              <a:rPr lang="en-US" sz="2400" b="1"/>
              <a:t> Includes text, ancillary maps, and chart.</a:t>
            </a:r>
            <a:endParaRPr lang="en-US" sz="2400"/>
          </a:p>
          <a:p>
            <a:pPr marL="0" indent="0">
              <a:buNone/>
            </a:pPr>
            <a:r>
              <a:rPr lang="en-US" sz="2400"/>
              <a:t>504 	$a</a:t>
            </a:r>
            <a:r>
              <a:rPr lang="en-US" sz="2400" b="1"/>
              <a:t> Includes bibliographical references (pages 19-25 of pamphlet).</a:t>
            </a:r>
            <a:endParaRPr lang="en-US" sz="2400"/>
          </a:p>
          <a:p>
            <a:pPr marL="0" indent="0">
              <a:buNone/>
            </a:pPr>
            <a:r>
              <a:rPr lang="en-US" sz="2400"/>
              <a:t>588	$a </a:t>
            </a:r>
            <a:r>
              <a:rPr lang="en-US" sz="2400" b="1"/>
              <a:t>Description based on title screen, viewed 29 October 2012.</a:t>
            </a:r>
            <a:endParaRPr lang="en-US" sz="2400"/>
          </a:p>
          <a:p>
            <a:pPr marL="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3519921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0" lvl="2" indent="0">
              <a:buNone/>
            </a:pPr>
            <a:endParaRPr lang="en-US" smtClean="0"/>
          </a:p>
          <a:p>
            <a:pPr marL="0" lvl="2" indent="0">
              <a:buNone/>
            </a:pPr>
            <a:endParaRPr lang="en-US"/>
          </a:p>
          <a:p>
            <a:pPr marL="0" lvl="2" indent="0">
              <a:buNone/>
            </a:pPr>
            <a:r>
              <a:rPr lang="en-US" smtClean="0"/>
              <a:t>245 </a:t>
            </a:r>
            <a:r>
              <a:rPr lang="en-US"/>
              <a:t>10 $a Paradise lost : $b a poem, in twelve books / $c the author, John Milton.</a:t>
            </a:r>
            <a:r>
              <a:rPr lang="en-US" b="1"/>
              <a:t> </a:t>
            </a:r>
          </a:p>
          <a:p>
            <a:pPr marL="0" lvl="2" indent="0">
              <a:buNone/>
            </a:pPr>
            <a:r>
              <a:rPr lang="en-US"/>
              <a:t>588	$a </a:t>
            </a:r>
            <a:r>
              <a:rPr lang="en-US" b="1"/>
              <a:t>Description based on PDF title page, viewed 29 October 2012.</a:t>
            </a:r>
            <a:endParaRPr lang="en-US"/>
          </a:p>
          <a:p>
            <a:pPr marL="0" lvl="2" indent="0">
              <a:buNone/>
            </a:pPr>
            <a:endParaRPr lang="en-US" sz="2400"/>
          </a:p>
          <a:p>
            <a:pPr marL="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782409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p:txBody>
          <a:bodyPr/>
          <a:lstStyle/>
          <a:p>
            <a:r>
              <a:rPr lang="en-US" smtClean="0"/>
              <a:t>Record identifiers</a:t>
            </a:r>
          </a:p>
          <a:p>
            <a:pPr lvl="1"/>
            <a:r>
              <a:rPr lang="en-US" smtClean="0"/>
              <a:t>ISBN in 020</a:t>
            </a:r>
          </a:p>
          <a:p>
            <a:pPr marL="800100" lvl="2" indent="0">
              <a:buNone/>
            </a:pPr>
            <a:endParaRPr lang="en-US" sz="2000" b="1" smtClean="0"/>
          </a:p>
          <a:p>
            <a:pPr marL="800100" lvl="2" indent="0">
              <a:buNone/>
            </a:pPr>
            <a:r>
              <a:rPr lang="en-US"/>
              <a:t>020	$a</a:t>
            </a:r>
            <a:r>
              <a:rPr lang="en-US" b="1"/>
              <a:t> 4113002703</a:t>
            </a:r>
            <a:endParaRPr lang="en-US"/>
          </a:p>
          <a:p>
            <a:pPr marL="800100" lvl="2" indent="0">
              <a:buNone/>
            </a:pPr>
            <a:r>
              <a:rPr lang="en-US" smtClean="0"/>
              <a:t>245 </a:t>
            </a:r>
            <a:r>
              <a:rPr lang="en-US"/>
              <a:t>10	$a Geologic map of the northern plains of Mars / $c by Kenneth L. Tanaka, James A. Skinner, Jr., and Trent M. Hare ; prepared for the National Aeronautics and Space Administration.</a:t>
            </a:r>
            <a:endParaRPr lang="en-US" sz="320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extLst>
      <p:ext uri="{BB962C8B-B14F-4D97-AF65-F5344CB8AC3E}">
        <p14:creationId xmlns:p14="http://schemas.microsoft.com/office/powerpoint/2010/main" val="1868234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URL (4.6)</a:t>
            </a:r>
            <a:endParaRPr lang="en-US"/>
          </a:p>
        </p:txBody>
      </p:sp>
      <p:sp>
        <p:nvSpPr>
          <p:cNvPr id="3" name="Content Placeholder 2"/>
          <p:cNvSpPr>
            <a:spLocks noGrp="1"/>
          </p:cNvSpPr>
          <p:nvPr>
            <p:ph idx="1"/>
          </p:nvPr>
        </p:nvSpPr>
        <p:spPr/>
        <p:txBody>
          <a:bodyPr/>
          <a:lstStyle/>
          <a:p>
            <a:r>
              <a:rPr lang="en-US" smtClean="0"/>
              <a:t>For remote access resources, record the URL in 856 $u</a:t>
            </a:r>
          </a:p>
          <a:p>
            <a:r>
              <a:rPr lang="en-US" smtClean="0"/>
              <a:t>For provider-neutral records, record all URLs.</a:t>
            </a:r>
          </a:p>
          <a:p>
            <a:pPr marL="914400" lvl="4" indent="0">
              <a:buNone/>
            </a:pPr>
            <a:r>
              <a:rPr lang="en-US" sz="1600"/>
              <a:t>245 10	$a Geologic map of the northern plains of Mars / $c by Kenneth L. Tanaka, James A. Skinner, Jr., and Trent M. Hare ; prepared for the National Aeronautics and Space Administration</a:t>
            </a:r>
            <a:r>
              <a:rPr lang="en-US" sz="1600" smtClean="0"/>
              <a:t>.</a:t>
            </a:r>
          </a:p>
          <a:p>
            <a:pPr marL="914400" lvl="4" indent="0">
              <a:buNone/>
            </a:pPr>
            <a:r>
              <a:rPr lang="en-US" sz="1600" b="1"/>
              <a:t>856 40	$u http://</a:t>
            </a:r>
            <a:r>
              <a:rPr lang="en-US" sz="1600" b="1" smtClean="0"/>
              <a:t>purl.access.gpo.gov/GPO/LPS92955</a:t>
            </a:r>
          </a:p>
          <a:p>
            <a:pPr marL="914400" lvl="4" indent="0">
              <a:buNone/>
            </a:pPr>
            <a:endParaRPr lang="en-US" sz="1600" smtClean="0"/>
          </a:p>
          <a:p>
            <a:pPr marL="914400" lvl="4" indent="0">
              <a:buNone/>
            </a:pPr>
            <a:r>
              <a:rPr lang="en-US" sz="1600" smtClean="0"/>
              <a:t>245 </a:t>
            </a:r>
            <a:r>
              <a:rPr lang="en-US" sz="1600"/>
              <a:t>10 $a Paradise lost : $b a poem, in twelve books / $c the author, John Milton.</a:t>
            </a:r>
            <a:r>
              <a:rPr lang="en-US" sz="1600" b="1"/>
              <a:t> </a:t>
            </a:r>
            <a:endParaRPr lang="en-US" sz="1600" b="1" smtClean="0"/>
          </a:p>
          <a:p>
            <a:pPr marL="914400" lvl="4" indent="0">
              <a:buNone/>
            </a:pPr>
            <a:r>
              <a:rPr lang="en-US" sz="1600" b="1" smtClean="0"/>
              <a:t>856 </a:t>
            </a:r>
            <a:r>
              <a:rPr lang="en-US" sz="1600" b="1"/>
              <a:t>40	$3 HathiTrust Digital Library (Harvard University copy) $u http://</a:t>
            </a:r>
            <a:r>
              <a:rPr lang="en-US" sz="1600" b="1" smtClean="0"/>
              <a:t>catalog.hathitrust.org/api/volumes/oclc/79617337.html</a:t>
            </a:r>
            <a:endParaRPr lang="en-US" sz="1600"/>
          </a:p>
          <a:p>
            <a:pPr marL="914400" lvl="4" indent="0">
              <a:buNone/>
            </a:pPr>
            <a:r>
              <a:rPr lang="en-US" sz="1600" b="1" smtClean="0"/>
              <a:t>856 </a:t>
            </a:r>
            <a:r>
              <a:rPr lang="en-US" sz="1600" b="1"/>
              <a:t>40	$3 Internet Archive (Brigham Young University copy) $u http://</a:t>
            </a:r>
            <a:r>
              <a:rPr lang="en-US" sz="1600" b="1" smtClean="0"/>
              <a:t>archive.org/details/paradiselostpoem1821milt</a:t>
            </a:r>
            <a:endParaRPr lang="en-US" sz="240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extLst>
      <p:ext uri="{BB962C8B-B14F-4D97-AF65-F5344CB8AC3E}">
        <p14:creationId xmlns:p14="http://schemas.microsoft.com/office/powerpoint/2010/main" val="73858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principal creator. </a:t>
            </a:r>
            <a:endParaRPr lang="en-US" b="1" smtClean="0"/>
          </a:p>
          <a:p>
            <a:pPr marL="800100" lvl="2" indent="0">
              <a:buNone/>
            </a:pPr>
            <a:r>
              <a:rPr lang="en-US" sz="2000"/>
              <a:t>100 1_ 	$a </a:t>
            </a:r>
            <a:r>
              <a:rPr lang="en-US" sz="2000" b="1"/>
              <a:t>Tanaka, Kenneth L.</a:t>
            </a:r>
            <a:r>
              <a:rPr lang="en-US" sz="2000"/>
              <a:t>, $e </a:t>
            </a:r>
            <a:r>
              <a:rPr lang="en-US" sz="2000" b="1"/>
              <a:t>cartographer.</a:t>
            </a:r>
            <a:endParaRPr lang="en-US" sz="2000"/>
          </a:p>
          <a:p>
            <a:pPr marL="800100" lvl="2" indent="0">
              <a:buNone/>
            </a:pPr>
            <a:r>
              <a:rPr lang="en-US" sz="2000"/>
              <a:t>245 10	$a Geologic map of the northern plains of Mars / $c by Kenneth L. Tanaka, James A. Skinner, Jr., and Trent M. Hare ; prepared for the National Aeronautics and Space Administration</a:t>
            </a:r>
            <a:r>
              <a:rPr lang="en-US" sz="2000" smtClean="0"/>
              <a:t>.</a:t>
            </a:r>
            <a:endParaRPr lang="en-US" sz="1200"/>
          </a:p>
          <a:p>
            <a:pPr marL="800100" lvl="2" indent="0">
              <a:buNone/>
            </a:pPr>
            <a:endParaRPr lang="en-US" sz="2000"/>
          </a:p>
          <a:p>
            <a:pPr marL="800100" lvl="2" indent="0">
              <a:buNone/>
            </a:pPr>
            <a:r>
              <a:rPr lang="en-US" sz="2000"/>
              <a:t>100 1	$a</a:t>
            </a:r>
            <a:r>
              <a:rPr lang="en-US" sz="2000" b="1"/>
              <a:t> Milton, John, $d 1608-1674, </a:t>
            </a:r>
            <a:r>
              <a:rPr lang="en-US" sz="2000"/>
              <a:t>$e</a:t>
            </a:r>
            <a:r>
              <a:rPr lang="en-US" sz="2000" b="1"/>
              <a:t> author.</a:t>
            </a:r>
            <a:endParaRPr lang="en-US" sz="2000"/>
          </a:p>
          <a:p>
            <a:pPr marL="800100" lvl="2" indent="0">
              <a:buNone/>
            </a:pPr>
            <a:r>
              <a:rPr lang="en-US" sz="2000"/>
              <a:t>245 10	$a Paradise lost : $b a poem, in twelve books / $c the author, John Milton</a:t>
            </a:r>
            <a:r>
              <a:rPr lang="en-US" sz="2000" smtClean="0"/>
              <a:t>.</a:t>
            </a:r>
            <a:endParaRPr lang="en-US" sz="2000"/>
          </a:p>
          <a:p>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extLst>
      <p:ext uri="{BB962C8B-B14F-4D97-AF65-F5344CB8AC3E}">
        <p14:creationId xmlns:p14="http://schemas.microsoft.com/office/powerpoint/2010/main" val="1085935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pPr marL="800100" lvl="2" indent="0">
              <a:buNone/>
            </a:pPr>
            <a:r>
              <a:rPr lang="en-US" sz="1800"/>
              <a:t>100 1_ 	$a </a:t>
            </a:r>
            <a:r>
              <a:rPr lang="en-US" sz="1800" b="1"/>
              <a:t>Tanaka, Kenneth L.</a:t>
            </a:r>
            <a:r>
              <a:rPr lang="en-US" sz="1800"/>
              <a:t>, $e cartographer.</a:t>
            </a:r>
          </a:p>
          <a:p>
            <a:pPr marL="800100" lvl="2" indent="0">
              <a:buNone/>
            </a:pPr>
            <a:r>
              <a:rPr lang="en-US" sz="1800"/>
              <a:t>245 10	$a </a:t>
            </a:r>
            <a:r>
              <a:rPr lang="en-US" sz="1800" b="1"/>
              <a:t>Geologic map of the northern plains of Mars </a:t>
            </a:r>
            <a:r>
              <a:rPr lang="en-US" sz="1800"/>
              <a:t>/ $c by Kenneth L. Tanaka, James A. Skinner, Jr., and Trent M. Hare ; prepared for the National Aeronautics and Space Administration.</a:t>
            </a:r>
            <a:endParaRPr lang="en-US" sz="1100"/>
          </a:p>
          <a:p>
            <a:pPr marL="800100" lvl="2" indent="0">
              <a:buNone/>
            </a:pPr>
            <a:endParaRPr lang="en-US" sz="1800"/>
          </a:p>
          <a:p>
            <a:pPr marL="800100" lvl="2" indent="0">
              <a:buNone/>
            </a:pPr>
            <a:r>
              <a:rPr lang="en-US" sz="1800"/>
              <a:t>100 1	$a</a:t>
            </a:r>
            <a:r>
              <a:rPr lang="en-US" sz="1800" b="1"/>
              <a:t> Milton, John, $d 1608-1674, </a:t>
            </a:r>
            <a:r>
              <a:rPr lang="en-US" sz="1800"/>
              <a:t>$e</a:t>
            </a:r>
            <a:r>
              <a:rPr lang="en-US" sz="1800" b="1"/>
              <a:t> </a:t>
            </a:r>
            <a:r>
              <a:rPr lang="en-US" sz="1800"/>
              <a:t>author.</a:t>
            </a:r>
          </a:p>
          <a:p>
            <a:pPr marL="800100" lvl="2" indent="0">
              <a:buNone/>
            </a:pPr>
            <a:r>
              <a:rPr lang="en-US" sz="1800"/>
              <a:t>245 10	$a </a:t>
            </a:r>
            <a:r>
              <a:rPr lang="en-US" sz="1800" b="1"/>
              <a:t>Paradise lost </a:t>
            </a:r>
            <a:r>
              <a:rPr lang="en-US" sz="1800"/>
              <a:t>: $b a poem, in twelve books / $c the author, John Milton</a:t>
            </a:r>
            <a:r>
              <a:rPr lang="en-US" sz="1800" smtClean="0"/>
              <a:t>.</a:t>
            </a:r>
            <a:endParaRPr lang="en-US" sz="1800"/>
          </a:p>
          <a:p>
            <a:pPr marL="800100" lvl="2" indent="0">
              <a:buNone/>
            </a:pPr>
            <a:endParaRPr lang="en-US" sz="180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extLst>
      <p:ext uri="{BB962C8B-B14F-4D97-AF65-F5344CB8AC3E}">
        <p14:creationId xmlns:p14="http://schemas.microsoft.com/office/powerpoint/2010/main" val="2779865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800100" lvl="2" indent="0">
              <a:buNone/>
            </a:pPr>
            <a:r>
              <a:rPr lang="en-US" sz="1800"/>
              <a:t>245 10	$a Geologic map of the northern plains of Mars / $c by Kenneth L. Tanaka, James A. Skinner, Jr., and Trent M. Hare ; prepared for the National Aeronautics and Space Administration</a:t>
            </a:r>
            <a:r>
              <a:rPr lang="en-US" sz="1800" smtClean="0"/>
              <a:t>.</a:t>
            </a:r>
          </a:p>
          <a:p>
            <a:pPr marL="800100" lvl="2" indent="0">
              <a:buNone/>
            </a:pPr>
            <a:r>
              <a:rPr lang="en-US" sz="1800"/>
              <a:t>700 1_	$a </a:t>
            </a:r>
            <a:r>
              <a:rPr lang="en-US" sz="1800" b="1"/>
              <a:t>Skinner, James A., $c Jr. $q (James Albert) , $e cartographer.</a:t>
            </a:r>
          </a:p>
          <a:p>
            <a:pPr marL="800100" lvl="2" indent="0">
              <a:buNone/>
            </a:pPr>
            <a:r>
              <a:rPr lang="en-US" sz="1800"/>
              <a:t>700 1_	$a</a:t>
            </a:r>
            <a:r>
              <a:rPr lang="en-US" sz="1800" b="1"/>
              <a:t> Hare, Trent M., $e cartographer.</a:t>
            </a:r>
          </a:p>
          <a:p>
            <a:pPr marL="800100" lvl="2" indent="0">
              <a:buNone/>
            </a:pPr>
            <a:r>
              <a:rPr lang="en-US" sz="1800"/>
              <a:t>710 2_	$a </a:t>
            </a:r>
            <a:r>
              <a:rPr lang="en-US" sz="1800" b="1"/>
              <a:t>Geological Survey (U.S.), $e publisher.</a:t>
            </a:r>
          </a:p>
          <a:p>
            <a:pPr marL="800100" lvl="2" indent="0">
              <a:buNone/>
            </a:pPr>
            <a:r>
              <a:rPr lang="en-US" sz="1800"/>
              <a:t>710 1_	$a </a:t>
            </a:r>
            <a:r>
              <a:rPr lang="en-US" sz="1800" b="1"/>
              <a:t>United States. ǂb National Aeronautics and Space Administration, $e sponsoring body.</a:t>
            </a:r>
          </a:p>
          <a:p>
            <a:pPr marL="800100" lvl="2" indent="0">
              <a:buNone/>
            </a:pPr>
            <a:r>
              <a:rPr lang="en-US" sz="1800"/>
              <a:t>830 _0	$a</a:t>
            </a:r>
            <a:r>
              <a:rPr lang="en-US" sz="1800" b="1"/>
              <a:t> Scientific investigations map ; $v 2888.</a:t>
            </a:r>
          </a:p>
          <a:p>
            <a:pPr marL="800100" lvl="2" indent="0">
              <a:buNone/>
            </a:pPr>
            <a:endParaRPr lang="en-US" b="1"/>
          </a:p>
          <a:p>
            <a:pPr marL="800100" lvl="2" indent="0">
              <a:buNone/>
            </a:pPr>
            <a:endParaRPr lang="en-US" sz="1100" b="1"/>
          </a:p>
          <a:p>
            <a:pPr marL="800100" lvl="2" indent="0">
              <a:buNone/>
            </a:pPr>
            <a:endParaRPr lang="en-US" sz="110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extLst>
      <p:ext uri="{BB962C8B-B14F-4D97-AF65-F5344CB8AC3E}">
        <p14:creationId xmlns:p14="http://schemas.microsoft.com/office/powerpoint/2010/main" val="880110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digital resources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extLst>
      <p:ext uri="{BB962C8B-B14F-4D97-AF65-F5344CB8AC3E}">
        <p14:creationId xmlns:p14="http://schemas.microsoft.com/office/powerpoint/2010/main" val="433429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16</a:t>
            </a:r>
            <a:br>
              <a:rPr lang="en-US" sz="3600" b="1"/>
            </a:br>
            <a:r>
              <a:rPr lang="en-US" sz="3600" b="1"/>
              <a:t>Describing Digital Resources</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16. Describing Digital Resources</a:t>
            </a:r>
            <a:endParaRPr lang="en-US"/>
          </a:p>
        </p:txBody>
      </p:sp>
      <p:sp>
        <p:nvSpPr>
          <p:cNvPr id="4" name="Slide Number Placeholder 3"/>
          <p:cNvSpPr>
            <a:spLocks noGrp="1"/>
          </p:cNvSpPr>
          <p:nvPr>
            <p:ph type="sldNum" sz="quarter" idx="12"/>
          </p:nvPr>
        </p:nvSpPr>
        <p:spPr/>
        <p:txBody>
          <a:bodyPr/>
          <a:lstStyle/>
          <a:p>
            <a:pPr>
              <a:defRPr/>
            </a:pPr>
            <a:fld id="{2BB1B599-7F7B-42BE-81B9-48758CD7929B}" type="slidenum">
              <a:rPr lang="en-US" smtClean="0"/>
              <a:pPr>
                <a:defRPr/>
              </a:pPr>
              <a:t>39</a:t>
            </a:fld>
            <a:endParaRPr lang="en-US"/>
          </a:p>
        </p:txBody>
      </p:sp>
      <p:sp>
        <p:nvSpPr>
          <p:cNvPr id="7" name="TextBox 6"/>
          <p:cNvSpPr txBox="1">
            <a:spLocks noChangeArrowheads="1"/>
          </p:cNvSpPr>
          <p:nvPr/>
        </p:nvSpPr>
        <p:spPr>
          <a:xfrm>
            <a:off x="571500" y="41148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for Identification</a:t>
            </a:r>
            <a:br>
              <a:rPr lang="en-US" smtClean="0"/>
            </a:br>
            <a:r>
              <a:rPr lang="en-US" smtClean="0"/>
              <a:t>RDA 2.1</a:t>
            </a:r>
            <a:endParaRPr lang="en-US"/>
          </a:p>
        </p:txBody>
      </p:sp>
      <p:sp>
        <p:nvSpPr>
          <p:cNvPr id="3" name="Content Placeholder 2"/>
          <p:cNvSpPr>
            <a:spLocks noGrp="1"/>
          </p:cNvSpPr>
          <p:nvPr>
            <p:ph idx="1"/>
          </p:nvPr>
        </p:nvSpPr>
        <p:spPr/>
        <p:txBody>
          <a:bodyPr/>
          <a:lstStyle/>
          <a:p>
            <a:r>
              <a:rPr lang="en-US" smtClean="0"/>
              <a:t>Single unit monograph</a:t>
            </a:r>
          </a:p>
          <a:p>
            <a:pPr lvl="1"/>
            <a:r>
              <a:rPr lang="en-US" smtClean="0"/>
              <a:t>The item itself</a:t>
            </a:r>
          </a:p>
          <a:p>
            <a:r>
              <a:rPr lang="en-US" smtClean="0"/>
              <a:t>Multipart monograph</a:t>
            </a:r>
          </a:p>
          <a:p>
            <a:pPr lvl="1"/>
            <a:r>
              <a:rPr lang="en-US" smtClean="0"/>
              <a:t>The first unit</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a:t>
            </a:fld>
            <a:endParaRPr lang="en-US"/>
          </a:p>
        </p:txBody>
      </p:sp>
    </p:spTree>
    <p:extLst>
      <p:ext uri="{BB962C8B-B14F-4D97-AF65-F5344CB8AC3E}">
        <p14:creationId xmlns:p14="http://schemas.microsoft.com/office/powerpoint/2010/main" val="2086780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a:t>http://net.lib.byu.edu/~catalog/people/rlm/RDAUtah201404/index.htm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40</a:t>
            </a:fld>
            <a:endParaRPr lang="en-US"/>
          </a:p>
        </p:txBody>
      </p:sp>
    </p:spTree>
    <p:extLst>
      <p:ext uri="{BB962C8B-B14F-4D97-AF65-F5344CB8AC3E}">
        <p14:creationId xmlns:p14="http://schemas.microsoft.com/office/powerpoint/2010/main" val="152764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r>
              <a:rPr lang="en-US" sz="2800" smtClean="0"/>
              <a:t>Choose, in the part chosen as the basis for identification, </a:t>
            </a:r>
            <a:r>
              <a:rPr lang="en-US" sz="2800" i="1" smtClean="0"/>
              <a:t>either</a:t>
            </a:r>
            <a:endParaRPr lang="en-US" sz="2800" smtClean="0"/>
          </a:p>
          <a:p>
            <a:pPr lvl="1"/>
            <a:r>
              <a:rPr lang="en-US" sz="2400" smtClean="0"/>
              <a:t>a label bearing a title that is permanently printed on or affixed to the resource</a:t>
            </a:r>
          </a:p>
          <a:p>
            <a:pPr marL="457200" lvl="1" indent="0">
              <a:buNone/>
            </a:pPr>
            <a:r>
              <a:rPr lang="en-US" sz="2400" i="1" smtClean="0"/>
              <a:t>or</a:t>
            </a:r>
          </a:p>
          <a:p>
            <a:pPr lvl="1"/>
            <a:r>
              <a:rPr lang="en-US" sz="2400" smtClean="0"/>
              <a:t>embedded metadata in textual form</a:t>
            </a:r>
          </a:p>
          <a:p>
            <a:pPr marL="457200" lvl="1" indent="0">
              <a:buNone/>
            </a:pPr>
            <a:r>
              <a:rPr lang="en-US" sz="2400" smtClean="0"/>
              <a:t>If neither is available, use</a:t>
            </a:r>
          </a:p>
          <a:p>
            <a:pPr lvl="1"/>
            <a:r>
              <a:rPr lang="en-US" sz="2400" smtClean="0"/>
              <a:t>another source forming part of the resource itself, preferring a source where the information is formally presented</a:t>
            </a:r>
            <a:endParaRPr lang="en-US" smtClean="0"/>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extLst>
      <p:ext uri="{BB962C8B-B14F-4D97-AF65-F5344CB8AC3E}">
        <p14:creationId xmlns:p14="http://schemas.microsoft.com/office/powerpoint/2010/main" val="637654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09" r="1949" b="3372"/>
          <a:stretch/>
        </p:blipFill>
        <p:spPr bwMode="auto">
          <a:xfrm>
            <a:off x="152400" y="681408"/>
            <a:ext cx="7194997" cy="52621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8338" y="1700561"/>
            <a:ext cx="2483661" cy="4895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24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0" t="14053" r="21304" b="5156"/>
          <a:stretch/>
        </p:blipFill>
        <p:spPr bwMode="auto">
          <a:xfrm>
            <a:off x="1371600" y="1002082"/>
            <a:ext cx="6019800" cy="4984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012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142999"/>
            <a:ext cx="5906547" cy="4886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867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0570" y="1143000"/>
            <a:ext cx="3722340" cy="480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387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6006</TotalTime>
  <Words>1796</Words>
  <Application>Microsoft Office PowerPoint</Application>
  <PresentationFormat>On-screen Show (4:3)</PresentationFormat>
  <Paragraphs>373</Paragraphs>
  <Slides>40</Slides>
  <Notes>36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Module 16 Describing Digital Resources</vt:lpstr>
      <vt:lpstr>Please log in to RDA</vt:lpstr>
      <vt:lpstr>Mode of Issuance</vt:lpstr>
      <vt:lpstr>Basis for Identification RDA 2.1</vt:lpstr>
      <vt:lpstr>Preferred Source of Information RDA 2.2.2</vt:lpstr>
      <vt:lpstr>Preferred source?</vt:lpstr>
      <vt:lpstr>Preferred source</vt:lpstr>
      <vt:lpstr>Preferred source</vt:lpstr>
      <vt:lpstr>Preferred source</vt:lpstr>
      <vt:lpstr>Preferred source</vt:lpstr>
      <vt:lpstr>Preferred source</vt:lpstr>
      <vt:lpstr>Preferred source</vt:lpstr>
      <vt:lpstr>Title</vt:lpstr>
      <vt:lpstr>Variant title</vt:lpstr>
      <vt:lpstr>Statement of Responsibility</vt:lpstr>
      <vt:lpstr>Statement of Responsibility</vt:lpstr>
      <vt:lpstr>Statement of Responsibility</vt:lpstr>
      <vt:lpstr>Edition Statement</vt:lpstr>
      <vt:lpstr>Publication Statement</vt:lpstr>
      <vt:lpstr>Publication Statement</vt:lpstr>
      <vt:lpstr>Extent (3.4.1)</vt:lpstr>
      <vt:lpstr>Extent (3.4.1.7.5)</vt:lpstr>
      <vt:lpstr>Illustrative and Color Content  (RDA 7.15, 7.17)</vt:lpstr>
      <vt:lpstr>Dimensions (3.5)</vt:lpstr>
      <vt:lpstr>Record content, media,  and carrier type (3.2, 3.3, 6.9)</vt:lpstr>
      <vt:lpstr>Digital File Characteristic (3.19)</vt:lpstr>
      <vt:lpstr>Digital File Characteristic (3.19)</vt:lpstr>
      <vt:lpstr>Other elements</vt:lpstr>
      <vt:lpstr>Series Statement</vt:lpstr>
      <vt:lpstr>Notes</vt:lpstr>
      <vt:lpstr>Notes</vt:lpstr>
      <vt:lpstr>Notes</vt:lpstr>
      <vt:lpstr>Identifier for the manifestation (2.15)</vt:lpstr>
      <vt:lpstr>URL (4.6)</vt:lpstr>
      <vt:lpstr>Record Relationships</vt:lpstr>
      <vt:lpstr>Record Relationships</vt:lpstr>
      <vt:lpstr>Record Relationships</vt:lpstr>
      <vt:lpstr>Exercise </vt:lpstr>
      <vt:lpstr>Module 16 Describing Digital Resources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473</cp:revision>
  <dcterms:created xsi:type="dcterms:W3CDTF">2009-02-12T16:45:06Z</dcterms:created>
  <dcterms:modified xsi:type="dcterms:W3CDTF">2014-04-02T03:54:06Z</dcterms:modified>
</cp:coreProperties>
</file>