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42"/>
  </p:notesMasterIdLst>
  <p:handoutMasterIdLst>
    <p:handoutMasterId r:id="rId43"/>
  </p:handoutMasterIdLst>
  <p:sldIdLst>
    <p:sldId id="457" r:id="rId2"/>
    <p:sldId id="592" r:id="rId3"/>
    <p:sldId id="536" r:id="rId4"/>
    <p:sldId id="537" r:id="rId5"/>
    <p:sldId id="538" r:id="rId6"/>
    <p:sldId id="539" r:id="rId7"/>
    <p:sldId id="569" r:id="rId8"/>
    <p:sldId id="541" r:id="rId9"/>
    <p:sldId id="590" r:id="rId10"/>
    <p:sldId id="570" r:id="rId11"/>
    <p:sldId id="542" r:id="rId12"/>
    <p:sldId id="543" r:id="rId13"/>
    <p:sldId id="545" r:id="rId14"/>
    <p:sldId id="576" r:id="rId15"/>
    <p:sldId id="577" r:id="rId16"/>
    <p:sldId id="578" r:id="rId17"/>
    <p:sldId id="579" r:id="rId18"/>
    <p:sldId id="580" r:id="rId19"/>
    <p:sldId id="581" r:id="rId20"/>
    <p:sldId id="546" r:id="rId21"/>
    <p:sldId id="547" r:id="rId22"/>
    <p:sldId id="588" r:id="rId23"/>
    <p:sldId id="582" r:id="rId24"/>
    <p:sldId id="584" r:id="rId25"/>
    <p:sldId id="583" r:id="rId26"/>
    <p:sldId id="585" r:id="rId27"/>
    <p:sldId id="552" r:id="rId28"/>
    <p:sldId id="586" r:id="rId29"/>
    <p:sldId id="587" r:id="rId30"/>
    <p:sldId id="553" r:id="rId31"/>
    <p:sldId id="559" r:id="rId32"/>
    <p:sldId id="560" r:id="rId33"/>
    <p:sldId id="589" r:id="rId34"/>
    <p:sldId id="563" r:id="rId35"/>
    <p:sldId id="564" r:id="rId36"/>
    <p:sldId id="565" r:id="rId37"/>
    <p:sldId id="566" r:id="rId38"/>
    <p:sldId id="567" r:id="rId39"/>
    <p:sldId id="535" r:id="rId40"/>
    <p:sldId id="591" r:id="rId4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26" autoAdjust="0"/>
    <p:restoredTop sz="73282" autoAdjust="0"/>
  </p:normalViewPr>
  <p:slideViewPr>
    <p:cSldViewPr>
      <p:cViewPr varScale="1">
        <p:scale>
          <a:sx n="77" d="100"/>
          <a:sy n="77" d="100"/>
        </p:scale>
        <p:origin x="-90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205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C5ABF4F-F9D7-4CF6-83E3-64CDCF78E6F5}" type="slidenum">
              <a:rPr lang="en-US" smtClean="0"/>
              <a:t>‹#›</a:t>
            </a:fld>
            <a:endParaRPr lang="en-US"/>
          </a:p>
        </p:txBody>
      </p:sp>
    </p:spTree>
    <p:extLst>
      <p:ext uri="{BB962C8B-B14F-4D97-AF65-F5344CB8AC3E}">
        <p14:creationId xmlns:p14="http://schemas.microsoft.com/office/powerpoint/2010/main" val="3361709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4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E8E8A444-0F7E-413B-A9E6-274C22ECA5F6}" type="slidenum">
              <a:rPr lang="en-US"/>
              <a:pPr>
                <a:defRPr/>
              </a:pPr>
              <a:t>‹#›</a:t>
            </a:fld>
            <a:endParaRPr lang="en-US"/>
          </a:p>
        </p:txBody>
      </p:sp>
    </p:spTree>
    <p:extLst>
      <p:ext uri="{BB962C8B-B14F-4D97-AF65-F5344CB8AC3E}">
        <p14:creationId xmlns:p14="http://schemas.microsoft.com/office/powerpoint/2010/main" val="1640577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a:t>
            </a:r>
            <a:r>
              <a:rPr lang="en-US" baseline="0" smtClean="0"/>
              <a:t> module is intended to cover special procedures for maps that differ from books. We’ve already covered thoroughly how to describe a book. We won’t go over all that again, exept to note when you do the same thing for a map.</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11</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12</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couple of examples of map edition statements.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a:t>
            </a:fld>
            <a:endParaRPr lang="en-US"/>
          </a:p>
        </p:txBody>
      </p:sp>
    </p:spTree>
    <p:extLst>
      <p:ext uri="{BB962C8B-B14F-4D97-AF65-F5344CB8AC3E}">
        <p14:creationId xmlns:p14="http://schemas.microsoft.com/office/powerpoint/2010/main" val="2582308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a:t>
            </a:r>
            <a:r>
              <a:rPr lang="en-US" baseline="0" smtClean="0"/>
              <a:t> both of these cases scale was found on the resource.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a:t>
            </a:fld>
            <a:endParaRPr lang="en-US"/>
          </a:p>
        </p:txBody>
      </p:sp>
    </p:spTree>
    <p:extLst>
      <p:ext uri="{BB962C8B-B14F-4D97-AF65-F5344CB8AC3E}">
        <p14:creationId xmlns:p14="http://schemas.microsoft.com/office/powerpoint/2010/main" val="1742806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Longitude and latitude are usually</a:t>
            </a:r>
            <a:r>
              <a:rPr lang="en-US" baseline="0" smtClean="0"/>
              <a:t> marked on maps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18</a:t>
            </a:fld>
            <a:endParaRPr lang="en-US"/>
          </a:p>
        </p:txBody>
      </p:sp>
    </p:spTree>
    <p:extLst>
      <p:ext uri="{BB962C8B-B14F-4D97-AF65-F5344CB8AC3E}">
        <p14:creationId xmlns:p14="http://schemas.microsoft.com/office/powerpoint/2010/main" val="3367926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Somalia: information came with the map, but not on the map. The Finn-Ugric peoples map had a printing date; since that was the same year as we received the map, I assumed it was also the publication date.</a:t>
            </a:r>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20</a:t>
            </a:fld>
            <a:endParaRPr lang="en-US"/>
          </a:p>
        </p:txBody>
      </p:sp>
    </p:spTree>
    <p:extLst>
      <p:ext uri="{BB962C8B-B14F-4D97-AF65-F5344CB8AC3E}">
        <p14:creationId xmlns:p14="http://schemas.microsoft.com/office/powerpoint/2010/main" val="1242494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in this case Hal</a:t>
            </a:r>
            <a:r>
              <a:rPr lang="en-US" baseline="0" smtClean="0"/>
              <a:t> Leonard Corp. is both the printer and the distributor.</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22</a:t>
            </a:fld>
            <a:endParaRPr lang="en-US"/>
          </a:p>
        </p:txBody>
      </p:sp>
    </p:spTree>
    <p:extLst>
      <p:ext uri="{BB962C8B-B14F-4D97-AF65-F5344CB8AC3E}">
        <p14:creationId xmlns:p14="http://schemas.microsoft.com/office/powerpoint/2010/main" val="4288073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23</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24</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Remember that</a:t>
            </a:r>
            <a:r>
              <a:rPr lang="en-US" b="1" baseline="0" smtClean="0"/>
              <a:t> a single sheet has two sides--it’s common for separate maps to be on either side of one sheet.</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25</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Show the neat lines on the maps.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27</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28</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There are lots of other details about recording dimensions of maps in 3.5.2.</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29</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a:t>
            </a:r>
            <a:r>
              <a:rPr lang="en-US" baseline="0" smtClean="0"/>
              <a:t> possible combinations for maps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30</a:t>
            </a:fld>
            <a:endParaRPr lang="en-US"/>
          </a:p>
        </p:txBody>
      </p:sp>
    </p:spTree>
    <p:extLst>
      <p:ext uri="{BB962C8B-B14F-4D97-AF65-F5344CB8AC3E}">
        <p14:creationId xmlns:p14="http://schemas.microsoft.com/office/powerpoint/2010/main" val="4050268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31</a:t>
            </a:fld>
            <a:endParaRPr lang="en-US"/>
          </a:p>
        </p:txBody>
      </p:sp>
    </p:spTree>
    <p:extLst>
      <p:ext uri="{BB962C8B-B14F-4D97-AF65-F5344CB8AC3E}">
        <p14:creationId xmlns:p14="http://schemas.microsoft.com/office/powerpoint/2010/main" val="1152033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few examples of typical notes for maps.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32</a:t>
            </a:fld>
            <a:endParaRPr lang="en-US"/>
          </a:p>
        </p:txBody>
      </p:sp>
    </p:spTree>
    <p:extLst>
      <p:ext uri="{BB962C8B-B14F-4D97-AF65-F5344CB8AC3E}">
        <p14:creationId xmlns:p14="http://schemas.microsoft.com/office/powerpoint/2010/main" val="3039787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33</a:t>
            </a:fld>
            <a:endParaRPr lang="en-US"/>
          </a:p>
        </p:txBody>
      </p:sp>
    </p:spTree>
    <p:extLst>
      <p:ext uri="{BB962C8B-B14F-4D97-AF65-F5344CB8AC3E}">
        <p14:creationId xmlns:p14="http://schemas.microsoft.com/office/powerpoint/2010/main" val="1147459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Arial" charset="0"/>
                <a:ea typeface="+mn-ea"/>
                <a:cs typeface="+mn-cs"/>
              </a:rPr>
              <a:t>Remember also</a:t>
            </a:r>
            <a:r>
              <a:rPr lang="en-US" sz="1200" kern="1200" baseline="0" smtClean="0">
                <a:solidFill>
                  <a:schemeClr val="tx1"/>
                </a:solidFill>
                <a:effectLst/>
                <a:latin typeface="Arial" charset="0"/>
                <a:ea typeface="+mn-ea"/>
                <a:cs typeface="+mn-cs"/>
              </a:rPr>
              <a:t> the number recorded as a note in the previous slides. This is probably an identifier for the manifestation.</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34</a:t>
            </a:fld>
            <a:endParaRPr lang="en-US"/>
          </a:p>
        </p:txBody>
      </p:sp>
    </p:spTree>
    <p:extLst>
      <p:ext uri="{BB962C8B-B14F-4D97-AF65-F5344CB8AC3E}">
        <p14:creationId xmlns:p14="http://schemas.microsoft.com/office/powerpoint/2010/main" val="3907272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Reminder: this is done by embedding the authorized access point for the</a:t>
            </a:r>
            <a:r>
              <a:rPr lang="en-US" baseline="0" smtClean="0"/>
              <a:t> work in the record. </a:t>
            </a:r>
          </a:p>
          <a:p>
            <a:endParaRPr lang="en-US" baseline="0" smtClean="0"/>
          </a:p>
          <a:p>
            <a:r>
              <a:rPr lang="en-US" baseline="0" smtClean="0"/>
              <a:t>We’ve talked about the LC policy of not explicitly including an authorized access point for the work if the title proper in the 245 is exactly the same as the preferred title of the work. This will apply to most maps.</a:t>
            </a:r>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36</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 checked the authority file for all these forms.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37</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module only covers</a:t>
            </a:r>
            <a:r>
              <a:rPr lang="en-US" baseline="0" smtClean="0"/>
              <a:t> monographs.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39</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Brahms sonata is an example.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a:t>
            </a:r>
            <a:r>
              <a:rPr lang="en-US" baseline="0" smtClean="0"/>
              <a:t> title page. We have a cover and a caption. Which one?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a:t>
            </a:r>
            <a:r>
              <a:rPr lang="en-US" baseline="0" smtClean="0"/>
              <a:t> title page. We have a title page and a caption. Which one?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Note parallel</a:t>
            </a:r>
            <a:r>
              <a:rPr lang="en-US" b="1" baseline="0" smtClean="0"/>
              <a:t> title proper is </a:t>
            </a:r>
            <a:r>
              <a:rPr lang="en-US" b="1" i="1" baseline="0" smtClean="0"/>
              <a:t>not</a:t>
            </a:r>
            <a:r>
              <a:rPr lang="en-US" b="1" i="0" baseline="0" smtClean="0"/>
              <a:t> core so you can catalog this map even if you don’t know how to transliterate the cyrillic alphabet (or don’t have help like I did).</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a:t>
            </a:fld>
            <a:endParaRPr lang="en-US"/>
          </a:p>
        </p:txBody>
      </p:sp>
    </p:spTree>
    <p:extLst>
      <p:ext uri="{BB962C8B-B14F-4D97-AF65-F5344CB8AC3E}">
        <p14:creationId xmlns:p14="http://schemas.microsoft.com/office/powerpoint/2010/main" val="3620638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10</a:t>
            </a:fld>
            <a:endParaRPr lang="en-US"/>
          </a:p>
        </p:txBody>
      </p:sp>
    </p:spTree>
    <p:extLst>
      <p:ext uri="{BB962C8B-B14F-4D97-AF65-F5344CB8AC3E}">
        <p14:creationId xmlns:p14="http://schemas.microsoft.com/office/powerpoint/2010/main" val="3620638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6" name="Slide Number Placeholder 5"/>
          <p:cNvSpPr>
            <a:spLocks noGrp="1"/>
          </p:cNvSpPr>
          <p:nvPr>
            <p:ph type="sldNum" sz="quarter" idx="12"/>
          </p:nvPr>
        </p:nvSpPr>
        <p:spPr/>
        <p:txBody>
          <a:bodyPr/>
          <a:lstStyle>
            <a:lvl1pPr>
              <a:defRPr/>
            </a:lvl1pPr>
          </a:lstStyle>
          <a:p>
            <a:pPr>
              <a:defRPr/>
            </a:pPr>
            <a:fld id="{2BB1B599-7F7B-42BE-81B9-48758CD7929B}" type="slidenum">
              <a:rPr lang="en-US"/>
              <a:pPr>
                <a:defRPr/>
              </a:pPr>
              <a:t>‹#›</a:t>
            </a:fld>
            <a:endParaRPr lang="en-US"/>
          </a:p>
        </p:txBody>
      </p:sp>
    </p:spTree>
    <p:extLst>
      <p:ext uri="{BB962C8B-B14F-4D97-AF65-F5344CB8AC3E}">
        <p14:creationId xmlns:p14="http://schemas.microsoft.com/office/powerpoint/2010/main" val="278472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6" name="Slide Number Placeholder 5"/>
          <p:cNvSpPr>
            <a:spLocks noGrp="1"/>
          </p:cNvSpPr>
          <p:nvPr>
            <p:ph type="sldNum" sz="quarter" idx="12"/>
          </p:nvPr>
        </p:nvSpPr>
        <p:spPr/>
        <p:txBody>
          <a:bodyPr/>
          <a:lstStyle>
            <a:lvl1pPr>
              <a:defRPr/>
            </a:lvl1pPr>
          </a:lstStyle>
          <a:p>
            <a:pPr>
              <a:defRPr/>
            </a:pPr>
            <a:fld id="{0E38BD48-C5D8-4E8B-8815-B796B3C9D8FF}" type="slidenum">
              <a:rPr lang="en-US"/>
              <a:pPr>
                <a:defRPr/>
              </a:pPr>
              <a:t>‹#›</a:t>
            </a:fld>
            <a:endParaRPr lang="en-US"/>
          </a:p>
        </p:txBody>
      </p:sp>
    </p:spTree>
    <p:extLst>
      <p:ext uri="{BB962C8B-B14F-4D97-AF65-F5344CB8AC3E}">
        <p14:creationId xmlns:p14="http://schemas.microsoft.com/office/powerpoint/2010/main" val="173873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6" name="Slide Number Placeholder 5"/>
          <p:cNvSpPr>
            <a:spLocks noGrp="1"/>
          </p:cNvSpPr>
          <p:nvPr>
            <p:ph type="sldNum" sz="quarter" idx="12"/>
          </p:nvPr>
        </p:nvSpPr>
        <p:spPr/>
        <p:txBody>
          <a:bodyPr/>
          <a:lstStyle>
            <a:lvl1pPr>
              <a:defRPr/>
            </a:lvl1pPr>
          </a:lstStyle>
          <a:p>
            <a:pPr>
              <a:defRPr/>
            </a:pPr>
            <a:fld id="{3DC9833E-1A9E-4FCA-B71D-8E632A89EEE2}" type="slidenum">
              <a:rPr lang="en-US"/>
              <a:pPr>
                <a:defRPr/>
              </a:pPr>
              <a:t>‹#›</a:t>
            </a:fld>
            <a:endParaRPr lang="en-US"/>
          </a:p>
        </p:txBody>
      </p:sp>
    </p:spTree>
    <p:extLst>
      <p:ext uri="{BB962C8B-B14F-4D97-AF65-F5344CB8AC3E}">
        <p14:creationId xmlns:p14="http://schemas.microsoft.com/office/powerpoint/2010/main" val="366246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6" name="Slide Number Placeholder 5"/>
          <p:cNvSpPr>
            <a:spLocks noGrp="1"/>
          </p:cNvSpPr>
          <p:nvPr>
            <p:ph type="sldNum" sz="quarter" idx="12"/>
          </p:nvPr>
        </p:nvSpPr>
        <p:spPr/>
        <p:txBody>
          <a:bodyPr/>
          <a:lstStyle>
            <a:lvl1pPr>
              <a:defRPr/>
            </a:lvl1pPr>
          </a:lstStyle>
          <a:p>
            <a:pPr>
              <a:defRPr/>
            </a:pPr>
            <a:fld id="{1026E286-E59E-4644-AB15-428BC9798D9A}" type="slidenum">
              <a:rPr lang="en-US"/>
              <a:pPr>
                <a:defRPr/>
              </a:pPr>
              <a:t>‹#›</a:t>
            </a:fld>
            <a:endParaRPr lang="en-US"/>
          </a:p>
        </p:txBody>
      </p:sp>
    </p:spTree>
    <p:extLst>
      <p:ext uri="{BB962C8B-B14F-4D97-AF65-F5344CB8AC3E}">
        <p14:creationId xmlns:p14="http://schemas.microsoft.com/office/powerpoint/2010/main" val="10240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6" name="Slide Number Placeholder 5"/>
          <p:cNvSpPr>
            <a:spLocks noGrp="1"/>
          </p:cNvSpPr>
          <p:nvPr>
            <p:ph type="sldNum" sz="quarter" idx="12"/>
          </p:nvPr>
        </p:nvSpPr>
        <p:spPr/>
        <p:txBody>
          <a:bodyPr/>
          <a:lstStyle>
            <a:lvl1pPr>
              <a:defRPr/>
            </a:lvl1pPr>
          </a:lstStyle>
          <a:p>
            <a:pPr>
              <a:defRPr/>
            </a:pPr>
            <a:fld id="{F78870DC-91BA-45D3-B323-FF9173B11883}" type="slidenum">
              <a:rPr lang="en-US"/>
              <a:pPr>
                <a:defRPr/>
              </a:pPr>
              <a:t>‹#›</a:t>
            </a:fld>
            <a:endParaRPr lang="en-US"/>
          </a:p>
        </p:txBody>
      </p:sp>
    </p:spTree>
    <p:extLst>
      <p:ext uri="{BB962C8B-B14F-4D97-AF65-F5344CB8AC3E}">
        <p14:creationId xmlns:p14="http://schemas.microsoft.com/office/powerpoint/2010/main" val="362216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7" name="Slide Number Placeholder 5"/>
          <p:cNvSpPr>
            <a:spLocks noGrp="1"/>
          </p:cNvSpPr>
          <p:nvPr>
            <p:ph type="sldNum" sz="quarter" idx="12"/>
          </p:nvPr>
        </p:nvSpPr>
        <p:spPr/>
        <p:txBody>
          <a:bodyPr/>
          <a:lstStyle>
            <a:lvl1pPr>
              <a:defRPr/>
            </a:lvl1pPr>
          </a:lstStyle>
          <a:p>
            <a:pPr>
              <a:defRPr/>
            </a:pPr>
            <a:fld id="{F5D29A31-E501-417D-99EE-1D62ECD2675F}" type="slidenum">
              <a:rPr lang="en-US"/>
              <a:pPr>
                <a:defRPr/>
              </a:pPr>
              <a:t>‹#›</a:t>
            </a:fld>
            <a:endParaRPr lang="en-US"/>
          </a:p>
        </p:txBody>
      </p:sp>
    </p:spTree>
    <p:extLst>
      <p:ext uri="{BB962C8B-B14F-4D97-AF65-F5344CB8AC3E}">
        <p14:creationId xmlns:p14="http://schemas.microsoft.com/office/powerpoint/2010/main" val="115773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9" name="Slide Number Placeholder 5"/>
          <p:cNvSpPr>
            <a:spLocks noGrp="1"/>
          </p:cNvSpPr>
          <p:nvPr>
            <p:ph type="sldNum" sz="quarter" idx="12"/>
          </p:nvPr>
        </p:nvSpPr>
        <p:spPr/>
        <p:txBody>
          <a:bodyPr/>
          <a:lstStyle>
            <a:lvl1pPr>
              <a:defRPr/>
            </a:lvl1pPr>
          </a:lstStyle>
          <a:p>
            <a:pPr>
              <a:defRPr/>
            </a:pPr>
            <a:fld id="{987CAE83-7AE8-42CC-B48C-4B0D0EDA82D6}" type="slidenum">
              <a:rPr lang="en-US"/>
              <a:pPr>
                <a:defRPr/>
              </a:pPr>
              <a:t>‹#›</a:t>
            </a:fld>
            <a:endParaRPr lang="en-US"/>
          </a:p>
        </p:txBody>
      </p:sp>
    </p:spTree>
    <p:extLst>
      <p:ext uri="{BB962C8B-B14F-4D97-AF65-F5344CB8AC3E}">
        <p14:creationId xmlns:p14="http://schemas.microsoft.com/office/powerpoint/2010/main" val="49959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5" name="Slide Number Placeholder 5"/>
          <p:cNvSpPr>
            <a:spLocks noGrp="1"/>
          </p:cNvSpPr>
          <p:nvPr>
            <p:ph type="sldNum" sz="quarter" idx="12"/>
          </p:nvPr>
        </p:nvSpPr>
        <p:spPr/>
        <p:txBody>
          <a:bodyPr/>
          <a:lstStyle>
            <a:lvl1pPr>
              <a:defRPr/>
            </a:lvl1pPr>
          </a:lstStyle>
          <a:p>
            <a:pPr>
              <a:defRPr/>
            </a:pPr>
            <a:fld id="{D8584969-DC8F-466D-A607-E57D64B64D2F}" type="slidenum">
              <a:rPr lang="en-US"/>
              <a:pPr>
                <a:defRPr/>
              </a:pPr>
              <a:t>‹#›</a:t>
            </a:fld>
            <a:endParaRPr lang="en-US"/>
          </a:p>
        </p:txBody>
      </p:sp>
    </p:spTree>
    <p:extLst>
      <p:ext uri="{BB962C8B-B14F-4D97-AF65-F5344CB8AC3E}">
        <p14:creationId xmlns:p14="http://schemas.microsoft.com/office/powerpoint/2010/main" val="115386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4" name="Slide Number Placeholder 5"/>
          <p:cNvSpPr>
            <a:spLocks noGrp="1"/>
          </p:cNvSpPr>
          <p:nvPr>
            <p:ph type="sldNum" sz="quarter" idx="12"/>
          </p:nvPr>
        </p:nvSpPr>
        <p:spPr/>
        <p:txBody>
          <a:bodyPr/>
          <a:lstStyle>
            <a:lvl1pPr>
              <a:defRPr/>
            </a:lvl1pPr>
          </a:lstStyle>
          <a:p>
            <a:pPr>
              <a:defRPr/>
            </a:pPr>
            <a:fld id="{BE88F20C-4039-48E1-9B32-40BE48282A51}" type="slidenum">
              <a:rPr lang="en-US"/>
              <a:pPr>
                <a:defRPr/>
              </a:pPr>
              <a:t>‹#›</a:t>
            </a:fld>
            <a:endParaRPr lang="en-US"/>
          </a:p>
        </p:txBody>
      </p:sp>
    </p:spTree>
    <p:extLst>
      <p:ext uri="{BB962C8B-B14F-4D97-AF65-F5344CB8AC3E}">
        <p14:creationId xmlns:p14="http://schemas.microsoft.com/office/powerpoint/2010/main" val="217543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7" name="Slide Number Placeholder 5"/>
          <p:cNvSpPr>
            <a:spLocks noGrp="1"/>
          </p:cNvSpPr>
          <p:nvPr>
            <p:ph type="sldNum" sz="quarter" idx="12"/>
          </p:nvPr>
        </p:nvSpPr>
        <p:spPr/>
        <p:txBody>
          <a:bodyPr/>
          <a:lstStyle>
            <a:lvl1pPr>
              <a:defRPr/>
            </a:lvl1pPr>
          </a:lstStyle>
          <a:p>
            <a:pPr>
              <a:defRPr/>
            </a:pPr>
            <a:fld id="{8DB23274-1753-4FC1-90D1-CF0F82F10910}" type="slidenum">
              <a:rPr lang="en-US"/>
              <a:pPr>
                <a:defRPr/>
              </a:pPr>
              <a:t>‹#›</a:t>
            </a:fld>
            <a:endParaRPr lang="en-US"/>
          </a:p>
        </p:txBody>
      </p:sp>
    </p:spTree>
    <p:extLst>
      <p:ext uri="{BB962C8B-B14F-4D97-AF65-F5344CB8AC3E}">
        <p14:creationId xmlns:p14="http://schemas.microsoft.com/office/powerpoint/2010/main" val="296662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7" name="Slide Number Placeholder 5"/>
          <p:cNvSpPr>
            <a:spLocks noGrp="1"/>
          </p:cNvSpPr>
          <p:nvPr>
            <p:ph type="sldNum" sz="quarter" idx="12"/>
          </p:nvPr>
        </p:nvSpPr>
        <p:spPr/>
        <p:txBody>
          <a:bodyPr/>
          <a:lstStyle>
            <a:lvl1pPr>
              <a:defRPr/>
            </a:lvl1pPr>
          </a:lstStyle>
          <a:p>
            <a:pPr>
              <a:defRPr/>
            </a:pPr>
            <a:fld id="{0D96348B-97C9-40D3-892D-1E9B3EA300AF}" type="slidenum">
              <a:rPr lang="en-US"/>
              <a:pPr>
                <a:defRPr/>
              </a:pPr>
              <a:t>‹#›</a:t>
            </a:fld>
            <a:endParaRPr lang="en-US"/>
          </a:p>
        </p:txBody>
      </p:sp>
    </p:spTree>
    <p:extLst>
      <p:ext uri="{BB962C8B-B14F-4D97-AF65-F5344CB8AC3E}">
        <p14:creationId xmlns:p14="http://schemas.microsoft.com/office/powerpoint/2010/main" val="344826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15. Describing Printed Maps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48A97726-BC4A-44E0-9BDB-AD3C51C83C00}"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ccess.rdatoolkit.org/logi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15</a:t>
            </a:r>
            <a:br>
              <a:rPr lang="en-US" sz="3600" b="1" smtClean="0"/>
            </a:br>
            <a:r>
              <a:rPr lang="en-US" sz="3600" b="1" smtClean="0"/>
              <a:t>Describing Printed Maps</a:t>
            </a:r>
            <a:endParaRPr lang="en-US" sz="2400"/>
          </a:p>
        </p:txBody>
      </p:sp>
      <p:sp>
        <p:nvSpPr>
          <p:cNvPr id="7" name="TextBox 6"/>
          <p:cNvSpPr txBox="1">
            <a:spLocks noChangeArrowheads="1"/>
          </p:cNvSpPr>
          <p:nvPr/>
        </p:nvSpPr>
        <p:spPr>
          <a:xfrm>
            <a:off x="571500" y="4038600"/>
            <a:ext cx="8001000" cy="1981200"/>
          </a:xfrm>
          <a:prstGeom prst="rect">
            <a:avLst/>
          </a:prstGeom>
        </p:spPr>
        <p:txBody>
          <a:bodyPr vert="horz" lIns="91440" tIns="45720" rIns="91440" bIns="45720" rtlCol="0">
            <a:normAutofit fontScale="92500"/>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smtClean="0">
                <a:solidFill>
                  <a:schemeClr val="tx1"/>
                </a:solidFill>
              </a:rPr>
              <a:t>RDA Training</a:t>
            </a:r>
            <a:br>
              <a:rPr lang="en-US" sz="2800" b="1" smtClean="0">
                <a:solidFill>
                  <a:schemeClr val="tx1"/>
                </a:solidFill>
              </a:rPr>
            </a:br>
            <a:r>
              <a:rPr lang="en-US" sz="2800" b="1" smtClean="0">
                <a:solidFill>
                  <a:schemeClr val="tx1"/>
                </a:solidFill>
              </a:rPr>
              <a:t>Utah State Library</a:t>
            </a:r>
          </a:p>
          <a:p>
            <a:pPr algn="ctr"/>
            <a:r>
              <a:rPr lang="en-US" sz="2800" b="1" smtClean="0">
                <a:solidFill>
                  <a:schemeClr val="tx1"/>
                </a:solidFill>
              </a:rPr>
              <a:t>Harold B. Lee Library, Brigham Young University</a:t>
            </a:r>
          </a:p>
          <a:p>
            <a:pPr algn="ctr"/>
            <a:r>
              <a:rPr lang="en-US" sz="2800" b="1" smtClean="0">
                <a:solidFill>
                  <a:schemeClr val="tx1"/>
                </a:solidFill>
              </a:rPr>
              <a:t>April 2014</a:t>
            </a:r>
            <a:endParaRPr lang="en-US" sz="2800" dirty="0">
              <a:solidFill>
                <a:schemeClr val="tx1"/>
              </a:solidFill>
            </a:endParaRPr>
          </a:p>
        </p:txBody>
      </p:sp>
    </p:spTree>
    <p:extLst>
      <p:ext uri="{BB962C8B-B14F-4D97-AF65-F5344CB8AC3E}">
        <p14:creationId xmlns:p14="http://schemas.microsoft.com/office/powerpoint/2010/main" val="2889788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title</a:t>
            </a:r>
            <a:endParaRPr lang="en-US"/>
          </a:p>
        </p:txBody>
      </p:sp>
      <p:sp>
        <p:nvSpPr>
          <p:cNvPr id="3" name="Content Placeholder 2"/>
          <p:cNvSpPr>
            <a:spLocks noGrp="1"/>
          </p:cNvSpPr>
          <p:nvPr>
            <p:ph idx="1"/>
          </p:nvPr>
        </p:nvSpPr>
        <p:spPr/>
        <p:txBody>
          <a:bodyPr/>
          <a:lstStyle/>
          <a:p>
            <a:r>
              <a:rPr lang="en-US" smtClean="0"/>
              <a:t>Variant titles are not core. Record any variant titles you think would help a library user find the resource in a 246 field</a:t>
            </a:r>
          </a:p>
          <a:p>
            <a:pPr marL="0" indent="0">
              <a:buNone/>
            </a:pPr>
            <a:endParaRPr lang="en-US" b="1" smtClean="0"/>
          </a:p>
          <a:p>
            <a:pPr marL="800100" lvl="2" indent="0">
              <a:buNone/>
            </a:pPr>
            <a:r>
              <a:rPr lang="en-US"/>
              <a:t>245 00 	$a Map of Finno-Ugric peoples = $b Карта финно-угорских народов </a:t>
            </a:r>
            <a:endParaRPr lang="en-US" smtClean="0"/>
          </a:p>
          <a:p>
            <a:pPr marL="800100" lvl="2" indent="0">
              <a:buNone/>
            </a:pPr>
            <a:r>
              <a:rPr lang="en-US" smtClean="0"/>
              <a:t>246 </a:t>
            </a:r>
            <a:r>
              <a:rPr lang="en-US"/>
              <a:t>11	$a Карта финно-угорских </a:t>
            </a:r>
            <a:r>
              <a:rPr lang="en-US" smtClean="0"/>
              <a:t>народов</a:t>
            </a:r>
          </a:p>
          <a:p>
            <a:pPr marL="800100" lvl="2" indent="0">
              <a:buNone/>
            </a:pPr>
            <a:r>
              <a:rPr lang="en-US" smtClean="0"/>
              <a:t>246 11	$a </a:t>
            </a:r>
            <a:r>
              <a:rPr lang="en-US"/>
              <a:t>Karta finno-ugorskikh narodov</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10</a:t>
            </a:fld>
            <a:endParaRPr lang="en-US"/>
          </a:p>
        </p:txBody>
      </p:sp>
    </p:spTree>
    <p:extLst>
      <p:ext uri="{BB962C8B-B14F-4D97-AF65-F5344CB8AC3E}">
        <p14:creationId xmlns:p14="http://schemas.microsoft.com/office/powerpoint/2010/main" val="1569397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a:xfrm>
            <a:off x="457200" y="1295400"/>
            <a:ext cx="8229600" cy="4525963"/>
          </a:xfrm>
        </p:spPr>
        <p:txBody>
          <a:bodyPr/>
          <a:lstStyle/>
          <a:p>
            <a:r>
              <a:rPr lang="en-US" smtClean="0"/>
              <a:t>Same as for other formats </a:t>
            </a:r>
          </a:p>
          <a:p>
            <a:pPr lvl="1"/>
            <a:r>
              <a:rPr lang="en-US" smtClean="0"/>
              <a:t>The </a:t>
            </a:r>
            <a:r>
              <a:rPr lang="en-US"/>
              <a:t>first statement of responsibility relating to the title proper is core, i.e., required. Others are optional.</a:t>
            </a:r>
          </a:p>
          <a:p>
            <a:pPr lvl="1"/>
            <a:r>
              <a:rPr lang="en-US"/>
              <a:t>Statements of responsibility relating to the title proper may be taken from any source in the resource, i.e., they do not have to appear with the title proper </a:t>
            </a:r>
            <a:endParaRPr lang="en-US" smtClean="0"/>
          </a:p>
          <a:p>
            <a:r>
              <a:rPr lang="en-US" smtClean="0"/>
              <a:t>Record in 245 subfield $c following space-slash-space</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11</a:t>
            </a:fld>
            <a:endParaRPr lang="en-US"/>
          </a:p>
        </p:txBody>
      </p:sp>
    </p:spTree>
    <p:extLst>
      <p:ext uri="{BB962C8B-B14F-4D97-AF65-F5344CB8AC3E}">
        <p14:creationId xmlns:p14="http://schemas.microsoft.com/office/powerpoint/2010/main" val="3439375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a:xfrm>
            <a:off x="457200" y="1295400"/>
            <a:ext cx="8229600" cy="4830763"/>
          </a:xfrm>
        </p:spPr>
        <p:txBody>
          <a:bodyPr/>
          <a:lstStyle/>
          <a:p>
            <a:pPr marL="0" indent="0">
              <a:buNone/>
            </a:pPr>
            <a:endParaRPr lang="en-US" sz="2400" b="1" smtClean="0"/>
          </a:p>
          <a:p>
            <a:pPr marL="0" indent="0">
              <a:buNone/>
            </a:pPr>
            <a:endParaRPr lang="en-US" sz="2400" b="1"/>
          </a:p>
          <a:p>
            <a:pPr marL="400050" lvl="1" indent="0">
              <a:buNone/>
            </a:pPr>
            <a:r>
              <a:rPr lang="en-US" sz="2400"/>
              <a:t>245 00 	$a Map of Finno-Ugric peoples = $b Карта финно-угорских народов / $c </a:t>
            </a:r>
            <a:r>
              <a:rPr lang="en-US" sz="2400" b="1"/>
              <a:t>Hungarian National Organisation of the World Congress of Finno-Ugric </a:t>
            </a:r>
            <a:r>
              <a:rPr lang="en-US" sz="2400" b="1" smtClean="0"/>
              <a:t>Peoples</a:t>
            </a:r>
            <a:endParaRPr lang="en-US" sz="240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12</a:t>
            </a:fld>
            <a:endParaRPr lang="en-US"/>
          </a:p>
        </p:txBody>
      </p:sp>
    </p:spTree>
    <p:extLst>
      <p:ext uri="{BB962C8B-B14F-4D97-AF65-F5344CB8AC3E}">
        <p14:creationId xmlns:p14="http://schemas.microsoft.com/office/powerpoint/2010/main" val="2353760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Edition Statement</a:t>
            </a:r>
            <a:endParaRPr lang="en-US"/>
          </a:p>
        </p:txBody>
      </p:sp>
      <p:sp>
        <p:nvSpPr>
          <p:cNvPr id="3" name="Content Placeholder 2"/>
          <p:cNvSpPr>
            <a:spLocks noGrp="1"/>
          </p:cNvSpPr>
          <p:nvPr>
            <p:ph idx="1"/>
          </p:nvPr>
        </p:nvSpPr>
        <p:spPr/>
        <p:txBody>
          <a:bodyPr/>
          <a:lstStyle/>
          <a:p>
            <a:r>
              <a:rPr lang="en-US" smtClean="0"/>
              <a:t>Transcribe any edition statement you find.</a:t>
            </a:r>
          </a:p>
          <a:p>
            <a:pPr marL="800100" lvl="2" indent="0">
              <a:buNone/>
            </a:pPr>
            <a:endParaRPr lang="en-US" sz="2000" smtClean="0"/>
          </a:p>
          <a:p>
            <a:pPr marL="800100" lvl="2" indent="0">
              <a:buNone/>
            </a:pPr>
            <a:r>
              <a:rPr lang="en-US" sz="2000" smtClean="0"/>
              <a:t>245 </a:t>
            </a:r>
            <a:r>
              <a:rPr lang="en-US" sz="2000"/>
              <a:t>10	$a State of Mississippi </a:t>
            </a:r>
            <a:r>
              <a:rPr lang="en-US" sz="2000" smtClean="0"/>
              <a:t>: $b base </a:t>
            </a:r>
            <a:r>
              <a:rPr lang="en-US" sz="2000"/>
              <a:t>map </a:t>
            </a:r>
            <a:r>
              <a:rPr lang="en-US" sz="2000" smtClean="0"/>
              <a:t>/ $c compiled</a:t>
            </a:r>
            <a:r>
              <a:rPr lang="en-US" sz="2000"/>
              <a:t>, edited and published by the Geological Survey</a:t>
            </a:r>
            <a:r>
              <a:rPr lang="en-US" sz="2000" smtClean="0"/>
              <a:t>.</a:t>
            </a:r>
          </a:p>
          <a:p>
            <a:pPr marL="800100" lvl="2" indent="0">
              <a:buNone/>
            </a:pPr>
            <a:r>
              <a:rPr lang="en-US" sz="2000" smtClean="0"/>
              <a:t>250	$a </a:t>
            </a:r>
            <a:r>
              <a:rPr lang="en-US" sz="2000" b="1"/>
              <a:t>Edition of 1972</a:t>
            </a:r>
            <a:r>
              <a:rPr lang="en-US" sz="2000" b="1" smtClean="0"/>
              <a:t>.</a:t>
            </a:r>
            <a:endParaRPr lang="en-US" sz="2000" smtClean="0"/>
          </a:p>
          <a:p>
            <a:pPr marL="800100" lvl="2" indent="0">
              <a:buNone/>
            </a:pPr>
            <a:endParaRPr lang="en-US" sz="2000" b="1"/>
          </a:p>
          <a:p>
            <a:pPr marL="800100" lvl="2" indent="0">
              <a:buNone/>
            </a:pPr>
            <a:r>
              <a:rPr lang="en-US" sz="2000" smtClean="0"/>
              <a:t>245 10	$a </a:t>
            </a:r>
            <a:r>
              <a:rPr lang="en-US" sz="2000"/>
              <a:t>The </a:t>
            </a:r>
            <a:r>
              <a:rPr lang="en-US" sz="2000" smtClean="0"/>
              <a:t>Americas / $c compiled </a:t>
            </a:r>
            <a:r>
              <a:rPr lang="en-US" sz="2000"/>
              <a:t>in 1952 by the American Geographical Society ; prepared by the Army Map </a:t>
            </a:r>
            <a:r>
              <a:rPr lang="en-US" sz="2000" smtClean="0"/>
              <a:t>Service.</a:t>
            </a:r>
          </a:p>
          <a:p>
            <a:pPr marL="800100" lvl="2" indent="0">
              <a:buNone/>
            </a:pPr>
            <a:r>
              <a:rPr lang="en-US" sz="2000" smtClean="0"/>
              <a:t>250	$a </a:t>
            </a:r>
            <a:r>
              <a:rPr lang="en-US" sz="2000" b="1"/>
              <a:t>Edition 1-AMS, No. 1111</a:t>
            </a:r>
            <a:r>
              <a:rPr lang="en-US" sz="2000" b="1" smtClean="0"/>
              <a:t>.</a:t>
            </a:r>
            <a:endParaRPr lang="en-US" sz="2000"/>
          </a:p>
          <a:p>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13</a:t>
            </a:fld>
            <a:endParaRPr lang="en-US"/>
          </a:p>
        </p:txBody>
      </p:sp>
    </p:spTree>
    <p:extLst>
      <p:ext uri="{BB962C8B-B14F-4D97-AF65-F5344CB8AC3E}">
        <p14:creationId xmlns:p14="http://schemas.microsoft.com/office/powerpoint/2010/main" val="3803539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Scale (RDA 7.25)</a:t>
            </a:r>
            <a:endParaRPr lang="en-US"/>
          </a:p>
        </p:txBody>
      </p:sp>
      <p:sp>
        <p:nvSpPr>
          <p:cNvPr id="3" name="Content Placeholder 2"/>
          <p:cNvSpPr>
            <a:spLocks noGrp="1"/>
          </p:cNvSpPr>
          <p:nvPr>
            <p:ph idx="1"/>
          </p:nvPr>
        </p:nvSpPr>
        <p:spPr>
          <a:xfrm>
            <a:off x="457200" y="1447800"/>
            <a:ext cx="8229600" cy="4678363"/>
          </a:xfrm>
        </p:spPr>
        <p:txBody>
          <a:bodyPr/>
          <a:lstStyle/>
          <a:p>
            <a:r>
              <a:rPr lang="en-US" dirty="0" smtClean="0"/>
              <a:t>Scale = the ratio of the dimensions of an image . . . to the dimensions of the entity </a:t>
            </a:r>
            <a:r>
              <a:rPr lang="en-US" smtClean="0"/>
              <a:t>it represents</a:t>
            </a:r>
            <a:endParaRPr lang="en-US" dirty="0" smtClean="0"/>
          </a:p>
          <a:p>
            <a:r>
              <a:rPr lang="en-US" dirty="0" smtClean="0"/>
              <a:t>Record as a representative fraction (1:XXXX)</a:t>
            </a:r>
          </a:p>
          <a:p>
            <a:r>
              <a:rPr lang="en-US" dirty="0" smtClean="0"/>
              <a:t>Scale is core for maps</a:t>
            </a:r>
          </a:p>
          <a:p>
            <a:r>
              <a:rPr lang="en-US" dirty="0" smtClean="0"/>
              <a:t>If scale is not given and cannot be supplied, record “Scale not given”</a:t>
            </a:r>
          </a:p>
          <a:p>
            <a:r>
              <a:rPr lang="en-US" dirty="0" smtClean="0"/>
              <a:t>Record scale in 255 subfield $a</a:t>
            </a:r>
            <a:endParaRPr lang="en-US" dirty="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14</a:t>
            </a:fld>
            <a:endParaRPr lang="en-US"/>
          </a:p>
        </p:txBody>
      </p:sp>
    </p:spTree>
    <p:extLst>
      <p:ext uri="{BB962C8B-B14F-4D97-AF65-F5344CB8AC3E}">
        <p14:creationId xmlns:p14="http://schemas.microsoft.com/office/powerpoint/2010/main" val="4013669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Scale</a:t>
            </a:r>
            <a:r>
              <a:rPr lang="en-US"/>
              <a:t> (RDA 7.25)</a:t>
            </a:r>
          </a:p>
        </p:txBody>
      </p:sp>
      <p:sp>
        <p:nvSpPr>
          <p:cNvPr id="3" name="Content Placeholder 2"/>
          <p:cNvSpPr>
            <a:spLocks noGrp="1"/>
          </p:cNvSpPr>
          <p:nvPr>
            <p:ph idx="1"/>
          </p:nvPr>
        </p:nvSpPr>
        <p:spPr/>
        <p:txBody>
          <a:bodyPr/>
          <a:lstStyle/>
          <a:p>
            <a:pPr marL="800100" lvl="2" indent="0">
              <a:buNone/>
            </a:pPr>
            <a:r>
              <a:rPr lang="en-US"/>
              <a:t>245 00 	$a Map of Finno-Ugric peoples = $b Карта финно-угорских народов / $c Hungarian National Organisation of the World Congress of Finno-Ugric Peoples.</a:t>
            </a:r>
          </a:p>
          <a:p>
            <a:pPr marL="800100" lvl="2" indent="0">
              <a:buNone/>
            </a:pPr>
            <a:r>
              <a:rPr lang="en-US" smtClean="0"/>
              <a:t>255</a:t>
            </a:r>
            <a:r>
              <a:rPr lang="en-US"/>
              <a:t>	$a </a:t>
            </a:r>
            <a:r>
              <a:rPr lang="en-US" b="1"/>
              <a:t>Scale </a:t>
            </a:r>
            <a:r>
              <a:rPr lang="en-US" b="1" smtClean="0"/>
              <a:t>1:7,000,000</a:t>
            </a:r>
          </a:p>
          <a:p>
            <a:pPr marL="800100" lvl="2" indent="0">
              <a:buNone/>
            </a:pPr>
            <a:endParaRPr lang="en-US" b="1"/>
          </a:p>
          <a:p>
            <a:pPr marL="800100" lvl="2" indent="0">
              <a:buNone/>
            </a:pPr>
            <a:r>
              <a:rPr lang="en-US"/>
              <a:t>245 10 	$a Somalia : $b country profile.</a:t>
            </a:r>
          </a:p>
          <a:p>
            <a:pPr marL="800100" lvl="2" indent="0">
              <a:buNone/>
            </a:pPr>
            <a:r>
              <a:rPr lang="en-US"/>
              <a:t>255	$a </a:t>
            </a:r>
            <a:r>
              <a:rPr lang="en-US" b="1"/>
              <a:t>Scale 1:3,500,000 </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a:t>
            </a:fld>
            <a:endParaRPr lang="en-US"/>
          </a:p>
        </p:txBody>
      </p:sp>
    </p:spTree>
    <p:extLst>
      <p:ext uri="{BB962C8B-B14F-4D97-AF65-F5344CB8AC3E}">
        <p14:creationId xmlns:p14="http://schemas.microsoft.com/office/powerpoint/2010/main" val="175481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Projection of Cartographic Content</a:t>
            </a:r>
            <a:r>
              <a:rPr lang="en-US"/>
              <a:t> (RDA </a:t>
            </a:r>
            <a:r>
              <a:rPr lang="en-US" smtClean="0"/>
              <a:t>7.26)</a:t>
            </a:r>
            <a:endParaRPr lang="en-US"/>
          </a:p>
        </p:txBody>
      </p:sp>
      <p:sp>
        <p:nvSpPr>
          <p:cNvPr id="3" name="Content Placeholder 2"/>
          <p:cNvSpPr>
            <a:spLocks noGrp="1"/>
          </p:cNvSpPr>
          <p:nvPr>
            <p:ph idx="1"/>
          </p:nvPr>
        </p:nvSpPr>
        <p:spPr/>
        <p:txBody>
          <a:bodyPr/>
          <a:lstStyle/>
          <a:p>
            <a:r>
              <a:rPr lang="en-US" smtClean="0"/>
              <a:t>The method or system used to represent the surface of a sphere on a flat surface</a:t>
            </a:r>
          </a:p>
          <a:p>
            <a:r>
              <a:rPr lang="en-US" smtClean="0"/>
              <a:t>Transcribe a statement of projection </a:t>
            </a:r>
            <a:r>
              <a:rPr lang="en-US" i="1" smtClean="0"/>
              <a:t>if it appears on the resource</a:t>
            </a:r>
            <a:endParaRPr lang="en-US" smtClean="0"/>
          </a:p>
          <a:p>
            <a:r>
              <a:rPr lang="en-US" smtClean="0"/>
              <a:t>Transcribe in 255 subfield $b</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a:t>
            </a:fld>
            <a:endParaRPr lang="en-US"/>
          </a:p>
        </p:txBody>
      </p:sp>
    </p:spTree>
    <p:extLst>
      <p:ext uri="{BB962C8B-B14F-4D97-AF65-F5344CB8AC3E}">
        <p14:creationId xmlns:p14="http://schemas.microsoft.com/office/powerpoint/2010/main" val="1503436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Projection of Cartographic Content</a:t>
            </a:r>
            <a:r>
              <a:rPr lang="en-US"/>
              <a:t> (RDA </a:t>
            </a:r>
            <a:r>
              <a:rPr lang="en-US" smtClean="0"/>
              <a:t>7.26)</a:t>
            </a:r>
            <a:endParaRPr lang="en-US"/>
          </a:p>
        </p:txBody>
      </p:sp>
      <p:sp>
        <p:nvSpPr>
          <p:cNvPr id="3" name="Content Placeholder 2"/>
          <p:cNvSpPr>
            <a:spLocks noGrp="1"/>
          </p:cNvSpPr>
          <p:nvPr>
            <p:ph idx="1"/>
          </p:nvPr>
        </p:nvSpPr>
        <p:spPr/>
        <p:txBody>
          <a:bodyPr/>
          <a:lstStyle/>
          <a:p>
            <a:pPr marL="914400" lvl="2" indent="0">
              <a:buNone/>
            </a:pPr>
            <a:endParaRPr lang="en-US" smtClean="0"/>
          </a:p>
          <a:p>
            <a:pPr marL="914400" lvl="2" indent="0">
              <a:buNone/>
            </a:pPr>
            <a:endParaRPr lang="en-US"/>
          </a:p>
          <a:p>
            <a:pPr marL="914400" lvl="2" indent="0">
              <a:buNone/>
            </a:pPr>
            <a:endParaRPr lang="en-US" smtClean="0"/>
          </a:p>
          <a:p>
            <a:pPr marL="914400" lvl="2" indent="0">
              <a:buNone/>
            </a:pPr>
            <a:endParaRPr lang="en-US"/>
          </a:p>
          <a:p>
            <a:pPr marL="914400" lvl="2" indent="0">
              <a:buNone/>
            </a:pPr>
            <a:endParaRPr lang="en-US" smtClean="0"/>
          </a:p>
          <a:p>
            <a:pPr marL="914400" lvl="2" indent="0">
              <a:buNone/>
            </a:pPr>
            <a:endParaRPr lang="en-US"/>
          </a:p>
          <a:p>
            <a:pPr marL="914400" lvl="2" indent="0">
              <a:buNone/>
            </a:pPr>
            <a:endParaRPr lang="en-US" smtClean="0"/>
          </a:p>
          <a:p>
            <a:pPr marL="914400" lvl="2" indent="0">
              <a:buNone/>
            </a:pPr>
            <a:r>
              <a:rPr lang="en-US" smtClean="0"/>
              <a:t>245 </a:t>
            </a:r>
            <a:r>
              <a:rPr lang="en-US"/>
              <a:t>10 	$a Somalia : $b country profile.</a:t>
            </a:r>
          </a:p>
          <a:p>
            <a:pPr marL="914400" lvl="2" indent="0">
              <a:buNone/>
            </a:pPr>
            <a:r>
              <a:rPr lang="en-US"/>
              <a:t>255	$a Scale 1:3,500,000 ; $b </a:t>
            </a:r>
            <a:r>
              <a:rPr lang="en-US" b="1"/>
              <a:t>t</a:t>
            </a:r>
            <a:r>
              <a:rPr lang="en-US" b="1" smtClean="0"/>
              <a:t>ransverse </a:t>
            </a:r>
            <a:r>
              <a:rPr lang="en-US" b="1"/>
              <a:t>Mercator projection </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17</a:t>
            </a:fld>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7029" y="1676400"/>
            <a:ext cx="4921376" cy="2895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175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Coordinates (</a:t>
            </a:r>
            <a:r>
              <a:rPr lang="en-US"/>
              <a:t>RDA 7.4)</a:t>
            </a:r>
          </a:p>
        </p:txBody>
      </p:sp>
      <p:sp>
        <p:nvSpPr>
          <p:cNvPr id="3" name="Content Placeholder 2"/>
          <p:cNvSpPr>
            <a:spLocks noGrp="1"/>
          </p:cNvSpPr>
          <p:nvPr>
            <p:ph idx="1"/>
          </p:nvPr>
        </p:nvSpPr>
        <p:spPr/>
        <p:txBody>
          <a:bodyPr/>
          <a:lstStyle/>
          <a:p>
            <a:r>
              <a:rPr lang="en-US" smtClean="0"/>
              <a:t>Longitude and latitude</a:t>
            </a:r>
          </a:p>
          <a:p>
            <a:r>
              <a:rPr lang="en-US" smtClean="0"/>
              <a:t>Take the information from the resource, or from any other source</a:t>
            </a:r>
          </a:p>
          <a:p>
            <a:r>
              <a:rPr lang="en-US" smtClean="0"/>
              <a:t>Record westernmost and easternmost longitude, then northernmost and southernmost latitude</a:t>
            </a:r>
          </a:p>
          <a:p>
            <a:r>
              <a:rPr lang="en-US" smtClean="0"/>
              <a:t>Record in 255 subfield $c</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18</a:t>
            </a:fld>
            <a:endParaRPr lang="en-US"/>
          </a:p>
        </p:txBody>
      </p:sp>
    </p:spTree>
    <p:extLst>
      <p:ext uri="{BB962C8B-B14F-4D97-AF65-F5344CB8AC3E}">
        <p14:creationId xmlns:p14="http://schemas.microsoft.com/office/powerpoint/2010/main" val="3105877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Coordinates (</a:t>
            </a:r>
            <a:r>
              <a:rPr lang="en-US"/>
              <a:t>RDA 7.4)</a:t>
            </a:r>
          </a:p>
        </p:txBody>
      </p:sp>
      <p:sp>
        <p:nvSpPr>
          <p:cNvPr id="3" name="Content Placeholder 2"/>
          <p:cNvSpPr>
            <a:spLocks noGrp="1"/>
          </p:cNvSpPr>
          <p:nvPr>
            <p:ph idx="1"/>
          </p:nvPr>
        </p:nvSpPr>
        <p:spPr/>
        <p:txBody>
          <a:bodyPr/>
          <a:lstStyle/>
          <a:p>
            <a:pPr marL="400050" lvl="1" indent="0">
              <a:buNone/>
            </a:pPr>
            <a:r>
              <a:rPr lang="en-US" sz="2400"/>
              <a:t>245 10 	$a Somalia : $b country profile.</a:t>
            </a:r>
          </a:p>
          <a:p>
            <a:pPr marL="400050" lvl="1" indent="0">
              <a:buNone/>
            </a:pPr>
            <a:r>
              <a:rPr lang="en-US" sz="2400"/>
              <a:t>255	</a:t>
            </a:r>
            <a:r>
              <a:rPr lang="en-US" sz="2400" smtClean="0"/>
              <a:t>	$</a:t>
            </a:r>
            <a:r>
              <a:rPr lang="en-US" sz="2400"/>
              <a:t>a Scale 1:3,500,000 ; $b Transverse Mercator projection $c </a:t>
            </a:r>
            <a:r>
              <a:rPr lang="en-US" sz="2400" b="1"/>
              <a:t>(E 38°--E 52°/N 13°--S 3°).</a:t>
            </a:r>
          </a:p>
          <a:p>
            <a:pPr marL="0" indent="0">
              <a:buNone/>
            </a:pPr>
            <a:endParaRPr lang="en-US" smtClean="0"/>
          </a:p>
          <a:p>
            <a:pPr marL="457200" lvl="1" indent="0">
              <a:buNone/>
            </a:pPr>
            <a:r>
              <a:rPr lang="en-US" sz="2400"/>
              <a:t>245 00 	$a Map of Finno-Ugric peoples = $b Карта финно-угорских народов / $c Hungarian National Organisation of the World Congress of Finno-Ugric Peoples.</a:t>
            </a:r>
          </a:p>
          <a:p>
            <a:pPr marL="457200" lvl="1" indent="0">
              <a:buNone/>
            </a:pPr>
            <a:r>
              <a:rPr lang="en-US" sz="2400" smtClean="0"/>
              <a:t>255</a:t>
            </a:r>
            <a:r>
              <a:rPr lang="en-US" sz="2400"/>
              <a:t>	$a Scale 1:7,000,000 $c </a:t>
            </a:r>
            <a:r>
              <a:rPr lang="en-US" sz="2400" b="1"/>
              <a:t>(E 0°--E 110°/N 80°--N 40°)</a:t>
            </a:r>
            <a:r>
              <a:rPr lang="en-US" sz="2400"/>
              <a:t>.</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19</a:t>
            </a:fld>
            <a:endParaRPr lang="en-US"/>
          </a:p>
        </p:txBody>
      </p:sp>
    </p:spTree>
    <p:extLst>
      <p:ext uri="{BB962C8B-B14F-4D97-AF65-F5344CB8AC3E}">
        <p14:creationId xmlns:p14="http://schemas.microsoft.com/office/powerpoint/2010/main" val="950407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r>
              <a:rPr lang="en-US" u="sng">
                <a:hlinkClick r:id="rId3"/>
              </a:rPr>
              <a:t>http://access.rdatoolkit.org/login</a:t>
            </a:r>
            <a:endParaRPr lang="en-US"/>
          </a:p>
          <a:p>
            <a:pPr lvl="1"/>
            <a:r>
              <a:rPr lang="en-US"/>
              <a:t>ID: aprilrda</a:t>
            </a:r>
          </a:p>
          <a:p>
            <a:pPr lvl="1"/>
            <a:r>
              <a:rPr lang="en-US"/>
              <a:t>Password: training</a:t>
            </a:r>
          </a:p>
          <a:p>
            <a:endParaRPr lang="en-US" smtClean="0"/>
          </a:p>
          <a:p>
            <a:r>
              <a:rPr lang="en-US" smtClean="0"/>
              <a:t>Please 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15. Describing Printed Maps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a:t>
            </a:fld>
            <a:endParaRPr lang="en-US"/>
          </a:p>
        </p:txBody>
      </p:sp>
    </p:spTree>
    <p:extLst>
      <p:ext uri="{BB962C8B-B14F-4D97-AF65-F5344CB8AC3E}">
        <p14:creationId xmlns:p14="http://schemas.microsoft.com/office/powerpoint/2010/main" val="12233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Publication Statement</a:t>
            </a:r>
            <a:endParaRPr lang="en-US"/>
          </a:p>
        </p:txBody>
      </p:sp>
      <p:sp>
        <p:nvSpPr>
          <p:cNvPr id="3" name="Content Placeholder 2"/>
          <p:cNvSpPr>
            <a:spLocks noGrp="1"/>
          </p:cNvSpPr>
          <p:nvPr>
            <p:ph idx="1"/>
          </p:nvPr>
        </p:nvSpPr>
        <p:spPr/>
        <p:txBody>
          <a:bodyPr/>
          <a:lstStyle/>
          <a:p>
            <a:r>
              <a:rPr lang="en-US" smtClean="0"/>
              <a:t>Record publication information as you find it (or supply)</a:t>
            </a:r>
          </a:p>
          <a:p>
            <a:pPr marL="400050" lvl="1" indent="0">
              <a:buNone/>
            </a:pPr>
            <a:endParaRPr lang="en-US" sz="2000" smtClean="0"/>
          </a:p>
          <a:p>
            <a:pPr marL="400050" lvl="1" indent="0">
              <a:buNone/>
            </a:pPr>
            <a:r>
              <a:rPr lang="en-US" sz="2000"/>
              <a:t>245 10 </a:t>
            </a:r>
            <a:r>
              <a:rPr lang="en-US" sz="2000" smtClean="0"/>
              <a:t> $</a:t>
            </a:r>
            <a:r>
              <a:rPr lang="en-US" sz="2000"/>
              <a:t>a Somalia : $b country profile.</a:t>
            </a:r>
          </a:p>
          <a:p>
            <a:pPr marL="400050" lvl="1" indent="0">
              <a:buNone/>
            </a:pPr>
            <a:r>
              <a:rPr lang="en-US" sz="2000"/>
              <a:t>264 _</a:t>
            </a:r>
            <a:r>
              <a:rPr lang="en-US" sz="2000" smtClean="0"/>
              <a:t>1 $a </a:t>
            </a:r>
            <a:r>
              <a:rPr lang="en-US" sz="2000" b="1"/>
              <a:t>[Washington, D.C.] : </a:t>
            </a:r>
            <a:r>
              <a:rPr lang="en-US" sz="2000"/>
              <a:t>$b</a:t>
            </a:r>
            <a:r>
              <a:rPr lang="en-US" sz="2000" b="1"/>
              <a:t> [Central Intelligence Agency], </a:t>
            </a:r>
            <a:r>
              <a:rPr lang="en-US" sz="2000"/>
              <a:t>$</a:t>
            </a:r>
            <a:r>
              <a:rPr lang="en-US" sz="2000" smtClean="0"/>
              <a:t>c </a:t>
            </a:r>
            <a:r>
              <a:rPr lang="en-US" sz="2000" b="1" smtClean="0"/>
              <a:t>[2012]</a:t>
            </a:r>
            <a:endParaRPr lang="en-US" sz="2000" b="1"/>
          </a:p>
          <a:p>
            <a:pPr marL="400050" lvl="1" indent="0">
              <a:buNone/>
            </a:pPr>
            <a:endParaRPr lang="en-US" sz="2000" smtClean="0"/>
          </a:p>
          <a:p>
            <a:pPr marL="400050" lvl="1" indent="0">
              <a:buNone/>
            </a:pPr>
            <a:r>
              <a:rPr lang="en-US" sz="2000" smtClean="0"/>
              <a:t>245 </a:t>
            </a:r>
            <a:r>
              <a:rPr lang="en-US" sz="2000"/>
              <a:t>00 </a:t>
            </a:r>
            <a:r>
              <a:rPr lang="en-US" sz="2000" smtClean="0"/>
              <a:t> $</a:t>
            </a:r>
            <a:r>
              <a:rPr lang="en-US" sz="2000"/>
              <a:t>a Map of Finno-Ugric peoples = $b Карта финно-угорских народов / $c Hungarian National Organisation of the World Congress of Finno-Ugric </a:t>
            </a:r>
            <a:r>
              <a:rPr lang="en-US" sz="2000" smtClean="0"/>
              <a:t>Peoples.</a:t>
            </a:r>
          </a:p>
          <a:p>
            <a:pPr marL="400050" lvl="1" indent="0">
              <a:buNone/>
            </a:pPr>
            <a:r>
              <a:rPr lang="en-US" sz="2000" smtClean="0"/>
              <a:t>264 </a:t>
            </a:r>
            <a:r>
              <a:rPr lang="en-US" sz="2000"/>
              <a:t>_</a:t>
            </a:r>
            <a:r>
              <a:rPr lang="en-US" sz="2000" smtClean="0"/>
              <a:t>1 $a </a:t>
            </a:r>
            <a:r>
              <a:rPr lang="en-US" sz="2000" b="1"/>
              <a:t>Budapest : </a:t>
            </a:r>
            <a:r>
              <a:rPr lang="en-US" sz="2000"/>
              <a:t>$b</a:t>
            </a:r>
            <a:r>
              <a:rPr lang="en-US" sz="2000" b="1"/>
              <a:t> Hungarian National Organisation of the World Congress of Finno-Ugric Peoples, </a:t>
            </a:r>
            <a:r>
              <a:rPr lang="en-US" sz="2000"/>
              <a:t>$c </a:t>
            </a:r>
            <a:r>
              <a:rPr lang="en-US" sz="2000" b="1"/>
              <a:t>[</a:t>
            </a:r>
            <a:r>
              <a:rPr lang="en-US" sz="2000" b="1" smtClean="0"/>
              <a:t>2012]</a:t>
            </a:r>
            <a:endParaRPr lang="en-US" sz="2000"/>
          </a:p>
          <a:p>
            <a:pPr marL="400050" lvl="1" indent="0">
              <a:buNone/>
            </a:pPr>
            <a:r>
              <a:rPr lang="en-US" sz="2000" b="1"/>
              <a:t>	</a:t>
            </a:r>
            <a:endParaRPr lang="en-US" sz="2000"/>
          </a:p>
          <a:p>
            <a:pPr marL="0" indent="0">
              <a:buNone/>
            </a:pPr>
            <a:endParaRPr lang="en-US" sz="2400"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20</a:t>
            </a:fld>
            <a:endParaRPr lang="en-US"/>
          </a:p>
        </p:txBody>
      </p:sp>
    </p:spTree>
    <p:extLst>
      <p:ext uri="{BB962C8B-B14F-4D97-AF65-F5344CB8AC3E}">
        <p14:creationId xmlns:p14="http://schemas.microsoft.com/office/powerpoint/2010/main" val="11603188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Copyright information</a:t>
            </a:r>
            <a:endParaRPr lang="en-US"/>
          </a:p>
        </p:txBody>
      </p:sp>
      <p:sp>
        <p:nvSpPr>
          <p:cNvPr id="3" name="Content Placeholder 2"/>
          <p:cNvSpPr>
            <a:spLocks noGrp="1"/>
          </p:cNvSpPr>
          <p:nvPr>
            <p:ph idx="1"/>
          </p:nvPr>
        </p:nvSpPr>
        <p:spPr/>
        <p:txBody>
          <a:bodyPr/>
          <a:lstStyle/>
          <a:p>
            <a:r>
              <a:rPr lang="en-US" smtClean="0"/>
              <a:t>Copyright is not core, but may be recorded if present</a:t>
            </a:r>
            <a:endParaRPr lang="en-US"/>
          </a:p>
          <a:p>
            <a:pPr marL="1257300" lvl="3" indent="0">
              <a:buNone/>
            </a:pPr>
            <a:endParaRPr lang="en-US" smtClean="0"/>
          </a:p>
          <a:p>
            <a:pPr marL="1257300" lvl="3" indent="0">
              <a:buNone/>
            </a:pPr>
            <a:r>
              <a:rPr lang="en-US" sz="2400" b="1" smtClean="0"/>
              <a:t>264 </a:t>
            </a:r>
            <a:r>
              <a:rPr lang="en-US" sz="2400" b="1"/>
              <a:t>_4	$c ©2008</a:t>
            </a:r>
            <a:endParaRPr lang="en-US" sz="2400"/>
          </a:p>
          <a:p>
            <a:pPr marL="1257300" lvl="3" indent="0">
              <a:buNone/>
            </a:pPr>
            <a:r>
              <a:rPr lang="en-US" sz="2400" smtClean="0"/>
              <a:t> </a:t>
            </a:r>
            <a:endParaRPr lang="en-US" sz="240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21</a:t>
            </a:fld>
            <a:endParaRPr lang="en-US"/>
          </a:p>
        </p:txBody>
      </p:sp>
    </p:spTree>
    <p:extLst>
      <p:ext uri="{BB962C8B-B14F-4D97-AF65-F5344CB8AC3E}">
        <p14:creationId xmlns:p14="http://schemas.microsoft.com/office/powerpoint/2010/main" val="28082180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Distribution or Manufacture information</a:t>
            </a:r>
            <a:endParaRPr lang="en-US"/>
          </a:p>
        </p:txBody>
      </p:sp>
      <p:sp>
        <p:nvSpPr>
          <p:cNvPr id="3" name="Content Placeholder 2"/>
          <p:cNvSpPr>
            <a:spLocks noGrp="1"/>
          </p:cNvSpPr>
          <p:nvPr>
            <p:ph idx="1"/>
          </p:nvPr>
        </p:nvSpPr>
        <p:spPr/>
        <p:txBody>
          <a:bodyPr/>
          <a:lstStyle/>
          <a:p>
            <a:r>
              <a:rPr lang="en-US" i="1" smtClean="0"/>
              <a:t>Optionally</a:t>
            </a:r>
            <a:r>
              <a:rPr lang="en-US" smtClean="0"/>
              <a:t> record distribution or manufacture information</a:t>
            </a:r>
          </a:p>
          <a:p>
            <a:pPr marL="1257300" lvl="3" indent="0">
              <a:buNone/>
            </a:pPr>
            <a:r>
              <a:rPr lang="en-US"/>
              <a:t>245 00 </a:t>
            </a:r>
            <a:r>
              <a:rPr lang="en-US" smtClean="0"/>
              <a:t> $</a:t>
            </a:r>
            <a:r>
              <a:rPr lang="en-US"/>
              <a:t>a Map of Finno-Ugric peoples = $b Карта финно-угорских народов / $c Hungarian National Organisation of the World Congress of Finno-Ugric Peoples.</a:t>
            </a:r>
          </a:p>
          <a:p>
            <a:pPr marL="1257300" lvl="3" indent="0">
              <a:buNone/>
            </a:pPr>
            <a:r>
              <a:rPr lang="en-US" smtClean="0"/>
              <a:t>264 </a:t>
            </a:r>
            <a:r>
              <a:rPr lang="en-US"/>
              <a:t>_</a:t>
            </a:r>
            <a:r>
              <a:rPr lang="en-US" smtClean="0"/>
              <a:t>1 $a </a:t>
            </a:r>
            <a:r>
              <a:rPr lang="en-US"/>
              <a:t>Budapest : $b Hungarian National Organisation of the World Congress of Finno-Ugric Peoples, $c [2012]</a:t>
            </a:r>
          </a:p>
          <a:p>
            <a:pPr marL="1257300" lvl="3" indent="0">
              <a:buNone/>
            </a:pPr>
            <a:r>
              <a:rPr lang="en-US"/>
              <a:t>264 _</a:t>
            </a:r>
            <a:r>
              <a:rPr lang="en-US" smtClean="0"/>
              <a:t>3 $a </a:t>
            </a:r>
            <a:r>
              <a:rPr lang="en-US" b="1"/>
              <a:t>Budapest :</a:t>
            </a:r>
            <a:r>
              <a:rPr lang="en-US"/>
              <a:t> $b </a:t>
            </a:r>
            <a:r>
              <a:rPr lang="en-US" b="1"/>
              <a:t>Cartographia Ltd</a:t>
            </a:r>
            <a:r>
              <a:rPr lang="en-US" b="1" smtClean="0"/>
              <a:t>., </a:t>
            </a:r>
            <a:r>
              <a:rPr lang="en-US" smtClean="0"/>
              <a:t>$c</a:t>
            </a:r>
            <a:r>
              <a:rPr lang="en-US" b="1" smtClean="0"/>
              <a:t> </a:t>
            </a:r>
            <a:r>
              <a:rPr lang="en-US" b="1"/>
              <a:t>2012.</a:t>
            </a:r>
          </a:p>
          <a:p>
            <a:pPr marL="800100" lvl="2" indent="0">
              <a:buNone/>
            </a:pPr>
            <a:endParaRPr lang="en-US" smtClean="0"/>
          </a:p>
          <a:p>
            <a:pPr marL="800100" lvl="2" indent="0">
              <a:buNone/>
            </a:pPr>
            <a:r>
              <a:rPr lang="en-US" i="1"/>
              <a:t>Source reads: </a:t>
            </a:r>
            <a:r>
              <a:rPr lang="en-US" smtClean="0"/>
              <a:t>Printed by Cartographia Ltd., Budapest, 2012.</a:t>
            </a: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22</a:t>
            </a:fld>
            <a:endParaRPr lang="en-US"/>
          </a:p>
        </p:txBody>
      </p:sp>
    </p:spTree>
    <p:extLst>
      <p:ext uri="{BB962C8B-B14F-4D97-AF65-F5344CB8AC3E}">
        <p14:creationId xmlns:p14="http://schemas.microsoft.com/office/powerpoint/2010/main" val="4184161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(3.4.2)</a:t>
            </a:r>
            <a:endParaRPr lang="en-US"/>
          </a:p>
        </p:txBody>
      </p:sp>
      <p:sp>
        <p:nvSpPr>
          <p:cNvPr id="3" name="Content Placeholder 2"/>
          <p:cNvSpPr>
            <a:spLocks noGrp="1"/>
          </p:cNvSpPr>
          <p:nvPr>
            <p:ph idx="1"/>
          </p:nvPr>
        </p:nvSpPr>
        <p:spPr/>
        <p:txBody>
          <a:bodyPr/>
          <a:lstStyle/>
          <a:p>
            <a:r>
              <a:rPr lang="en-US" smtClean="0"/>
              <a:t>Record the number of units with a term from the list in 3.4.2.2</a:t>
            </a:r>
          </a:p>
          <a:p>
            <a:pPr marL="914400" lvl="2" indent="0">
              <a:buNone/>
            </a:pPr>
            <a:r>
              <a:rPr lang="en-US" smtClean="0"/>
              <a:t>300	$a 1 map</a:t>
            </a:r>
          </a:p>
          <a:p>
            <a:pPr marL="914400" lvl="2" indent="0">
              <a:buNone/>
            </a:pPr>
            <a:r>
              <a:rPr lang="en-US" smtClean="0"/>
              <a:t>300	$a 1 globe</a:t>
            </a:r>
          </a:p>
          <a:p>
            <a:pPr marL="914400" lvl="2" indent="0">
              <a:buNone/>
            </a:pPr>
            <a:endParaRPr lang="en-US" smtClean="0"/>
          </a:p>
          <a:p>
            <a:r>
              <a:rPr lang="en-US" smtClean="0"/>
              <a:t>For an atlas, specify the number of pages, volumes, etc. </a:t>
            </a:r>
          </a:p>
          <a:p>
            <a:pPr marL="914400" lvl="2" indent="0">
              <a:buNone/>
            </a:pPr>
            <a:r>
              <a:rPr lang="en-US" smtClean="0"/>
              <a:t>300</a:t>
            </a:r>
            <a:r>
              <a:rPr lang="en-US"/>
              <a:t>	$</a:t>
            </a:r>
            <a:r>
              <a:rPr lang="en-US" smtClean="0"/>
              <a:t>a 1 atlas (3 volumes)</a:t>
            </a:r>
          </a:p>
          <a:p>
            <a:pPr marL="914400" lvl="2" indent="0">
              <a:buNone/>
            </a:pPr>
            <a:r>
              <a:rPr lang="en-US" smtClean="0"/>
              <a:t>300	$a 1 atlas (xx, 432 pages)</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23</a:t>
            </a:fld>
            <a:endParaRPr lang="en-US"/>
          </a:p>
        </p:txBody>
      </p:sp>
    </p:spTree>
    <p:extLst>
      <p:ext uri="{BB962C8B-B14F-4D97-AF65-F5344CB8AC3E}">
        <p14:creationId xmlns:p14="http://schemas.microsoft.com/office/powerpoint/2010/main" val="1370273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(3.4.2)</a:t>
            </a:r>
            <a:endParaRPr lang="en-US"/>
          </a:p>
        </p:txBody>
      </p:sp>
      <p:sp>
        <p:nvSpPr>
          <p:cNvPr id="3" name="Content Placeholder 2"/>
          <p:cNvSpPr>
            <a:spLocks noGrp="1"/>
          </p:cNvSpPr>
          <p:nvPr>
            <p:ph idx="1"/>
          </p:nvPr>
        </p:nvSpPr>
        <p:spPr/>
        <p:txBody>
          <a:bodyPr/>
          <a:lstStyle/>
          <a:p>
            <a:pPr marL="857250" lvl="2" indent="0">
              <a:buNone/>
            </a:pPr>
            <a:endParaRPr lang="en-US" sz="2000" smtClean="0"/>
          </a:p>
          <a:p>
            <a:pPr marL="857250" lvl="2" indent="0">
              <a:buNone/>
            </a:pPr>
            <a:endParaRPr lang="en-US" sz="2000"/>
          </a:p>
          <a:p>
            <a:pPr marL="857250" lvl="2" indent="0">
              <a:buNone/>
            </a:pPr>
            <a:r>
              <a:rPr lang="en-US" sz="2000" smtClean="0"/>
              <a:t>245 </a:t>
            </a:r>
            <a:r>
              <a:rPr lang="en-US" sz="2000"/>
              <a:t>00 	$a Map of Finno-Ugric peoples = $b Карта финно-угорских народов </a:t>
            </a:r>
            <a:r>
              <a:rPr lang="en-US" sz="2000" smtClean="0"/>
              <a:t>/ </a:t>
            </a:r>
            <a:r>
              <a:rPr lang="en-US" sz="2000"/>
              <a:t>$c Hungarian National Organisation of the World Congress of Finno-Ugric Peoples.</a:t>
            </a:r>
          </a:p>
          <a:p>
            <a:pPr marL="857250" lvl="2" indent="0">
              <a:buNone/>
            </a:pPr>
            <a:r>
              <a:rPr lang="en-US" sz="2000" smtClean="0"/>
              <a:t>300</a:t>
            </a:r>
            <a:r>
              <a:rPr lang="en-US" sz="2000"/>
              <a:t>	$a </a:t>
            </a:r>
            <a:r>
              <a:rPr lang="en-US" sz="2000" b="1"/>
              <a:t>1 </a:t>
            </a:r>
            <a:r>
              <a:rPr lang="en-US" sz="2000" b="1" smtClean="0"/>
              <a:t>map </a:t>
            </a:r>
          </a:p>
          <a:p>
            <a:pPr marL="857250" lvl="2" indent="0">
              <a:buNone/>
            </a:pPr>
            <a:endParaRPr lang="en-US" sz="2000"/>
          </a:p>
          <a:p>
            <a:pPr marL="800100" lvl="2" indent="0">
              <a:buNone/>
            </a:pPr>
            <a:r>
              <a:rPr lang="en-US" sz="2000"/>
              <a:t>245 10 	$a Somalia : $b country profile.</a:t>
            </a:r>
          </a:p>
          <a:p>
            <a:pPr marL="800100" lvl="2" indent="0">
              <a:buNone/>
            </a:pPr>
            <a:r>
              <a:rPr lang="en-US" sz="2000" smtClean="0"/>
              <a:t>300</a:t>
            </a:r>
            <a:r>
              <a:rPr lang="en-US" sz="2000"/>
              <a:t>	$a </a:t>
            </a:r>
            <a:r>
              <a:rPr lang="en-US" sz="2000" b="1"/>
              <a:t>1 map </a:t>
            </a:r>
            <a:endParaRPr lang="en-US" sz="6400" b="1" smtClean="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24</a:t>
            </a:fld>
            <a:endParaRPr lang="en-US"/>
          </a:p>
        </p:txBody>
      </p:sp>
    </p:spTree>
    <p:extLst>
      <p:ext uri="{BB962C8B-B14F-4D97-AF65-F5344CB8AC3E}">
        <p14:creationId xmlns:p14="http://schemas.microsoft.com/office/powerpoint/2010/main" val="834087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(3.4.2)</a:t>
            </a:r>
            <a:endParaRPr lang="en-US"/>
          </a:p>
        </p:txBody>
      </p:sp>
      <p:sp>
        <p:nvSpPr>
          <p:cNvPr id="3" name="Content Placeholder 2"/>
          <p:cNvSpPr>
            <a:spLocks noGrp="1"/>
          </p:cNvSpPr>
          <p:nvPr>
            <p:ph idx="1"/>
          </p:nvPr>
        </p:nvSpPr>
        <p:spPr/>
        <p:txBody>
          <a:bodyPr/>
          <a:lstStyle/>
          <a:p>
            <a:r>
              <a:rPr lang="en-US" smtClean="0"/>
              <a:t>More than one map on a sheet (not including insets)</a:t>
            </a:r>
          </a:p>
          <a:p>
            <a:endParaRPr lang="en-US" smtClean="0"/>
          </a:p>
          <a:p>
            <a:pPr marL="857250" lvl="2" indent="0">
              <a:buNone/>
            </a:pPr>
            <a:r>
              <a:rPr lang="en-US" smtClean="0"/>
              <a:t>300	$a 5 maps on 2 sheets</a:t>
            </a:r>
          </a:p>
          <a:p>
            <a:pPr marL="857250" lvl="2" indent="0">
              <a:buNone/>
            </a:pPr>
            <a:r>
              <a:rPr lang="en-US" smtClean="0"/>
              <a:t>300	$a 2 maps on 1 sheet</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25</a:t>
            </a:fld>
            <a:endParaRPr lang="en-US"/>
          </a:p>
        </p:txBody>
      </p:sp>
    </p:spTree>
    <p:extLst>
      <p:ext uri="{BB962C8B-B14F-4D97-AF65-F5344CB8AC3E}">
        <p14:creationId xmlns:p14="http://schemas.microsoft.com/office/powerpoint/2010/main" val="1735944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Color Content (7.17)</a:t>
            </a:r>
            <a:endParaRPr lang="en-US"/>
          </a:p>
        </p:txBody>
      </p:sp>
      <p:sp>
        <p:nvSpPr>
          <p:cNvPr id="3" name="Content Placeholder 2"/>
          <p:cNvSpPr>
            <a:spLocks noGrp="1"/>
          </p:cNvSpPr>
          <p:nvPr>
            <p:ph idx="1"/>
          </p:nvPr>
        </p:nvSpPr>
        <p:spPr/>
        <p:txBody>
          <a:bodyPr/>
          <a:lstStyle/>
          <a:p>
            <a:r>
              <a:rPr lang="en-US" smtClean="0"/>
              <a:t>If colors other than black and white are present, record “color”.</a:t>
            </a:r>
          </a:p>
          <a:p>
            <a:r>
              <a:rPr lang="en-US" smtClean="0"/>
              <a:t>Record in 300 subfield $b</a:t>
            </a:r>
          </a:p>
          <a:p>
            <a:pPr marL="857250" lvl="2" indent="0">
              <a:buNone/>
            </a:pPr>
            <a:r>
              <a:rPr lang="en-US" sz="2000"/>
              <a:t>245 00 	$a Map of Finno-Ugric peoples = $b Карта финно-угорских народов / $c Hungarian National Organisation of the World Congress of Finno-Ugric Peoples.</a:t>
            </a:r>
          </a:p>
          <a:p>
            <a:pPr marL="857250" lvl="2" indent="0">
              <a:buNone/>
            </a:pPr>
            <a:r>
              <a:rPr lang="en-US" sz="2000"/>
              <a:t>300	$a 1 map : $b </a:t>
            </a:r>
            <a:r>
              <a:rPr lang="en-US" sz="2000" b="1"/>
              <a:t>color </a:t>
            </a:r>
            <a:endParaRPr lang="en-US" sz="2000"/>
          </a:p>
          <a:p>
            <a:pPr marL="857250" lvl="2" indent="0">
              <a:buNone/>
            </a:pPr>
            <a:endParaRPr lang="en-US" sz="2000"/>
          </a:p>
          <a:p>
            <a:pPr marL="800100" lvl="2" indent="0">
              <a:buNone/>
            </a:pPr>
            <a:r>
              <a:rPr lang="en-US" sz="2000"/>
              <a:t>245 10 	$a Somalia : $b country profile.</a:t>
            </a:r>
          </a:p>
          <a:p>
            <a:pPr marL="800100" lvl="2" indent="0">
              <a:buNone/>
            </a:pPr>
            <a:r>
              <a:rPr lang="en-US" sz="2000"/>
              <a:t>300	$a 1 </a:t>
            </a:r>
            <a:r>
              <a:rPr lang="en-US" sz="2000" smtClean="0"/>
              <a:t>map : </a:t>
            </a:r>
            <a:r>
              <a:rPr lang="en-US" sz="2000"/>
              <a:t>$b</a:t>
            </a:r>
            <a:r>
              <a:rPr lang="en-US" sz="2000" b="1"/>
              <a:t> color</a:t>
            </a:r>
            <a:r>
              <a:rPr lang="en-US" sz="2000" smtClean="0"/>
              <a:t> </a:t>
            </a:r>
            <a:endParaRPr lang="en-US" sz="6400"/>
          </a:p>
          <a:p>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26</a:t>
            </a:fld>
            <a:endParaRPr lang="en-US"/>
          </a:p>
        </p:txBody>
      </p:sp>
    </p:spTree>
    <p:extLst>
      <p:ext uri="{BB962C8B-B14F-4D97-AF65-F5344CB8AC3E}">
        <p14:creationId xmlns:p14="http://schemas.microsoft.com/office/powerpoint/2010/main" val="2093501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(3.5.2.2)</a:t>
            </a:r>
            <a:endParaRPr lang="en-US"/>
          </a:p>
        </p:txBody>
      </p:sp>
      <p:sp>
        <p:nvSpPr>
          <p:cNvPr id="3" name="Content Placeholder 2"/>
          <p:cNvSpPr>
            <a:spLocks noGrp="1"/>
          </p:cNvSpPr>
          <p:nvPr>
            <p:ph idx="1"/>
          </p:nvPr>
        </p:nvSpPr>
        <p:spPr/>
        <p:txBody>
          <a:bodyPr/>
          <a:lstStyle/>
          <a:p>
            <a:r>
              <a:rPr lang="en-US" sz="2800" smtClean="0"/>
              <a:t>Measure within the </a:t>
            </a:r>
            <a:r>
              <a:rPr lang="en-US" sz="2800" i="1" smtClean="0"/>
              <a:t>neat lines</a:t>
            </a:r>
            <a:r>
              <a:rPr lang="en-US" sz="2800"/>
              <a:t> </a:t>
            </a:r>
            <a:r>
              <a:rPr lang="en-US" sz="2800" smtClean="0"/>
              <a:t>(lines </a:t>
            </a:r>
            <a:r>
              <a:rPr lang="en-US" sz="2800"/>
              <a:t>marking the outer edge of a map or chart, separating its detail from any border or </a:t>
            </a:r>
            <a:r>
              <a:rPr lang="en-US" sz="2800" smtClean="0"/>
              <a:t>margin)</a:t>
            </a:r>
          </a:p>
          <a:p>
            <a:r>
              <a:rPr lang="en-US" sz="2800" smtClean="0"/>
              <a:t>Record height x width in 300 subfield $c</a:t>
            </a:r>
          </a:p>
          <a:p>
            <a:pPr marL="857250" lvl="2" indent="0">
              <a:buNone/>
            </a:pPr>
            <a:r>
              <a:rPr lang="en-US" sz="2000"/>
              <a:t>245 00 	$a Map of Finno-Ugric peoples = $b Карта финно-угорских народов / $c Hungarian National Organisation of the World Congress of Finno-Ugric Peoples.</a:t>
            </a:r>
          </a:p>
          <a:p>
            <a:pPr marL="857250" lvl="2" indent="0">
              <a:buNone/>
            </a:pPr>
            <a:r>
              <a:rPr lang="en-US" sz="2000"/>
              <a:t>300	$a 1 map : $b color ; $c </a:t>
            </a:r>
            <a:r>
              <a:rPr lang="en-US" sz="2000" b="1"/>
              <a:t>44 </a:t>
            </a:r>
            <a:r>
              <a:rPr lang="en-US" sz="2000" b="1" smtClean="0"/>
              <a:t>x </a:t>
            </a:r>
            <a:r>
              <a:rPr lang="en-US" sz="2000" b="1"/>
              <a:t>97 </a:t>
            </a:r>
            <a:r>
              <a:rPr lang="en-US" sz="2000" b="1" smtClean="0"/>
              <a:t>cm</a:t>
            </a:r>
            <a:endParaRPr lang="en-US" sz="2000"/>
          </a:p>
          <a:p>
            <a:pPr marL="857250" lvl="2" indent="0">
              <a:buNone/>
            </a:pPr>
            <a:endParaRPr lang="en-US" sz="2000"/>
          </a:p>
          <a:p>
            <a:pPr marL="800100" lvl="2" indent="0">
              <a:buNone/>
            </a:pPr>
            <a:r>
              <a:rPr lang="en-US" sz="2000"/>
              <a:t>245 10 	$a Somalia : $b country profile.</a:t>
            </a:r>
          </a:p>
          <a:p>
            <a:pPr marL="800100" lvl="2" indent="0">
              <a:buNone/>
            </a:pPr>
            <a:r>
              <a:rPr lang="en-US" sz="2000"/>
              <a:t>300	$a 1 map : $b</a:t>
            </a:r>
            <a:r>
              <a:rPr lang="en-US" sz="2000" b="1"/>
              <a:t> </a:t>
            </a:r>
            <a:r>
              <a:rPr lang="en-US" sz="2000" smtClean="0"/>
              <a:t>color</a:t>
            </a:r>
            <a:r>
              <a:rPr lang="en-US" sz="2000"/>
              <a:t> ; $c </a:t>
            </a:r>
            <a:r>
              <a:rPr lang="en-US" sz="2000" b="1"/>
              <a:t>54 x 44 cm</a:t>
            </a:r>
            <a:r>
              <a:rPr lang="en-US" sz="2000" smtClean="0"/>
              <a:t> </a:t>
            </a:r>
            <a:endParaRPr lang="en-US" sz="6400"/>
          </a:p>
          <a:p>
            <a:endParaRPr lang="en-US" sz="280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27</a:t>
            </a:fld>
            <a:endParaRPr lang="en-US"/>
          </a:p>
        </p:txBody>
      </p:sp>
    </p:spTree>
    <p:extLst>
      <p:ext uri="{BB962C8B-B14F-4D97-AF65-F5344CB8AC3E}">
        <p14:creationId xmlns:p14="http://schemas.microsoft.com/office/powerpoint/2010/main" val="3256656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(3.5.2.5)</a:t>
            </a:r>
            <a:endParaRPr lang="en-US"/>
          </a:p>
        </p:txBody>
      </p:sp>
      <p:sp>
        <p:nvSpPr>
          <p:cNvPr id="3" name="Content Placeholder 2"/>
          <p:cNvSpPr>
            <a:spLocks noGrp="1"/>
          </p:cNvSpPr>
          <p:nvPr>
            <p:ph idx="1"/>
          </p:nvPr>
        </p:nvSpPr>
        <p:spPr/>
        <p:txBody>
          <a:bodyPr/>
          <a:lstStyle/>
          <a:p>
            <a:r>
              <a:rPr lang="en-US" sz="2800" smtClean="0"/>
              <a:t>if the map is less than half the size of the sheet, or there is substantial additional information on the sheet, also record the dimensions of the sheet.</a:t>
            </a:r>
          </a:p>
          <a:p>
            <a:endParaRPr lang="en-US" sz="2800" smtClean="0"/>
          </a:p>
          <a:p>
            <a:pPr marL="857250" lvl="2" indent="0">
              <a:buNone/>
            </a:pPr>
            <a:r>
              <a:rPr lang="en-US" sz="2000" smtClean="0"/>
              <a:t>245 </a:t>
            </a:r>
            <a:r>
              <a:rPr lang="en-US" sz="2000"/>
              <a:t>00 	$a Map of Finno-Ugric peoples = $b Карта финно-угорских народов / $c Hungarian National Organisation of the World Congress of Finno-Ugric Peoples.</a:t>
            </a:r>
          </a:p>
          <a:p>
            <a:pPr marL="857250" lvl="2" indent="0">
              <a:buNone/>
            </a:pPr>
            <a:r>
              <a:rPr lang="en-US" sz="2000"/>
              <a:t>300	$a 1 map : $b color ; $c 44 </a:t>
            </a:r>
            <a:r>
              <a:rPr lang="en-US" sz="2000" smtClean="0"/>
              <a:t>x </a:t>
            </a:r>
            <a:r>
              <a:rPr lang="en-US" sz="2000"/>
              <a:t>97 </a:t>
            </a:r>
            <a:r>
              <a:rPr lang="en-US" sz="2000" smtClean="0"/>
              <a:t>cm</a:t>
            </a:r>
            <a:r>
              <a:rPr lang="en-US" sz="2000"/>
              <a:t>,</a:t>
            </a:r>
            <a:r>
              <a:rPr lang="en-US" sz="2000" b="1"/>
              <a:t> on sheet 66 x 99 cm</a:t>
            </a:r>
            <a:endParaRPr lang="en-US" sz="2000"/>
          </a:p>
          <a:p>
            <a:pPr marL="857250" lvl="2" indent="0">
              <a:buNone/>
            </a:pPr>
            <a:endParaRPr lang="en-US" sz="2000"/>
          </a:p>
          <a:p>
            <a:pPr marL="800100" lvl="2" indent="0">
              <a:buNone/>
            </a:pPr>
            <a:r>
              <a:rPr lang="en-US" sz="2000"/>
              <a:t>245 10 	$a Somalia : $b country profile.</a:t>
            </a:r>
          </a:p>
          <a:p>
            <a:pPr marL="800100" lvl="2" indent="0">
              <a:buNone/>
            </a:pPr>
            <a:r>
              <a:rPr lang="en-US" sz="2000"/>
              <a:t>300	$a 1 map : $b</a:t>
            </a:r>
            <a:r>
              <a:rPr lang="en-US" sz="2000" b="1"/>
              <a:t> </a:t>
            </a:r>
            <a:r>
              <a:rPr lang="en-US" sz="2000" smtClean="0"/>
              <a:t>color</a:t>
            </a:r>
            <a:r>
              <a:rPr lang="en-US" sz="2000"/>
              <a:t> ; $c 54 x 44 </a:t>
            </a:r>
            <a:r>
              <a:rPr lang="en-US" sz="2000" smtClean="0"/>
              <a:t>cm</a:t>
            </a:r>
            <a:r>
              <a:rPr lang="en-US" sz="2000"/>
              <a:t>, </a:t>
            </a:r>
            <a:r>
              <a:rPr lang="en-US" sz="2000" b="1"/>
              <a:t>on sheet 70 x 99 cm</a:t>
            </a:r>
            <a:r>
              <a:rPr lang="en-US" sz="2000" smtClean="0"/>
              <a:t> </a:t>
            </a:r>
            <a:endParaRPr lang="en-US" sz="6400"/>
          </a:p>
          <a:p>
            <a:endParaRPr lang="en-US" sz="280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28</a:t>
            </a:fld>
            <a:endParaRPr lang="en-US"/>
          </a:p>
        </p:txBody>
      </p:sp>
    </p:spTree>
    <p:extLst>
      <p:ext uri="{BB962C8B-B14F-4D97-AF65-F5344CB8AC3E}">
        <p14:creationId xmlns:p14="http://schemas.microsoft.com/office/powerpoint/2010/main" val="3639205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(3.5.2.6)</a:t>
            </a:r>
            <a:endParaRPr lang="en-US"/>
          </a:p>
        </p:txBody>
      </p:sp>
      <p:sp>
        <p:nvSpPr>
          <p:cNvPr id="3" name="Content Placeholder 2"/>
          <p:cNvSpPr>
            <a:spLocks noGrp="1"/>
          </p:cNvSpPr>
          <p:nvPr>
            <p:ph idx="1"/>
          </p:nvPr>
        </p:nvSpPr>
        <p:spPr/>
        <p:txBody>
          <a:bodyPr/>
          <a:lstStyle/>
          <a:p>
            <a:r>
              <a:rPr lang="en-US" sz="2800" smtClean="0"/>
              <a:t>if the map is intended to be folded, add the dimensions of the sheet in folded form</a:t>
            </a:r>
          </a:p>
          <a:p>
            <a:endParaRPr lang="en-US" sz="2800" smtClean="0"/>
          </a:p>
          <a:p>
            <a:pPr marL="857250" lvl="2" indent="0">
              <a:buNone/>
            </a:pPr>
            <a:r>
              <a:rPr lang="en-US" sz="2000" smtClean="0"/>
              <a:t>245 </a:t>
            </a:r>
            <a:r>
              <a:rPr lang="en-US" sz="2000"/>
              <a:t>00 	$a Map of Finno-Ugric peoples = $b Карта финно-угорских народов / $c Hungarian National Organisation of the World Congress of Finno-Ugric Peoples.</a:t>
            </a:r>
          </a:p>
          <a:p>
            <a:pPr marL="857250" lvl="2" indent="0">
              <a:buNone/>
            </a:pPr>
            <a:r>
              <a:rPr lang="en-US" sz="2000"/>
              <a:t>300	$a 1 map : $b color ; $c 44 </a:t>
            </a:r>
            <a:r>
              <a:rPr lang="en-US" sz="2000" smtClean="0"/>
              <a:t>x </a:t>
            </a:r>
            <a:r>
              <a:rPr lang="en-US" sz="2000"/>
              <a:t>97 </a:t>
            </a:r>
            <a:r>
              <a:rPr lang="en-US" sz="2000" smtClean="0"/>
              <a:t>cm</a:t>
            </a:r>
            <a:r>
              <a:rPr lang="en-US" sz="2000"/>
              <a:t>,</a:t>
            </a:r>
            <a:r>
              <a:rPr lang="en-US" sz="2000" b="1"/>
              <a:t> </a:t>
            </a:r>
            <a:r>
              <a:rPr lang="en-US" sz="2000"/>
              <a:t>on sheet 66 x 99 </a:t>
            </a:r>
            <a:r>
              <a:rPr lang="en-US" sz="2000" smtClean="0"/>
              <a:t>cm</a:t>
            </a:r>
            <a:r>
              <a:rPr lang="en-US" sz="2000"/>
              <a:t>,</a:t>
            </a:r>
            <a:r>
              <a:rPr lang="en-US" sz="2000" b="1"/>
              <a:t> folded to 23 x 13 cm</a:t>
            </a:r>
            <a:endParaRPr lang="en-US" sz="2000"/>
          </a:p>
          <a:p>
            <a:pPr marL="857250" lvl="2" indent="0">
              <a:buNone/>
            </a:pPr>
            <a:endParaRPr lang="en-US" sz="200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29</a:t>
            </a:fld>
            <a:endParaRPr lang="en-US"/>
          </a:p>
        </p:txBody>
      </p:sp>
    </p:spTree>
    <p:extLst>
      <p:ext uri="{BB962C8B-B14F-4D97-AF65-F5344CB8AC3E}">
        <p14:creationId xmlns:p14="http://schemas.microsoft.com/office/powerpoint/2010/main" val="3407453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Mode of Issuance</a:t>
            </a:r>
            <a:endParaRPr lang="en-US"/>
          </a:p>
        </p:txBody>
      </p:sp>
      <p:sp>
        <p:nvSpPr>
          <p:cNvPr id="3" name="Content Placeholder 2"/>
          <p:cNvSpPr>
            <a:spLocks noGrp="1"/>
          </p:cNvSpPr>
          <p:nvPr>
            <p:ph idx="1"/>
          </p:nvPr>
        </p:nvSpPr>
        <p:spPr/>
        <p:txBody>
          <a:bodyPr/>
          <a:lstStyle/>
          <a:p>
            <a:r>
              <a:rPr lang="en-US" smtClean="0"/>
              <a:t>Single unit monograph?</a:t>
            </a:r>
          </a:p>
          <a:p>
            <a:r>
              <a:rPr lang="en-US" smtClean="0"/>
              <a:t>Multipart monograph?</a:t>
            </a:r>
          </a:p>
          <a:p>
            <a:r>
              <a:rPr lang="en-US" smtClean="0"/>
              <a:t>Serial?</a:t>
            </a:r>
          </a:p>
          <a:p>
            <a:r>
              <a:rPr lang="en-US" smtClean="0"/>
              <a:t>Integrating resource?</a:t>
            </a: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a:t>
            </a:fld>
            <a:endParaRPr lang="en-US"/>
          </a:p>
        </p:txBody>
      </p:sp>
    </p:spTree>
    <p:extLst>
      <p:ext uri="{BB962C8B-B14F-4D97-AF65-F5344CB8AC3E}">
        <p14:creationId xmlns:p14="http://schemas.microsoft.com/office/powerpoint/2010/main" val="2961530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content, media, </a:t>
            </a:r>
            <a:br>
              <a:rPr lang="en-US" smtClean="0"/>
            </a:br>
            <a:r>
              <a:rPr lang="en-US" smtClean="0"/>
              <a:t>and carrier type (3.2, 3.3, 6.9)</a:t>
            </a:r>
            <a:endParaRPr lang="en-US"/>
          </a:p>
        </p:txBody>
      </p:sp>
      <p:sp>
        <p:nvSpPr>
          <p:cNvPr id="3" name="Content Placeholder 2"/>
          <p:cNvSpPr>
            <a:spLocks noGrp="1"/>
          </p:cNvSpPr>
          <p:nvPr>
            <p:ph idx="1"/>
          </p:nvPr>
        </p:nvSpPr>
        <p:spPr>
          <a:xfrm>
            <a:off x="457200" y="1600200"/>
            <a:ext cx="8229600" cy="4495799"/>
          </a:xfrm>
        </p:spPr>
        <p:txBody>
          <a:bodyPr numCol="1"/>
          <a:lstStyle/>
          <a:p>
            <a:pPr marL="0" indent="0">
              <a:buNone/>
            </a:pPr>
            <a:r>
              <a:rPr lang="en-US" sz="2400" i="1" smtClean="0"/>
              <a:t>Sheet map(s)</a:t>
            </a:r>
          </a:p>
          <a:p>
            <a:pPr marL="0" indent="0">
              <a:buNone/>
            </a:pPr>
            <a:r>
              <a:rPr lang="en-US" sz="2400" smtClean="0"/>
              <a:t>336  </a:t>
            </a:r>
            <a:r>
              <a:rPr lang="en-US" sz="2400"/>
              <a:t>	</a:t>
            </a:r>
            <a:r>
              <a:rPr lang="en-US" sz="2400" smtClean="0"/>
              <a:t>$a cartographic image $2 rdacontent</a:t>
            </a:r>
          </a:p>
          <a:p>
            <a:pPr marL="0" indent="0">
              <a:buNone/>
            </a:pPr>
            <a:r>
              <a:rPr lang="en-US" sz="2400" smtClean="0"/>
              <a:t>337 </a:t>
            </a:r>
            <a:r>
              <a:rPr lang="en-US" sz="2400"/>
              <a:t>	</a:t>
            </a:r>
            <a:r>
              <a:rPr lang="en-US" sz="2400" smtClean="0"/>
              <a:t>$a unmediated $2 </a:t>
            </a:r>
            <a:r>
              <a:rPr lang="en-US" sz="2400"/>
              <a:t>rdamedia	</a:t>
            </a:r>
            <a:endParaRPr lang="en-US" sz="2400" smtClean="0"/>
          </a:p>
          <a:p>
            <a:pPr marL="0" indent="0">
              <a:buNone/>
            </a:pPr>
            <a:r>
              <a:rPr lang="en-US" sz="2400" smtClean="0"/>
              <a:t>338  </a:t>
            </a:r>
            <a:r>
              <a:rPr lang="en-US" sz="2400"/>
              <a:t>	</a:t>
            </a:r>
            <a:r>
              <a:rPr lang="en-US" sz="2400" smtClean="0"/>
              <a:t>$a sheet $2 rdacarrier</a:t>
            </a:r>
          </a:p>
          <a:p>
            <a:pPr marL="0" indent="0">
              <a:buNone/>
            </a:pPr>
            <a:endParaRPr lang="en-US" sz="2400" smtClean="0"/>
          </a:p>
          <a:p>
            <a:pPr marL="0" indent="0">
              <a:buNone/>
            </a:pPr>
            <a:r>
              <a:rPr lang="en-US" sz="2400" i="1" smtClean="0"/>
              <a:t>Atlas</a:t>
            </a:r>
            <a:endParaRPr lang="en-US" sz="2400" i="1"/>
          </a:p>
          <a:p>
            <a:pPr marL="0" indent="0">
              <a:buNone/>
            </a:pPr>
            <a:r>
              <a:rPr lang="en-US" sz="2400" smtClean="0"/>
              <a:t>336  </a:t>
            </a:r>
            <a:r>
              <a:rPr lang="en-US" sz="2400"/>
              <a:t>	</a:t>
            </a:r>
            <a:r>
              <a:rPr lang="en-US" sz="2400" smtClean="0"/>
              <a:t>$a </a:t>
            </a:r>
            <a:r>
              <a:rPr lang="en-US" sz="2400"/>
              <a:t>cartographic image $</a:t>
            </a:r>
            <a:r>
              <a:rPr lang="en-US" sz="2400" smtClean="0"/>
              <a:t>2 rdacontent</a:t>
            </a:r>
          </a:p>
          <a:p>
            <a:pPr marL="0" indent="0">
              <a:buNone/>
            </a:pPr>
            <a:r>
              <a:rPr lang="en-US" sz="2400" smtClean="0"/>
              <a:t>337  </a:t>
            </a:r>
            <a:r>
              <a:rPr lang="en-US" sz="2400"/>
              <a:t>	</a:t>
            </a:r>
            <a:r>
              <a:rPr lang="en-US" sz="2400" smtClean="0"/>
              <a:t>$a unmediated $2 </a:t>
            </a:r>
            <a:r>
              <a:rPr lang="en-US" sz="2400"/>
              <a:t>rdamedia	</a:t>
            </a:r>
            <a:endParaRPr lang="en-US" sz="2400" smtClean="0"/>
          </a:p>
          <a:p>
            <a:pPr marL="0" indent="0">
              <a:buNone/>
            </a:pPr>
            <a:r>
              <a:rPr lang="en-US" sz="2400" smtClean="0"/>
              <a:t>338  </a:t>
            </a:r>
            <a:r>
              <a:rPr lang="en-US" sz="2400"/>
              <a:t>	</a:t>
            </a:r>
            <a:r>
              <a:rPr lang="en-US" sz="2400" smtClean="0"/>
              <a:t>$a volume $2 </a:t>
            </a:r>
            <a:r>
              <a:rPr lang="en-US" sz="2400"/>
              <a:t>rdacarrier</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30</a:t>
            </a:fld>
            <a:endParaRPr lang="en-US"/>
          </a:p>
        </p:txBody>
      </p:sp>
    </p:spTree>
    <p:extLst>
      <p:ext uri="{BB962C8B-B14F-4D97-AF65-F5344CB8AC3E}">
        <p14:creationId xmlns:p14="http://schemas.microsoft.com/office/powerpoint/2010/main" val="1562953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 Statement</a:t>
            </a:r>
            <a:endParaRPr lang="en-US"/>
          </a:p>
        </p:txBody>
      </p:sp>
      <p:sp>
        <p:nvSpPr>
          <p:cNvPr id="3" name="Content Placeholder 2"/>
          <p:cNvSpPr>
            <a:spLocks noGrp="1"/>
          </p:cNvSpPr>
          <p:nvPr>
            <p:ph idx="1"/>
          </p:nvPr>
        </p:nvSpPr>
        <p:spPr/>
        <p:txBody>
          <a:bodyPr/>
          <a:lstStyle/>
          <a:p>
            <a:r>
              <a:rPr lang="en-US" smtClean="0"/>
              <a:t>Record series statement if present on the item (no different from any other format)</a:t>
            </a:r>
          </a:p>
          <a:p>
            <a:endParaRPr lang="en-US"/>
          </a:p>
          <a:p>
            <a:pPr marL="800100" lvl="2" indent="0">
              <a:buNone/>
            </a:pPr>
            <a:r>
              <a:rPr lang="en-US"/>
              <a:t>245 10 	$a Geologic map of the Stokes Mountain region, western Sierra Nevada Mountains, California</a:t>
            </a:r>
            <a:r>
              <a:rPr lang="fr-FR" smtClean="0"/>
              <a:t>.</a:t>
            </a:r>
            <a:endParaRPr lang="en-US"/>
          </a:p>
          <a:p>
            <a:pPr marL="800100" lvl="2" indent="0">
              <a:buNone/>
            </a:pPr>
            <a:r>
              <a:rPr lang="en-US" smtClean="0"/>
              <a:t>490 0</a:t>
            </a:r>
            <a:r>
              <a:rPr lang="en-US"/>
              <a:t>	$</a:t>
            </a:r>
            <a:r>
              <a:rPr lang="en-US" smtClean="0"/>
              <a:t>a </a:t>
            </a:r>
            <a:r>
              <a:rPr lang="en-US"/>
              <a:t>Map and chart series / Geological Society of America </a:t>
            </a:r>
            <a:r>
              <a:rPr lang="en-US" smtClean="0"/>
              <a:t>; $v MCH100</a:t>
            </a: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31</a:t>
            </a:fld>
            <a:endParaRPr lang="en-US"/>
          </a:p>
        </p:txBody>
      </p:sp>
    </p:spTree>
    <p:extLst>
      <p:ext uri="{BB962C8B-B14F-4D97-AF65-F5344CB8AC3E}">
        <p14:creationId xmlns:p14="http://schemas.microsoft.com/office/powerpoint/2010/main" val="555956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r>
              <a:rPr lang="en-US" smtClean="0"/>
              <a:t>Record notes as appropriate. </a:t>
            </a:r>
          </a:p>
          <a:p>
            <a:pPr lvl="1"/>
            <a:r>
              <a:rPr lang="en-US" sz="2400" smtClean="0"/>
              <a:t>language (RDA 7.12, MARC 546)</a:t>
            </a:r>
          </a:p>
          <a:p>
            <a:pPr marL="914400" lvl="2" indent="0">
              <a:buNone/>
            </a:pPr>
            <a:r>
              <a:rPr lang="en-US" sz="1800" smtClean="0"/>
              <a:t>546   $a Legend in English and Russian.</a:t>
            </a:r>
          </a:p>
          <a:p>
            <a:pPr lvl="1"/>
            <a:r>
              <a:rPr lang="en-US" sz="2400"/>
              <a:t>method of showing relief or depth (RDA 7.27, MARC 500)</a:t>
            </a:r>
          </a:p>
          <a:p>
            <a:pPr marL="914400" lvl="2" indent="0">
              <a:buNone/>
            </a:pPr>
            <a:r>
              <a:rPr lang="en-US" sz="1800"/>
              <a:t>500    $a Relief shown by shading and spot heights.</a:t>
            </a:r>
          </a:p>
          <a:p>
            <a:pPr marL="914400" lvl="2" indent="0">
              <a:buNone/>
            </a:pPr>
            <a:r>
              <a:rPr lang="en-US" sz="1800"/>
              <a:t>500    $a Depth shown by bathymetric tints and soundings.</a:t>
            </a:r>
          </a:p>
          <a:p>
            <a:pPr lvl="1"/>
            <a:r>
              <a:rPr lang="en-US" sz="2400" smtClean="0"/>
              <a:t>numbers (MARC </a:t>
            </a:r>
            <a:r>
              <a:rPr lang="en-US" sz="2400"/>
              <a:t>500)</a:t>
            </a:r>
          </a:p>
          <a:p>
            <a:pPr marL="914400" lvl="2" indent="0">
              <a:buNone/>
            </a:pPr>
            <a:r>
              <a:rPr lang="en-US" sz="1800"/>
              <a:t>500 </a:t>
            </a:r>
            <a:r>
              <a:rPr lang="en-US" sz="1800" smtClean="0"/>
              <a:t>   $</a:t>
            </a:r>
            <a:r>
              <a:rPr lang="en-US" sz="1800"/>
              <a:t>a “446646ID 3-12</a:t>
            </a:r>
            <a:r>
              <a:rPr lang="en-US" sz="1800" smtClean="0"/>
              <a:t>.”</a:t>
            </a:r>
            <a:endParaRPr lang="en-US" sz="1800"/>
          </a:p>
          <a:p>
            <a:pPr lvl="1"/>
            <a:r>
              <a:rPr lang="en-US" sz="2400" smtClean="0"/>
              <a:t>details of ancillary material (RDA 25, MARC 500 or 505)</a:t>
            </a:r>
          </a:p>
          <a:p>
            <a:pPr marL="914400" lvl="2" indent="0">
              <a:buNone/>
            </a:pPr>
            <a:r>
              <a:rPr lang="en-US" sz="1800" smtClean="0"/>
              <a:t>500    $a </a:t>
            </a:r>
            <a:r>
              <a:rPr lang="en-US" sz="1800"/>
              <a:t>Includes ancillary maps: Clan distribution -- Land use and economic activity -- Somaliland and Puntland -- Population density -- Indian Ocean Range Rings -- Neighborhoods of Mogadishu</a:t>
            </a:r>
            <a:r>
              <a:rPr lang="en-US" sz="1800" smtClean="0"/>
              <a:t>.</a:t>
            </a:r>
            <a:endParaRPr lang="en-US" sz="1600" smtClean="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32</a:t>
            </a:fld>
            <a:endParaRPr lang="en-US"/>
          </a:p>
        </p:txBody>
      </p:sp>
    </p:spTree>
    <p:extLst>
      <p:ext uri="{BB962C8B-B14F-4D97-AF65-F5344CB8AC3E}">
        <p14:creationId xmlns:p14="http://schemas.microsoft.com/office/powerpoint/2010/main" val="854808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smtClean="0"/>
              <a:t>Notes</a:t>
            </a:r>
            <a:endParaRPr lang="en-US"/>
          </a:p>
        </p:txBody>
      </p:sp>
      <p:sp>
        <p:nvSpPr>
          <p:cNvPr id="3" name="Content Placeholder 2"/>
          <p:cNvSpPr>
            <a:spLocks noGrp="1"/>
          </p:cNvSpPr>
          <p:nvPr>
            <p:ph idx="1"/>
          </p:nvPr>
        </p:nvSpPr>
        <p:spPr>
          <a:xfrm>
            <a:off x="457200" y="990600"/>
            <a:ext cx="8229600" cy="4906963"/>
          </a:xfrm>
        </p:spPr>
        <p:txBody>
          <a:bodyPr/>
          <a:lstStyle/>
          <a:p>
            <a:pPr marL="857250" lvl="2" indent="0">
              <a:buNone/>
            </a:pPr>
            <a:r>
              <a:rPr lang="en-US" sz="1800"/>
              <a:t>245 00 	$a Map of Finno-Ugric peoples = $b Карта финно-угорских народов / $c Hungarian National Organisation of the World Congress of Finno-Ugric </a:t>
            </a:r>
            <a:r>
              <a:rPr lang="en-US" sz="1800" smtClean="0"/>
              <a:t>Peoples.</a:t>
            </a:r>
          </a:p>
          <a:p>
            <a:pPr marL="857250" lvl="2" indent="0">
              <a:buNone/>
            </a:pPr>
            <a:r>
              <a:rPr lang="en-US" sz="1800" smtClean="0"/>
              <a:t>546   </a:t>
            </a:r>
            <a:r>
              <a:rPr lang="en-US" sz="1800"/>
              <a:t>	$a </a:t>
            </a:r>
            <a:r>
              <a:rPr lang="en-US" sz="1800" b="1"/>
              <a:t>Legend in English and </a:t>
            </a:r>
            <a:r>
              <a:rPr lang="en-US" sz="1800" b="1" smtClean="0"/>
              <a:t>Russian.</a:t>
            </a:r>
            <a:endParaRPr lang="en-US" sz="1800"/>
          </a:p>
          <a:p>
            <a:pPr marL="857250" lvl="2" indent="0">
              <a:buNone/>
            </a:pPr>
            <a:r>
              <a:rPr lang="en-US" sz="1800" smtClean="0"/>
              <a:t>500  </a:t>
            </a:r>
            <a:r>
              <a:rPr lang="en-US" sz="1800"/>
              <a:t>	$a </a:t>
            </a:r>
            <a:r>
              <a:rPr lang="en-US" sz="1800" b="1"/>
              <a:t>Includes ancillary maps: Ancient homelands of the Uralic peoples and the migration of the Hungarians -- Europe in the 10th century -- Routes of some Hungarian research expeditions before 1914.</a:t>
            </a:r>
            <a:endParaRPr lang="en-US" sz="1800" smtClean="0"/>
          </a:p>
          <a:p>
            <a:pPr marL="857250" lvl="2" indent="0">
              <a:buNone/>
            </a:pPr>
            <a:endParaRPr lang="en-US" sz="1800"/>
          </a:p>
          <a:p>
            <a:pPr marL="800100" lvl="2" indent="0">
              <a:buNone/>
            </a:pPr>
            <a:r>
              <a:rPr lang="en-US" sz="1800"/>
              <a:t>245 10 	$a Somalia : $b country profile.</a:t>
            </a:r>
          </a:p>
          <a:p>
            <a:pPr marL="800100" lvl="2" indent="0">
              <a:buNone/>
            </a:pPr>
            <a:r>
              <a:rPr lang="en-US" sz="1800"/>
              <a:t>500 	$a</a:t>
            </a:r>
            <a:r>
              <a:rPr lang="en-US" sz="1800" b="1"/>
              <a:t> “446646ID 3-12.”</a:t>
            </a:r>
            <a:endParaRPr lang="en-US" sz="1800"/>
          </a:p>
          <a:p>
            <a:pPr marL="800100" lvl="2" indent="0">
              <a:buNone/>
            </a:pPr>
            <a:r>
              <a:rPr lang="en-US" sz="1800"/>
              <a:t>500  	$a</a:t>
            </a:r>
            <a:r>
              <a:rPr lang="en-US" sz="1800" b="1"/>
              <a:t> Relief shown by shading and spot heights.</a:t>
            </a:r>
            <a:endParaRPr lang="en-US" sz="1800"/>
          </a:p>
          <a:p>
            <a:pPr marL="800100" lvl="2" indent="0">
              <a:buNone/>
            </a:pPr>
            <a:r>
              <a:rPr lang="en-US" sz="1800"/>
              <a:t>500  	$a</a:t>
            </a:r>
            <a:r>
              <a:rPr lang="en-US" sz="1800" b="1"/>
              <a:t> Depth shown by bathymetric tints and soundings.</a:t>
            </a:r>
            <a:endParaRPr lang="en-US" sz="1800"/>
          </a:p>
          <a:p>
            <a:pPr marL="800100" lvl="2" indent="0">
              <a:buNone/>
            </a:pPr>
            <a:r>
              <a:rPr lang="en-US" sz="1800"/>
              <a:t>500  	$a </a:t>
            </a:r>
            <a:r>
              <a:rPr lang="en-US" sz="1800" b="1"/>
              <a:t>Includes text, timeline of major events between 1887 and 2011, and comparative area map. Shows boundaries, populated places.</a:t>
            </a:r>
            <a:endParaRPr lang="en-US" sz="1800"/>
          </a:p>
          <a:p>
            <a:pPr marL="800100" lvl="2" indent="0">
              <a:buNone/>
            </a:pPr>
            <a:r>
              <a:rPr lang="en-US" sz="1800"/>
              <a:t>500  	$a </a:t>
            </a:r>
            <a:r>
              <a:rPr lang="en-US" sz="1800" b="1"/>
              <a:t>Includes ancillary maps: Clan distribution -- Land use and economic activity -- Somaliland and Puntland -- Population density -- Indian Ocean Range Rings -- Neighborhoods of Mogadishu.</a:t>
            </a:r>
            <a:endParaRPr lang="en-US" sz="180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33</a:t>
            </a:fld>
            <a:endParaRPr lang="en-US"/>
          </a:p>
        </p:txBody>
      </p:sp>
    </p:spTree>
    <p:extLst>
      <p:ext uri="{BB962C8B-B14F-4D97-AF65-F5344CB8AC3E}">
        <p14:creationId xmlns:p14="http://schemas.microsoft.com/office/powerpoint/2010/main" val="1552115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Identifier for the manifestation (2.15)</a:t>
            </a:r>
            <a:endParaRPr lang="en-US"/>
          </a:p>
        </p:txBody>
      </p:sp>
      <p:sp>
        <p:nvSpPr>
          <p:cNvPr id="3" name="Content Placeholder 2"/>
          <p:cNvSpPr>
            <a:spLocks noGrp="1"/>
          </p:cNvSpPr>
          <p:nvPr>
            <p:ph idx="1"/>
          </p:nvPr>
        </p:nvSpPr>
        <p:spPr/>
        <p:txBody>
          <a:bodyPr/>
          <a:lstStyle/>
          <a:p>
            <a:r>
              <a:rPr lang="en-US" smtClean="0"/>
              <a:t>Record identifiers</a:t>
            </a:r>
          </a:p>
          <a:p>
            <a:pPr lvl="1"/>
            <a:r>
              <a:rPr lang="en-US" smtClean="0"/>
              <a:t>ISBN in 020</a:t>
            </a:r>
          </a:p>
          <a:p>
            <a:pPr marL="800100" lvl="2" indent="0">
              <a:buNone/>
            </a:pPr>
            <a:endParaRPr lang="en-US" sz="2000" b="1" smtClean="0"/>
          </a:p>
          <a:p>
            <a:pPr marL="1257300" lvl="3" indent="0">
              <a:buNone/>
            </a:pPr>
            <a:r>
              <a:rPr lang="en-US"/>
              <a:t>020	</a:t>
            </a:r>
            <a:r>
              <a:rPr lang="en-US" smtClean="0"/>
              <a:t>   $</a:t>
            </a:r>
            <a:r>
              <a:rPr lang="en-US"/>
              <a:t>a </a:t>
            </a:r>
            <a:r>
              <a:rPr lang="en-US" b="1"/>
              <a:t>9630092077</a:t>
            </a:r>
          </a:p>
          <a:p>
            <a:pPr marL="1257300" lvl="3" indent="0">
              <a:buNone/>
            </a:pPr>
            <a:r>
              <a:rPr lang="en-US" smtClean="0"/>
              <a:t>245 </a:t>
            </a:r>
            <a:r>
              <a:rPr lang="en-US"/>
              <a:t>10 </a:t>
            </a:r>
            <a:r>
              <a:rPr lang="en-US" smtClean="0"/>
              <a:t>$</a:t>
            </a:r>
            <a:r>
              <a:rPr lang="en-US"/>
              <a:t>a Map of Finno-Ugric </a:t>
            </a:r>
            <a:r>
              <a:rPr lang="en-US" smtClean="0"/>
              <a:t>peoples</a:t>
            </a:r>
            <a:r>
              <a:rPr lang="en-US"/>
              <a:t> = $b Карта финно-угорских народов</a:t>
            </a:r>
            <a:r>
              <a:rPr lang="en-US" smtClean="0"/>
              <a:t> </a:t>
            </a:r>
            <a:r>
              <a:rPr lang="en-US"/>
              <a:t>/ $c Hungarian National Organisation of the World Congress of Finno-Ugric Peoples ; cartographer István Kozári.</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34</a:t>
            </a:fld>
            <a:endParaRPr lang="en-US"/>
          </a:p>
        </p:txBody>
      </p:sp>
    </p:spTree>
    <p:extLst>
      <p:ext uri="{BB962C8B-B14F-4D97-AF65-F5344CB8AC3E}">
        <p14:creationId xmlns:p14="http://schemas.microsoft.com/office/powerpoint/2010/main" val="1868234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principal creator (cf. 19.2.1.1.1e)</a:t>
            </a:r>
          </a:p>
          <a:p>
            <a:pPr marL="800100" lvl="2" indent="0">
              <a:buNone/>
            </a:pPr>
            <a:endParaRPr lang="en-US" b="1" smtClean="0"/>
          </a:p>
          <a:p>
            <a:pPr marL="800100" lvl="2" indent="0">
              <a:buNone/>
            </a:pPr>
            <a:r>
              <a:rPr lang="en-US" sz="2000"/>
              <a:t>100 1_	$a </a:t>
            </a:r>
            <a:r>
              <a:rPr lang="en-US" sz="2000" b="1"/>
              <a:t>Kozári, István</a:t>
            </a:r>
            <a:r>
              <a:rPr lang="en-US" sz="2000"/>
              <a:t>, $e cartographer.</a:t>
            </a:r>
          </a:p>
          <a:p>
            <a:pPr marL="800100" lvl="2" indent="0">
              <a:buNone/>
            </a:pPr>
            <a:r>
              <a:rPr lang="en-US" sz="2000"/>
              <a:t>245 10 	$a Map of Finno-Ugric peoples = $b Карта финно-угорских народов / $c Hungarian National Organisation of the World Congress of Finno-Ugric Peoples ; cartographer István Kozári.</a:t>
            </a:r>
          </a:p>
          <a:p>
            <a:pPr marL="800100" lvl="2" indent="0">
              <a:buNone/>
            </a:pPr>
            <a:endParaRPr lang="en-US" sz="2000"/>
          </a:p>
          <a:p>
            <a:pPr marL="800100" lvl="2" indent="0">
              <a:buNone/>
            </a:pPr>
            <a:r>
              <a:rPr lang="en-US" sz="2000"/>
              <a:t>110 </a:t>
            </a:r>
            <a:r>
              <a:rPr lang="en-US" sz="2000" smtClean="0"/>
              <a:t>1</a:t>
            </a:r>
            <a:r>
              <a:rPr lang="en-US" sz="2000"/>
              <a:t>	$a </a:t>
            </a:r>
            <a:r>
              <a:rPr lang="en-US" sz="2000" b="1"/>
              <a:t>United States</a:t>
            </a:r>
            <a:r>
              <a:rPr lang="en-US" sz="2000"/>
              <a:t>. $b </a:t>
            </a:r>
            <a:r>
              <a:rPr lang="en-US" sz="2000" b="1"/>
              <a:t>Central Intelligence Agency</a:t>
            </a:r>
            <a:r>
              <a:rPr lang="en-US" sz="2000"/>
              <a:t>, $e cartographer.</a:t>
            </a:r>
          </a:p>
          <a:p>
            <a:pPr marL="800100" lvl="2" indent="0">
              <a:buNone/>
            </a:pPr>
            <a:r>
              <a:rPr lang="en-US" sz="2000"/>
              <a:t>245 10 	$a Somalia : $b country profile.</a:t>
            </a:r>
          </a:p>
          <a:p>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35</a:t>
            </a:fld>
            <a:endParaRPr lang="en-US"/>
          </a:p>
        </p:txBody>
      </p:sp>
    </p:spTree>
    <p:extLst>
      <p:ext uri="{BB962C8B-B14F-4D97-AF65-F5344CB8AC3E}">
        <p14:creationId xmlns:p14="http://schemas.microsoft.com/office/powerpoint/2010/main" val="1085935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relationship of the resource to the work embodied in it.</a:t>
            </a:r>
          </a:p>
          <a:p>
            <a:pPr marL="800100" lvl="2" indent="0">
              <a:buNone/>
            </a:pPr>
            <a:r>
              <a:rPr lang="en-US" sz="1800"/>
              <a:t>100 1_	$a </a:t>
            </a:r>
            <a:r>
              <a:rPr lang="en-US" sz="1800" b="1"/>
              <a:t>Kozári, István</a:t>
            </a:r>
            <a:r>
              <a:rPr lang="en-US" sz="1800"/>
              <a:t>, $e cartographer.</a:t>
            </a:r>
          </a:p>
          <a:p>
            <a:pPr marL="800100" lvl="2" indent="0">
              <a:buNone/>
            </a:pPr>
            <a:r>
              <a:rPr lang="en-US" sz="1800"/>
              <a:t>245 10 	$a </a:t>
            </a:r>
            <a:r>
              <a:rPr lang="en-US" sz="1800" b="1"/>
              <a:t>Map of Finno-Ugric </a:t>
            </a:r>
            <a:r>
              <a:rPr lang="en-US" sz="1800" b="1" smtClean="0"/>
              <a:t>peoples</a:t>
            </a:r>
            <a:r>
              <a:rPr lang="en-US" sz="1800"/>
              <a:t> = $b Карта финно-угорских народов</a:t>
            </a:r>
            <a:r>
              <a:rPr lang="en-US" sz="1800" b="1" smtClean="0"/>
              <a:t> </a:t>
            </a:r>
            <a:r>
              <a:rPr lang="en-US" sz="1800"/>
              <a:t>/ $c Hungarian National Organisation of the World Congress of Finno-Ugric Peoples ; cartographer István Kozári.</a:t>
            </a:r>
          </a:p>
          <a:p>
            <a:pPr marL="800100" lvl="2" indent="0">
              <a:buNone/>
            </a:pPr>
            <a:endParaRPr lang="en-US" sz="1800"/>
          </a:p>
          <a:p>
            <a:pPr marL="800100" lvl="2" indent="0">
              <a:buNone/>
            </a:pPr>
            <a:r>
              <a:rPr lang="en-US" sz="1800"/>
              <a:t>110 </a:t>
            </a:r>
            <a:r>
              <a:rPr lang="en-US" sz="1800" smtClean="0"/>
              <a:t>1</a:t>
            </a:r>
            <a:r>
              <a:rPr lang="en-US" sz="1800"/>
              <a:t>	$a </a:t>
            </a:r>
            <a:r>
              <a:rPr lang="en-US" sz="1800" b="1"/>
              <a:t>United States</a:t>
            </a:r>
            <a:r>
              <a:rPr lang="en-US" sz="1800"/>
              <a:t>. $b </a:t>
            </a:r>
            <a:r>
              <a:rPr lang="en-US" sz="1800" b="1"/>
              <a:t>Central Intelligence Agency</a:t>
            </a:r>
            <a:r>
              <a:rPr lang="en-US" sz="1800"/>
              <a:t>, $e cartographer.</a:t>
            </a:r>
          </a:p>
          <a:p>
            <a:pPr marL="800100" lvl="2" indent="0">
              <a:buNone/>
            </a:pPr>
            <a:r>
              <a:rPr lang="en-US" sz="1800"/>
              <a:t>245 10 	$a </a:t>
            </a:r>
            <a:r>
              <a:rPr lang="en-US" sz="1800" b="1"/>
              <a:t>Somalia</a:t>
            </a:r>
            <a:r>
              <a:rPr lang="en-US" sz="1800"/>
              <a:t> : $b country profile.</a:t>
            </a:r>
          </a:p>
          <a:p>
            <a:pPr marL="800100" lvl="2" indent="0">
              <a:buNone/>
            </a:pPr>
            <a:endParaRPr lang="en-US" sz="180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36</a:t>
            </a:fld>
            <a:endParaRPr lang="en-US"/>
          </a:p>
        </p:txBody>
      </p:sp>
    </p:spTree>
    <p:extLst>
      <p:ext uri="{BB962C8B-B14F-4D97-AF65-F5344CB8AC3E}">
        <p14:creationId xmlns:p14="http://schemas.microsoft.com/office/powerpoint/2010/main" val="2779865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other relationships you consider important.</a:t>
            </a:r>
          </a:p>
          <a:p>
            <a:pPr marL="400050" lvl="1" indent="0">
              <a:buNone/>
            </a:pPr>
            <a:endParaRPr lang="en-US" sz="1800" smtClean="0"/>
          </a:p>
          <a:p>
            <a:pPr marL="400050" lvl="1" indent="0">
              <a:buNone/>
            </a:pPr>
            <a:r>
              <a:rPr lang="en-US" sz="2000" smtClean="0"/>
              <a:t>245 </a:t>
            </a:r>
            <a:r>
              <a:rPr lang="en-US" sz="2000"/>
              <a:t>10 </a:t>
            </a:r>
            <a:r>
              <a:rPr lang="en-US" sz="2000" smtClean="0"/>
              <a:t>$</a:t>
            </a:r>
            <a:r>
              <a:rPr lang="en-US" sz="2000"/>
              <a:t>a Map of Finno-Ugric peoples = $b Карта финно-угорских народов / $c Hungarian National Organisation of the World Congress of Finno-Ugric Peoples ; cartographer István Kozári</a:t>
            </a:r>
            <a:r>
              <a:rPr lang="en-US" sz="2000" smtClean="0"/>
              <a:t>.</a:t>
            </a:r>
          </a:p>
          <a:p>
            <a:pPr marL="400050" lvl="1" indent="0">
              <a:buNone/>
            </a:pPr>
            <a:r>
              <a:rPr lang="en-US" sz="2000" smtClean="0"/>
              <a:t>710 2_ $a </a:t>
            </a:r>
            <a:r>
              <a:rPr lang="en-US" sz="2000" b="1"/>
              <a:t>World Congress of Finno-Ugric Peoples. $b Hungarian National Organisation, $e publisher.</a:t>
            </a:r>
            <a:endParaRPr lang="en-US" sz="180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37</a:t>
            </a:fld>
            <a:endParaRPr lang="en-US"/>
          </a:p>
        </p:txBody>
      </p:sp>
    </p:spTree>
    <p:extLst>
      <p:ext uri="{BB962C8B-B14F-4D97-AF65-F5344CB8AC3E}">
        <p14:creationId xmlns:p14="http://schemas.microsoft.com/office/powerpoint/2010/main" val="880110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a:t>
            </a:r>
            <a:endParaRPr lang="en-US"/>
          </a:p>
        </p:txBody>
      </p:sp>
      <p:sp>
        <p:nvSpPr>
          <p:cNvPr id="3" name="Content Placeholder 2"/>
          <p:cNvSpPr>
            <a:spLocks noGrp="1"/>
          </p:cNvSpPr>
          <p:nvPr>
            <p:ph idx="1"/>
          </p:nvPr>
        </p:nvSpPr>
        <p:spPr/>
        <p:txBody>
          <a:bodyPr/>
          <a:lstStyle/>
          <a:p>
            <a:r>
              <a:rPr lang="en-US" smtClean="0"/>
              <a:t>Work together to catalog maps workshop participants have brought, if any.</a:t>
            </a: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38</a:t>
            </a:fld>
            <a:endParaRPr lang="en-US"/>
          </a:p>
        </p:txBody>
      </p:sp>
    </p:spTree>
    <p:extLst>
      <p:ext uri="{BB962C8B-B14F-4D97-AF65-F5344CB8AC3E}">
        <p14:creationId xmlns:p14="http://schemas.microsoft.com/office/powerpoint/2010/main" val="433429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a:t>Module </a:t>
            </a:r>
            <a:r>
              <a:rPr lang="en-US" sz="3600" b="1" smtClean="0"/>
              <a:t>15</a:t>
            </a:r>
            <a:r>
              <a:rPr lang="en-US" sz="3600" b="1"/>
              <a:t/>
            </a:r>
            <a:br>
              <a:rPr lang="en-US" sz="3600" b="1"/>
            </a:br>
            <a:r>
              <a:rPr lang="en-US" sz="3600" b="1"/>
              <a:t>Describing </a:t>
            </a:r>
            <a:r>
              <a:rPr lang="en-US" sz="3600" b="1" smtClean="0"/>
              <a:t>Printed Maps</a:t>
            </a:r>
            <a:br>
              <a:rPr lang="en-US" sz="3600" b="1" smtClean="0"/>
            </a:br>
            <a:r>
              <a:rPr lang="en-US" sz="3600" b="1"/>
              <a:t/>
            </a:r>
            <a:br>
              <a:rPr lang="en-US" sz="3600" b="1"/>
            </a:br>
            <a:r>
              <a:rPr lang="en-US" sz="3600" b="1" smtClean="0"/>
              <a:t>Questions?</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15. Describing Printed Maps</a:t>
            </a:r>
            <a:endParaRPr lang="en-US"/>
          </a:p>
        </p:txBody>
      </p:sp>
      <p:sp>
        <p:nvSpPr>
          <p:cNvPr id="3" name="Slide Number Placeholder 2"/>
          <p:cNvSpPr>
            <a:spLocks noGrp="1"/>
          </p:cNvSpPr>
          <p:nvPr>
            <p:ph type="sldNum" sz="quarter" idx="12"/>
          </p:nvPr>
        </p:nvSpPr>
        <p:spPr/>
        <p:txBody>
          <a:bodyPr/>
          <a:lstStyle/>
          <a:p>
            <a:pPr>
              <a:defRPr/>
            </a:pPr>
            <a:fld id="{2BB1B599-7F7B-42BE-81B9-48758CD7929B}" type="slidenum">
              <a:rPr lang="en-US" smtClean="0"/>
              <a:pPr>
                <a:defRPr/>
              </a:pPr>
              <a:t>39</a:t>
            </a:fld>
            <a:endParaRPr lang="en-US"/>
          </a:p>
        </p:txBody>
      </p:sp>
      <p:sp>
        <p:nvSpPr>
          <p:cNvPr id="7" name="TextBox 6"/>
          <p:cNvSpPr txBox="1">
            <a:spLocks noChangeArrowheads="1"/>
          </p:cNvSpPr>
          <p:nvPr/>
        </p:nvSpPr>
        <p:spPr>
          <a:xfrm>
            <a:off x="571500" y="4114800"/>
            <a:ext cx="8001000" cy="1981200"/>
          </a:xfrm>
          <a:prstGeom prst="rect">
            <a:avLst/>
          </a:prstGeom>
        </p:spPr>
        <p:txBody>
          <a:bodyPr vert="horz" lIns="91440" tIns="45720" rIns="91440" bIns="45720" rtlCol="0">
            <a:normAutofit fontScale="92500"/>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smtClean="0">
                <a:solidFill>
                  <a:schemeClr val="tx1"/>
                </a:solidFill>
              </a:rPr>
              <a:t>RDA Training</a:t>
            </a:r>
            <a:br>
              <a:rPr lang="en-US" sz="2800" b="1" smtClean="0">
                <a:solidFill>
                  <a:schemeClr val="tx1"/>
                </a:solidFill>
              </a:rPr>
            </a:br>
            <a:r>
              <a:rPr lang="en-US" sz="2800" b="1" smtClean="0">
                <a:solidFill>
                  <a:schemeClr val="tx1"/>
                </a:solidFill>
              </a:rPr>
              <a:t>Utah State Library</a:t>
            </a:r>
          </a:p>
          <a:p>
            <a:pPr algn="ctr"/>
            <a:r>
              <a:rPr lang="en-US" sz="2800" b="1" smtClean="0">
                <a:solidFill>
                  <a:schemeClr val="tx1"/>
                </a:solidFill>
              </a:rPr>
              <a:t>Harold B. Lee Library, Brigham Young University</a:t>
            </a:r>
          </a:p>
          <a:p>
            <a:pPr algn="ctr"/>
            <a:r>
              <a:rPr lang="en-US" sz="2800" b="1" smtClean="0">
                <a:solidFill>
                  <a:schemeClr val="tx1"/>
                </a:solidFill>
              </a:rPr>
              <a:t>April 2014</a:t>
            </a:r>
            <a:endParaRPr lang="en-US" sz="2800" dirty="0">
              <a:solidFill>
                <a:schemeClr val="tx1"/>
              </a:solidFill>
            </a:endParaRPr>
          </a:p>
        </p:txBody>
      </p:sp>
    </p:spTree>
    <p:extLst>
      <p:ext uri="{BB962C8B-B14F-4D97-AF65-F5344CB8AC3E}">
        <p14:creationId xmlns:p14="http://schemas.microsoft.com/office/powerpoint/2010/main" val="1008743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Basis for Identification</a:t>
            </a:r>
            <a:br>
              <a:rPr lang="en-US" smtClean="0"/>
            </a:br>
            <a:r>
              <a:rPr lang="en-US" smtClean="0"/>
              <a:t>RDA 2.1</a:t>
            </a:r>
            <a:endParaRPr lang="en-US"/>
          </a:p>
        </p:txBody>
      </p:sp>
      <p:sp>
        <p:nvSpPr>
          <p:cNvPr id="3" name="Content Placeholder 2"/>
          <p:cNvSpPr>
            <a:spLocks noGrp="1"/>
          </p:cNvSpPr>
          <p:nvPr>
            <p:ph idx="1"/>
          </p:nvPr>
        </p:nvSpPr>
        <p:spPr/>
        <p:txBody>
          <a:bodyPr/>
          <a:lstStyle/>
          <a:p>
            <a:r>
              <a:rPr lang="en-US" smtClean="0"/>
              <a:t>Single unit monograph</a:t>
            </a:r>
          </a:p>
          <a:p>
            <a:pPr lvl="1"/>
            <a:r>
              <a:rPr lang="en-US" smtClean="0"/>
              <a:t>The item itself</a:t>
            </a:r>
          </a:p>
          <a:p>
            <a:r>
              <a:rPr lang="en-US" smtClean="0"/>
              <a:t>Multipart monograph</a:t>
            </a:r>
          </a:p>
          <a:p>
            <a:pPr lvl="1"/>
            <a:r>
              <a:rPr lang="en-US" smtClean="0"/>
              <a:t>The first unit</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a:t>
            </a:fld>
            <a:endParaRPr lang="en-US"/>
          </a:p>
        </p:txBody>
      </p:sp>
    </p:spTree>
    <p:extLst>
      <p:ext uri="{BB962C8B-B14F-4D97-AF65-F5344CB8AC3E}">
        <p14:creationId xmlns:p14="http://schemas.microsoft.com/office/powerpoint/2010/main" val="20867807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a:t>http://net.lib.byu.edu/~catalog/people/rlm/RDAUtah201404/index.htm</a:t>
            </a:r>
            <a:endParaRPr lang="en-US" smtClean="0"/>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40</a:t>
            </a:fld>
            <a:endParaRPr lang="en-US"/>
          </a:p>
        </p:txBody>
      </p:sp>
    </p:spTree>
    <p:extLst>
      <p:ext uri="{BB962C8B-B14F-4D97-AF65-F5344CB8AC3E}">
        <p14:creationId xmlns:p14="http://schemas.microsoft.com/office/powerpoint/2010/main" val="1527643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Source of Information</a:t>
            </a:r>
            <a:br>
              <a:rPr lang="en-US" smtClean="0"/>
            </a:br>
            <a:r>
              <a:rPr lang="en-US" smtClean="0"/>
              <a:t>RDA 2.2.2</a:t>
            </a:r>
            <a:endParaRPr lang="en-US"/>
          </a:p>
        </p:txBody>
      </p:sp>
      <p:sp>
        <p:nvSpPr>
          <p:cNvPr id="3" name="Content Placeholder 2"/>
          <p:cNvSpPr>
            <a:spLocks noGrp="1"/>
          </p:cNvSpPr>
          <p:nvPr>
            <p:ph idx="1"/>
          </p:nvPr>
        </p:nvSpPr>
        <p:spPr/>
        <p:txBody>
          <a:bodyPr/>
          <a:lstStyle/>
          <a:p>
            <a:r>
              <a:rPr lang="en-US" sz="2800" smtClean="0"/>
              <a:t>Choose, in the part chosen as the basis for identification</a:t>
            </a:r>
            <a:r>
              <a:rPr lang="en-US" sz="2800"/>
              <a:t>,</a:t>
            </a:r>
            <a:endParaRPr lang="en-US" sz="2800" smtClean="0"/>
          </a:p>
          <a:p>
            <a:pPr lvl="1"/>
            <a:r>
              <a:rPr lang="en-US" sz="2400" smtClean="0"/>
              <a:t>the title sheet (e.g. for a map in a series of sheets), title page (e.g. for an atlas), or title card</a:t>
            </a:r>
          </a:p>
          <a:p>
            <a:pPr marL="457200" lvl="1" indent="0">
              <a:buNone/>
            </a:pPr>
            <a:r>
              <a:rPr lang="en-US" sz="2400" i="1" smtClean="0"/>
              <a:t>if none of these is available,</a:t>
            </a:r>
            <a:r>
              <a:rPr lang="en-US" sz="2400"/>
              <a:t> </a:t>
            </a:r>
            <a:r>
              <a:rPr lang="en-US" sz="2400" smtClean="0"/>
              <a:t>use (in this order)</a:t>
            </a:r>
            <a:endParaRPr lang="en-US" sz="2400" i="1" smtClean="0"/>
          </a:p>
          <a:p>
            <a:pPr lvl="1"/>
            <a:r>
              <a:rPr lang="en-US" sz="2400" smtClean="0"/>
              <a:t>cover</a:t>
            </a:r>
          </a:p>
          <a:p>
            <a:pPr lvl="1"/>
            <a:r>
              <a:rPr lang="en-US" sz="2400" smtClean="0"/>
              <a:t>caption (very common for maps)</a:t>
            </a:r>
          </a:p>
          <a:p>
            <a:pPr lvl="1"/>
            <a:r>
              <a:rPr lang="en-US" sz="2400" smtClean="0"/>
              <a:t>masthead</a:t>
            </a:r>
          </a:p>
          <a:p>
            <a:pPr lvl="1"/>
            <a:r>
              <a:rPr lang="en-US" sz="2400" smtClean="0"/>
              <a:t>colophon</a:t>
            </a:r>
            <a:endParaRPr lang="en-US" smtClean="0"/>
          </a:p>
          <a:p>
            <a:pPr lvl="1"/>
            <a:endParaRPr lang="en-US" smtClean="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a:t>
            </a:fld>
            <a:endParaRPr lang="en-US"/>
          </a:p>
        </p:txBody>
      </p:sp>
    </p:spTree>
    <p:extLst>
      <p:ext uri="{BB962C8B-B14F-4D97-AF65-F5344CB8AC3E}">
        <p14:creationId xmlns:p14="http://schemas.microsoft.com/office/powerpoint/2010/main" val="3562551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a:t>
            </a:fld>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5499" y="1072237"/>
            <a:ext cx="2926501" cy="53285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683" y="1085850"/>
            <a:ext cx="5115117" cy="2952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4142526"/>
            <a:ext cx="3657600" cy="1877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924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a:t>
            </a:fld>
            <a:endParaRPr lang="en-US"/>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1813" y="1600200"/>
            <a:ext cx="2750587"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213" y="1573348"/>
            <a:ext cx="4019550" cy="3989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012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Title</a:t>
            </a:r>
            <a:endParaRPr lang="en-US"/>
          </a:p>
        </p:txBody>
      </p:sp>
      <p:sp>
        <p:nvSpPr>
          <p:cNvPr id="3" name="Content Placeholder 2"/>
          <p:cNvSpPr>
            <a:spLocks noGrp="1"/>
          </p:cNvSpPr>
          <p:nvPr>
            <p:ph idx="1"/>
          </p:nvPr>
        </p:nvSpPr>
        <p:spPr/>
        <p:txBody>
          <a:bodyPr/>
          <a:lstStyle/>
          <a:p>
            <a:r>
              <a:rPr lang="en-US" smtClean="0"/>
              <a:t>Transcribe the title proper, parallel title proper and other title information exactly as found on the preferred source.</a:t>
            </a:r>
          </a:p>
          <a:p>
            <a:pPr marL="400050" lvl="1" indent="0">
              <a:buNone/>
            </a:pPr>
            <a:r>
              <a:rPr lang="en-US" b="1"/>
              <a:t>245 00 	$a Map of Finno-Ugric peoples = $</a:t>
            </a:r>
            <a:r>
              <a:rPr lang="en-US" b="1" smtClean="0"/>
              <a:t>b</a:t>
            </a:r>
            <a:r>
              <a:rPr lang="en-US"/>
              <a:t> </a:t>
            </a:r>
            <a:r>
              <a:rPr lang="en-US" b="1"/>
              <a:t>Карта финно-угорских народов</a:t>
            </a:r>
          </a:p>
          <a:p>
            <a:pPr marL="400050" lvl="1" indent="0">
              <a:buNone/>
            </a:pPr>
            <a:endParaRPr lang="en-US" b="1" smtClean="0"/>
          </a:p>
          <a:p>
            <a:pPr marL="400050" lvl="1" indent="0">
              <a:buNone/>
            </a:pPr>
            <a:r>
              <a:rPr lang="en-US" b="1"/>
              <a:t>245 10 	$a Somalia : $b country profile</a:t>
            </a: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a:t>
            </a:fld>
            <a:endParaRPr lang="en-US"/>
          </a:p>
        </p:txBody>
      </p:sp>
    </p:spTree>
    <p:extLst>
      <p:ext uri="{BB962C8B-B14F-4D97-AF65-F5344CB8AC3E}">
        <p14:creationId xmlns:p14="http://schemas.microsoft.com/office/powerpoint/2010/main" val="1418617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title information</a:t>
            </a:r>
            <a:endParaRPr lang="en-US"/>
          </a:p>
        </p:txBody>
      </p:sp>
      <p:sp>
        <p:nvSpPr>
          <p:cNvPr id="3" name="Content Placeholder 2"/>
          <p:cNvSpPr>
            <a:spLocks noGrp="1"/>
          </p:cNvSpPr>
          <p:nvPr>
            <p:ph idx="1"/>
          </p:nvPr>
        </p:nvSpPr>
        <p:spPr/>
        <p:txBody>
          <a:bodyPr/>
          <a:lstStyle/>
          <a:p>
            <a:r>
              <a:rPr lang="en-US" smtClean="0"/>
              <a:t>Record, just as with other resources</a:t>
            </a:r>
          </a:p>
          <a:p>
            <a:r>
              <a:rPr lang="en-US" smtClean="0"/>
              <a:t>For cartographic resources, you may supply other title information if the title proper does not include an indication of the area covered</a:t>
            </a:r>
          </a:p>
          <a:p>
            <a:pPr lvl="1"/>
            <a:endParaRPr lang="en-US"/>
          </a:p>
          <a:p>
            <a:pPr marL="914400" lvl="2" indent="0">
              <a:buNone/>
            </a:pPr>
            <a:r>
              <a:rPr lang="en-US" smtClean="0"/>
              <a:t>245 10 $a National parks : $b </a:t>
            </a:r>
            <a:r>
              <a:rPr lang="en-US" b="1" smtClean="0"/>
              <a:t>[in South Africa]</a:t>
            </a: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a:t>
            </a:fld>
            <a:endParaRPr lang="en-US"/>
          </a:p>
        </p:txBody>
      </p:sp>
    </p:spTree>
    <p:extLst>
      <p:ext uri="{BB962C8B-B14F-4D97-AF65-F5344CB8AC3E}">
        <p14:creationId xmlns:p14="http://schemas.microsoft.com/office/powerpoint/2010/main" val="3909817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5921</TotalTime>
  <Words>1836</Words>
  <Application>Microsoft Office PowerPoint</Application>
  <PresentationFormat>On-screen Show (4:3)</PresentationFormat>
  <Paragraphs>377</Paragraphs>
  <Slides>40</Slides>
  <Notes>30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Module 15 Describing Printed Maps</vt:lpstr>
      <vt:lpstr>Please log in to RDA</vt:lpstr>
      <vt:lpstr>Mode of Issuance</vt:lpstr>
      <vt:lpstr>Basis for Identification RDA 2.1</vt:lpstr>
      <vt:lpstr>Preferred Source of Information RDA 2.2.2</vt:lpstr>
      <vt:lpstr>Preferred source</vt:lpstr>
      <vt:lpstr>Preferred source</vt:lpstr>
      <vt:lpstr>Title</vt:lpstr>
      <vt:lpstr>Other title information</vt:lpstr>
      <vt:lpstr>Variant title</vt:lpstr>
      <vt:lpstr>Statement of Responsibility</vt:lpstr>
      <vt:lpstr>Statement of Responsibility</vt:lpstr>
      <vt:lpstr>Edition Statement</vt:lpstr>
      <vt:lpstr>Scale (RDA 7.25)</vt:lpstr>
      <vt:lpstr>Scale (RDA 7.25)</vt:lpstr>
      <vt:lpstr>Projection of Cartographic Content (RDA 7.26)</vt:lpstr>
      <vt:lpstr>Projection of Cartographic Content (RDA 7.26)</vt:lpstr>
      <vt:lpstr>Coordinates (RDA 7.4)</vt:lpstr>
      <vt:lpstr>Coordinates (RDA 7.4)</vt:lpstr>
      <vt:lpstr>Publication Statement</vt:lpstr>
      <vt:lpstr>Copyright information</vt:lpstr>
      <vt:lpstr>Distribution or Manufacture information</vt:lpstr>
      <vt:lpstr>Extent (3.4.2)</vt:lpstr>
      <vt:lpstr>Extent (3.4.2)</vt:lpstr>
      <vt:lpstr>Extent (3.4.2)</vt:lpstr>
      <vt:lpstr>Color Content (7.17)</vt:lpstr>
      <vt:lpstr>Dimensions (3.5.2.2)</vt:lpstr>
      <vt:lpstr>Dimensions (3.5.2.5)</vt:lpstr>
      <vt:lpstr>Dimensions (3.5.2.6)</vt:lpstr>
      <vt:lpstr>Record content, media,  and carrier type (3.2, 3.3, 6.9)</vt:lpstr>
      <vt:lpstr>Series Statement</vt:lpstr>
      <vt:lpstr>Notes</vt:lpstr>
      <vt:lpstr>Notes</vt:lpstr>
      <vt:lpstr>Identifier for the manifestation (2.15)</vt:lpstr>
      <vt:lpstr>Record Relationships</vt:lpstr>
      <vt:lpstr>Record Relationships</vt:lpstr>
      <vt:lpstr>Record Relationships</vt:lpstr>
      <vt:lpstr>Exercise </vt:lpstr>
      <vt:lpstr>Module 15 Describing Printed Maps  Questions?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473</cp:revision>
  <dcterms:created xsi:type="dcterms:W3CDTF">2009-02-12T16:45:06Z</dcterms:created>
  <dcterms:modified xsi:type="dcterms:W3CDTF">2014-04-01T16:58:15Z</dcterms:modified>
</cp:coreProperties>
</file>