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2"/>
  </p:notesMasterIdLst>
  <p:sldIdLst>
    <p:sldId id="343" r:id="rId2"/>
    <p:sldId id="344" r:id="rId3"/>
    <p:sldId id="345" r:id="rId4"/>
    <p:sldId id="342" r:id="rId5"/>
    <p:sldId id="346" r:id="rId6"/>
    <p:sldId id="347" r:id="rId7"/>
    <p:sldId id="348" r:id="rId8"/>
    <p:sldId id="349" r:id="rId9"/>
    <p:sldId id="350" r:id="rId10"/>
    <p:sldId id="351" r:id="rId11"/>
    <p:sldId id="313" r:id="rId12"/>
    <p:sldId id="382" r:id="rId13"/>
    <p:sldId id="314" r:id="rId14"/>
    <p:sldId id="360" r:id="rId15"/>
    <p:sldId id="361" r:id="rId16"/>
    <p:sldId id="352" r:id="rId17"/>
    <p:sldId id="317" r:id="rId18"/>
    <p:sldId id="353" r:id="rId19"/>
    <p:sldId id="318" r:id="rId20"/>
    <p:sldId id="319" r:id="rId21"/>
    <p:sldId id="363" r:id="rId22"/>
    <p:sldId id="362" r:id="rId23"/>
    <p:sldId id="354" r:id="rId24"/>
    <p:sldId id="355" r:id="rId25"/>
    <p:sldId id="356" r:id="rId26"/>
    <p:sldId id="357" r:id="rId27"/>
    <p:sldId id="320" r:id="rId28"/>
    <p:sldId id="359" r:id="rId29"/>
    <p:sldId id="358" r:id="rId30"/>
    <p:sldId id="321" r:id="rId31"/>
    <p:sldId id="322" r:id="rId32"/>
    <p:sldId id="323" r:id="rId33"/>
    <p:sldId id="324" r:id="rId34"/>
    <p:sldId id="383" r:id="rId35"/>
    <p:sldId id="325" r:id="rId36"/>
    <p:sldId id="364" r:id="rId37"/>
    <p:sldId id="326" r:id="rId38"/>
    <p:sldId id="365" r:id="rId39"/>
    <p:sldId id="327" r:id="rId40"/>
    <p:sldId id="328" r:id="rId41"/>
    <p:sldId id="329" r:id="rId42"/>
    <p:sldId id="330" r:id="rId43"/>
    <p:sldId id="331" r:id="rId44"/>
    <p:sldId id="332" r:id="rId45"/>
    <p:sldId id="333" r:id="rId46"/>
    <p:sldId id="366" r:id="rId47"/>
    <p:sldId id="334" r:id="rId48"/>
    <p:sldId id="335" r:id="rId49"/>
    <p:sldId id="336" r:id="rId50"/>
    <p:sldId id="337" r:id="rId51"/>
    <p:sldId id="367" r:id="rId52"/>
    <p:sldId id="368" r:id="rId53"/>
    <p:sldId id="369" r:id="rId54"/>
    <p:sldId id="370" r:id="rId55"/>
    <p:sldId id="371" r:id="rId56"/>
    <p:sldId id="373" r:id="rId57"/>
    <p:sldId id="372" r:id="rId58"/>
    <p:sldId id="340" r:id="rId59"/>
    <p:sldId id="380" r:id="rId60"/>
    <p:sldId id="381" r:id="rId61"/>
    <p:sldId id="379" r:id="rId62"/>
    <p:sldId id="341" r:id="rId63"/>
    <p:sldId id="339" r:id="rId64"/>
    <p:sldId id="374" r:id="rId65"/>
    <p:sldId id="376" r:id="rId66"/>
    <p:sldId id="375" r:id="rId67"/>
    <p:sldId id="377" r:id="rId68"/>
    <p:sldId id="378" r:id="rId69"/>
    <p:sldId id="298" r:id="rId70"/>
    <p:sldId id="384"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go</a:t>
            </a:r>
            <a:r>
              <a:rPr lang="en-US" baseline="0" smtClean="0"/>
              <a:t> to RDA 8.1. Have someone read the definition of person in 8.1.2.</a:t>
            </a:r>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Record the variant name in 400s (check MARC first,</a:t>
            </a:r>
            <a:r>
              <a:rPr lang="en-US" b="1" baseline="0" smtClean="0"/>
              <a:t> though)</a:t>
            </a:r>
            <a:endParaRPr lang="en-US" b="1"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RDA 8.3,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39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Take time to look at Appendix B.11.</a:t>
            </a:r>
            <a:r>
              <a:rPr lang="en-US" baseline="0" smtClean="0"/>
              <a:t> Write forms on the board before going to the next slide.</a:t>
            </a:r>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24F7DD-6DB7-46AE-81EE-E2113B18D340}" type="slidenum">
              <a:rPr lang="en-US" smtClean="0"/>
              <a:pPr/>
              <a:t>44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45</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47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48</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49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The vocabulary is not controlled, but you may use a controlled vocabulary such as LCSH.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62</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429000"/>
            <a:ext cx="6477000" cy="1676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1994:­ </a:t>
            </a:r>
            <a:r>
              <a:rPr lang="en-US" sz="1800" smtClean="0"/>
              <a:t>$b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82319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9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229600" cy="6897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31623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0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3745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295400" y="3314700"/>
            <a:ext cx="838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400" smtClean="0"/>
              <a:t>This element is recorded in MARC 046 in the format YYYYMMDD or YYYY-MM or YYYY</a:t>
            </a:r>
          </a:p>
          <a:p>
            <a:r>
              <a:rPr lang="en-US" sz="2400" smtClean="0"/>
              <a:t>If date information is </a:t>
            </a:r>
            <a:r>
              <a:rPr lang="en-US" sz="2400"/>
              <a:t>more </a:t>
            </a:r>
            <a:r>
              <a:rPr lang="en-US" sz="2400" smtClean="0"/>
              <a:t>complex, </a:t>
            </a:r>
            <a:r>
              <a:rPr lang="en-US" sz="2400"/>
              <a:t>use EDTF </a:t>
            </a:r>
            <a:r>
              <a:rPr lang="en-US" sz="2400" smtClean="0"/>
              <a:t>format</a:t>
            </a:r>
            <a:br>
              <a:rPr lang="en-US" sz="2400" smtClean="0"/>
            </a:br>
            <a:r>
              <a:rPr lang="en-US" sz="2400" smtClean="0"/>
              <a:t>http</a:t>
            </a:r>
            <a:r>
              <a:rPr lang="en-US" sz="2400"/>
              <a:t>://www.loc.gov/standards/datetime/</a:t>
            </a:r>
            <a:endParaRPr lang="en-US" sz="2400" smtClean="0"/>
          </a:p>
          <a:p>
            <a:r>
              <a:rPr lang="en-US" sz="2400" smtClean="0"/>
              <a:t>Birth date is recorded in $f; death date in $g</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Add dates to the authorized access point when establishing a name if they are known but generally do not add to already established forms.</a:t>
            </a:r>
          </a:p>
          <a:p>
            <a:r>
              <a:rPr lang="en-US" sz="2800" smtClean="0"/>
              <a:t>According to Wikipedia, Octavio Paz was born March 31, 1914 and died April 19, 1998.</a:t>
            </a: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smtClean="0"/>
              <a:t>9.5.1.1: A fuller form of name is the full form of a part of a name represented only by an initial or abbreviation in the form chosen as the preferred name, or a part of the name not included in the form chosen as the preferred name.</a:t>
            </a:r>
          </a:p>
          <a:p>
            <a:r>
              <a:rPr lang="en-US" smtClean="0"/>
              <a:t>Unlike dates, fuller form is core only if needed to distinguish one person from another with the same 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(RDA 9.0 makes this explicit) and non-human entities such as named animals.</a:t>
            </a:r>
          </a:p>
          <a:p>
            <a:r>
              <a:rPr lang="en-US" smtClean="0"/>
              <a:t>This is a broader definition than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person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9.8-11 all say: “Abbreviate the names of countries, states, provinces, territories, etc., as instructed in appendix B (B.11), as applicable.”</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Exercise: </a:t>
            </a:r>
            <a:br>
              <a:rPr lang="en-US" smtClean="0"/>
            </a:br>
            <a:r>
              <a:rPr lang="en-US" smtClean="0"/>
              <a:t>Recording the Place Attribute</a:t>
            </a:r>
          </a:p>
        </p:txBody>
      </p:sp>
      <p:sp>
        <p:nvSpPr>
          <p:cNvPr id="36867" name="Content Placeholder 2"/>
          <p:cNvSpPr>
            <a:spLocks noGrp="1"/>
          </p:cNvSpPr>
          <p:nvPr>
            <p:ph idx="1"/>
          </p:nvPr>
        </p:nvSpPr>
        <p:spPr/>
        <p:txBody>
          <a:bodyPr/>
          <a:lstStyle/>
          <a:p>
            <a:r>
              <a:rPr lang="en-US" dirty="0" smtClean="0"/>
              <a:t>These RDA forms are all found in the authority file. What form would you use to record the attribute for a person?</a:t>
            </a:r>
          </a:p>
          <a:p>
            <a:pPr>
              <a:buFont typeface="Arial" charset="0"/>
              <a:buNone/>
            </a:pPr>
            <a:r>
              <a:rPr lang="en-US" dirty="0" smtClean="0"/>
              <a:t>	London (England)		Mexico City (Mexico)</a:t>
            </a:r>
          </a:p>
          <a:p>
            <a:pPr>
              <a:buFont typeface="Arial" charset="0"/>
              <a:buNone/>
            </a:pPr>
            <a:r>
              <a:rPr lang="en-US" dirty="0" smtClean="0"/>
              <a:t>	Austin (Tex.)			Ontario (Calif.)</a:t>
            </a:r>
          </a:p>
          <a:p>
            <a:pPr>
              <a:buFont typeface="Arial" charset="0"/>
              <a:buNone/>
            </a:pPr>
            <a:r>
              <a:rPr lang="en-US" dirty="0" smtClean="0"/>
              <a:t>	Arizona				District of Columbia</a:t>
            </a:r>
          </a:p>
          <a:p>
            <a:pPr>
              <a:buFont typeface="Arial" charset="0"/>
              <a:buNone/>
            </a:pPr>
            <a:r>
              <a:rPr lang="en-US" dirty="0" smtClean="0"/>
              <a:t>	United States			Auckland (N.Z.)</a:t>
            </a:r>
          </a:p>
          <a:p>
            <a:pPr>
              <a:buFont typeface="Arial" charset="0"/>
              <a:buNone/>
            </a:pPr>
            <a:r>
              <a:rPr lang="en-US" dirty="0" smtClean="0"/>
              <a:t>	France				Puerto Rico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 London, England		[birthplace]	</a:t>
            </a:r>
          </a:p>
          <a:p>
            <a:pPr>
              <a:buFont typeface="Arial" charset="0"/>
              <a:buNone/>
            </a:pPr>
            <a:r>
              <a:rPr lang="en-US" sz="2400" dirty="0" smtClean="0"/>
              <a:t>370  $b Mexico City, Mexico 		[death place]</a:t>
            </a:r>
          </a:p>
          <a:p>
            <a:pPr>
              <a:buFont typeface="Arial" charset="0"/>
              <a:buNone/>
            </a:pPr>
            <a:r>
              <a:rPr lang="en-US" sz="2400" dirty="0" smtClean="0"/>
              <a:t>370  $e Austin, Tex. 			[place of residence]	</a:t>
            </a:r>
          </a:p>
          <a:p>
            <a:pPr>
              <a:buFont typeface="Arial" charset="0"/>
              <a:buNone/>
            </a:pPr>
            <a:r>
              <a:rPr lang="en-US" sz="2400" dirty="0" smtClean="0"/>
              <a:t>370  $f Ontario, Calif. 			[other associated place]</a:t>
            </a:r>
          </a:p>
          <a:p>
            <a:pPr>
              <a:buFont typeface="Arial" charset="0"/>
              <a:buNone/>
            </a:pPr>
            <a:r>
              <a:rPr lang="en-US" sz="2400" dirty="0" smtClean="0"/>
              <a:t>370  $a Ariz. 				[birthplace]</a:t>
            </a:r>
          </a:p>
          <a:p>
            <a:pPr>
              <a:buFont typeface="Arial" charset="0"/>
              <a:buNone/>
            </a:pPr>
            <a:r>
              <a:rPr lang="en-US" sz="2400" dirty="0" smtClean="0"/>
              <a:t>370  $b D.C. 				[death place]</a:t>
            </a:r>
          </a:p>
          <a:p>
            <a:pPr>
              <a:buFont typeface="Arial" charset="0"/>
              <a:buNone/>
            </a:pPr>
            <a:r>
              <a:rPr lang="en-US" sz="2400" dirty="0" smtClean="0"/>
              <a:t>370  $b U.S.				[death place]</a:t>
            </a:r>
          </a:p>
          <a:p>
            <a:pPr>
              <a:buFont typeface="Arial" charset="0"/>
              <a:buNone/>
            </a:pPr>
            <a:r>
              <a:rPr lang="en-US" sz="2400" dirty="0" smtClean="0"/>
              <a:t>370  $a Auckland, N.Z. $b P.R. $c France</a:t>
            </a:r>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endParaRPr lang="en-US" smtClean="0"/>
          </a:p>
          <a:p>
            <a:r>
              <a:rPr lang="en-US" smtClean="0"/>
              <a:t>Octavio Paz was born and died in Mexico City. He lived parts of his life in Spain, the United States, and India.</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mtClean="0"/>
              <a:t>9.13.1.1. An affiliation is a group with which a person is affiliated or has been affiliated through employment, membership, cultural identity, etc. This element is not core.</a:t>
            </a:r>
          </a:p>
          <a:p>
            <a:r>
              <a:rPr lang="en-US" smtClean="0"/>
              <a:t>Affiliation is recorded in MARC 373.</a:t>
            </a:r>
          </a:p>
          <a:p>
            <a:r>
              <a:rPr lang="en-US" smtClean="0"/>
              <a:t>Octavio Paz taught at Cambridge University, the University of Texas, and Harvard.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spoke and wrote in Spanish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600201"/>
            <a:ext cx="8229600" cy="2819400"/>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‡f 1976~ ‡g 2003-12-12 ‡2 edtf</a:t>
            </a:r>
          </a:p>
          <a:p>
            <a:pPr marL="0" indent="0">
              <a:buNone/>
            </a:pPr>
            <a:r>
              <a:rPr lang="en-US" sz="1600"/>
              <a:t>100 0	‡a Keiko,­ ‡d approximately 1976-2003</a:t>
            </a:r>
          </a:p>
          <a:p>
            <a:pPr marL="0" indent="0">
              <a:buNone/>
            </a:pPr>
            <a:r>
              <a:rPr lang="en-US" sz="1600"/>
              <a:t>373	‡a Marineland</a:t>
            </a:r>
          </a:p>
          <a:p>
            <a:pPr marL="0" indent="0">
              <a:buNone/>
            </a:pPr>
            <a:r>
              <a:rPr lang="en-US" sz="1600"/>
              <a:t>374	‡a Actor</a:t>
            </a:r>
          </a:p>
          <a:p>
            <a:pPr marL="0" indent="0">
              <a:buNone/>
            </a:pPr>
            <a:r>
              <a:rPr lang="en-US" sz="1600"/>
              <a:t>375	‡a male</a:t>
            </a:r>
          </a:p>
          <a:p>
            <a:pPr marL="0" indent="0">
              <a:buNone/>
            </a:pPr>
            <a:r>
              <a:rPr lang="en-US" sz="1600"/>
              <a:t>670	‡a Free Willy, 1993: ‡b credits (Keiko as Willy)</a:t>
            </a:r>
          </a:p>
          <a:p>
            <a:pPr marL="0" indent="0">
              <a:buNone/>
            </a:pPr>
            <a:r>
              <a:rPr lang="en-US" sz="1600"/>
              <a:t>670	‡a Wikipedia, 3 August 2011 ‡b (Keiko;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Keiko,­ ‡d 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800" smtClean="0"/>
              <a:t>Field of Activity and Occupation are separate elements.</a:t>
            </a:r>
          </a:p>
          <a:p>
            <a:r>
              <a:rPr lang="en-US" sz="2800" smtClean="0"/>
              <a:t>9.15.1.1. Field of activity of the person is a field of endeavour, area of expertise, etc., in which a person is engaged or was engaged.</a:t>
            </a:r>
          </a:p>
          <a:p>
            <a:r>
              <a:rPr lang="en-US" sz="2800" smtClean="0"/>
              <a:t>9.16.1.1. Profession or occupation is a profession or occupation in which a person works or has worked.</a:t>
            </a:r>
          </a:p>
          <a:p>
            <a:r>
              <a:rPr lang="en-US" sz="2800" smtClean="0"/>
              <a:t>Field of Activity: MARC 372</a:t>
            </a:r>
          </a:p>
          <a:p>
            <a:r>
              <a:rPr lang="en-US" sz="2800" smtClean="0"/>
              <a:t>Occupation: MARC 374</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800100" lvl="2" indent="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lvl="2">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800100" lvl="2" indent="0">
              <a:buNone/>
            </a:pPr>
            <a:r>
              <a:rPr lang="en-US" smtClean="0"/>
              <a:t>510 </a:t>
            </a:r>
            <a:r>
              <a:rPr lang="en-US"/>
              <a:t>1 	$w </a:t>
            </a:r>
            <a:r>
              <a:rPr lang="en-US" smtClean="0"/>
              <a:t>r $i </a:t>
            </a:r>
            <a:r>
              <a:rPr lang="en-US"/>
              <a:t>Group </a:t>
            </a:r>
            <a:r>
              <a:rPr lang="en-US" smtClean="0"/>
              <a:t>member of: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a:buNone/>
            </a:pPr>
            <a:r>
              <a:rPr lang="en-US" sz="1200" smtClean="0"/>
              <a:t>040	</a:t>
            </a:r>
            <a:r>
              <a:rPr lang="en-US" sz="1200"/>
              <a:t>	</a:t>
            </a:r>
            <a:r>
              <a:rPr lang="en-US" sz="1200" smtClean="0"/>
              <a:t>$a UPB $b eng </a:t>
            </a:r>
            <a:r>
              <a:rPr lang="en-US" sz="1200"/>
              <a:t>$e </a:t>
            </a:r>
            <a:r>
              <a:rPr lang="en-US" sz="1200" smtClean="0"/>
              <a:t>rda $c UPB </a:t>
            </a:r>
          </a:p>
          <a:p>
            <a:pPr>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a:t>
            </a:r>
          </a:p>
          <a:p>
            <a:pPr>
              <a:buFont typeface="Arial" charset="0"/>
              <a:buNone/>
            </a:pPr>
            <a:r>
              <a:rPr lang="en-US" sz="1200" smtClean="0"/>
              <a:t>100  1	$a </a:t>
            </a:r>
            <a:r>
              <a:rPr lang="en-US" sz="1200" smtClean="0">
                <a:solidFill>
                  <a:srgbClr val="FF0000"/>
                </a:solidFill>
              </a:rPr>
              <a:t>Paz, Octavio</a:t>
            </a:r>
            <a:r>
              <a:rPr lang="en-US" sz="1200" smtClean="0"/>
              <a:t>, $d 1914-1998</a:t>
            </a:r>
          </a:p>
          <a:p>
            <a:pPr>
              <a:buNone/>
            </a:pPr>
            <a:r>
              <a:rPr lang="en-US" sz="1200" smtClean="0"/>
              <a:t>400  1	$a Paz Lozano, Octavio, $d 1914-1998</a:t>
            </a:r>
          </a:p>
          <a:p>
            <a:pPr>
              <a:buNone/>
            </a:pPr>
            <a:r>
              <a:rPr lang="en-US" sz="1200" smtClean="0"/>
              <a:t>400  1	$a Lozano, Octavio Paz, $d 1914-1998</a:t>
            </a:r>
          </a:p>
          <a:p>
            <a:pPr>
              <a:buNone/>
            </a:pPr>
            <a:r>
              <a:rPr lang="en-US" sz="1200" smtClean="0"/>
              <a:t>400  1	$a Paz, O. $q (Octavio), $d 1914-1998</a:t>
            </a:r>
          </a:p>
          <a:p>
            <a:pPr>
              <a:buFont typeface="Arial" charset="0"/>
              <a:buNone/>
            </a:pPr>
            <a:r>
              <a:rPr lang="en-US" sz="1200" smtClean="0"/>
              <a:t>370		$a Mexico City, Mexico $b Mexico City, Mexico $c Spain $c U.S. $c India </a:t>
            </a:r>
          </a:p>
          <a:p>
            <a:pPr>
              <a:buFont typeface="Arial" charset="0"/>
              <a:buNone/>
            </a:pPr>
            <a:r>
              <a:rPr lang="en-US" sz="1200" smtClean="0"/>
              <a:t>373		$a Cambridge University $a University of Texas $a Harvard</a:t>
            </a:r>
          </a:p>
          <a:p>
            <a:pPr>
              <a:buFont typeface="Arial" charset="0"/>
              <a:buNone/>
            </a:pPr>
            <a:r>
              <a:rPr lang="en-US" sz="1200" smtClean="0"/>
              <a:t>374		$a Poet $a Diplomat</a:t>
            </a:r>
          </a:p>
          <a:p>
            <a:pPr>
              <a:buFont typeface="Arial" charset="0"/>
              <a:buNone/>
            </a:pPr>
            <a:r>
              <a:rPr lang="en-US" sz="1200" smtClean="0"/>
              <a:t>375		$a male</a:t>
            </a:r>
          </a:p>
          <a:p>
            <a:pPr>
              <a:buFont typeface="Arial" charset="0"/>
              <a:buNone/>
            </a:pPr>
            <a:r>
              <a:rPr lang="en-US" sz="1200" smtClean="0"/>
              <a:t>377		$a spa</a:t>
            </a:r>
          </a:p>
          <a:p>
            <a:pPr>
              <a:buNone/>
            </a:pPr>
            <a:r>
              <a:rPr lang="en-US" sz="1200" smtClean="0"/>
              <a:t>378		$q Paz Lozano</a:t>
            </a:r>
          </a:p>
          <a:p>
            <a:pPr>
              <a:buFont typeface="Arial" charset="0"/>
              <a:buNone/>
            </a:pPr>
            <a:r>
              <a:rPr lang="en-US" sz="1200" smtClean="0"/>
              <a:t>670		$a Piedra de sol, 1957: $b title page (Octavio Paz)</a:t>
            </a:r>
          </a:p>
          <a:p>
            <a:pPr>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a:buNone/>
            </a:pPr>
            <a:r>
              <a:rPr lang="en-US" sz="1200" smtClean="0"/>
              <a:t>670	</a:t>
            </a:r>
            <a:r>
              <a:rPr lang="es-ES" sz="1200" smtClean="0"/>
              <a:t> 	$a Actas del Primer Congreso Internacional sobre Luis Cernuda (1902-1963), 1990?: $b title page (O. Paz) p. 13 (Octavio Paz)</a:t>
            </a:r>
          </a:p>
          <a:p>
            <a:pPr>
              <a:buFont typeface="Arial" charset="0"/>
              <a:buNone/>
            </a:pPr>
            <a:r>
              <a:rPr lang="en-US" sz="1200" smtClean="0"/>
              <a:t>670		 $a Wikipedia, November 5, 2012 $b (Octavio Paz Lozano (March 31, 1914- April 19, 1998);  Mexican writer, poet, and diplomat, and the winner of the 1990 Nobel Prize for Literature; lived in U.S., France, Spain, India, etc.)</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create descriptions of the two persons in the following slides</a:t>
            </a:r>
          </a:p>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Brigham Young University,</a:t>
            </a:r>
          </a:p>
          <a:p>
            <a:pPr marL="0" indent="0" algn="ctr">
              <a:buNone/>
            </a:pPr>
            <a:r>
              <a:rPr lang="en-US" sz="2800" b="1"/>
              <a:t>Utah State Library,</a:t>
            </a:r>
          </a:p>
          <a:p>
            <a:pPr marL="0" indent="0" algn="ctr">
              <a:buNone/>
            </a:pPr>
            <a:r>
              <a:rPr lang="en-US" sz="2800" b="1"/>
              <a:t>University of Utah,</a:t>
            </a:r>
          </a:p>
          <a:p>
            <a:pPr marL="0" indent="0" algn="ctr">
              <a:buNone/>
            </a:pPr>
            <a:r>
              <a:rPr lang="en-US" sz="2800" b="1"/>
              <a:t>November 2012</a:t>
            </a:r>
            <a:endParaRPr lang="en-US" sz="2800" b="1" dirty="0" smtClean="0"/>
          </a:p>
        </p:txBody>
      </p:sp>
      <p:sp>
        <p:nvSpPr>
          <p:cNvPr id="5" name="Title 4"/>
          <p:cNvSpPr>
            <a:spLocks noGrp="1"/>
          </p:cNvSpPr>
          <p:nvPr>
            <p:ph type="title"/>
          </p:nvPr>
        </p:nvSpPr>
        <p:spPr>
          <a:xfrm>
            <a:off x="457200" y="914400"/>
            <a:ext cx="8229600" cy="1143000"/>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Fuller form of name</a:t>
            </a:r>
          </a:p>
          <a:p>
            <a:r>
              <a:rPr lang="en-US" smtClean="0"/>
              <a:t>Profession or occupation</a:t>
            </a:r>
          </a:p>
          <a:p>
            <a:r>
              <a:rPr lang="en-US" smtClean="0"/>
              <a:t>Period of activity</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70</a:t>
            </a:fld>
            <a:endParaRPr lang="en-US"/>
          </a:p>
        </p:txBody>
      </p:sp>
    </p:spTree>
    <p:extLst>
      <p:ext uri="{BB962C8B-B14F-4D97-AF65-F5344CB8AC3E}">
        <p14:creationId xmlns:p14="http://schemas.microsoft.com/office/powerpoint/2010/main" val="244868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5435</TotalTime>
  <Words>4804</Words>
  <Application>Microsoft Office PowerPoint</Application>
  <PresentationFormat>On-screen Show (4:3)</PresentationFormat>
  <Paragraphs>685</Paragraphs>
  <Slides>70</Slides>
  <Notes>57</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Module 4 Describing Persons </vt:lpstr>
      <vt:lpstr>Login information for workshop</vt:lpstr>
      <vt:lpstr>Identifying Persons: MARC Coding</vt:lpstr>
      <vt:lpstr>Identifying Persons: Definition</vt:lpstr>
      <vt:lpstr>Non-traditional person</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Gender</vt:lpstr>
      <vt:lpstr>Attributes of Person: Place</vt:lpstr>
      <vt:lpstr>Recording the Place Attribute</vt:lpstr>
      <vt:lpstr>Recording the Place Attribute</vt:lpstr>
      <vt:lpstr>Recording the Place Attribute</vt:lpstr>
      <vt:lpstr>Exercise:  Recording the Place Attribute</vt:lpstr>
      <vt:lpstr>Recording the Place Attribute</vt:lpstr>
      <vt:lpstr>Recording the Place Attribute: LCSH</vt:lpstr>
      <vt:lpstr>Recording the Place Attribute</vt:lpstr>
      <vt:lpstr>Attributes of Person: Affiliation</vt:lpstr>
      <vt:lpstr>Attributes of Person: Language</vt:lpstr>
      <vt:lpstr>Attributes of Person: Field of Activity/Occupation</vt:lpstr>
      <vt:lpstr>Attributes of Person:  Biographical Information </vt:lpstr>
      <vt:lpstr>Attributes of Person:  Biographical Information </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Reminder: Source Consulted</vt:lpstr>
      <vt:lpstr>Related Persons (RDA 30)</vt:lpstr>
      <vt:lpstr>Related Families (RDA 31)</vt:lpstr>
      <vt:lpstr>Related Corporate Bodies (RDA 32)</vt:lpstr>
      <vt:lpstr>RDA authority record core and non-core</vt:lpstr>
      <vt:lpstr>Exercises</vt:lpstr>
      <vt:lpstr>PowerPoint Presentation</vt:lpstr>
      <vt:lpstr>PowerPoint Presentation</vt:lpstr>
      <vt:lpstr>Colophon</vt:lpstr>
      <vt:lpstr>PowerPoint Presentation</vt:lpstr>
      <vt:lpstr>PowerPoint Presentation</vt:lpstr>
      <vt:lpstr>Module 4 Describing Persons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374</cp:revision>
  <cp:lastPrinted>2012-10-19T02:02:28Z</cp:lastPrinted>
  <dcterms:created xsi:type="dcterms:W3CDTF">2009-02-12T16:45:06Z</dcterms:created>
  <dcterms:modified xsi:type="dcterms:W3CDTF">2012-11-20T18:32:53Z</dcterms:modified>
</cp:coreProperties>
</file>