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56"/>
  </p:notesMasterIdLst>
  <p:sldIdLst>
    <p:sldId id="343" r:id="rId2"/>
    <p:sldId id="413" r:id="rId3"/>
    <p:sldId id="345" r:id="rId4"/>
    <p:sldId id="342" r:id="rId5"/>
    <p:sldId id="382" r:id="rId6"/>
    <p:sldId id="347" r:id="rId7"/>
    <p:sldId id="409" r:id="rId8"/>
    <p:sldId id="349" r:id="rId9"/>
    <p:sldId id="350" r:id="rId10"/>
    <p:sldId id="351" r:id="rId11"/>
    <p:sldId id="313" r:id="rId12"/>
    <p:sldId id="411" r:id="rId13"/>
    <p:sldId id="314" r:id="rId14"/>
    <p:sldId id="360" r:id="rId15"/>
    <p:sldId id="361" r:id="rId16"/>
    <p:sldId id="383" r:id="rId17"/>
    <p:sldId id="385" r:id="rId18"/>
    <p:sldId id="388" r:id="rId19"/>
    <p:sldId id="389" r:id="rId20"/>
    <p:sldId id="386" r:id="rId21"/>
    <p:sldId id="387" r:id="rId22"/>
    <p:sldId id="317" r:id="rId23"/>
    <p:sldId id="390" r:id="rId24"/>
    <p:sldId id="410" r:id="rId25"/>
    <p:sldId id="391" r:id="rId26"/>
    <p:sldId id="392" r:id="rId27"/>
    <p:sldId id="394" r:id="rId28"/>
    <p:sldId id="395" r:id="rId29"/>
    <p:sldId id="363" r:id="rId30"/>
    <p:sldId id="393" r:id="rId31"/>
    <p:sldId id="362" r:id="rId32"/>
    <p:sldId id="354" r:id="rId33"/>
    <p:sldId id="401" r:id="rId34"/>
    <p:sldId id="402" r:id="rId35"/>
    <p:sldId id="403" r:id="rId36"/>
    <p:sldId id="404" r:id="rId37"/>
    <p:sldId id="405" r:id="rId38"/>
    <p:sldId id="406" r:id="rId39"/>
    <p:sldId id="407" r:id="rId40"/>
    <p:sldId id="324" r:id="rId41"/>
    <p:sldId id="398" r:id="rId42"/>
    <p:sldId id="396" r:id="rId43"/>
    <p:sldId id="399" r:id="rId44"/>
    <p:sldId id="400" r:id="rId45"/>
    <p:sldId id="369" r:id="rId46"/>
    <p:sldId id="370" r:id="rId47"/>
    <p:sldId id="408" r:id="rId48"/>
    <p:sldId id="340" r:id="rId49"/>
    <p:sldId id="379" r:id="rId50"/>
    <p:sldId id="384" r:id="rId51"/>
    <p:sldId id="341" r:id="rId52"/>
    <p:sldId id="339" r:id="rId53"/>
    <p:sldId id="298" r:id="rId54"/>
    <p:sldId id="412"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p:scale>
          <a:sx n="82" d="100"/>
          <a:sy n="82"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p>
          <a:p>
            <a:endParaRPr lang="en-US" b="1" baseline="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as of 20 October 2012; we also learn more</a:t>
            </a:r>
            <a:r>
              <a:rPr lang="en-US" baseline="0" smtClean="0"/>
              <a:t> about the history of the city further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321234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English</a:t>
            </a:r>
            <a:r>
              <a:rPr lang="en-US" baseline="0" smtClean="0"/>
              <a:t> version of the City’s official website as of 20 October 2012. Note two different presentations of the name (header and banner). If we were ambitious we could look at all the versions of the website (Italian, French, Spanish, Arabic, Albanian, and Romanian) to find variant names in those languages.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4112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Orem’s website http://www.orem.org/ as of 20 October 2012. Note three</a:t>
            </a:r>
            <a:r>
              <a:rPr lang="en-US" baseline="0" smtClean="0"/>
              <a:t> </a:t>
            </a:r>
            <a:r>
              <a:rPr lang="en-US" smtClean="0"/>
              <a:t>different presentations of the name: Orem, City of Orem,</a:t>
            </a:r>
            <a:r>
              <a:rPr lang="en-US" baseline="0" smtClean="0"/>
              <a:t> Orem City (in the header)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65784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article as of 20 October 2012.</a:t>
            </a:r>
            <a:r>
              <a:rPr lang="en-US" baseline="0" smtClean="0"/>
              <a:t> We also learn that the area was settled in 1877, and it used to be called “Sharon” and “Provo Bench”; the city was named Orem in 1914 (which, following the principles of corporate bodies, marks the beginning of the jurisdiction). Note: note clear whether “Sharon” and “Provo Bench” are variant names or earlier names. For this exercise, we’ll consider them variants.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42144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16.2.2.4</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The North-West</a:t>
            </a:r>
            <a:r>
              <a:rPr lang="en-US" b="0" baseline="0" smtClean="0"/>
              <a:t> </a:t>
            </a:r>
            <a:r>
              <a:rPr lang="en-US" b="0" smtClean="0"/>
              <a:t>Quadrant</a:t>
            </a:r>
            <a:r>
              <a:rPr lang="en-US" b="0" baseline="0" smtClean="0"/>
              <a:t> example is a made up example, although there really is a North-West Quadrant of this township: http://www.liberty-township.com/Fire-EMS/Fire-Station-111-Apparatus-1820.html. Replace with a better example if found.</a:t>
            </a:r>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Under NACO policy, if a</a:t>
            </a:r>
            <a:r>
              <a:rPr lang="en-US" b="1" baseline="0" smtClean="0"/>
              <a:t> conflict is discovered, it MUST be resolved even if the other conflicting place hasn’t been established. This is different from NACO policy for other entities.</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smtClean="0"/>
              <a:t>The name from Wales</a:t>
            </a:r>
            <a:r>
              <a:rPr lang="en-US" b="0" baseline="0" smtClean="0"/>
              <a:t> is not actually the preferred name for this place, but I couldn’t resist! </a:t>
            </a:r>
            <a:r>
              <a:rPr lang="en-US" b="0" smtClean="0"/>
              <a:t>The name translates as "The church of St. Mary in the hollow of white hazel trees near the rapid whirlpool by St. Tysilio's of the red cave"</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mtClean="0"/>
              <a:t>Llanfairpwllgwyngyllgogerychwyrndrobwllllantysiliogogogoch (Wales)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367501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for city sections record</a:t>
            </a:r>
            <a:r>
              <a:rPr lang="en-US" b="1" baseline="0" smtClean="0"/>
              <a:t> a variant as a subordinate body to the city.</a:t>
            </a:r>
            <a:endParaRPr lang="en-US" b="1" smtClean="0"/>
          </a:p>
          <a:p>
            <a:endParaRPr lang="en-US" b="1" smtClean="0"/>
          </a:p>
          <a:p>
            <a:r>
              <a:rPr lang="en-US" b="1" smtClean="0"/>
              <a:t>Record</a:t>
            </a:r>
            <a:r>
              <a:rPr lang="en-US" b="1" baseline="0" smtClean="0"/>
              <a:t> any variants for Orem or Turin in 451</a:t>
            </a:r>
            <a:endParaRPr lang="en-US" b="1" smtClean="0"/>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a:t>
            </a:r>
          </a:p>
          <a:p>
            <a:endParaRPr lang="en-US" b="1" baseline="0" smtClean="0"/>
          </a:p>
          <a:p>
            <a:r>
              <a:rPr lang="en-US" b="1" baseline="0" smtClean="0"/>
              <a:t>Look at http://www.loc.gov/aba/pcc/saco/alpha405.html. NOTE: in the list, all entities tagged with 151 are considered place names; whether they’re established following RDA Chapter 16 or SHM is also listed.</a:t>
            </a:r>
          </a:p>
          <a:p>
            <a:endParaRPr lang="en-US" b="1" baseline="0" smtClean="0"/>
          </a:p>
          <a:p>
            <a:r>
              <a:rPr lang="en-US" b="1" baseline="0" smtClean="0"/>
              <a:t>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11.4,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 record dates for Orem and Turin</a:t>
            </a:r>
            <a:r>
              <a:rPr lang="en-US" b="1" baseline="0" smtClean="0"/>
              <a:t> (if you decide they’re known)</a:t>
            </a:r>
            <a:endParaRPr lang="en-US" b="1" smtClean="0"/>
          </a:p>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41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record other designation for Turin and Orem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Orem and Turin.</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a:t>
            </a:r>
            <a:r>
              <a:rPr lang="en-US" b="1" baseline="0" smtClean="0"/>
              <a:t> VARIANT ACCESS POINTS for Orem and Turin</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smtClean="0"/>
              <a:t>Turin—Slides 18-19</a:t>
            </a:r>
          </a:p>
          <a:p>
            <a:r>
              <a:rPr lang="en-US" baseline="0" dirty="0" smtClean="0"/>
              <a:t>Orem—Slides 20-21</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A.13.</a:t>
            </a:r>
            <a:r>
              <a:rPr lang="en-US" b="1" baseline="0" smtClean="0"/>
              <a:t> Note that A.13 is talking about capitalization in transcription. These are not necessarily the preferred names of these entities (e.g. New York, not New York City).</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OCLC 670.</a:t>
            </a:r>
          </a:p>
          <a:p>
            <a:endParaRPr lang="en-US" dirty="0" smtClean="0"/>
          </a:p>
          <a:p>
            <a:r>
              <a:rPr lang="en-US" dirty="0" smtClean="0"/>
              <a:t>There are lots of ways to form these. The point is, record information justifying what you’ve included in other elements in the description.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7. Describing Places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7</a:t>
            </a:r>
            <a:r>
              <a:rPr lang="en-US" sz="3600" b="1" smtClean="0"/>
              <a:t/>
            </a:r>
            <a:br>
              <a:rPr lang="en-US" sz="3600" b="1" smtClean="0"/>
            </a:br>
            <a:r>
              <a:rPr lang="en-US" sz="3600" b="1" smtClean="0"/>
              <a:t>Describing </a:t>
            </a:r>
            <a:r>
              <a:rPr lang="en-US" sz="3600" b="1" smtClean="0"/>
              <a:t>Geographic Entities</a:t>
            </a:r>
            <a:r>
              <a:rPr lang="en-US" sz="3600" b="1" smtClean="0"/>
              <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2000" dirty="0" smtClean="0"/>
              <a:t>670  $a </a:t>
            </a:r>
            <a:r>
              <a:rPr lang="it-IT" sz="2000" dirty="0"/>
              <a:t>Joseph Guarnerius del Gesù, 1995: </a:t>
            </a:r>
            <a:r>
              <a:rPr lang="it-IT" sz="2000" dirty="0" smtClean="0"/>
              <a:t>$b title page </a:t>
            </a:r>
            <a:r>
              <a:rPr lang="it-IT" sz="2000" dirty="0"/>
              <a:t>(Comune di Cremona)</a:t>
            </a:r>
            <a:endParaRPr lang="en-US" sz="2000" dirty="0" smtClean="0"/>
          </a:p>
          <a:p>
            <a:pPr marL="0" lvl="1" indent="0">
              <a:buNone/>
            </a:pPr>
            <a:endParaRPr lang="en-US" sz="2000" dirty="0" smtClean="0"/>
          </a:p>
          <a:p>
            <a:pPr marL="0" indent="0">
              <a:buNone/>
            </a:pPr>
            <a:r>
              <a:rPr lang="en-US" sz="2000" dirty="0" smtClean="0"/>
              <a:t>670  $a Wikipedia, </a:t>
            </a:r>
            <a:r>
              <a:rPr lang="en-US" sz="2000" dirty="0"/>
              <a:t>October 27, 2008 </a:t>
            </a:r>
            <a:r>
              <a:rPr lang="en-US" sz="2000" dirty="0" smtClean="0"/>
              <a:t>$b (Cremona, city and commune in northern Italy, in Lombardy; capital of the province of Cremona; noted for musical history, including </a:t>
            </a:r>
            <a:r>
              <a:rPr lang="en-US" sz="2000" dirty="0" err="1" smtClean="0"/>
              <a:t>luthier</a:t>
            </a:r>
            <a:r>
              <a:rPr lang="en-US" sz="2000" dirty="0" smtClean="0"/>
              <a:t> families such as Guarneri, Stradivari, Amati, 45°08'N 10°02'E)</a:t>
            </a:r>
          </a:p>
          <a:p>
            <a:pPr marL="0" indent="0">
              <a:buNone/>
            </a:pPr>
            <a:endParaRPr lang="en-US" sz="2000" dirty="0"/>
          </a:p>
          <a:p>
            <a:pPr marL="0" indent="0">
              <a:buNone/>
            </a:pPr>
            <a:r>
              <a:rPr lang="en-US" sz="2000" dirty="0" smtClean="0"/>
              <a:t>670  $</a:t>
            </a:r>
            <a:r>
              <a:rPr lang="en-US" sz="2000" dirty="0"/>
              <a:t>a Rand McNally </a:t>
            </a:r>
            <a:r>
              <a:rPr lang="en-US" sz="2000" dirty="0" smtClean="0"/>
              <a:t>commercial </a:t>
            </a:r>
            <a:r>
              <a:rPr lang="en-US" sz="2000" dirty="0"/>
              <a:t>atlas, 1982 </a:t>
            </a:r>
            <a:r>
              <a:rPr lang="en-US" sz="2000" dirty="0" smtClean="0"/>
              <a:t>$b </a:t>
            </a:r>
            <a:r>
              <a:rPr lang="en-US" sz="2000" dirty="0"/>
              <a:t>(American Fork, Utah </a:t>
            </a:r>
            <a:r>
              <a:rPr lang="en-US" sz="2000" dirty="0" smtClean="0"/>
              <a:t>County)</a:t>
            </a:r>
          </a:p>
          <a:p>
            <a:pPr marL="0" indent="0">
              <a:buNone/>
            </a:pPr>
            <a:endParaRPr lang="en-US" sz="2000" dirty="0"/>
          </a:p>
          <a:p>
            <a:pPr marL="0" indent="0">
              <a:buNone/>
            </a:pPr>
            <a:r>
              <a:rPr lang="en-US" sz="2000" dirty="0" smtClean="0"/>
              <a:t>670  $a </a:t>
            </a:r>
            <a:r>
              <a:rPr lang="en-US" sz="2000" dirty="0" err="1"/>
              <a:t>GeoNames</a:t>
            </a:r>
            <a:r>
              <a:rPr lang="en-US" sz="2000" dirty="0"/>
              <a:t>, 16 October 2012 </a:t>
            </a:r>
            <a:r>
              <a:rPr lang="en-US" sz="2000" dirty="0" smtClean="0"/>
              <a:t>$b </a:t>
            </a:r>
            <a:r>
              <a:rPr lang="en-US" sz="2000" dirty="0"/>
              <a:t>(Cremona, populated place in </a:t>
            </a:r>
            <a:r>
              <a:rPr lang="en-US" sz="2000" dirty="0" err="1"/>
              <a:t>Lombardia</a:t>
            </a:r>
            <a:r>
              <a:rPr lang="en-US" sz="2000" dirty="0"/>
              <a:t>, Italy, </a:t>
            </a:r>
            <a:r>
              <a:rPr lang="en-US" sz="2000" dirty="0" smtClean="0"/>
              <a:t>45°07’00”N 010°02’00”E</a:t>
            </a:r>
            <a:r>
              <a:rPr lang="en-US" sz="2000" dirty="0"/>
              <a: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Where can we get information about places?</a:t>
            </a:r>
          </a:p>
          <a:p>
            <a:pPr lvl="1"/>
            <a:r>
              <a:rPr lang="en-US" smtClean="0"/>
              <a:t>16.1.1: Take the name or names of the place from </a:t>
            </a:r>
            <a:r>
              <a:rPr lang="en-US" i="1" smtClean="0"/>
              <a:t>any source</a:t>
            </a:r>
            <a:r>
              <a:rPr lang="en-US" smtClean="0"/>
              <a:t>; take information on other identifying attributes from </a:t>
            </a:r>
            <a:r>
              <a:rPr lang="en-US" i="1" smtClean="0"/>
              <a:t>any source</a:t>
            </a:r>
            <a:r>
              <a:rPr lang="en-US" smtClean="0"/>
              <a:t>.</a:t>
            </a:r>
          </a:p>
          <a:p>
            <a:pPr lvl="1"/>
            <a:r>
              <a:rPr lang="en-US" smtClean="0"/>
              <a:t>In NACO practice, some required sources:</a:t>
            </a:r>
          </a:p>
          <a:p>
            <a:pPr lvl="2"/>
            <a:r>
              <a:rPr lang="en-US" smtClean="0"/>
              <a:t>geonames.usgs.gov (places worldwide)</a:t>
            </a:r>
          </a:p>
          <a:p>
            <a:pPr lvl="2"/>
            <a:r>
              <a:rPr lang="en-US" smtClean="0"/>
              <a:t>www.ordnancesurvey.co.uk (places in Great Britain)</a:t>
            </a:r>
          </a:p>
          <a:p>
            <a:pPr lvl="1"/>
            <a:r>
              <a:rPr lang="en-US" sz="2400" smtClean="0"/>
              <a:t>see also www.loc.gov/aba/pcc/saco/resources.html#GEOG</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Other 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a:t>
            </a:r>
            <a:br>
              <a:rPr lang="en-US" smtClean="0"/>
            </a:br>
            <a:r>
              <a:rPr lang="en-US" smtClean="0"/>
              <a:t>Preferred Name</a:t>
            </a:r>
          </a:p>
        </p:txBody>
      </p:sp>
      <p:sp>
        <p:nvSpPr>
          <p:cNvPr id="20483" name="Content Placeholder 2"/>
          <p:cNvSpPr>
            <a:spLocks noGrp="1"/>
          </p:cNvSpPr>
          <p:nvPr>
            <p:ph idx="1"/>
          </p:nvPr>
        </p:nvSpPr>
        <p:spPr/>
        <p:txBody>
          <a:bodyPr/>
          <a:lstStyle/>
          <a:p>
            <a:r>
              <a:rPr lang="en-US" smtClean="0"/>
              <a:t>Preferred name is a core element for jurisdictions (corporate bodies)</a:t>
            </a:r>
          </a:p>
          <a:p>
            <a:r>
              <a:rPr lang="en-US" smtClean="0"/>
              <a:t>Preferred name</a:t>
            </a:r>
          </a:p>
          <a:p>
            <a:pPr lvl="1"/>
            <a:r>
              <a:rPr lang="en-US" smtClean="0"/>
              <a:t>Chosen according to 16.2.2.3. Use:</a:t>
            </a:r>
          </a:p>
          <a:p>
            <a:pPr marL="1371600" lvl="2" indent="-457200">
              <a:buFont typeface="+mj-lt"/>
              <a:buAutoNum type="alphaLcPeriod"/>
            </a:pPr>
            <a:r>
              <a:rPr lang="en-US" smtClean="0"/>
              <a:t>the </a:t>
            </a:r>
            <a:r>
              <a:rPr lang="en-US"/>
              <a:t>form of the name in the language preferred by the agency preparing the data, if there is one in general </a:t>
            </a:r>
            <a:r>
              <a:rPr lang="en-US" smtClean="0"/>
              <a:t>use. For NACO catalogers, this is generally the form in GeoNames or GNIS.</a:t>
            </a:r>
          </a:p>
          <a:p>
            <a:pPr marL="1371600" lvl="2" indent="-457200">
              <a:buFont typeface="+mj-lt"/>
              <a:buAutoNum type="alphaLcPeriod"/>
            </a:pPr>
            <a:r>
              <a:rPr lang="en-US"/>
              <a:t>the form of the name in the official language of the jurisdiction in which the place is located.</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place.</a:t>
            </a:r>
          </a:p>
          <a:p>
            <a:r>
              <a:rPr lang="en-US" sz="2800" smtClean="0"/>
              <a:t>Record in the MARC authorities format 151 field (no indicators)</a:t>
            </a:r>
          </a:p>
          <a:p>
            <a:r>
              <a:rPr lang="en-US" sz="2800" smtClean="0"/>
              <a:t>Record the preferred name in subfield $a. </a:t>
            </a:r>
          </a:p>
          <a:p>
            <a:r>
              <a:rPr lang="en-US" sz="2800" smtClean="0"/>
              <a:t>NOTE: if the place name is used as the first part of the preferred name for a subordinate body, it is recorded in MARC 110, first indicator 1.</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 examples)</a:t>
            </a:r>
          </a:p>
        </p:txBody>
      </p:sp>
      <p:sp>
        <p:nvSpPr>
          <p:cNvPr id="20483" name="Content Placeholder 2"/>
          <p:cNvSpPr>
            <a:spLocks noGrp="1"/>
          </p:cNvSpPr>
          <p:nvPr>
            <p:ph idx="1"/>
          </p:nvPr>
        </p:nvSpPr>
        <p:spPr/>
        <p:txBody>
          <a:bodyPr/>
          <a:lstStyle/>
          <a:p>
            <a:pPr marL="800100" lvl="2" indent="0">
              <a:buNone/>
            </a:pPr>
            <a:r>
              <a:rPr lang="en-US" sz="2800" smtClean="0"/>
              <a:t>151	$a Beijing (China)</a:t>
            </a:r>
          </a:p>
          <a:p>
            <a:pPr marL="800100" lvl="2" indent="0">
              <a:buNone/>
            </a:pPr>
            <a:r>
              <a:rPr lang="en-US" sz="2800" smtClean="0"/>
              <a:t>151	$a New York (N.Y.)</a:t>
            </a:r>
          </a:p>
          <a:p>
            <a:pPr marL="800100" lvl="2" indent="0">
              <a:buNone/>
            </a:pPr>
            <a:r>
              <a:rPr lang="en-US" sz="2800" smtClean="0"/>
              <a:t>151	$a New York (State)</a:t>
            </a:r>
          </a:p>
          <a:p>
            <a:pPr marL="800100" lvl="2" indent="0">
              <a:buNone/>
            </a:pPr>
            <a:r>
              <a:rPr lang="en-US" sz="2800" smtClean="0"/>
              <a:t>151	$a Provo (Utah)</a:t>
            </a:r>
          </a:p>
          <a:p>
            <a:pPr marL="800100" lvl="2" indent="0">
              <a:buNone/>
            </a:pPr>
            <a:r>
              <a:rPr lang="en-US" sz="2800" smtClean="0"/>
              <a:t>151	$a France</a:t>
            </a:r>
          </a:p>
          <a:p>
            <a:pPr marL="800100" lvl="2" indent="0">
              <a:buNone/>
            </a:pPr>
            <a:r>
              <a:rPr lang="en-US" sz="2800" smtClean="0"/>
              <a:t>151	$a Greenwich Village (New York, N.Y.)</a:t>
            </a:r>
          </a:p>
          <a:p>
            <a:pPr marL="800100" lvl="2" indent="0">
              <a:buNone/>
            </a:pPr>
            <a:r>
              <a:rPr lang="en-US" sz="2800" smtClean="0"/>
              <a:t>151	$a Greenwood (Clearfield County, Pa. : Township)</a:t>
            </a:r>
          </a:p>
          <a:p>
            <a:pPr marL="800100" lvl="2" indent="0">
              <a:buNone/>
            </a:pPr>
            <a:r>
              <a:rPr lang="en-US" sz="2800" smtClean="0"/>
              <a:t>151	$a Greenwood (Crawford County, Ark.)</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Go to geonames.usgs.gov</a:t>
            </a:r>
          </a:p>
          <a:p>
            <a:r>
              <a:rPr lang="en-US" smtClean="0"/>
              <a:t>Under Search, choose “detailed search”</a:t>
            </a:r>
          </a:p>
          <a:p>
            <a:r>
              <a:rPr lang="en-US" smtClean="0"/>
              <a:t>Under Name type search, choose “select all”</a:t>
            </a:r>
          </a:p>
          <a:p>
            <a:pPr lvl="1"/>
            <a:r>
              <a:rPr lang="en-US" smtClean="0"/>
              <a:t>Look up Turin, Italy</a:t>
            </a:r>
          </a:p>
          <a:p>
            <a:pPr lvl="1"/>
            <a:r>
              <a:rPr lang="en-US" smtClean="0"/>
              <a:t>Look up Orem, Utah</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19194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a:t>Look up these same two places in </a:t>
            </a:r>
            <a:r>
              <a:rPr lang="en-US" smtClean="0"/>
              <a:t>Wikipedia</a:t>
            </a:r>
          </a:p>
          <a:p>
            <a:r>
              <a:rPr lang="en-US" smtClean="0"/>
              <a:t>Look for these cities’ official websites</a:t>
            </a:r>
            <a:endParaRPr lang="en-US"/>
          </a:p>
          <a:p>
            <a:r>
              <a:rPr lang="en-US"/>
              <a:t>Record on worksheets the preferred name (151) and sources consulted (670</a:t>
            </a:r>
            <a:r>
              <a:rPr lang="en-US" smtClean="0"/>
              <a:t>)</a:t>
            </a:r>
          </a:p>
          <a:p>
            <a:r>
              <a:rPr lang="en-US" smtClean="0"/>
              <a:t>For now, just record the name, no additions.</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427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658"/>
            <a:ext cx="6581775" cy="5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608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7666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5056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2"/>
            <a:ext cx="6757988" cy="60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95452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6886575" cy="6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3019647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a. Record the commonly known form (for NACO, usually the GeoNames/GNIS conventional or preferred form)</a:t>
            </a:r>
          </a:p>
          <a:p>
            <a:pPr marL="800100" lvl="2" indent="0">
              <a:buNone/>
            </a:pPr>
            <a:r>
              <a:rPr lang="en-US" smtClean="0"/>
              <a:t>If the first part of the name is a term indicating a type of jurisdiction, omit the term unless the place is commonly listed under that part (16.2.2.8.1)</a:t>
            </a:r>
          </a:p>
          <a:p>
            <a:pPr marL="1257300" lvl="3" indent="0">
              <a:buNone/>
            </a:pPr>
            <a:r>
              <a:rPr lang="en-US" smtClean="0"/>
              <a:t>Provo </a:t>
            </a:r>
            <a:r>
              <a:rPr lang="en-US" i="1" smtClean="0"/>
              <a:t>not</a:t>
            </a:r>
            <a:r>
              <a:rPr lang="en-US" smtClean="0"/>
              <a:t> City of Provo</a:t>
            </a:r>
          </a:p>
          <a:p>
            <a:pPr marL="1257300" lvl="3" indent="0">
              <a:buNone/>
            </a:pPr>
            <a:r>
              <a:rPr lang="en-US" smtClean="0"/>
              <a:t>Massachusetts </a:t>
            </a:r>
            <a:r>
              <a:rPr lang="en-US" i="1" smtClean="0"/>
              <a:t>not </a:t>
            </a:r>
            <a:r>
              <a:rPr lang="en-US" smtClean="0"/>
              <a:t>Commonwealth of Massachusetts</a:t>
            </a:r>
          </a:p>
          <a:p>
            <a:pPr marL="1257300" lvl="3" indent="0">
              <a:buNone/>
            </a:pPr>
            <a:r>
              <a:rPr lang="en-US" i="1" smtClean="0"/>
              <a:t>but</a:t>
            </a:r>
            <a:r>
              <a:rPr lang="en-US" smtClean="0"/>
              <a:t> District of Columbia </a:t>
            </a:r>
            <a:r>
              <a:rPr lang="en-US" i="1" smtClean="0"/>
              <a:t>not </a:t>
            </a:r>
            <a:r>
              <a:rPr lang="en-US" smtClean="0"/>
              <a:t>Columbia</a:t>
            </a:r>
            <a:endParaRPr lang="en-US" i="1" smtClean="0"/>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400" dirty="0" smtClean="0"/>
              <a:t>16.2.2.4</a:t>
            </a:r>
          </a:p>
          <a:p>
            <a:pPr marL="400050" lvl="1" indent="0">
              <a:buNone/>
            </a:pPr>
            <a:r>
              <a:rPr lang="en-US" sz="2400" dirty="0" smtClean="0"/>
              <a:t>b. Add, in parentheses, the name of the larger place in which it is located.</a:t>
            </a:r>
          </a:p>
          <a:p>
            <a:pPr lvl="2" indent="-342900"/>
            <a:r>
              <a:rPr lang="en-US" sz="1800" dirty="0" smtClean="0"/>
              <a:t>Use established forms of names in the parentheses. However, if the qualifying name to be used itself has a qualifier, remove the parentheses and separate the names with a comma; and delete qualifiers that are types of jurisdictions</a:t>
            </a:r>
          </a:p>
          <a:p>
            <a:pPr lvl="3" indent="-342900"/>
            <a:r>
              <a:rPr lang="en-US" sz="1800" dirty="0" smtClean="0"/>
              <a:t>Pleasant </a:t>
            </a:r>
            <a:r>
              <a:rPr lang="en-US" sz="1800" dirty="0"/>
              <a:t>View (Davis County, Utah) </a:t>
            </a:r>
          </a:p>
          <a:p>
            <a:pPr marL="1714500" lvl="4" indent="0">
              <a:buNone/>
            </a:pPr>
            <a:r>
              <a:rPr lang="en-US" sz="1800" dirty="0"/>
              <a:t>established form of larger place: Davis County (Utah</a:t>
            </a:r>
            <a:r>
              <a:rPr lang="en-US" sz="1800" dirty="0" smtClean="0"/>
              <a:t>)</a:t>
            </a:r>
          </a:p>
          <a:p>
            <a:pPr lvl="3" indent="-342900"/>
            <a:r>
              <a:rPr lang="en-US" sz="1800" dirty="0"/>
              <a:t>Moscow (Russia) </a:t>
            </a:r>
          </a:p>
          <a:p>
            <a:pPr marL="1714500" lvl="4" indent="0">
              <a:buNone/>
            </a:pPr>
            <a:r>
              <a:rPr lang="en-US" sz="1800" dirty="0"/>
              <a:t>established form of larger place: Russia (Federation)</a:t>
            </a:r>
          </a:p>
          <a:p>
            <a:pPr lvl="3" indent="-342900"/>
            <a:r>
              <a:rPr lang="en-US" sz="1800" dirty="0" smtClean="0"/>
              <a:t>North-West Quadrant </a:t>
            </a:r>
            <a:r>
              <a:rPr lang="en-US" sz="1800" dirty="0"/>
              <a:t>(</a:t>
            </a:r>
            <a:r>
              <a:rPr lang="en-US" sz="1800" dirty="0" smtClean="0"/>
              <a:t>Liberty, Butler </a:t>
            </a:r>
            <a:r>
              <a:rPr lang="en-US" sz="1800" dirty="0"/>
              <a:t>County, </a:t>
            </a:r>
            <a:r>
              <a:rPr lang="en-US" sz="1800" dirty="0" smtClean="0"/>
              <a:t>Ohio)</a:t>
            </a:r>
          </a:p>
          <a:p>
            <a:pPr marL="1714500" lvl="4" indent="0">
              <a:buNone/>
            </a:pPr>
            <a:r>
              <a:rPr lang="en-US" sz="1800" dirty="0"/>
              <a:t>Established form of larger place: Liberty (Butler County, Ohio : Township)</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613430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Use the established form of the country’s name. However, abbreviate if the country appears in Appendix B.2 (16.2.2.11)</a:t>
            </a:r>
          </a:p>
          <a:p>
            <a:pPr lvl="3" indent="-342900"/>
            <a:r>
              <a:rPr lang="en-US" smtClean="0"/>
              <a:t>Berlin </a:t>
            </a:r>
            <a:r>
              <a:rPr lang="en-US"/>
              <a:t>(Germany)</a:t>
            </a:r>
          </a:p>
          <a:p>
            <a:pPr lvl="3" indent="-342900"/>
            <a:r>
              <a:rPr lang="en-US"/>
              <a:t>Christchurch (N.Z.)</a:t>
            </a:r>
          </a:p>
          <a:p>
            <a:pPr lvl="3" indent="-342900"/>
            <a:r>
              <a:rPr lang="en-US"/>
              <a:t>Tombouctou (Mali)</a:t>
            </a:r>
          </a:p>
          <a:p>
            <a:pPr lvl="3" indent="-342900"/>
            <a:r>
              <a:rPr lang="it-IT"/>
              <a:t>Ho Chi Minh City (Vietnam)</a:t>
            </a:r>
            <a:endParaRPr lang="en-US"/>
          </a:p>
          <a:p>
            <a:pPr lvl="2" indent="-342900"/>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48475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in Australia, Canada, United States, the former U.S.S.R., or the former Yugoslavia, add the state, province, etc. instead of the name of the country. Use the established form of the larger place, but abbreviate if the larger place appears in Appendix B.2 (16.2.2.9.2)</a:t>
            </a:r>
          </a:p>
          <a:p>
            <a:pPr lvl="3" indent="-342900"/>
            <a:r>
              <a:rPr lang="en-US"/>
              <a:t>Sydney (N.S.W</a:t>
            </a:r>
            <a:r>
              <a:rPr lang="en-US" smtClean="0"/>
              <a:t>.)</a:t>
            </a:r>
          </a:p>
          <a:p>
            <a:pPr lvl="3" indent="-342900"/>
            <a:r>
              <a:rPr lang="en-US"/>
              <a:t>Saint Petersburg (Pa</a:t>
            </a:r>
            <a:r>
              <a:rPr lang="en-US" smtClean="0"/>
              <a:t>.)</a:t>
            </a:r>
          </a:p>
          <a:p>
            <a:pPr lvl="3" indent="-342900"/>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938260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a:t>For places in the </a:t>
            </a:r>
            <a:r>
              <a:rPr lang="en-US" smtClean="0"/>
              <a:t>England</a:t>
            </a:r>
            <a:r>
              <a:rPr lang="en-US"/>
              <a:t>, Ireland, Northern Ireland, Scotland, </a:t>
            </a:r>
            <a:r>
              <a:rPr lang="en-US" smtClean="0"/>
              <a:t>and Wales, add the country as </a:t>
            </a:r>
            <a:r>
              <a:rPr lang="en-US" smtClean="0"/>
              <a:t>appropriate (</a:t>
            </a:r>
            <a:r>
              <a:rPr lang="en-US" smtClean="0"/>
              <a:t>16.2.2.10.1)</a:t>
            </a:r>
            <a:endParaRPr lang="en-US" smtClean="0"/>
          </a:p>
          <a:p>
            <a:pPr lvl="3" indent="-342900"/>
            <a:r>
              <a:rPr lang="en-US"/>
              <a:t>York (England</a:t>
            </a:r>
            <a:r>
              <a:rPr lang="en-US" smtClean="0"/>
              <a:t>)</a:t>
            </a:r>
          </a:p>
          <a:p>
            <a:pPr lvl="3" indent="-342900"/>
            <a:r>
              <a:rPr lang="en-US" smtClean="0"/>
              <a:t>Kildonan </a:t>
            </a:r>
            <a:r>
              <a:rPr lang="en-US"/>
              <a:t>(Scotland</a:t>
            </a:r>
            <a:r>
              <a:rPr lang="en-US" smtClean="0"/>
              <a:t>)</a:t>
            </a:r>
          </a:p>
          <a:p>
            <a:pPr lvl="3" indent="-342900"/>
            <a:r>
              <a:rPr lang="en-US"/>
              <a:t>Llanfair Pwllgwyngyll (Wales</a:t>
            </a:r>
            <a:r>
              <a:rPr lang="en-US" smtClean="0"/>
              <a:t>)</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1787441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 the same name, either use an expanded form of the name or record a smaller place (than that normally used) as the qualifier (16.2.2.12)</a:t>
            </a:r>
          </a:p>
          <a:p>
            <a:pPr lvl="3" indent="-342900"/>
            <a:r>
              <a:rPr lang="en-US"/>
              <a:t>Ashton under Hill (England</a:t>
            </a:r>
            <a:r>
              <a:rPr lang="en-US" smtClean="0"/>
              <a:t>)</a:t>
            </a:r>
          </a:p>
          <a:p>
            <a:pPr lvl="3" indent="-342900"/>
            <a:r>
              <a:rPr lang="en-US"/>
              <a:t>Ashton-under-Lyne (England</a:t>
            </a:r>
            <a:r>
              <a:rPr lang="en-US" smtClean="0"/>
              <a:t>)</a:t>
            </a:r>
          </a:p>
          <a:p>
            <a:pPr lvl="3" indent="-342900"/>
            <a:r>
              <a:rPr lang="en-US" smtClean="0"/>
              <a:t>Pleasant View (Davis County, Utah)</a:t>
            </a:r>
          </a:p>
          <a:p>
            <a:pPr lvl="3" indent="-342900"/>
            <a:r>
              <a:rPr lang="en-US" smtClean="0"/>
              <a:t>Pleasant View (Utah County, Utah)</a:t>
            </a:r>
          </a:p>
          <a:p>
            <a:pPr lvl="3" indent="-342900"/>
            <a:r>
              <a:rPr lang="en-US" smtClean="0"/>
              <a:t>Pleasant View (Weber County, Utah)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42951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within cities, add the name of the city (16.2.2.13)</a:t>
            </a:r>
          </a:p>
          <a:p>
            <a:pPr lvl="3" indent="-342900"/>
            <a:r>
              <a:rPr lang="en-US"/>
              <a:t>Soho (London, England</a:t>
            </a:r>
            <a:r>
              <a:rPr lang="en-US" smtClean="0"/>
              <a:t>)</a:t>
            </a:r>
          </a:p>
          <a:p>
            <a:pPr lvl="3" indent="-342900"/>
            <a:r>
              <a:rPr lang="en-US"/>
              <a:t>Hollywood (Los Angeles, Calif</a:t>
            </a:r>
            <a:r>
              <a:rPr lang="en-US" smtClean="0"/>
              <a:t>.)</a:t>
            </a:r>
          </a:p>
          <a:p>
            <a:pPr lvl="3" indent="-342900"/>
            <a:r>
              <a:rPr lang="en-US"/>
              <a:t>Georgetown (Washington, D.C.)</a:t>
            </a:r>
          </a:p>
          <a:p>
            <a:pPr lvl="3" indent="-342900"/>
            <a:r>
              <a:rPr lang="en-US"/>
              <a:t>Rive gauche (Paris, France)</a:t>
            </a:r>
          </a:p>
          <a:p>
            <a:pPr lvl="3" indent="-342900"/>
            <a:r>
              <a:rPr lang="en-US" smtClean="0"/>
              <a:t>Cabbagetown </a:t>
            </a:r>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3231106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place.</a:t>
            </a:r>
          </a:p>
          <a:p>
            <a:r>
              <a:rPr lang="en-US" sz="2800" smtClean="0"/>
              <a:t>Record in the MARC authorities format 451 field, no indicators; or other MARC field as appropriate.</a:t>
            </a:r>
          </a:p>
          <a:p>
            <a:r>
              <a:rPr lang="en-US" sz="2800" smtClean="0"/>
              <a:t>Record the variant name in subfield $a.</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Variant of Llanfair Pwllgwyngyll (Wales</a:t>
            </a:r>
            <a:r>
              <a:rPr lang="en-US" smtClean="0"/>
              <a:t>)</a:t>
            </a:r>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3" t="34760" r="25816" b="30332"/>
          <a:stretch/>
        </p:blipFill>
        <p:spPr bwMode="auto">
          <a:xfrm>
            <a:off x="1295400" y="1600200"/>
            <a:ext cx="67334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04026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 Variant Name (MARC examples)</a:t>
            </a:r>
          </a:p>
        </p:txBody>
      </p:sp>
      <p:sp>
        <p:nvSpPr>
          <p:cNvPr id="20483" name="Content Placeholder 2"/>
          <p:cNvSpPr>
            <a:spLocks noGrp="1"/>
          </p:cNvSpPr>
          <p:nvPr>
            <p:ph idx="1"/>
          </p:nvPr>
        </p:nvSpPr>
        <p:spPr/>
        <p:txBody>
          <a:bodyPr/>
          <a:lstStyle/>
          <a:p>
            <a:pPr marL="0" lvl="3" indent="0">
              <a:buNone/>
            </a:pPr>
            <a:endParaRPr lang="en-US" smtClean="0"/>
          </a:p>
          <a:p>
            <a:pPr marL="0" lvl="3" indent="0">
              <a:buNone/>
            </a:pPr>
            <a:r>
              <a:rPr lang="en-US"/>
              <a:t>151	$a Llanfair Pwllgwyngyll (Wales)</a:t>
            </a:r>
          </a:p>
          <a:p>
            <a:pPr marL="0" lvl="3" indent="0">
              <a:buNone/>
            </a:pPr>
            <a:r>
              <a:rPr lang="en-US" smtClean="0"/>
              <a:t>451	$a Llanfairpwllgwyngyllgogerychwyrndrobwllllantysiliogogogoch 	(</a:t>
            </a:r>
            <a:r>
              <a:rPr lang="en-US"/>
              <a:t>Wales</a:t>
            </a:r>
            <a:r>
              <a:rPr lang="en-US" smtClean="0"/>
              <a:t>)</a:t>
            </a:r>
          </a:p>
          <a:p>
            <a:pPr marL="0" lvl="3" indent="0">
              <a:buNone/>
            </a:pPr>
            <a:endParaRPr lang="en-US" smtClean="0"/>
          </a:p>
          <a:p>
            <a:pPr marL="0" lvl="3" indent="0">
              <a:buNone/>
            </a:pPr>
            <a:r>
              <a:rPr lang="en-US"/>
              <a:t>151	$a Cabbagetown (Toronto, Ont.) </a:t>
            </a:r>
          </a:p>
          <a:p>
            <a:pPr marL="0" lvl="3" indent="0">
              <a:buNone/>
            </a:pPr>
            <a:r>
              <a:rPr lang="en-US" smtClean="0"/>
              <a:t>410 </a:t>
            </a:r>
            <a:r>
              <a:rPr lang="en-US"/>
              <a:t>2	$a </a:t>
            </a:r>
            <a:r>
              <a:rPr lang="es-ES"/>
              <a:t>Toronto (Ont.). </a:t>
            </a:r>
            <a:r>
              <a:rPr lang="es-ES" smtClean="0"/>
              <a:t>$b Cabbagetown</a:t>
            </a:r>
          </a:p>
          <a:p>
            <a:pPr marL="0" lvl="3" indent="0">
              <a:buNone/>
            </a:pPr>
            <a:endParaRPr lang="es-ES">
              <a:latin typeface="Calibri" pitchFamily="34" charset="0"/>
              <a:cs typeface="Calibri" pitchFamily="34" charset="0"/>
            </a:endParaRPr>
          </a:p>
          <a:p>
            <a:pPr marL="0" lvl="3" indent="0">
              <a:buNone/>
            </a:pPr>
            <a:r>
              <a:rPr lang="vi-VN" smtClean="0">
                <a:latin typeface="Calibri" pitchFamily="34" charset="0"/>
                <a:cs typeface="Calibri" pitchFamily="34" charset="0"/>
              </a:rPr>
              <a:t>151  </a:t>
            </a:r>
            <a:r>
              <a:rPr lang="en-US" smtClean="0">
                <a:latin typeface="Calibri" pitchFamily="34" charset="0"/>
                <a:cs typeface="Calibri" pitchFamily="34" charset="0"/>
              </a:rPr>
              <a:t>	$a </a:t>
            </a:r>
            <a:r>
              <a:rPr lang="vi-VN" smtClean="0">
                <a:latin typeface="Calibri" pitchFamily="34" charset="0"/>
                <a:cs typeface="Calibri" pitchFamily="34" charset="0"/>
              </a:rPr>
              <a:t>Tombouctou </a:t>
            </a:r>
            <a:r>
              <a:rPr lang="vi-VN">
                <a:latin typeface="Calibri" pitchFamily="34" charset="0"/>
                <a:cs typeface="Calibri" pitchFamily="34" charset="0"/>
              </a:rPr>
              <a:t>(Mali)</a:t>
            </a:r>
          </a:p>
          <a:p>
            <a:pPr marL="0" lvl="3" indent="0">
              <a:buNone/>
            </a:pPr>
            <a:r>
              <a:rPr lang="vi-VN" smtClean="0">
                <a:latin typeface="Calibri" pitchFamily="34" charset="0"/>
                <a:cs typeface="Calibri" pitchFamily="34" charset="0"/>
              </a:rPr>
              <a:t>451  </a:t>
            </a:r>
            <a:r>
              <a:rPr lang="en-US" smtClean="0">
                <a:latin typeface="Calibri" pitchFamily="34" charset="0"/>
                <a:cs typeface="Calibri" pitchFamily="34" charset="0"/>
              </a:rPr>
              <a:t>	$a </a:t>
            </a:r>
            <a:r>
              <a:rPr lang="vi-VN" smtClean="0">
                <a:latin typeface="Calibri" pitchFamily="34" charset="0"/>
                <a:cs typeface="Calibri" pitchFamily="34" charset="0"/>
              </a:rPr>
              <a:t>Timbuktu </a:t>
            </a:r>
            <a:r>
              <a:rPr lang="en-US" smtClean="0">
                <a:latin typeface="Calibri" pitchFamily="34" charset="0"/>
                <a:cs typeface="Calibri" pitchFamily="34" charset="0"/>
              </a:rPr>
              <a:t>(Mali)</a:t>
            </a:r>
            <a:endParaRPr lang="vi-VN">
              <a:latin typeface="Calibri" pitchFamily="34" charset="0"/>
              <a:cs typeface="Calibri" pitchFamily="34" charset="0"/>
            </a:endParaRPr>
          </a:p>
          <a:p>
            <a:pPr marL="0" lvl="3" indent="0">
              <a:buNone/>
            </a:pPr>
            <a:r>
              <a:rPr lang="vi-VN">
                <a:latin typeface="Calibri" pitchFamily="34" charset="0"/>
                <a:cs typeface="Calibri" pitchFamily="34" charset="0"/>
              </a:rPr>
              <a:t>451 </a:t>
            </a:r>
            <a:r>
              <a:rPr lang="en-US" smtClean="0">
                <a:latin typeface="Calibri" pitchFamily="34" charset="0"/>
                <a:cs typeface="Calibri" pitchFamily="34" charset="0"/>
              </a:rPr>
              <a:t>	$a</a:t>
            </a:r>
            <a:r>
              <a:rPr lang="vi-VN" smtClean="0">
                <a:latin typeface="Calibri" pitchFamily="34" charset="0"/>
                <a:cs typeface="Calibri" pitchFamily="34" charset="0"/>
              </a:rPr>
              <a:t> </a:t>
            </a:r>
            <a:r>
              <a:rPr lang="vi-VN">
                <a:latin typeface="Calibri" pitchFamily="34" charset="0"/>
                <a:cs typeface="Calibri" pitchFamily="34" charset="0"/>
              </a:rPr>
              <a:t>Tumbuktū (Mali)</a:t>
            </a:r>
          </a:p>
          <a:p>
            <a:pPr marL="0" lvl="3" indent="0">
              <a:buNone/>
            </a:pPr>
            <a:endParaRPr lang="en-US" sz="2800" smtClean="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mtClean="0"/>
              <a:t>Jurisdictions are corporate bodies. Therefore, when they change names they follow the same guidelines as for other corporate bodies: a new corporate body is considered to be formed, requiring a new description.</a:t>
            </a:r>
          </a:p>
          <a:p>
            <a:pPr marL="914400" lvl="2" indent="0">
              <a:buNone/>
            </a:pPr>
            <a:r>
              <a:rPr lang="en-US" sz="2000" smtClean="0"/>
              <a:t>Previous description	151</a:t>
            </a:r>
            <a:r>
              <a:rPr lang="en-US" sz="2000"/>
              <a:t>	$a Saigon (Vietnam</a:t>
            </a:r>
            <a:r>
              <a:rPr lang="en-US" sz="2000" smtClean="0"/>
              <a:t>)</a:t>
            </a:r>
          </a:p>
          <a:p>
            <a:pPr marL="914400" lvl="2" indent="0">
              <a:buNone/>
            </a:pPr>
            <a:r>
              <a:rPr lang="en-US" sz="2000" smtClean="0"/>
              <a:t>New description 		151	$a </a:t>
            </a:r>
            <a:r>
              <a:rPr lang="it-IT" sz="2000"/>
              <a:t>Ho Chi Minh City (Vietnam</a:t>
            </a:r>
            <a:r>
              <a:rPr lang="it-IT" sz="2000" smtClean="0"/>
              <a:t>)</a:t>
            </a:r>
          </a:p>
          <a:p>
            <a:pPr marL="914400" lvl="2" indent="0">
              <a:buNone/>
            </a:pPr>
            <a:endParaRPr lang="it-IT" sz="2000"/>
          </a:p>
          <a:p>
            <a:pPr marL="914400" lvl="2" indent="0">
              <a:buNone/>
            </a:pPr>
            <a:r>
              <a:rPr lang="it-IT" sz="2000" smtClean="0"/>
              <a:t>Previous description	151	$a Belgian Congo</a:t>
            </a:r>
          </a:p>
          <a:p>
            <a:pPr marL="914400" lvl="2" indent="0">
              <a:buNone/>
            </a:pPr>
            <a:r>
              <a:rPr lang="it-IT" sz="2000" smtClean="0"/>
              <a:t>New description		151	$a Congo (Democratic Republic)</a:t>
            </a:r>
            <a:endParaRPr lang="en-US" sz="20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Places: Place</a:t>
            </a:r>
          </a:p>
        </p:txBody>
      </p:sp>
      <p:sp>
        <p:nvSpPr>
          <p:cNvPr id="23555" name="Content Placeholder 2"/>
          <p:cNvSpPr>
            <a:spLocks noGrp="1"/>
          </p:cNvSpPr>
          <p:nvPr>
            <p:ph idx="1"/>
          </p:nvPr>
        </p:nvSpPr>
        <p:spPr/>
        <p:txBody>
          <a:bodyPr/>
          <a:lstStyle/>
          <a:p>
            <a:r>
              <a:rPr lang="en-US"/>
              <a:t>No specific instructions in Chapter 16, but for jurisdictions we can follow the guidelines for corporate bodies (</a:t>
            </a:r>
            <a:r>
              <a:rPr lang="en-US" smtClean="0"/>
              <a:t>11.3) </a:t>
            </a:r>
          </a:p>
          <a:p>
            <a:r>
              <a:rPr lang="en-US"/>
              <a:t>Can be useful to record larger places the jurisdiction is </a:t>
            </a:r>
            <a:r>
              <a:rPr lang="en-US" smtClean="0"/>
              <a:t>a part of</a:t>
            </a:r>
            <a:endParaRPr lang="en-US"/>
          </a:p>
          <a:p>
            <a:r>
              <a:rPr lang="en-US" smtClean="0"/>
              <a:t>The element is recorded in MARC 370 field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4887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1734206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corporate body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27129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11.3.1.3 says: “Abbreviate the names of countries, states, provinces, territories, etc., as instructed in appendix B (B.11), as applicable.”</a:t>
            </a:r>
          </a:p>
          <a:p>
            <a:r>
              <a:rPr lang="en-US" smtClean="0"/>
              <a:t>So when recording this attribute for a place, use, e.g., “U.S.”, not “United States.”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1372559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$f Cache Valley (Utah and Idaho) $2 lcsh</a:t>
            </a:r>
          </a:p>
          <a:p>
            <a:pPr lvl="1">
              <a:buNone/>
            </a:pPr>
            <a:r>
              <a:rPr lang="en-US" sz="2000" smtClean="0"/>
              <a:t>370  $f Tahoe, Lake (Calif. and Nev.) $2 lcsh</a:t>
            </a:r>
          </a:p>
          <a:p>
            <a:pPr lvl="1">
              <a:buNone/>
            </a:pPr>
            <a:endParaRPr lang="en-US" sz="2000"/>
          </a:p>
          <a:p>
            <a:pPr lvl="1">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99139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Record appropriate place attributes for Orem and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5273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Places: Dates</a:t>
            </a:r>
          </a:p>
        </p:txBody>
      </p:sp>
      <p:sp>
        <p:nvSpPr>
          <p:cNvPr id="26627" name="Content Placeholder 2"/>
          <p:cNvSpPr>
            <a:spLocks noGrp="1"/>
          </p:cNvSpPr>
          <p:nvPr>
            <p:ph idx="1"/>
          </p:nvPr>
        </p:nvSpPr>
        <p:spPr/>
        <p:txBody>
          <a:bodyPr/>
          <a:lstStyle/>
          <a:p>
            <a:r>
              <a:rPr lang="en-US" smtClean="0"/>
              <a:t>No specific instructions in Chapter 16, but for jurisdictions we can follow the guidelines for corporate bodies (11.4)</a:t>
            </a:r>
          </a:p>
          <a:p>
            <a:r>
              <a:rPr lang="en-US" smtClean="0"/>
              <a:t>We can record date of establishment (11.4.3) and date of termination (11.4.4)</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8362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smtClean="0"/>
              <a:t>RDA Chapter 16 is not complete yet. Work needs to be done yet, especially on non-jurisdictional place names.</a:t>
            </a:r>
          </a:p>
          <a:p>
            <a:r>
              <a:rPr lang="en-US" smtClean="0"/>
              <a:t>Place names are used to represent the name of the government with jurisdiction over the area (see 11.2.2.5.4). Chapter 16 contains enough information to describe these places.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Places: Dates</a:t>
            </a:r>
          </a:p>
        </p:txBody>
      </p:sp>
      <p:sp>
        <p:nvSpPr>
          <p:cNvPr id="28675" name="Content Placeholder 2"/>
          <p:cNvSpPr>
            <a:spLocks noGrp="1"/>
          </p:cNvSpPr>
          <p:nvPr>
            <p:ph idx="1"/>
          </p:nvPr>
        </p:nvSpPr>
        <p:spPr/>
        <p:txBody>
          <a:bodyPr/>
          <a:lstStyle/>
          <a:p>
            <a:r>
              <a:rPr lang="en-US" smtClean="0"/>
              <a:t>This element is recorded in MARC 046 in the format YYYYMMDD or YYYY-MM or YYYY</a:t>
            </a:r>
          </a:p>
          <a:p>
            <a:r>
              <a:rPr lang="en-US" smtClean="0"/>
              <a:t>Date of establishment is recorded in $s; date of termination in subfield $t</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Places: Other Designation</a:t>
            </a:r>
          </a:p>
        </p:txBody>
      </p:sp>
      <p:sp>
        <p:nvSpPr>
          <p:cNvPr id="39939" name="Content Placeholder 2"/>
          <p:cNvSpPr>
            <a:spLocks noGrp="1"/>
          </p:cNvSpPr>
          <p:nvPr>
            <p:ph idx="1"/>
          </p:nvPr>
        </p:nvSpPr>
        <p:spPr/>
        <p:txBody>
          <a:bodyPr/>
          <a:lstStyle/>
          <a:p>
            <a:r>
              <a:rPr lang="en-US" sz="2800"/>
              <a:t>No specific instructions in Chapter 16, but for jurisdictions we can follow the guidelines for corporate bodies (</a:t>
            </a:r>
            <a:r>
              <a:rPr lang="en-US" sz="2800" smtClean="0"/>
              <a:t>11.7) </a:t>
            </a:r>
          </a:p>
          <a:p>
            <a:r>
              <a:rPr lang="en-US" sz="2800" smtClean="0"/>
              <a:t>Can record the type of jurisdiction or other types of information</a:t>
            </a:r>
          </a:p>
          <a:p>
            <a:r>
              <a:rPr lang="en-US" sz="2800" smtClean="0"/>
              <a:t>Record this element in a MARC authorities 368 field, subfield $b or (sometimes) $c.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36932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Places: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151	$a Rome (Italy)</a:t>
            </a:r>
          </a:p>
          <a:p>
            <a:pPr>
              <a:buFont typeface="Arial" charset="0"/>
              <a:buNone/>
            </a:pPr>
            <a:r>
              <a:rPr lang="en-US" sz="2000" dirty="0" smtClean="0"/>
              <a:t>368     	$b City</a:t>
            </a:r>
          </a:p>
          <a:p>
            <a:pPr>
              <a:buFont typeface="Arial" charset="0"/>
              <a:buNone/>
            </a:pPr>
            <a:endParaRPr lang="en-US" sz="2000" dirty="0" smtClean="0"/>
          </a:p>
          <a:p>
            <a:pPr>
              <a:buFont typeface="Arial" charset="0"/>
              <a:buNone/>
            </a:pPr>
            <a:r>
              <a:rPr lang="en-US" sz="2000" dirty="0" smtClean="0"/>
              <a:t>151	$a France</a:t>
            </a:r>
          </a:p>
          <a:p>
            <a:pPr>
              <a:buFont typeface="Arial" charset="0"/>
              <a:buNone/>
            </a:pPr>
            <a:r>
              <a:rPr lang="en-US" sz="2000" dirty="0" smtClean="0"/>
              <a:t>368     	$</a:t>
            </a:r>
            <a:r>
              <a:rPr lang="en-US" sz="2000" dirty="0"/>
              <a:t>b</a:t>
            </a:r>
            <a:r>
              <a:rPr lang="en-US" sz="2000" dirty="0" smtClean="0"/>
              <a:t> Country</a:t>
            </a:r>
          </a:p>
          <a:p>
            <a:pPr>
              <a:buFont typeface="Arial" charset="0"/>
              <a:buNone/>
            </a:pPr>
            <a:endParaRPr lang="en-US" sz="2000" dirty="0" smtClean="0"/>
          </a:p>
          <a:p>
            <a:pPr>
              <a:buNone/>
            </a:pPr>
            <a:r>
              <a:rPr lang="en-US" sz="2000" dirty="0" smtClean="0"/>
              <a:t>151	$a </a:t>
            </a:r>
            <a:r>
              <a:rPr lang="en-US" sz="2000" dirty="0"/>
              <a:t>Congo (Democratic Republic</a:t>
            </a:r>
            <a:r>
              <a:rPr lang="en-US" sz="2000" dirty="0" smtClean="0"/>
              <a:t>)</a:t>
            </a:r>
          </a:p>
          <a:p>
            <a:pPr>
              <a:buNone/>
            </a:pPr>
            <a:r>
              <a:rPr lang="en-US" sz="2000" dirty="0" smtClean="0"/>
              <a:t>368     	</a:t>
            </a:r>
            <a:r>
              <a:rPr lang="en-US" sz="2000" dirty="0"/>
              <a:t>$b </a:t>
            </a:r>
            <a:r>
              <a:rPr lang="en-US" sz="2000" dirty="0" smtClean="0"/>
              <a:t>Country </a:t>
            </a:r>
            <a:r>
              <a:rPr lang="en-US" sz="2000" dirty="0"/>
              <a:t>$c </a:t>
            </a:r>
            <a:r>
              <a:rPr lang="en-US" sz="2000" dirty="0" smtClean="0"/>
              <a:t>Democratic Republic</a:t>
            </a:r>
          </a:p>
          <a:p>
            <a:pPr>
              <a:buFont typeface="Arial" charset="0"/>
              <a:buNone/>
            </a:pPr>
            <a:endParaRPr lang="en-US" sz="2000" dirty="0"/>
          </a:p>
          <a:p>
            <a:pPr>
              <a:buNone/>
            </a:pPr>
            <a:r>
              <a:rPr lang="en-US" sz="2000" dirty="0"/>
              <a:t>151	$a </a:t>
            </a:r>
            <a:r>
              <a:rPr lang="en-US" sz="2000" dirty="0" err="1"/>
              <a:t>Balrothery</a:t>
            </a:r>
            <a:r>
              <a:rPr lang="en-US" sz="2000" dirty="0"/>
              <a:t> (Ireland)</a:t>
            </a:r>
            <a:endParaRPr lang="en-US" sz="2000" dirty="0" smtClean="0"/>
          </a:p>
          <a:p>
            <a:pPr>
              <a:buFont typeface="Arial" charset="0"/>
              <a:buNone/>
            </a:pPr>
            <a:r>
              <a:rPr lang="en-US" sz="2000" dirty="0" smtClean="0"/>
              <a:t>368     	$b Village</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838373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a:xfrm>
            <a:off x="457200" y="1447800"/>
            <a:ext cx="8229600" cy="4525963"/>
          </a:xfrm>
        </p:spPr>
        <p:txBody>
          <a:bodyPr/>
          <a:lstStyle/>
          <a:p>
            <a:r>
              <a:rPr lang="en-US"/>
              <a:t>No specific instructions in Chapter 16, but for jurisdictions we can follow the guidelines for corporate bodies (</a:t>
            </a:r>
            <a:r>
              <a:rPr lang="en-US" smtClean="0"/>
              <a:t>11.11) </a:t>
            </a:r>
          </a:p>
          <a:p>
            <a:r>
              <a:rPr lang="en-US" smtClean="0"/>
              <a:t>11.11. Information pertaining to the history and nature of the jurisdiction. </a:t>
            </a:r>
          </a:p>
          <a:p>
            <a:r>
              <a:rPr lang="en-US" smtClean="0"/>
              <a:t>Record a </a:t>
            </a:r>
            <a:r>
              <a:rPr lang="en-US" i="1" smtClean="0"/>
              <a:t>brief</a:t>
            </a:r>
            <a:r>
              <a:rPr lang="en-US" smtClean="0"/>
              <a:t> statement about the place.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123944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Record this element in a MARC authority 678 field, first indicator “1”.</a:t>
            </a:r>
          </a:p>
          <a:p>
            <a:pPr marL="800100" lvl="2" indent="0">
              <a:buNone/>
            </a:pPr>
            <a:endParaRPr lang="en-US" smtClean="0"/>
          </a:p>
          <a:p>
            <a:pPr marL="800100" lvl="2" indent="0">
              <a:buNone/>
            </a:pPr>
            <a:r>
              <a:rPr lang="en-US" smtClean="0"/>
              <a:t>678 1 $a Barothery is a village in Fingal, Ireland founded as early as the thirteenth century.</a:t>
            </a:r>
          </a:p>
          <a:p>
            <a:pPr marL="800100" lvl="2" indent="0">
              <a:buNone/>
            </a:pPr>
            <a:endParaRPr lang="en-US" smtClean="0"/>
          </a:p>
          <a:p>
            <a:pPr marL="800100" lvl="2" indent="0">
              <a:buNone/>
            </a:pPr>
            <a:r>
              <a:rPr lang="en-US" smtClean="0"/>
              <a:t>678 1 $a Ho Chi Minh City is the largest city in Vietnam. Formerly named Saigon, the name was changed in 1975 at the end of the Vietnam War.</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2103081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place or an authority record</a:t>
            </a:r>
          </a:p>
          <a:p>
            <a:pPr marL="514350" indent="-457200"/>
            <a:r>
              <a:rPr lang="en-US" smtClean="0"/>
              <a:t>LCCN associated with an authority record is an identifier, recorded in 010</a:t>
            </a:r>
          </a:p>
          <a:p>
            <a:pPr marL="514350" indent="-457200"/>
            <a:r>
              <a:rPr lang="en-US" smtClean="0"/>
              <a:t>The element is core for other entities (no core defined for places),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Authorized Access Point is constructed using elements you have already recorded in the description</a:t>
            </a:r>
          </a:p>
          <a:p>
            <a:r>
              <a:rPr lang="en-US" smtClean="0"/>
              <a:t>Record in 151</a:t>
            </a:r>
          </a:p>
          <a:p>
            <a:r>
              <a:rPr lang="en-US" smtClean="0"/>
              <a:t>Begin with the preferred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Variant Access Point is constructed using elements you have already recorded in the description</a:t>
            </a:r>
          </a:p>
          <a:p>
            <a:r>
              <a:rPr lang="en-US" smtClean="0"/>
              <a:t>Record in 451</a:t>
            </a:r>
          </a:p>
          <a:p>
            <a:r>
              <a:rPr lang="en-US" smtClean="0"/>
              <a:t>Begin with a variant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815392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Jurisdictions (i.e.,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jurisdictional places are recorded in 551 fields, and may include a relationship indicator in subfield $</a:t>
            </a:r>
            <a:r>
              <a:rPr lang="en-US" sz="2800" dirty="0" err="1" smtClean="0"/>
              <a:t>i</a:t>
            </a:r>
            <a:r>
              <a:rPr lang="en-US" sz="2800" dirty="0" smtClean="0"/>
              <a:t> (from RDA Appendix K), with $w r, or may use MARC $w coding.</a:t>
            </a:r>
          </a:p>
          <a:p>
            <a:pPr marL="800100" lvl="2" indent="0">
              <a:buNone/>
            </a:pPr>
            <a:endParaRPr lang="en-US" sz="2000" dirty="0" smtClean="0"/>
          </a:p>
          <a:p>
            <a:pPr marL="800100" lvl="2" indent="0">
              <a:buNone/>
            </a:pPr>
            <a:r>
              <a:rPr lang="en-US" dirty="0" smtClean="0"/>
              <a:t>151	$a </a:t>
            </a:r>
            <a:r>
              <a:rPr lang="it-IT" dirty="0"/>
              <a:t>Ho Chi Minh City (Vietnam</a:t>
            </a:r>
            <a:r>
              <a:rPr lang="it-IT" dirty="0" smtClean="0"/>
              <a:t>)</a:t>
            </a:r>
          </a:p>
          <a:p>
            <a:pPr marL="800100" lvl="2" indent="0">
              <a:buNone/>
            </a:pPr>
            <a:r>
              <a:rPr lang="en-US" dirty="0"/>
              <a:t>551	$w r $</a:t>
            </a:r>
            <a:r>
              <a:rPr lang="en-US" dirty="0" err="1"/>
              <a:t>i</a:t>
            </a:r>
            <a:r>
              <a:rPr lang="en-US" dirty="0"/>
              <a:t> </a:t>
            </a:r>
            <a:r>
              <a:rPr lang="en-US" dirty="0" smtClean="0"/>
              <a:t>Predecessor: </a:t>
            </a:r>
            <a:r>
              <a:rPr lang="en-US" dirty="0"/>
              <a:t>$a Saigon (Vietnam)</a:t>
            </a:r>
          </a:p>
          <a:p>
            <a:pPr marL="800100" lvl="2" indent="0">
              <a:buNone/>
            </a:pPr>
            <a:r>
              <a:rPr lang="en-US" i="1" dirty="0"/>
              <a:t>or</a:t>
            </a:r>
            <a:endParaRPr lang="en-US" dirty="0"/>
          </a:p>
          <a:p>
            <a:pPr marL="800100" lvl="2" indent="0">
              <a:buNone/>
            </a:pPr>
            <a:r>
              <a:rPr lang="en-US" dirty="0" smtClean="0"/>
              <a:t>551 	$w a $a Saigon (Vietnam)</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dirty="0" smtClean="0"/>
              <a:t>Non-jurisdictional places (e.g. lakes, mountains) are </a:t>
            </a:r>
            <a:r>
              <a:rPr lang="en-US" i="1" dirty="0" smtClean="0"/>
              <a:t>not</a:t>
            </a:r>
            <a:r>
              <a:rPr lang="en-US" dirty="0" smtClean="0"/>
              <a:t> covered in this module. They continue to be established and described following subject cataloging practice (SACO).</a:t>
            </a:r>
          </a:p>
          <a:p>
            <a:r>
              <a:rPr lang="en-US" dirty="0"/>
              <a:t>For decisions about “</a:t>
            </a:r>
            <a:r>
              <a:rPr lang="en-US" dirty="0" smtClean="0"/>
              <a:t>ambiguous</a:t>
            </a:r>
            <a:r>
              <a:rPr lang="en-US" dirty="0"/>
              <a:t>” entities (whether they’re a subject or a name), </a:t>
            </a:r>
            <a:r>
              <a:rPr lang="en-US" dirty="0" smtClean="0"/>
              <a:t>see</a:t>
            </a:r>
          </a:p>
          <a:p>
            <a:pPr lvl="1"/>
            <a:r>
              <a:rPr lang="en-US" dirty="0" smtClean="0"/>
              <a:t>http</a:t>
            </a:r>
            <a:r>
              <a:rPr lang="en-US" dirty="0"/>
              <a:t>://</a:t>
            </a:r>
            <a:r>
              <a:rPr lang="en-US" dirty="0" smtClean="0"/>
              <a:t>www.loc.gov/aba/pcc/saco/alpha405.html</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75746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731838"/>
          </a:xfrm>
        </p:spPr>
        <p:txBody>
          <a:bodyPr/>
          <a:lstStyle/>
          <a:p>
            <a:r>
              <a:rPr lang="en-US" smtClean="0"/>
              <a:t>RDA authority record</a:t>
            </a:r>
          </a:p>
        </p:txBody>
      </p:sp>
      <p:sp>
        <p:nvSpPr>
          <p:cNvPr id="44035" name="Content Placeholder 2"/>
          <p:cNvSpPr>
            <a:spLocks noGrp="1"/>
          </p:cNvSpPr>
          <p:nvPr>
            <p:ph idx="1"/>
          </p:nvPr>
        </p:nvSpPr>
        <p:spPr>
          <a:xfrm>
            <a:off x="381000" y="838200"/>
            <a:ext cx="8229600" cy="5334000"/>
          </a:xfrm>
          <a:ln>
            <a:solidFill>
              <a:schemeClr val="tx1"/>
            </a:solidFill>
            <a:miter lim="800000"/>
            <a:headEnd/>
            <a:tailEnd/>
          </a:ln>
        </p:spPr>
        <p:txBody>
          <a:bodyPr/>
          <a:lstStyle/>
          <a:p>
            <a:pPr>
              <a:buFont typeface="Arial" charset="0"/>
              <a:buNone/>
            </a:pPr>
            <a:r>
              <a:rPr lang="en-US" sz="1400" dirty="0" smtClean="0"/>
              <a:t>040	</a:t>
            </a:r>
            <a:r>
              <a:rPr lang="en-US" sz="1400" dirty="0"/>
              <a:t>	</a:t>
            </a:r>
            <a:r>
              <a:rPr lang="en-US" sz="1400" dirty="0" smtClean="0"/>
              <a:t>$a UPB $b eng $</a:t>
            </a:r>
            <a:r>
              <a:rPr lang="en-US" sz="1400" dirty="0" err="1" smtClean="0"/>
              <a:t>erda</a:t>
            </a:r>
            <a:r>
              <a:rPr lang="en-US" sz="1400" dirty="0" smtClean="0"/>
              <a:t> $c UPB</a:t>
            </a:r>
          </a:p>
          <a:p>
            <a:pPr>
              <a:buFont typeface="Arial" charset="0"/>
              <a:buNone/>
            </a:pPr>
            <a:r>
              <a:rPr lang="en-US" sz="1400" dirty="0" smtClean="0"/>
              <a:t>046		$s -0027~ $2 </a:t>
            </a:r>
            <a:r>
              <a:rPr lang="en-US" sz="1400" dirty="0" err="1" smtClean="0"/>
              <a:t>edtf</a:t>
            </a:r>
            <a:endParaRPr lang="en-US" sz="1400" dirty="0" smtClean="0"/>
          </a:p>
          <a:p>
            <a:pPr>
              <a:buFont typeface="Arial" charset="0"/>
              <a:buNone/>
            </a:pPr>
            <a:r>
              <a:rPr lang="en-US" sz="1400" dirty="0" smtClean="0"/>
              <a:t>151		$a Turin (Italy)</a:t>
            </a:r>
          </a:p>
          <a:p>
            <a:pPr>
              <a:buNone/>
            </a:pPr>
            <a:r>
              <a:rPr lang="en-US" sz="1400"/>
              <a:t>368		$b City $b Comune</a:t>
            </a:r>
          </a:p>
          <a:p>
            <a:pPr>
              <a:buNone/>
            </a:pPr>
            <a:r>
              <a:rPr lang="en-US" sz="1400"/>
              <a:t>370		$f Piedmont, Italy $c Italy</a:t>
            </a:r>
          </a:p>
          <a:p>
            <a:pPr>
              <a:buFont typeface="Arial" charset="0"/>
              <a:buNone/>
            </a:pPr>
            <a:r>
              <a:rPr lang="en-US" sz="1400" smtClean="0"/>
              <a:t>451</a:t>
            </a:r>
            <a:r>
              <a:rPr lang="en-US" sz="1400" dirty="0" smtClean="0"/>
              <a:t>		$a Torino (Italy)</a:t>
            </a:r>
          </a:p>
          <a:p>
            <a:pPr>
              <a:buNone/>
            </a:pPr>
            <a:r>
              <a:rPr lang="en-US" sz="1400" dirty="0"/>
              <a:t>451		$a </a:t>
            </a:r>
            <a:r>
              <a:rPr lang="en-US" sz="1400" dirty="0" err="1"/>
              <a:t>Città</a:t>
            </a:r>
            <a:r>
              <a:rPr lang="en-US" sz="1400" dirty="0"/>
              <a:t> </a:t>
            </a:r>
            <a:r>
              <a:rPr lang="en-US" sz="1400" dirty="0" err="1"/>
              <a:t>di</a:t>
            </a:r>
            <a:r>
              <a:rPr lang="en-US" sz="1400" dirty="0"/>
              <a:t> </a:t>
            </a:r>
            <a:r>
              <a:rPr lang="en-US" sz="1400" dirty="0" smtClean="0"/>
              <a:t>Torino (Italy)</a:t>
            </a:r>
          </a:p>
          <a:p>
            <a:pPr>
              <a:buFont typeface="Arial" charset="0"/>
              <a:buNone/>
            </a:pPr>
            <a:r>
              <a:rPr lang="en-US" sz="1400" dirty="0" smtClean="0"/>
              <a:t>451		$a Augusta </a:t>
            </a:r>
            <a:r>
              <a:rPr lang="en-US" sz="1400" dirty="0" err="1" smtClean="0"/>
              <a:t>Taurinorum</a:t>
            </a:r>
            <a:r>
              <a:rPr lang="en-US" sz="1400" dirty="0" smtClean="0"/>
              <a:t> (Italy)</a:t>
            </a:r>
          </a:p>
          <a:p>
            <a:pPr>
              <a:buFont typeface="Arial" charset="0"/>
              <a:buNone/>
            </a:pPr>
            <a:r>
              <a:rPr lang="en-US" sz="1400" dirty="0" smtClean="0"/>
              <a:t>451		$a Julia Augusta </a:t>
            </a:r>
            <a:r>
              <a:rPr lang="en-US" sz="1400" dirty="0" err="1" smtClean="0"/>
              <a:t>Taurinorum</a:t>
            </a:r>
            <a:r>
              <a:rPr lang="en-US" sz="1400" dirty="0" smtClean="0"/>
              <a:t> (Italy)</a:t>
            </a:r>
          </a:p>
          <a:p>
            <a:pPr>
              <a:buFont typeface="Arial" charset="0"/>
              <a:buNone/>
            </a:pPr>
            <a:r>
              <a:rPr lang="en-US" sz="1400" dirty="0" smtClean="0"/>
              <a:t>451		$a </a:t>
            </a:r>
            <a:r>
              <a:rPr lang="en-US" sz="1400" dirty="0" err="1" smtClean="0"/>
              <a:t>Taurasia</a:t>
            </a:r>
            <a:r>
              <a:rPr lang="en-US" sz="1400" dirty="0" smtClean="0"/>
              <a:t> (Italy)</a:t>
            </a:r>
          </a:p>
          <a:p>
            <a:pPr>
              <a:buNone/>
            </a:pPr>
            <a:r>
              <a:rPr lang="en-US" sz="1400" dirty="0" smtClean="0"/>
              <a:t>451		$a </a:t>
            </a:r>
            <a:r>
              <a:rPr lang="en-US" sz="1400" dirty="0" err="1"/>
              <a:t>Castra</a:t>
            </a:r>
            <a:r>
              <a:rPr lang="en-US" sz="1400" dirty="0"/>
              <a:t> </a:t>
            </a:r>
            <a:r>
              <a:rPr lang="en-US" sz="1400" dirty="0" err="1" smtClean="0"/>
              <a:t>Taurinorum</a:t>
            </a:r>
            <a:r>
              <a:rPr lang="en-US" sz="1400" dirty="0" smtClean="0"/>
              <a:t> (Italy)</a:t>
            </a:r>
          </a:p>
          <a:p>
            <a:pPr>
              <a:buFont typeface="Arial" charset="0"/>
              <a:buNone/>
            </a:pPr>
            <a:r>
              <a:rPr lang="en-US" sz="1400" smtClean="0"/>
              <a:t>670</a:t>
            </a:r>
            <a:r>
              <a:rPr lang="en-US" sz="1400" dirty="0" smtClean="0"/>
              <a:t>		$a [work being cataloged]</a:t>
            </a:r>
          </a:p>
          <a:p>
            <a:pPr>
              <a:buNone/>
            </a:pPr>
            <a:r>
              <a:rPr lang="en-US" sz="1400" dirty="0" smtClean="0"/>
              <a:t>670		$a </a:t>
            </a:r>
            <a:r>
              <a:rPr lang="en-US" sz="1400" dirty="0" err="1"/>
              <a:t>GeoNames</a:t>
            </a:r>
            <a:r>
              <a:rPr lang="en-US" sz="1400" dirty="0"/>
              <a:t>, 20 October </a:t>
            </a:r>
            <a:r>
              <a:rPr lang="en-US" sz="1400" dirty="0" smtClean="0"/>
              <a:t>2012 </a:t>
            </a:r>
            <a:r>
              <a:rPr lang="en-US" sz="1400" dirty="0"/>
              <a:t>$b (Conventional name: Turin; in </a:t>
            </a:r>
            <a:r>
              <a:rPr lang="en-US" sz="1400" dirty="0" err="1"/>
              <a:t>Piemonte</a:t>
            </a:r>
            <a:r>
              <a:rPr lang="en-US" sz="1400" dirty="0"/>
              <a:t>, Italy; approved name: Torino; variant names: Augusta </a:t>
            </a:r>
            <a:r>
              <a:rPr lang="en-US" sz="1400" dirty="0" err="1" smtClean="0"/>
              <a:t>Taurinorum</a:t>
            </a:r>
            <a:r>
              <a:rPr lang="en-US" sz="1400" dirty="0" smtClean="0"/>
              <a:t>, </a:t>
            </a:r>
            <a:r>
              <a:rPr lang="en-US" sz="1400" dirty="0"/>
              <a:t>Julia Augusta </a:t>
            </a:r>
            <a:r>
              <a:rPr lang="en-US" sz="1400" dirty="0" err="1" smtClean="0"/>
              <a:t>Taurinorum</a:t>
            </a:r>
            <a:r>
              <a:rPr lang="en-US" sz="1400" dirty="0" smtClean="0"/>
              <a:t>, </a:t>
            </a:r>
            <a:r>
              <a:rPr lang="en-US" sz="1400" dirty="0" err="1" smtClean="0"/>
              <a:t>Taurasia</a:t>
            </a:r>
            <a:r>
              <a:rPr lang="en-US" sz="1400" dirty="0" smtClean="0"/>
              <a:t>, 45°03’00”N</a:t>
            </a:r>
            <a:r>
              <a:rPr lang="en-US" sz="1400" dirty="0"/>
              <a:t>, </a:t>
            </a:r>
            <a:r>
              <a:rPr lang="en-US" sz="1400" dirty="0" smtClean="0"/>
              <a:t>007°40’00</a:t>
            </a:r>
            <a:r>
              <a:rPr lang="en-US" sz="1400" dirty="0"/>
              <a:t>" E</a:t>
            </a:r>
            <a:r>
              <a:rPr lang="en-US" sz="1400" dirty="0" smtClean="0"/>
              <a:t>)</a:t>
            </a:r>
          </a:p>
          <a:p>
            <a:pPr>
              <a:buNone/>
            </a:pPr>
            <a:r>
              <a:rPr lang="en-US" sz="1400" dirty="0" smtClean="0"/>
              <a:t>670		$a Wikipedia, 20 October 2012 $b (Turin; Torino; </a:t>
            </a:r>
            <a:r>
              <a:rPr lang="en-US" sz="1400" dirty="0" err="1"/>
              <a:t>Città</a:t>
            </a:r>
            <a:r>
              <a:rPr lang="en-US" sz="1400" dirty="0"/>
              <a:t> </a:t>
            </a:r>
            <a:r>
              <a:rPr lang="en-US" sz="1400" dirty="0" err="1"/>
              <a:t>di</a:t>
            </a:r>
            <a:r>
              <a:rPr lang="en-US" sz="1400" dirty="0"/>
              <a:t> </a:t>
            </a:r>
            <a:r>
              <a:rPr lang="en-US" sz="1400" dirty="0" smtClean="0"/>
              <a:t>Torino; Augusta </a:t>
            </a:r>
            <a:r>
              <a:rPr lang="en-US" sz="1400" dirty="0" err="1" smtClean="0"/>
              <a:t>Taurinorum</a:t>
            </a:r>
            <a:r>
              <a:rPr lang="en-US" sz="1400" dirty="0" smtClean="0"/>
              <a:t>; </a:t>
            </a:r>
            <a:r>
              <a:rPr lang="en-US" sz="1400" dirty="0" err="1" smtClean="0"/>
              <a:t>comune</a:t>
            </a:r>
            <a:r>
              <a:rPr lang="en-US" sz="1400" dirty="0"/>
              <a:t>, </a:t>
            </a:r>
            <a:r>
              <a:rPr lang="en-US" sz="1400" dirty="0" smtClean="0"/>
              <a:t>city in Piedmont, Italy; </a:t>
            </a:r>
            <a:r>
              <a:rPr lang="en-US" sz="1400" dirty="0"/>
              <a:t>45° 03</a:t>
            </a:r>
            <a:r>
              <a:rPr lang="en-US" sz="1400" dirty="0" smtClean="0"/>
              <a:t>' </a:t>
            </a:r>
            <a:r>
              <a:rPr lang="en-US" sz="1400" dirty="0"/>
              <a:t>N, </a:t>
            </a:r>
            <a:r>
              <a:rPr lang="en-US" sz="1400" dirty="0" smtClean="0"/>
              <a:t>07</a:t>
            </a:r>
            <a:r>
              <a:rPr lang="en-US" sz="1400" dirty="0"/>
              <a:t>° </a:t>
            </a:r>
            <a:r>
              <a:rPr lang="en-US" sz="1400" dirty="0" smtClean="0"/>
              <a:t>42' E; home of the Shroud of Turin; first settlement a Roman military camp </a:t>
            </a:r>
            <a:r>
              <a:rPr lang="en-US" sz="1400" dirty="0" err="1" smtClean="0"/>
              <a:t>Castra</a:t>
            </a:r>
            <a:r>
              <a:rPr lang="en-US" sz="1400" dirty="0" smtClean="0"/>
              <a:t> </a:t>
            </a:r>
            <a:r>
              <a:rPr lang="en-US" sz="1400" dirty="0" err="1" smtClean="0"/>
              <a:t>Taurinorum</a:t>
            </a:r>
            <a:r>
              <a:rPr lang="en-US" sz="1400" dirty="0" smtClean="0"/>
              <a:t>, probably 28 BC)</a:t>
            </a:r>
          </a:p>
          <a:p>
            <a:pPr>
              <a:buNone/>
            </a:pPr>
            <a:r>
              <a:rPr lang="en-US" sz="1400" dirty="0"/>
              <a:t>670		$a </a:t>
            </a:r>
            <a:r>
              <a:rPr lang="en-US" sz="1400" dirty="0" err="1"/>
              <a:t>Città</a:t>
            </a:r>
            <a:r>
              <a:rPr lang="en-US" sz="1400" dirty="0"/>
              <a:t> </a:t>
            </a:r>
            <a:r>
              <a:rPr lang="en-US" sz="1400" dirty="0" err="1"/>
              <a:t>di</a:t>
            </a:r>
            <a:r>
              <a:rPr lang="en-US" sz="1400" dirty="0"/>
              <a:t> </a:t>
            </a:r>
            <a:r>
              <a:rPr lang="en-US" sz="1400" dirty="0" smtClean="0"/>
              <a:t>Torino English language edition, via WWW 20 October 2012 $b (Turin)</a:t>
            </a:r>
          </a:p>
          <a:p>
            <a:pPr>
              <a:buNone/>
            </a:pPr>
            <a:r>
              <a:rPr lang="en-US" sz="1400" dirty="0" smtClean="0"/>
              <a:t>678 1	$a Turin (or Torino) is a city in Piedmont, Italy. It was first settled as a Roman military camp in the first century B.C. and is the home of the Shroud of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73275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a:t>
            </a:r>
          </a:p>
        </p:txBody>
      </p:sp>
      <p:sp>
        <p:nvSpPr>
          <p:cNvPr id="44035" name="Content Placeholder 2"/>
          <p:cNvSpPr>
            <a:spLocks noGrp="1"/>
          </p:cNvSpPr>
          <p:nvPr>
            <p:ph idx="1"/>
          </p:nvPr>
        </p:nvSpPr>
        <p:spPr>
          <a:xfrm>
            <a:off x="457200" y="1143000"/>
            <a:ext cx="8153400" cy="4953000"/>
          </a:xfrm>
          <a:ln>
            <a:solidFill>
              <a:schemeClr val="tx1"/>
            </a:solidFill>
            <a:miter lim="800000"/>
            <a:headEnd/>
            <a:tailEnd/>
          </a:ln>
        </p:spPr>
        <p:txBody>
          <a:bodyPr/>
          <a:lstStyle/>
          <a:p>
            <a:pPr>
              <a:buFont typeface="Arial" charset="0"/>
              <a:buNone/>
            </a:pPr>
            <a:r>
              <a:rPr lang="en-US" sz="1600" dirty="0" smtClean="0"/>
              <a:t>040		$a UPB $b eng $</a:t>
            </a:r>
            <a:r>
              <a:rPr lang="en-US" sz="1600" dirty="0" err="1" smtClean="0"/>
              <a:t>erda</a:t>
            </a:r>
            <a:r>
              <a:rPr lang="en-US" sz="1600" dirty="0" smtClean="0"/>
              <a:t> $c </a:t>
            </a:r>
            <a:r>
              <a:rPr lang="en-US" sz="1600" smtClean="0"/>
              <a:t>UPB </a:t>
            </a:r>
            <a:endParaRPr lang="en-US" sz="1600" dirty="0" smtClean="0"/>
          </a:p>
          <a:p>
            <a:pPr>
              <a:buFont typeface="Arial" charset="0"/>
              <a:buNone/>
            </a:pPr>
            <a:r>
              <a:rPr lang="en-US" sz="1600" dirty="0" smtClean="0"/>
              <a:t>046		$s 1914</a:t>
            </a:r>
          </a:p>
          <a:p>
            <a:pPr>
              <a:buFont typeface="Arial" charset="0"/>
              <a:buNone/>
            </a:pPr>
            <a:r>
              <a:rPr lang="en-US" sz="1600" dirty="0" smtClean="0"/>
              <a:t>151		$a Orem (Utah)</a:t>
            </a:r>
          </a:p>
          <a:p>
            <a:pPr>
              <a:buNone/>
            </a:pPr>
            <a:r>
              <a:rPr lang="en-US" sz="1600"/>
              <a:t>368		$b City</a:t>
            </a:r>
          </a:p>
          <a:p>
            <a:pPr>
              <a:buNone/>
            </a:pPr>
            <a:r>
              <a:rPr lang="en-US" sz="1600"/>
              <a:t>370		$f Utah County, Utah $f Utah $c U.S.</a:t>
            </a:r>
          </a:p>
          <a:p>
            <a:pPr>
              <a:buFont typeface="Arial" charset="0"/>
              <a:buNone/>
            </a:pPr>
            <a:r>
              <a:rPr lang="en-US" sz="1600" smtClean="0"/>
              <a:t>451</a:t>
            </a:r>
            <a:r>
              <a:rPr lang="en-US" sz="1600" dirty="0" smtClean="0"/>
              <a:t>		$a City of Orem (Utah) </a:t>
            </a:r>
          </a:p>
          <a:p>
            <a:pPr>
              <a:buFont typeface="Arial" charset="0"/>
              <a:buNone/>
            </a:pPr>
            <a:r>
              <a:rPr lang="en-US" sz="1600" dirty="0" smtClean="0"/>
              <a:t>451		$a Orem City (Utah)</a:t>
            </a:r>
          </a:p>
          <a:p>
            <a:pPr>
              <a:buFont typeface="Arial" charset="0"/>
              <a:buNone/>
            </a:pPr>
            <a:r>
              <a:rPr lang="en-US" sz="1600" dirty="0" smtClean="0"/>
              <a:t>451		$a Sharon (Utah)</a:t>
            </a:r>
          </a:p>
          <a:p>
            <a:pPr>
              <a:buFont typeface="Arial" charset="0"/>
              <a:buNone/>
            </a:pPr>
            <a:r>
              <a:rPr lang="en-US" sz="1600" dirty="0" smtClean="0"/>
              <a:t>451		$a Provo Bench (Utah)</a:t>
            </a:r>
          </a:p>
          <a:p>
            <a:pPr>
              <a:buFont typeface="Arial" charset="0"/>
              <a:buNone/>
            </a:pPr>
            <a:r>
              <a:rPr lang="en-US" sz="1600" smtClean="0"/>
              <a:t>670</a:t>
            </a:r>
            <a:r>
              <a:rPr lang="en-US" sz="1600" dirty="0" smtClean="0"/>
              <a:t>		$a [work being cataloged]</a:t>
            </a:r>
          </a:p>
          <a:p>
            <a:pPr>
              <a:buNone/>
            </a:pPr>
            <a:r>
              <a:rPr lang="en-US" sz="1600" dirty="0" smtClean="0"/>
              <a:t>670		$a GNIS, 20 October 2012 $b (Orem, populated place, Utah County, Utah, U.S., 40°17’49”N</a:t>
            </a:r>
            <a:r>
              <a:rPr lang="en-US" sz="1600" dirty="0"/>
              <a:t>, </a:t>
            </a:r>
            <a:r>
              <a:rPr lang="en-US" sz="1600" dirty="0" smtClean="0"/>
              <a:t>111°41’41”W)</a:t>
            </a:r>
          </a:p>
          <a:p>
            <a:pPr>
              <a:buNone/>
            </a:pPr>
            <a:r>
              <a:rPr lang="en-US" sz="1600" dirty="0" smtClean="0"/>
              <a:t>670		$a Wikipedia, 20 October 2012 $b (Orem, Utah; City of Orem; in Utah County, Utah, United States; area settled in 1877 but named Orem in 1914; also known as Provo Bench, Sharon)</a:t>
            </a:r>
          </a:p>
          <a:p>
            <a:pPr>
              <a:buNone/>
            </a:pPr>
            <a:r>
              <a:rPr lang="en-US" sz="1600" dirty="0" smtClean="0"/>
              <a:t>670		$a City of Orem, via WWW, 20 October 2012 $b (Orem, City of Orem, Orem City)</a:t>
            </a:r>
          </a:p>
          <a:p>
            <a:pPr>
              <a:buNone/>
            </a:pPr>
            <a:r>
              <a:rPr lang="en-US" sz="1600" dirty="0" smtClean="0"/>
              <a:t>678 1	$a Orem is a city in Utah County, Utah founded in 1914, but first settled in 1877.</a:t>
            </a:r>
            <a:endParaRPr lang="en-US" sz="1800" dirty="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finish the descriptions of Turin and Orem</a:t>
            </a:r>
          </a:p>
          <a:p>
            <a:r>
              <a:rPr lang="en-US" smtClean="0"/>
              <a:t>Create descriptions for other places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2408237"/>
            <a:ext cx="8229600" cy="4525963"/>
          </a:xfrm>
        </p:spPr>
        <p:txBody>
          <a:bodyPr/>
          <a:lstStyle/>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Reno</a:t>
            </a:r>
          </a:p>
          <a:p>
            <a:pPr marL="0" indent="0" algn="ctr">
              <a:buNone/>
            </a:pPr>
            <a:r>
              <a:rPr lang="en-US" sz="2800" b="1"/>
              <a:t>February </a:t>
            </a:r>
            <a:r>
              <a:rPr lang="en-US" sz="2800" b="1" smtClean="0"/>
              <a:t>2013</a:t>
            </a:r>
            <a:endParaRPr lang="en-US" sz="2800"/>
          </a:p>
        </p:txBody>
      </p:sp>
      <p:sp>
        <p:nvSpPr>
          <p:cNvPr id="5" name="Title 4"/>
          <p:cNvSpPr>
            <a:spLocks noGrp="1"/>
          </p:cNvSpPr>
          <p:nvPr>
            <p:ph type="title"/>
          </p:nvPr>
        </p:nvSpPr>
        <p:spPr>
          <a:xfrm>
            <a:off x="457200" y="762000"/>
            <a:ext cx="8229600" cy="1143000"/>
          </a:xfrm>
        </p:spPr>
        <p:txBody>
          <a:bodyPr/>
          <a:lstStyle/>
          <a:p>
            <a:r>
              <a:rPr lang="en-US" sz="3600" b="1"/>
              <a:t>Module 7</a:t>
            </a:r>
            <a:br>
              <a:rPr lang="en-US" sz="3600" b="1"/>
            </a:br>
            <a:r>
              <a:rPr lang="en-US" sz="3600" b="1"/>
              <a:t>Describing Geographic Entities</a:t>
            </a:r>
            <a:r>
              <a:rPr lang="en-US" sz="3600" b="1" smtClean="0"/>
              <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54</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Core Elements</a:t>
            </a:r>
            <a:endParaRPr lang="en-US"/>
          </a:p>
        </p:txBody>
      </p:sp>
      <p:sp>
        <p:nvSpPr>
          <p:cNvPr id="3" name="Content Placeholder 2"/>
          <p:cNvSpPr>
            <a:spLocks noGrp="1"/>
          </p:cNvSpPr>
          <p:nvPr>
            <p:ph idx="1"/>
          </p:nvPr>
        </p:nvSpPr>
        <p:spPr/>
        <p:txBody>
          <a:bodyPr/>
          <a:lstStyle/>
          <a:p>
            <a:r>
              <a:rPr lang="en-US" smtClean="0"/>
              <a:t>No core elements have been identified yet in RDA. However, jurisdictional places are corporate bodies. The following slide shows the core elements for corporate bodies that are appropriate for places.</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(Jurisdictions) : Core Elements</a:t>
            </a:r>
            <a:endParaRPr lang="en-US"/>
          </a:p>
        </p:txBody>
      </p:sp>
      <p:sp>
        <p:nvSpPr>
          <p:cNvPr id="3" name="Content Placeholder 2"/>
          <p:cNvSpPr>
            <a:spLocks noGrp="1"/>
          </p:cNvSpPr>
          <p:nvPr>
            <p:ph idx="1"/>
          </p:nvPr>
        </p:nvSpPr>
        <p:spPr/>
        <p:txBody>
          <a:bodyPr/>
          <a:lstStyle/>
          <a:p>
            <a:r>
              <a:rPr lang="en-US" smtClean="0"/>
              <a:t>Preferred name for the jurisdiction</a:t>
            </a:r>
          </a:p>
          <a:p>
            <a:r>
              <a:rPr lang="en-US" smtClean="0"/>
              <a:t>Date associated with the jurisdiction</a:t>
            </a:r>
          </a:p>
          <a:p>
            <a:r>
              <a:rPr lang="en-US" smtClean="0"/>
              <a:t>Identifier</a:t>
            </a:r>
          </a:p>
          <a:p>
            <a:pPr marL="0" indent="0">
              <a:buNone/>
            </a:pPr>
            <a:r>
              <a:rPr lang="en-US" smtClean="0"/>
              <a:t>Core if needed to distinguish</a:t>
            </a:r>
          </a:p>
          <a:p>
            <a:r>
              <a:rPr lang="en-US"/>
              <a:t>Other designation associated with the </a:t>
            </a:r>
            <a:r>
              <a:rPr lang="en-US" smtClean="0"/>
              <a:t>jurisdiction</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438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Transcription and Capitalization</a:t>
            </a:r>
            <a:endParaRPr lang="en-US"/>
          </a:p>
        </p:txBody>
      </p:sp>
      <p:sp>
        <p:nvSpPr>
          <p:cNvPr id="3" name="Content Placeholder 2"/>
          <p:cNvSpPr>
            <a:spLocks noGrp="1"/>
          </p:cNvSpPr>
          <p:nvPr>
            <p:ph idx="1"/>
          </p:nvPr>
        </p:nvSpPr>
        <p:spPr/>
        <p:txBody>
          <a:bodyPr/>
          <a:lstStyle/>
          <a:p>
            <a:r>
              <a:rPr lang="en-US" sz="2800" smtClean="0"/>
              <a:t>Nothing has been specified in Chapter 12. However, place names that are jurisdictions follow the guidelines for corporate bodies:</a:t>
            </a:r>
          </a:p>
          <a:p>
            <a:pPr lvl="1"/>
            <a:r>
              <a:rPr lang="en-US" sz="2000" smtClean="0"/>
              <a:t>8.5.1. Capitalization: Follow Appendix A.2; see also A.13</a:t>
            </a:r>
          </a:p>
          <a:p>
            <a:pPr lvl="1"/>
            <a:r>
              <a:rPr lang="en-US" sz="2000" smtClean="0"/>
              <a:t>8.5.4. Diacritical marks: record them as they appear; add them if it is certain that they are integral to the name but were omitted in the source</a:t>
            </a:r>
          </a:p>
          <a:p>
            <a:pPr lvl="1"/>
            <a:r>
              <a:rPr lang="en-US" sz="2000" smtClean="0"/>
              <a:t>8.5.5. Retain hyphens if used by the entity</a:t>
            </a:r>
          </a:p>
          <a:p>
            <a:pPr lvl="1"/>
            <a:r>
              <a:rPr lang="en-US" sz="2000" smtClean="0"/>
              <a:t>8.4. Language and script. NACO policy = Romanize vernacular scripts.</a:t>
            </a:r>
            <a:endParaRPr lang="en-US" sz="200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Again, nothing in Chapter 12. Follow the same practice as for other corporate bodies (8.12)</a:t>
            </a:r>
          </a:p>
          <a:p>
            <a:pPr lvl="1"/>
            <a:r>
              <a:rPr lang="en-US" smtClean="0"/>
              <a:t>Record in 670 field, or 3XX $u/$v</a:t>
            </a:r>
          </a:p>
          <a:p>
            <a:pPr lvl="1"/>
            <a:r>
              <a:rPr lang="en-US" smtClean="0"/>
              <a:t>Always include one 670 for the work being cataloged</a:t>
            </a:r>
          </a:p>
          <a:p>
            <a:pPr lvl="1"/>
            <a:r>
              <a:rPr lang="en-US" smtClean="0"/>
              <a:t>Others included if needed to justify information in the description</a:t>
            </a:r>
          </a:p>
          <a:p>
            <a:pPr lvl="1"/>
            <a:r>
              <a:rPr lang="en-US" smtClean="0"/>
              <a:t>Suggested format: </a:t>
            </a:r>
          </a:p>
          <a:p>
            <a:pPr marL="857250" lvl="2" indent="0">
              <a:buNone/>
            </a:pPr>
            <a:r>
              <a:rPr lang="en-US" smtClean="0"/>
              <a:t>670  $a Title proper, date: $b citation (data)</a:t>
            </a:r>
          </a:p>
          <a:p>
            <a:pPr marL="85725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5420</TotalTime>
  <Words>3849</Words>
  <Application>Microsoft Office PowerPoint</Application>
  <PresentationFormat>On-screen Show (4:3)</PresentationFormat>
  <Paragraphs>518</Paragraphs>
  <Slides>54</Slides>
  <Notes>45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Module 7 Describing Geographic Entities </vt:lpstr>
      <vt:lpstr>Please log in to RDA</vt:lpstr>
      <vt:lpstr>Identifying Places: MARC Coding</vt:lpstr>
      <vt:lpstr>Identifying Places: RDA Chapter 16</vt:lpstr>
      <vt:lpstr>Identifying Places: RDA Chapter 16</vt:lpstr>
      <vt:lpstr>Identifying Places: Core Elements</vt:lpstr>
      <vt:lpstr>Identifying Corporate Bodies (Jurisdictions) : Core Elements</vt:lpstr>
      <vt:lpstr>Identifying Places: Transcription and Capitalization</vt:lpstr>
      <vt:lpstr>RDA 8.12. Source Consulted</vt:lpstr>
      <vt:lpstr>670 field examples</vt:lpstr>
      <vt:lpstr>Identifying Places: Sources</vt:lpstr>
      <vt:lpstr>Identifying Places: Sources</vt:lpstr>
      <vt:lpstr>Attributes of Places:  Preferred Name</vt:lpstr>
      <vt:lpstr>Attributes of Places: Preferred Name (MARC)</vt:lpstr>
      <vt:lpstr>Attributes of Places: Preferred Name (MARC examples)</vt:lpstr>
      <vt:lpstr>Exercise</vt:lpstr>
      <vt:lpstr>Exercise</vt:lpstr>
      <vt:lpstr>PowerPoint Presentation</vt:lpstr>
      <vt:lpstr>PowerPoint Presentation</vt:lpstr>
      <vt:lpstr>PowerPoint Presentation</vt:lpstr>
      <vt:lpstr>PowerPoint Presentation</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Variant Name (MARC)</vt:lpstr>
      <vt:lpstr>Variant of Llanfair Pwllgwyngyll (Wales)</vt:lpstr>
      <vt:lpstr>Attributes of Place: Variant Name (MARC examples)</vt:lpstr>
      <vt:lpstr>Attributes of Places: Name</vt:lpstr>
      <vt:lpstr>Attributes of Places: Place</vt:lpstr>
      <vt:lpstr>Recording the Place Attribute</vt:lpstr>
      <vt:lpstr>Recording the Place Attribute</vt:lpstr>
      <vt:lpstr>Recording the Place Attribute</vt:lpstr>
      <vt:lpstr>Recording the Place Attribute: LCSH</vt:lpstr>
      <vt:lpstr>Recording the Place Attribute</vt:lpstr>
      <vt:lpstr>Attributes of Places: Dates</vt:lpstr>
      <vt:lpstr>Attributes of Places: Dates</vt:lpstr>
      <vt:lpstr>Attributes of Places: Other Designation</vt:lpstr>
      <vt:lpstr>Attributes of Places: Other Designation</vt:lpstr>
      <vt:lpstr>Attributes of Places: Corporate History</vt:lpstr>
      <vt:lpstr>Attributes of Places: Corporate History</vt:lpstr>
      <vt:lpstr>Attributes of Places:  Identifier</vt:lpstr>
      <vt:lpstr>Constructing the Authorized Access Point for a Place (RDA 16.4)</vt:lpstr>
      <vt:lpstr>Constructing the Variant Access Point for a Place (RDA 16.4)</vt:lpstr>
      <vt:lpstr>Reminder: Source Consulted</vt:lpstr>
      <vt:lpstr>Related Jurisdictions (i.e., Corporate Bodies) (RDA 32)</vt:lpstr>
      <vt:lpstr>RDA authority record</vt:lpstr>
      <vt:lpstr>RDA authority record</vt:lpstr>
      <vt:lpstr>Exercises</vt:lpstr>
      <vt:lpstr>Module 7 Describing Geographic Entities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404</cp:revision>
  <cp:lastPrinted>2012-10-19T02:02:28Z</cp:lastPrinted>
  <dcterms:created xsi:type="dcterms:W3CDTF">2009-02-12T16:45:06Z</dcterms:created>
  <dcterms:modified xsi:type="dcterms:W3CDTF">2013-03-11T20:25:59Z</dcterms:modified>
</cp:coreProperties>
</file>