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0"/>
  </p:notesMasterIdLst>
  <p:sldIdLst>
    <p:sldId id="369" r:id="rId2"/>
    <p:sldId id="422"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383" r:id="rId23"/>
    <p:sldId id="347" r:id="rId24"/>
    <p:sldId id="384" r:id="rId25"/>
    <p:sldId id="386" r:id="rId26"/>
    <p:sldId id="387" r:id="rId27"/>
    <p:sldId id="348" r:id="rId28"/>
    <p:sldId id="349" r:id="rId29"/>
    <p:sldId id="385" r:id="rId30"/>
    <p:sldId id="388" r:id="rId31"/>
    <p:sldId id="397" r:id="rId32"/>
    <p:sldId id="391" r:id="rId33"/>
    <p:sldId id="393" r:id="rId34"/>
    <p:sldId id="394" r:id="rId35"/>
    <p:sldId id="350" r:id="rId36"/>
    <p:sldId id="329" r:id="rId37"/>
    <p:sldId id="352" r:id="rId38"/>
    <p:sldId id="353" r:id="rId39"/>
    <p:sldId id="355" r:id="rId40"/>
    <p:sldId id="356" r:id="rId41"/>
    <p:sldId id="390" r:id="rId42"/>
    <p:sldId id="398" r:id="rId43"/>
    <p:sldId id="321" r:id="rId44"/>
    <p:sldId id="322" r:id="rId45"/>
    <p:sldId id="324" r:id="rId46"/>
    <p:sldId id="399" r:id="rId47"/>
    <p:sldId id="392" r:id="rId48"/>
    <p:sldId id="335" r:id="rId49"/>
    <p:sldId id="400" r:id="rId50"/>
    <p:sldId id="358" r:id="rId51"/>
    <p:sldId id="401" r:id="rId52"/>
    <p:sldId id="363" r:id="rId53"/>
    <p:sldId id="364" r:id="rId54"/>
    <p:sldId id="365" r:id="rId55"/>
    <p:sldId id="402" r:id="rId56"/>
    <p:sldId id="403" r:id="rId57"/>
    <p:sldId id="366" r:id="rId58"/>
    <p:sldId id="404" r:id="rId59"/>
    <p:sldId id="405" r:id="rId60"/>
    <p:sldId id="407" r:id="rId61"/>
    <p:sldId id="406" r:id="rId62"/>
    <p:sldId id="408" r:id="rId63"/>
    <p:sldId id="409" r:id="rId64"/>
    <p:sldId id="410" r:id="rId65"/>
    <p:sldId id="423" r:id="rId66"/>
    <p:sldId id="424" r:id="rId67"/>
    <p:sldId id="411" r:id="rId68"/>
    <p:sldId id="412" r:id="rId69"/>
    <p:sldId id="413" r:id="rId70"/>
    <p:sldId id="416" r:id="rId71"/>
    <p:sldId id="419" r:id="rId72"/>
    <p:sldId id="417" r:id="rId73"/>
    <p:sldId id="341" r:id="rId74"/>
    <p:sldId id="415" r:id="rId75"/>
    <p:sldId id="414" r:id="rId76"/>
    <p:sldId id="339" r:id="rId77"/>
    <p:sldId id="370" r:id="rId78"/>
    <p:sldId id="421" r:id="rId7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80076" autoAdjust="0"/>
  </p:normalViewPr>
  <p:slideViewPr>
    <p:cSldViewPr>
      <p:cViewPr>
        <p:scale>
          <a:sx n="83" d="100"/>
          <a:sy n="83" d="100"/>
        </p:scale>
        <p:origin x="-164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title page from a resource associated with the </a:t>
            </a:r>
            <a:r>
              <a:rPr lang="en-US" dirty="0" err="1" smtClean="0"/>
              <a:t>Facultad</a:t>
            </a:r>
            <a:r>
              <a:rPr lang="en-US" dirty="0" smtClean="0"/>
              <a:t> de </a:t>
            </a:r>
            <a:r>
              <a:rPr lang="en-US" dirty="0" err="1" smtClean="0"/>
              <a:t>Medicina</a:t>
            </a:r>
            <a:r>
              <a:rPr lang="en-US" dirty="0" smtClean="0"/>
              <a:t> of</a:t>
            </a:r>
            <a:r>
              <a:rPr lang="en-US" baseline="0" dirty="0" smtClean="0"/>
              <a:t> Universidad </a:t>
            </a:r>
            <a:r>
              <a:rPr lang="en-US" baseline="0" dirty="0" err="1" smtClean="0"/>
              <a:t>Autónoma</a:t>
            </a:r>
            <a:r>
              <a:rPr lang="en-US" baseline="0" dirty="0" smtClean="0"/>
              <a:t> de San Luis Potosí</a:t>
            </a:r>
            <a:r>
              <a:rPr lang="en-US" dirty="0" smtClean="0"/>
              <a:t>. Is this a government body? No. (In case there is question, see 11.2.2.18 exception.) How does the name appear? “</a:t>
            </a:r>
            <a:r>
              <a:rPr lang="en-US" dirty="0" err="1" smtClean="0"/>
              <a:t>Facultad</a:t>
            </a:r>
            <a:r>
              <a:rPr lang="en-US" dirty="0" smtClean="0"/>
              <a:t> de </a:t>
            </a:r>
            <a:r>
              <a:rPr lang="en-US" dirty="0" err="1" smtClean="0"/>
              <a:t>Medicina</a:t>
            </a:r>
            <a:r>
              <a:rPr lang="en-US" dirty="0" smtClean="0"/>
              <a:t>” and “</a:t>
            </a:r>
            <a:r>
              <a:rPr lang="en-US" dirty="0" err="1" smtClean="0"/>
              <a:t>Facultad</a:t>
            </a:r>
            <a:r>
              <a:rPr lang="en-US" dirty="0" smtClean="0"/>
              <a:t> de </a:t>
            </a:r>
            <a:r>
              <a:rPr lang="en-US" dirty="0" err="1" smtClean="0"/>
              <a:t>Medicina</a:t>
            </a:r>
            <a:r>
              <a:rPr lang="en-US" dirty="0" smtClean="0"/>
              <a:t> de San Luis Potosí.” Is this a subordinate body? Yes. Should we enter it under its own name or subordinately? Go through the types in </a:t>
            </a:r>
            <a:r>
              <a:rPr lang="en-US" b="1" dirty="0" smtClean="0"/>
              <a:t>11.2.2.14</a:t>
            </a:r>
            <a:r>
              <a:rPr lang="en-US" dirty="0" smtClean="0"/>
              <a:t>. This is type 5. (Note: we won’t go through all the types as we would in a NACO workshop; this is just to show you that there is no change yet from AACR2.)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smtClean="0"/>
              <a:t> The NACO policy still applies: we are required to establish all levels in the hierarchy. So if the University hadn’t yet been established, it would have to be established before the Facultad de Medicina can be established.</a:t>
            </a:r>
            <a:r>
              <a:rPr lang="en-US" baseline="0" smtClean="0"/>
              <a:t> LOOK UP to make sure it’s been established.</a:t>
            </a:r>
            <a:r>
              <a:rPr lang="en-US" smtClean="0"/>
              <a:t> </a:t>
            </a:r>
            <a:r>
              <a:rPr lang="en-US" b="1" smtClean="0"/>
              <a:t>RECORD THIS in a 110 field in a new worksheet (Facultad de Medicina in $b). Also there is a variant, “</a:t>
            </a:r>
            <a:r>
              <a:rPr lang="en-US" smtClean="0"/>
              <a:t>Facultad de Medicina de San Luis </a:t>
            </a:r>
            <a:r>
              <a:rPr lang="es-ES" smtClean="0"/>
              <a:t>Potosí</a:t>
            </a:r>
            <a:r>
              <a:rPr lang="en-US" smtClean="0"/>
              <a:t>.” Record that as is in a 410.</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1F8FF7-FB37-43E4-80B0-4CD524CAD9D2}"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endParaRPr lang="en-US" smtClean="0"/>
          </a:p>
          <a:p>
            <a:endParaRPr lang="en-US" smtClean="0"/>
          </a:p>
          <a:p>
            <a:r>
              <a:rPr lang="en-US" smtClean="0"/>
              <a:t>Note:</a:t>
            </a:r>
            <a:r>
              <a:rPr lang="en-US" baseline="0" smtClean="0"/>
              <a:t> “conference, etc.” includes congresses, meetings, exhibitions, fairs, festivals, etc.</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30</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31</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32</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F97B8-D265-4A16-994B-2F88F895A466}"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39</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RECORD the place element in the appropriate worksheet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C2D926-8582-4795-AC3E-5D57D12A7CEF}" type="slidenum">
              <a:rPr lang="en-US" smtClean="0"/>
              <a:pPr/>
              <a:t>40</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43</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45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Use the preferred</a:t>
            </a:r>
            <a:r>
              <a:rPr lang="en-US" b="1" baseline="0" smtClean="0"/>
              <a:t> name (as of April 2013). Not required to establish, but if it is established, use the authorized form, and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“Workshop” “Conference” “Meeting”, etc.</a:t>
            </a:r>
          </a:p>
          <a:p>
            <a:r>
              <a:rPr lang="en-US" b="1" baseline="0" smtClean="0"/>
              <a:t>For the Butler Institute: “Museum”, etc.</a:t>
            </a:r>
          </a:p>
          <a:p>
            <a:r>
              <a:rPr lang="en-US" b="1" baseline="0" smtClean="0"/>
              <a:t>For the UASLP faculty, “Medical school” etc.</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53</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a:p>
            <a:r>
              <a:rPr lang="en-US" b="1" smtClean="0"/>
              <a:t>EXERCISE: Record a field of activity for the three bodies</a:t>
            </a:r>
            <a:r>
              <a:rPr lang="en-US" b="1" baseline="0" smtClean="0"/>
              <a:t> we’ve been describing.</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a:p>
            <a:r>
              <a:rPr lang="en-US" b="1" baseline="0" smtClean="0"/>
              <a:t>For the UASLP faculty, “Medicine”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58</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60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68</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72</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73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60861A-8C6F-48FB-9002-298EC33B83E8}" type="slidenum">
              <a:rPr lang="en-US" smtClean="0"/>
              <a:pPr/>
              <a:t>74</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75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6.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77000" cy="3124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Website of corporate body being authorized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corporate body.</a:t>
            </a:r>
          </a:p>
          <a:p>
            <a:r>
              <a:rPr lang="en-US" sz="2800" smtClean="0"/>
              <a:t>Record in the MARC authorities format 110 field, first indicator 1 (if the body is a jurisdiction) or 2 (if not)</a:t>
            </a:r>
          </a:p>
          <a:p>
            <a:r>
              <a:rPr lang="en-US" sz="28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No change from AACR2</a:t>
            </a:r>
          </a:p>
          <a:p>
            <a:r>
              <a:rPr lang="en-US" smtClean="0"/>
              <a:t>Basic rule the same as for non-subordinate bodies (11.2.2.13)</a:t>
            </a:r>
          </a:p>
          <a:p>
            <a:pPr lvl="1"/>
            <a:r>
              <a:rPr lang="en-US" smtClean="0"/>
              <a:t>Record the name as it appears unless the name belongs to one of the “types” listed</a:t>
            </a:r>
          </a:p>
          <a:p>
            <a:r>
              <a:rPr lang="en-US" smtClean="0"/>
              <a:t>Still two lists</a:t>
            </a:r>
          </a:p>
          <a:p>
            <a:pPr lvl="1"/>
            <a:r>
              <a:rPr lang="en-US" smtClean="0"/>
              <a:t>Government body (11.2.2.18) or not (11.2.2.14)?</a:t>
            </a:r>
          </a:p>
          <a:p>
            <a:r>
              <a:rPr lang="en-US" smtClean="0"/>
              <a:t>RDA April 2013 revision combines the lists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Library of Congress</a:t>
            </a:r>
          </a:p>
          <a:p>
            <a:pPr marL="400050" lvl="1" indent="0">
              <a:buNone/>
            </a:pPr>
            <a:r>
              <a:rPr lang="en-US" sz="2400" dirty="0" smtClean="0"/>
              <a:t>110 2  $a Library of Congress</a:t>
            </a:r>
          </a:p>
          <a:p>
            <a:pPr marL="0" indent="0">
              <a:buNone/>
            </a:pPr>
            <a:r>
              <a:rPr lang="en-US" sz="2400" dirty="0"/>
              <a:t>Student Society for </a:t>
            </a:r>
            <a:r>
              <a:rPr lang="en-US" sz="2400"/>
              <a:t>Ancient </a:t>
            </a:r>
            <a:r>
              <a:rPr lang="en-US" sz="2400" smtClean="0"/>
              <a:t>Studies [at </a:t>
            </a:r>
            <a:r>
              <a:rPr lang="en-US" sz="2400" dirty="0"/>
              <a:t>Brigham </a:t>
            </a:r>
            <a:r>
              <a:rPr lang="en-US" sz="2400"/>
              <a:t>Young </a:t>
            </a:r>
            <a:r>
              <a:rPr lang="en-US" sz="2400" smtClean="0"/>
              <a:t>University]</a:t>
            </a:r>
            <a:endParaRPr lang="en-US" sz="2400" dirty="0" smtClean="0"/>
          </a:p>
          <a:p>
            <a:pPr marL="400050" lvl="1" indent="0">
              <a:buNone/>
            </a:pPr>
            <a:r>
              <a:rPr lang="en-US" sz="2400" dirty="0" smtClean="0"/>
              <a:t>110 2  $a Student Society for Ancient Studies</a:t>
            </a:r>
          </a:p>
          <a:p>
            <a:pPr marL="0" indent="0">
              <a:buNone/>
            </a:pPr>
            <a:r>
              <a:rPr lang="en-US" sz="2400" dirty="0" smtClean="0"/>
              <a:t>Advanced </a:t>
            </a:r>
            <a:r>
              <a:rPr lang="en-US" sz="2400"/>
              <a:t>Plans </a:t>
            </a:r>
            <a:r>
              <a:rPr lang="en-US" sz="2400" smtClean="0"/>
              <a:t>Directorate [at </a:t>
            </a:r>
            <a:r>
              <a:rPr lang="en-US" sz="2400"/>
              <a:t>Aerospace </a:t>
            </a:r>
            <a:r>
              <a:rPr lang="en-US" sz="2400" smtClean="0"/>
              <a:t>Corporation]</a:t>
            </a:r>
            <a:endParaRPr lang="en-US" sz="2400" dirty="0" smtClean="0"/>
          </a:p>
          <a:p>
            <a:pPr marL="400050" lvl="1" indent="0">
              <a:buNone/>
            </a:pPr>
            <a:r>
              <a:rPr lang="en-US" sz="2400" dirty="0" smtClean="0"/>
              <a:t>110 2  $a Aerospace Corporation. $b Advanced Plans Directorate [</a:t>
            </a:r>
            <a:r>
              <a:rPr lang="en-US" sz="2400" smtClean="0"/>
              <a:t>Type  2 (new 11.2.2.14.1)]</a:t>
            </a:r>
            <a:endParaRPr lang="en-US" sz="2400" dirty="0" smtClean="0"/>
          </a:p>
          <a:p>
            <a:pPr marL="0" indent="0">
              <a:buNone/>
            </a:pPr>
            <a:r>
              <a:rPr lang="en-US" sz="2400" smtClean="0"/>
              <a:t>Corporate Grants [at </a:t>
            </a:r>
            <a:r>
              <a:rPr lang="en-US" sz="2400" dirty="0" smtClean="0"/>
              <a:t>Apple Computer, </a:t>
            </a:r>
            <a:r>
              <a:rPr lang="en-US" sz="2400" smtClean="0"/>
              <a:t>Inc.]</a:t>
            </a:r>
            <a:endParaRPr lang="en-US" sz="2400" dirty="0" smtClean="0"/>
          </a:p>
          <a:p>
            <a:pPr marL="400050" lvl="1" indent="0">
              <a:buNone/>
            </a:pPr>
            <a:r>
              <a:rPr lang="en-US" sz="2400" dirty="0" smtClean="0"/>
              <a:t>110 2  $a Apple Computer, Inc. $b Corporate Grants [</a:t>
            </a:r>
            <a:r>
              <a:rPr lang="en-US" sz="2400" smtClean="0"/>
              <a:t>Type 4 (new 11.2.2.14.4)]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a:t>The </a:t>
            </a:r>
            <a:r>
              <a:rPr lang="en-US" sz="2400" smtClean="0"/>
              <a:t>Gallery [at Scarborough College]</a:t>
            </a:r>
          </a:p>
          <a:p>
            <a:pPr marL="400050" lvl="1" indent="0">
              <a:buNone/>
            </a:pPr>
            <a:r>
              <a:rPr lang="en-US" sz="2400" smtClean="0"/>
              <a:t>110 2  $a Scarborough College. $b Gallery [Type 3 (new 11.2.2.14.3)]</a:t>
            </a:r>
          </a:p>
          <a:p>
            <a:pPr marL="0" indent="0">
              <a:buNone/>
            </a:pPr>
            <a:r>
              <a:rPr lang="en-US" sz="2400" smtClean="0"/>
              <a:t>Centre for Medieval Studies [at University of Toronto]</a:t>
            </a:r>
          </a:p>
          <a:p>
            <a:pPr marL="400050" lvl="1" indent="0">
              <a:buNone/>
            </a:pPr>
            <a:r>
              <a:rPr lang="en-US" sz="2400" smtClean="0"/>
              <a:t>110 2  $a University of Toronto. $b Centre for Medieval Studies [Type 5 (New 11.2.2.14.5)]</a:t>
            </a:r>
          </a:p>
          <a:p>
            <a:pPr marL="0" indent="0">
              <a:buNone/>
            </a:pPr>
            <a:r>
              <a:rPr lang="en-US" sz="2400" smtClean="0"/>
              <a:t>Scripps College Press</a:t>
            </a:r>
          </a:p>
          <a:p>
            <a:pPr marL="400050" lvl="1" indent="0">
              <a:buNone/>
            </a:pPr>
            <a:r>
              <a:rPr lang="en-US" sz="2400" smtClean="0"/>
              <a:t>110 2  $a Scripps College. $b Press [Type 6 (New 11.2.2.14.6)]</a:t>
            </a:r>
          </a:p>
          <a:p>
            <a:pPr marL="0" indent="0">
              <a:buNone/>
            </a:pPr>
            <a:r>
              <a:rPr lang="en-US" sz="2400" smtClean="0"/>
              <a:t>U.S. Department of Defense</a:t>
            </a:r>
          </a:p>
          <a:p>
            <a:pPr marL="400050" lvl="1" indent="0">
              <a:buNone/>
            </a:pPr>
            <a:r>
              <a:rPr lang="en-US" sz="2400" smtClean="0"/>
              <a:t>110 1  $a United States. $b Department of Defense [Govt. Type 1 (new 11.2.2.14.1)]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t>Salt Lake City Planning Commission</a:t>
            </a:r>
          </a:p>
          <a:p>
            <a:pPr marL="400050" lvl="1" indent="0">
              <a:buNone/>
            </a:pPr>
            <a:r>
              <a:rPr lang="en-US" sz="2400" smtClean="0"/>
              <a:t>110 2  </a:t>
            </a:r>
            <a:r>
              <a:rPr lang="en-US" sz="2400" dirty="0" smtClean="0"/>
              <a:t>$</a:t>
            </a:r>
            <a:r>
              <a:rPr lang="en-US" sz="2400" smtClean="0"/>
              <a:t>a </a:t>
            </a:r>
            <a:r>
              <a:rPr lang="en-US" sz="2400"/>
              <a:t>Salt Lake City Planning </a:t>
            </a:r>
            <a:r>
              <a:rPr lang="en-US" sz="2400" smtClean="0"/>
              <a:t>Commission </a:t>
            </a:r>
          </a:p>
          <a:p>
            <a:pPr marL="400050" lvl="1" indent="0">
              <a:buNone/>
            </a:pPr>
            <a:r>
              <a:rPr lang="en-US" sz="2400" smtClean="0"/>
              <a:t>[Not Type 2 because name of higher body not needed to ID subordinate]</a:t>
            </a:r>
            <a:endParaRPr lang="en-US" sz="2400" dirty="0" smtClean="0"/>
          </a:p>
          <a:p>
            <a:pPr marL="0" indent="0">
              <a:buNone/>
            </a:pPr>
            <a:r>
              <a:rPr lang="en-US" sz="2400" dirty="0" smtClean="0"/>
              <a:t>Sandy City Council</a:t>
            </a:r>
          </a:p>
          <a:p>
            <a:pPr marL="400050" lvl="1" indent="0">
              <a:buNone/>
            </a:pPr>
            <a:r>
              <a:rPr lang="en-US" sz="2400" dirty="0" smtClean="0"/>
              <a:t>110 1  $a Sandy (Utah). $b City Council [</a:t>
            </a:r>
            <a:r>
              <a:rPr lang="en-US" sz="2400" dirty="0" err="1" smtClean="0"/>
              <a:t>Govt</a:t>
            </a:r>
            <a:r>
              <a:rPr lang="en-US" sz="2400" dirty="0" smtClean="0"/>
              <a:t> </a:t>
            </a:r>
            <a:r>
              <a:rPr lang="en-US" sz="2400" smtClean="0"/>
              <a:t>Type 6 (New 11.2.2.14.9)]</a:t>
            </a:r>
            <a:endParaRPr lang="en-US" sz="2400" dirty="0" smtClean="0"/>
          </a:p>
          <a:p>
            <a:pPr marL="0" indent="0">
              <a:buNone/>
            </a:pPr>
            <a:r>
              <a:rPr lang="en-US" sz="2400"/>
              <a:t>Canadian </a:t>
            </a:r>
            <a:r>
              <a:rPr lang="en-US" sz="2400" smtClean="0"/>
              <a:t>Embassy/</a:t>
            </a:r>
            <a:r>
              <a:rPr lang="en-US" sz="2400" dirty="0" err="1" smtClean="0"/>
              <a:t>A</a:t>
            </a:r>
            <a:r>
              <a:rPr lang="en-US" sz="2400" smtClean="0"/>
              <a:t>mbassade </a:t>
            </a:r>
            <a:r>
              <a:rPr lang="en-US" sz="2400" dirty="0"/>
              <a:t>du </a:t>
            </a:r>
            <a:r>
              <a:rPr lang="en-US" sz="2400" dirty="0" smtClean="0"/>
              <a:t>Canada, Washington</a:t>
            </a:r>
            <a:r>
              <a:rPr lang="en-US" sz="2400" dirty="0"/>
              <a:t>, </a:t>
            </a:r>
            <a:r>
              <a:rPr lang="en-US" sz="2400" dirty="0" smtClean="0"/>
              <a:t>DC</a:t>
            </a:r>
          </a:p>
          <a:p>
            <a:pPr marL="400050" lvl="1" indent="0">
              <a:buNone/>
            </a:pPr>
            <a:r>
              <a:rPr lang="en-US" sz="2400" dirty="0" smtClean="0"/>
              <a:t>110 1  $a Canada. $b Embassy (U.S.) [</a:t>
            </a:r>
            <a:r>
              <a:rPr lang="en-US" sz="2400" dirty="0" err="1" smtClean="0"/>
              <a:t>Govt</a:t>
            </a:r>
            <a:r>
              <a:rPr lang="en-US" sz="2400" dirty="0" smtClean="0"/>
              <a:t> </a:t>
            </a:r>
            <a:r>
              <a:rPr lang="en-US" sz="2400" smtClean="0"/>
              <a:t>Type 10 (New 11.2.2.14.13)]</a:t>
            </a:r>
            <a:endParaRPr lang="en-US" sz="2400"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Corporate Bodies: Subordinate Bodies: Name</a:t>
            </a:r>
          </a:p>
        </p:txBody>
      </p:sp>
      <p:sp>
        <p:nvSpPr>
          <p:cNvPr id="22531" name="Content Placeholder 2"/>
          <p:cNvSpPr>
            <a:spLocks noGrp="1"/>
          </p:cNvSpPr>
          <p:nvPr>
            <p:ph idx="1"/>
          </p:nvPr>
        </p:nvSpPr>
        <p:spPr/>
        <p:txBody>
          <a:bodyPr/>
          <a:lstStyle/>
          <a:p>
            <a:r>
              <a:rPr lang="en-US" smtClean="0"/>
              <a:t>11.2.2.14. Record the name of a subordinate or related body as a subdivision of the authorized access point representing the body to which it is subordinate or related if its name belongs to one or more of the types listed below.</a:t>
            </a:r>
          </a:p>
          <a:p>
            <a:pPr lvl="1"/>
            <a:r>
              <a:rPr lang="es-ES" smtClean="0"/>
              <a:t>Universidad Autónoma de San Luis Potosí. </a:t>
            </a:r>
            <a:r>
              <a:rPr lang="en-US" smtClean="0"/>
              <a:t>Facultad de Medicina</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a:t>
            </a:r>
            <a:r>
              <a:rPr lang="en-US" sz="2800" smtClean="0"/>
              <a:t>conference, </a:t>
            </a:r>
            <a:r>
              <a:rPr lang="en-US" sz="2800"/>
              <a:t>etc., </a:t>
            </a:r>
            <a:r>
              <a:rPr lang="en-US" sz="2800" smtClean="0"/>
              <a:t>indications </a:t>
            </a:r>
            <a:r>
              <a:rPr lang="en-US" sz="2800"/>
              <a:t>of its number, or year or years of convocation, etc</a:t>
            </a:r>
            <a:r>
              <a:rPr lang="en-US" sz="2800" smtClean="0"/>
              <a:t>. …</a:t>
            </a:r>
            <a:endParaRPr lang="en-US" sz="2800" smtClean="0"/>
          </a:p>
          <a:p>
            <a:pPr marL="0" indent="0">
              <a:buNone/>
            </a:pPr>
            <a:r>
              <a:rPr lang="en-US" sz="2800" i="1" smtClean="0"/>
              <a:t>Compare AACR2</a:t>
            </a:r>
          </a:p>
          <a:p>
            <a:pPr marL="0" indent="0">
              <a:buNone/>
            </a:pPr>
            <a:r>
              <a:rPr lang="en-US" sz="2800" smtClean="0"/>
              <a:t>24.7A1. Omit </a:t>
            </a:r>
            <a:r>
              <a:rPr lang="en-US" sz="2800"/>
              <a:t>from the name of a conference, etc. </a:t>
            </a:r>
            <a:r>
              <a:rPr lang="en-US" sz="2800" smtClean="0"/>
              <a:t>…, </a:t>
            </a:r>
            <a:r>
              <a:rPr lang="en-US" sz="2800"/>
              <a:t>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Title page</a:t>
            </a:r>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a:t>
            </a:r>
            <a:r>
              <a:rPr lang="en-US" sz="2800" smtClean="0">
                <a:solidFill>
                  <a:srgbClr val="0070C0"/>
                </a:solidFill>
              </a:rPr>
              <a:t>Paris (France)</a:t>
            </a:r>
            <a:r>
              <a:rPr lang="en-US" sz="2800" smtClean="0"/>
              <a:t>” However:</a:t>
            </a:r>
          </a:p>
          <a:p>
            <a:r>
              <a:rPr lang="en-US" sz="2800" smtClean="0"/>
              <a:t>16.2.2.4. “If the place name is being used to record ... a place associated with a ... corporate body ... precede the name of the larger place by a comma.” -- e.g. “</a:t>
            </a:r>
            <a:r>
              <a:rPr lang="en-US" sz="2800" smtClean="0">
                <a:solidFill>
                  <a:srgbClr val="0070C0"/>
                </a:solidFill>
              </a:rPr>
              <a:t>Paris, France</a:t>
            </a:r>
            <a:r>
              <a:rPr lang="en-US" sz="280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Recording the Place Attribute</a:t>
            </a:r>
          </a:p>
        </p:txBody>
      </p:sp>
      <p:sp>
        <p:nvSpPr>
          <p:cNvPr id="26627" name="Content Placeholder 2"/>
          <p:cNvSpPr>
            <a:spLocks noGrp="1"/>
          </p:cNvSpPr>
          <p:nvPr>
            <p:ph idx="1"/>
          </p:nvPr>
        </p:nvSpPr>
        <p:spPr/>
        <p:txBody>
          <a:bodyPr/>
          <a:lstStyle/>
          <a:p>
            <a:r>
              <a:rPr lang="en-US" smtClean="0"/>
              <a:t>11.3.1.3 instructs us to follow chapter 16, including abbreviations; chapter 16 refers us to Appendix B. </a:t>
            </a:r>
          </a:p>
          <a:p>
            <a:r>
              <a:rPr lang="en-US" smtClean="0"/>
              <a:t>B.11 is similar to the place names abbreviations list in AACR2</a:t>
            </a:r>
          </a:p>
          <a:p>
            <a:r>
              <a:rPr lang="en-US" smtClean="0"/>
              <a:t>So when recording this attribute for a corporate body, use, e.g., “U.S.”, not “United States.”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$e London, England	[place of headquarters]	</a:t>
            </a:r>
          </a:p>
          <a:p>
            <a:pPr>
              <a:buFont typeface="Arial" charset="0"/>
              <a:buNone/>
            </a:pPr>
            <a:r>
              <a:rPr lang="en-US" sz="2400" dirty="0" smtClean="0"/>
              <a:t>370  $f Mexico City, Mexico 	[other associated place]</a:t>
            </a:r>
          </a:p>
          <a:p>
            <a:pPr>
              <a:buFont typeface="Arial" charset="0"/>
              <a:buNone/>
            </a:pPr>
            <a:r>
              <a:rPr lang="en-US" sz="2400" dirty="0" smtClean="0"/>
              <a:t>370  $e Austin, Tex. 		[place of headquarters]	</a:t>
            </a:r>
          </a:p>
          <a:p>
            <a:pPr>
              <a:buFont typeface="Arial" charset="0"/>
              <a:buNone/>
            </a:pPr>
            <a:r>
              <a:rPr lang="en-US" sz="2400" dirty="0" smtClean="0"/>
              <a:t>370  $f Ontario, Calif. 		[other associated place]</a:t>
            </a:r>
          </a:p>
          <a:p>
            <a:pPr>
              <a:buFont typeface="Arial" charset="0"/>
              <a:buNone/>
            </a:pPr>
            <a:r>
              <a:rPr lang="en-US" sz="2400" dirty="0" smtClean="0"/>
              <a:t>370  $e Ariz. 			[place of headquarters]</a:t>
            </a:r>
          </a:p>
          <a:p>
            <a:pPr>
              <a:buFont typeface="Arial" charset="0"/>
              <a:buNone/>
            </a:pPr>
            <a:r>
              <a:rPr lang="en-US" sz="2400" dirty="0" smtClean="0"/>
              <a:t>370  $e D.C. 			[place of headquarters]</a:t>
            </a:r>
          </a:p>
          <a:p>
            <a:pPr>
              <a:buFont typeface="Arial" charset="0"/>
              <a:buNone/>
            </a:pPr>
            <a:r>
              <a:rPr lang="en-US" sz="2400" dirty="0" smtClean="0"/>
              <a:t>370  $c U.S.			[associated country]</a:t>
            </a:r>
          </a:p>
          <a:p>
            <a:pPr>
              <a:buFont typeface="Arial" charset="0"/>
              <a:buNone/>
            </a:pPr>
            <a:r>
              <a:rPr lang="en-US" sz="2400" dirty="0" smtClean="0"/>
              <a:t>370  $e Auckland, N.Z. $f P.R. $c France</a:t>
            </a:r>
          </a:p>
          <a:p>
            <a:pPr>
              <a:buFont typeface="Arial" charset="0"/>
              <a:buNone/>
            </a:pPr>
            <a:r>
              <a:rPr lang="en-US" sz="2400" dirty="0" smtClean="0"/>
              <a:t>		[place 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Recording the Place Attribute</a:t>
            </a:r>
          </a:p>
        </p:txBody>
      </p:sp>
      <p:sp>
        <p:nvSpPr>
          <p:cNvPr id="28675" name="Content Placeholder 2"/>
          <p:cNvSpPr>
            <a:spLocks noGrp="1"/>
          </p:cNvSpPr>
          <p:nvPr>
            <p:ph idx="1"/>
          </p:nvPr>
        </p:nvSpPr>
        <p:spPr/>
        <p:txBody>
          <a:bodyPr/>
          <a:lstStyle/>
          <a:p>
            <a:endParaRPr lang="en-US" dirty="0" smtClean="0"/>
          </a:p>
          <a:p>
            <a:pPr marL="342900" lvl="1" indent="-342900">
              <a:buFont typeface="Arial" charset="0"/>
              <a:buChar char="•"/>
            </a:pPr>
            <a:r>
              <a:rPr lang="en-US" dirty="0" smtClean="0"/>
              <a:t>Headquarters of the </a:t>
            </a:r>
            <a:r>
              <a:rPr lang="es-ES" dirty="0" smtClean="0"/>
              <a:t>Universidad Autónoma de San Luis Potosí and the </a:t>
            </a:r>
            <a:r>
              <a:rPr lang="en-US" dirty="0" err="1" smtClean="0"/>
              <a:t>Facultad</a:t>
            </a:r>
            <a:r>
              <a:rPr lang="en-US" dirty="0" smtClean="0"/>
              <a:t> de </a:t>
            </a:r>
            <a:r>
              <a:rPr lang="en-US" dirty="0" err="1" smtClean="0"/>
              <a:t>Medicina</a:t>
            </a:r>
            <a:r>
              <a:rPr lang="en-US" dirty="0" smtClean="0"/>
              <a:t> is </a:t>
            </a:r>
            <a:r>
              <a:rPr lang="es-ES" dirty="0" smtClean="0"/>
              <a:t>San Luis Potosí </a:t>
            </a:r>
          </a:p>
          <a:p>
            <a:pPr marL="342900" lvl="1" indent="-342900">
              <a:buFont typeface="Arial" charset="0"/>
              <a:buChar char="•"/>
            </a:pPr>
            <a:r>
              <a:rPr lang="es-ES" dirty="0" err="1" smtClean="0"/>
              <a:t>This</a:t>
            </a:r>
            <a:r>
              <a:rPr lang="es-ES" dirty="0" smtClean="0"/>
              <a:t> place </a:t>
            </a:r>
            <a:r>
              <a:rPr lang="es-ES" dirty="0" err="1" smtClean="0"/>
              <a:t>is</a:t>
            </a:r>
            <a:r>
              <a:rPr lang="es-ES" dirty="0" smtClean="0"/>
              <a:t> </a:t>
            </a:r>
            <a:r>
              <a:rPr lang="es-ES" dirty="0" err="1" smtClean="0"/>
              <a:t>established</a:t>
            </a:r>
            <a:r>
              <a:rPr lang="es-ES" dirty="0" smtClean="0"/>
              <a:t> as San Luis Potosí  (</a:t>
            </a:r>
            <a:r>
              <a:rPr lang="es-ES" dirty="0" err="1" smtClean="0"/>
              <a:t>Mexico</a:t>
            </a:r>
            <a:r>
              <a:rPr lang="es-ES" dirty="0" smtClean="0"/>
              <a:t>)</a:t>
            </a:r>
          </a:p>
          <a:p>
            <a:pPr marL="342900" lvl="1" indent="-342900">
              <a:buFont typeface="Arial" charset="0"/>
              <a:buChar char="•"/>
            </a:pPr>
            <a:r>
              <a:rPr lang="es-ES" dirty="0" err="1" smtClean="0"/>
              <a:t>This</a:t>
            </a:r>
            <a:r>
              <a:rPr lang="es-ES" dirty="0" smtClean="0"/>
              <a:t> </a:t>
            </a:r>
            <a:r>
              <a:rPr lang="es-ES" dirty="0" err="1" smtClean="0"/>
              <a:t>element</a:t>
            </a:r>
            <a:r>
              <a:rPr lang="es-ES" dirty="0" smtClean="0"/>
              <a:t> </a:t>
            </a:r>
            <a:r>
              <a:rPr lang="es-ES" dirty="0" err="1" smtClean="0"/>
              <a:t>is</a:t>
            </a:r>
            <a:r>
              <a:rPr lang="es-ES" dirty="0" smtClean="0"/>
              <a:t> </a:t>
            </a:r>
            <a:r>
              <a:rPr lang="es-ES" dirty="0" err="1" smtClean="0"/>
              <a:t>recorded</a:t>
            </a:r>
            <a:r>
              <a:rPr lang="es-ES" dirty="0" smtClean="0"/>
              <a:t> in MARC</a:t>
            </a:r>
          </a:p>
          <a:p>
            <a:pPr marL="742950" lvl="2" indent="-342900">
              <a:buFont typeface="Arial" charset="0"/>
              <a:buNone/>
            </a:pPr>
            <a:r>
              <a:rPr lang="es-ES" dirty="0" smtClean="0"/>
              <a:t>	370 	$e San Luis Potosí, </a:t>
            </a:r>
            <a:r>
              <a:rPr lang="es-ES" dirty="0" err="1" smtClean="0"/>
              <a:t>Mexico</a:t>
            </a:r>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endParaRPr lang="en-US" smtClean="0"/>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endParaRPr lang="en-US" sz="2800" smtClean="0"/>
          </a:p>
          <a:p>
            <a:r>
              <a:rPr lang="en-US" sz="2800" smtClean="0"/>
              <a:t>This element is recorded in MARC 046 in the format YYYYMMDD or YYYY-MM or YYYY</a:t>
            </a:r>
          </a:p>
          <a:p>
            <a:r>
              <a:rPr lang="en-US" sz="2800" smtClean="0"/>
              <a:t>Starting date is recorded in $s; ending date in $t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p:txBody>
          <a:bodyPr/>
          <a:lstStyle/>
          <a:p>
            <a:r>
              <a:rPr lang="en-US" smtClean="0"/>
              <a:t>11.5. Associated institution is core only for some conferences, but may be recorded for any corporate body</a:t>
            </a:r>
          </a:p>
          <a:p>
            <a:r>
              <a:rPr lang="en-US" smtClean="0"/>
              <a:t>Record the preferred name of the associated institution (RDA April 2013 revision)</a:t>
            </a:r>
          </a:p>
          <a:p>
            <a:r>
              <a:rPr lang="en-US" smtClean="0"/>
              <a:t>Associated Institution is recorded in MARC 373</a:t>
            </a:r>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800" smtClean="0"/>
              <a:t>11.7. This element is core if the name does not convey the idea of a corporate body or if needed to distinguish between two corporate bodies with the same name. It can also be recorded for other corporate bodies.</a:t>
            </a:r>
          </a:p>
          <a:p>
            <a:r>
              <a:rPr lang="en-US" sz="2800" smtClean="0"/>
              <a:t>Can use any term that describes or clarifies the nature of the corporate body, such as “Library” “Papermaker” “Meeting”</a:t>
            </a:r>
          </a:p>
          <a:p>
            <a:r>
              <a:rPr lang="en-US" sz="2800" smtClean="0"/>
              <a:t>Record this element in a MARC authorities 368 field, subfields $a or (sometimes) $c.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368     $a Spacecraft</a:t>
            </a:r>
          </a:p>
          <a:p>
            <a:pPr>
              <a:buFont typeface="Arial" charset="0"/>
              <a:buNone/>
            </a:pPr>
            <a:endParaRPr lang="en-US" sz="2000" dirty="0" smtClean="0"/>
          </a:p>
          <a:p>
            <a:pPr>
              <a:buFont typeface="Arial" charset="0"/>
              <a:buNone/>
            </a:pPr>
            <a:r>
              <a:rPr lang="en-US" sz="2000" dirty="0" smtClean="0"/>
              <a:t>110 2  $a Red Hot Chili Peppers (Musical group)</a:t>
            </a:r>
          </a:p>
          <a:p>
            <a:pPr>
              <a:buFont typeface="Arial" charset="0"/>
              <a:buNone/>
            </a:pPr>
            <a:r>
              <a:rPr lang="en-US" sz="2000" dirty="0" smtClean="0"/>
              <a:t>368     $a Musical group</a:t>
            </a:r>
          </a:p>
          <a:p>
            <a:pPr>
              <a:buFont typeface="Arial" charset="0"/>
              <a:buNone/>
            </a:pPr>
            <a:endParaRPr lang="en-US" sz="2000" dirty="0" smtClean="0"/>
          </a:p>
          <a:p>
            <a:pPr>
              <a:buNone/>
            </a:pPr>
            <a:r>
              <a:rPr lang="en-US" sz="2000" dirty="0" smtClean="0"/>
              <a:t>110 2  $a </a:t>
            </a:r>
            <a:r>
              <a:rPr lang="en-US" sz="2000" dirty="0"/>
              <a:t>Hill Monastic Manuscript </a:t>
            </a:r>
            <a:r>
              <a:rPr lang="en-US" sz="2000" dirty="0" smtClean="0"/>
              <a:t>Library</a:t>
            </a:r>
          </a:p>
          <a:p>
            <a:pPr>
              <a:buFont typeface="Arial" charset="0"/>
              <a:buNone/>
            </a:pPr>
            <a:r>
              <a:rPr lang="en-US" sz="2000" dirty="0" smtClean="0"/>
              <a:t>368     $a Library</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368     $a Papermaker</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 Space exploration</a:t>
            </a:r>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Municipal government</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 Manuscript collection $a Manuscript preservation</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 Papermaking</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associated with the corporate body</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sz="3600"/>
              <a:t>Authorized Access Point is constructed using elements you have already recorded in the description</a:t>
            </a:r>
          </a:p>
          <a:p>
            <a:r>
              <a:rPr lang="en-US" sz="3600"/>
              <a:t>Begin with the preferred name </a:t>
            </a:r>
            <a:r>
              <a:rPr lang="en-US" sz="3600" smtClean="0"/>
              <a:t>(11.13.1.1</a:t>
            </a:r>
            <a:r>
              <a:rPr lang="en-US" sz="3600"/>
              <a:t>)</a:t>
            </a:r>
          </a:p>
          <a:p>
            <a:r>
              <a:rPr lang="en-US" sz="3600"/>
              <a:t>Make required additions </a:t>
            </a:r>
            <a:r>
              <a:rPr lang="en-US" sz="3600" smtClean="0"/>
              <a:t>(11.13.1.2</a:t>
            </a:r>
            <a:r>
              <a:rPr lang="en-US" sz="3600"/>
              <a:t>, 11.13.1.3 in certain cases</a:t>
            </a:r>
            <a:r>
              <a:rPr lang="en-US" sz="3600" smtClean="0"/>
              <a:t>, 11.13.1.8)</a:t>
            </a:r>
            <a:endParaRPr lang="en-US" sz="3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(11.13.1.3-11.13.1.7)</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a:t>
            </a:r>
            <a:r>
              <a:rPr lang="en-US" sz="3600" smtClean="0"/>
              <a:t>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400" smtClean="0"/>
              <a:t>If the corporate body is a conference (etc.), add the following elements as qualifiers if applicable (11.13.1.8). Record within one set of parentheses; separate elements by space – colon – space.</a:t>
            </a:r>
          </a:p>
          <a:p>
            <a:pPr lvl="1"/>
            <a:r>
              <a:rPr lang="en-US" sz="2000" smtClean="0"/>
              <a:t>The number of the conference (see 11.6) in subfield $n</a:t>
            </a:r>
          </a:p>
          <a:p>
            <a:pPr lvl="2"/>
            <a:r>
              <a:rPr lang="en-US" sz="2000" smtClean="0"/>
              <a:t>Record as an ordinal numeral, e.g. “6th”</a:t>
            </a:r>
          </a:p>
          <a:p>
            <a:pPr lvl="1"/>
            <a:r>
              <a:rPr lang="en-US" sz="2000" smtClean="0"/>
              <a:t>The date of the conference (see 11.4.2) in subfield $d</a:t>
            </a:r>
          </a:p>
          <a:p>
            <a:pPr lvl="2"/>
            <a:r>
              <a:rPr lang="en-US" sz="2000" smtClean="0"/>
              <a:t>Record </a:t>
            </a:r>
            <a:r>
              <a:rPr lang="en-US" sz="2000"/>
              <a:t>only </a:t>
            </a:r>
            <a:r>
              <a:rPr lang="en-US" sz="2000" smtClean="0"/>
              <a:t>the year unless two or more conferences with the same name were held in one year</a:t>
            </a:r>
            <a:endParaRPr lang="en-US" sz="2000"/>
          </a:p>
          <a:p>
            <a:pPr marL="0" indent="0">
              <a:buNone/>
            </a:pPr>
            <a:endParaRPr lang="en-US" sz="2000" smtClean="0"/>
          </a:p>
          <a:p>
            <a:pPr marL="0" indent="0">
              <a:buNone/>
            </a:pPr>
            <a:r>
              <a:rPr lang="en-US" sz="2000" smtClean="0"/>
              <a:t>(continued on next slide)</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40759712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a:t>
            </a:r>
            <a:r>
              <a:rPr lang="en-US" sz="3600" smtClean="0"/>
              <a:t>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000" smtClean="0"/>
              <a:t>If the corporate body is a conference (etc.), add the following elements as qualifiers if applicable (11.13.1.8). Record within one set of parentheses; separate elements by space – colon – space.</a:t>
            </a:r>
          </a:p>
          <a:p>
            <a:pPr marL="457200" lvl="1" indent="0">
              <a:buNone/>
            </a:pPr>
            <a:endParaRPr lang="en-US" sz="2000" smtClean="0"/>
          </a:p>
          <a:p>
            <a:pPr marL="457200" lvl="1" indent="0">
              <a:buNone/>
            </a:pPr>
            <a:r>
              <a:rPr lang="en-US" sz="2000" smtClean="0"/>
              <a:t>(continued from previous slide)</a:t>
            </a:r>
            <a:endParaRPr lang="en-US" sz="2000" smtClean="0"/>
          </a:p>
          <a:p>
            <a:pPr lvl="1"/>
            <a:endParaRPr lang="en-US" sz="2000" smtClean="0"/>
          </a:p>
          <a:p>
            <a:pPr lvl="1"/>
            <a:r>
              <a:rPr lang="en-US" sz="2000" smtClean="0"/>
              <a:t>The location of the conferece (see 11.3.2) in subfield $c</a:t>
            </a:r>
          </a:p>
          <a:p>
            <a:pPr lvl="2"/>
            <a:r>
              <a:rPr lang="en-US" sz="2000" smtClean="0"/>
              <a:t>Record places in the same form used in 370</a:t>
            </a:r>
          </a:p>
          <a:p>
            <a:pPr lvl="2"/>
            <a:r>
              <a:rPr lang="en-US" sz="2000" smtClean="0"/>
              <a:t>Alternately, record the name of an associated institution if that gives better identification. Use the same form used in 373.</a:t>
            </a:r>
            <a:endParaRPr lang="en-US" dirty="0"/>
          </a:p>
          <a:p>
            <a:pPr marL="400050" lvl="1" indent="0">
              <a:buNone/>
            </a:pPr>
            <a:endParaRPr lang="en-US" sz="2000" smtClean="0"/>
          </a:p>
          <a:p>
            <a:pPr marL="400050" lvl="1" indent="0">
              <a:buNone/>
            </a:pPr>
            <a:r>
              <a:rPr lang="en-US" sz="2000" smtClean="0">
                <a:solidFill>
                  <a:schemeClr val="accent6">
                    <a:lumMod val="50000"/>
                  </a:schemeClr>
                </a:solidFill>
              </a:rPr>
              <a:t>111 2_ $a International Congress of Papyrology $n (12th : $d 1968 : $c University of Michigan)</a:t>
            </a:r>
            <a:endParaRPr lang="en-US" sz="2000" dirty="0" smtClean="0">
              <a:solidFill>
                <a:schemeClr val="accent6">
                  <a:lumMod val="50000"/>
                </a:schemeClr>
              </a:solidFill>
            </a:endParaRP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828734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the authorized access points and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Location of headquarters</a:t>
            </a:r>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$w r, </a:t>
            </a:r>
            <a:r>
              <a:rPr lang="en-US" sz="2800" dirty="0"/>
              <a:t>or use MARC $w coding.</a:t>
            </a:r>
            <a:endParaRPr lang="en-US" sz="2800" dirty="0" smtClean="0"/>
          </a:p>
          <a:p>
            <a:pPr marL="800100" lvl="2" indent="0">
              <a:buNone/>
            </a:pPr>
            <a:r>
              <a:rPr lang="en-US" sz="2000" dirty="0"/>
              <a:t>110 2	$a </a:t>
            </a:r>
            <a:r>
              <a:rPr lang="es-ES" sz="2000" dirty="0"/>
              <a:t>Universidad </a:t>
            </a:r>
            <a:r>
              <a:rPr lang="es-ES" sz="2000" dirty="0" err="1" smtClean="0"/>
              <a:t>Autónoma</a:t>
            </a:r>
            <a:r>
              <a:rPr lang="es-ES" sz="2000" dirty="0" smtClean="0"/>
              <a:t> </a:t>
            </a:r>
            <a:r>
              <a:rPr lang="es-ES" sz="2000" dirty="0"/>
              <a:t>de San Luis </a:t>
            </a:r>
            <a:r>
              <a:rPr lang="es-ES" sz="2000" dirty="0" err="1"/>
              <a:t>Potosi</a:t>
            </a:r>
            <a:r>
              <a:rPr lang="es-ES" sz="2000" dirty="0"/>
              <a:t>́. $b </a:t>
            </a:r>
            <a:r>
              <a:rPr lang="en-US" sz="2000" dirty="0" err="1"/>
              <a:t>Facultad</a:t>
            </a:r>
            <a:r>
              <a:rPr lang="en-US" sz="2000" dirty="0"/>
              <a:t> de </a:t>
            </a:r>
            <a:r>
              <a:rPr lang="en-US" sz="2000" dirty="0" err="1"/>
              <a:t>Medicina</a:t>
            </a:r>
            <a:endParaRPr lang="en-US" sz="2000" dirty="0"/>
          </a:p>
          <a:p>
            <a:pPr marL="800100" lvl="2" indent="0">
              <a:buNone/>
            </a:pPr>
            <a:r>
              <a:rPr lang="en-US" sz="2000" dirty="0" smtClean="0"/>
              <a:t>510 2	$w r $</a:t>
            </a:r>
            <a:r>
              <a:rPr lang="en-US" sz="2000" dirty="0" err="1" smtClean="0"/>
              <a:t>i</a:t>
            </a:r>
            <a:r>
              <a:rPr lang="en-US" sz="2000" dirty="0" smtClean="0"/>
              <a:t> Hierarchical superior: $a </a:t>
            </a:r>
            <a:r>
              <a:rPr lang="es-ES" sz="2000" dirty="0"/>
              <a:t>Universidad </a:t>
            </a:r>
            <a:r>
              <a:rPr lang="es-ES" sz="2000" dirty="0" err="1"/>
              <a:t>Autónoma</a:t>
            </a:r>
            <a:r>
              <a:rPr lang="es-ES" sz="2000" dirty="0"/>
              <a:t> de San Luis </a:t>
            </a:r>
            <a:r>
              <a:rPr lang="es-ES" sz="2000" dirty="0" err="1" smtClean="0"/>
              <a:t>Potosi</a:t>
            </a:r>
            <a:r>
              <a:rPr lang="es-ES" sz="2000" dirty="0" smtClean="0"/>
              <a:t>́</a:t>
            </a:r>
          </a:p>
          <a:p>
            <a:pPr marL="800100" lvl="2" indent="0">
              <a:buNone/>
            </a:pPr>
            <a:endParaRPr lang="es-ES" sz="2000" dirty="0" smtClean="0"/>
          </a:p>
          <a:p>
            <a:pPr marL="800100" lvl="2" indent="0">
              <a:buNone/>
            </a:pPr>
            <a:r>
              <a:rPr lang="en-US" sz="2000" dirty="0"/>
              <a:t>110 2  </a:t>
            </a:r>
            <a:r>
              <a:rPr lang="en-US" sz="2000" dirty="0" smtClean="0"/>
              <a:t>	$</a:t>
            </a:r>
            <a:r>
              <a:rPr lang="en-US" sz="2000" dirty="0"/>
              <a:t>a Paramount Pictures Corporation (1914-1927</a:t>
            </a:r>
            <a:r>
              <a:rPr lang="en-US" sz="2000" dirty="0" smtClean="0"/>
              <a:t>)</a:t>
            </a:r>
          </a:p>
          <a:p>
            <a:pPr marL="800100" lvl="2" indent="0">
              <a:buNone/>
            </a:pPr>
            <a:r>
              <a:rPr lang="en-US" sz="2000" dirty="0"/>
              <a:t>510 2	</a:t>
            </a:r>
            <a:r>
              <a:rPr lang="en-US" sz="2000" dirty="0" smtClean="0"/>
              <a:t>$w r $</a:t>
            </a:r>
            <a:r>
              <a:rPr lang="en-US" sz="2000" dirty="0" err="1" smtClean="0"/>
              <a:t>i</a:t>
            </a:r>
            <a:r>
              <a:rPr lang="en-US" sz="2000" dirty="0" smtClean="0"/>
              <a:t> </a:t>
            </a:r>
            <a:r>
              <a:rPr lang="en-US" sz="2000" dirty="0"/>
              <a:t>Product of a merger: </a:t>
            </a:r>
            <a:r>
              <a:rPr lang="en-US" sz="2000" dirty="0" smtClean="0"/>
              <a:t>$a </a:t>
            </a:r>
            <a:r>
              <a:rPr lang="en-US" sz="2000" dirty="0"/>
              <a:t>Paramount Famous </a:t>
            </a:r>
            <a:r>
              <a:rPr lang="en-US" sz="2000" dirty="0" err="1"/>
              <a:t>Lasky</a:t>
            </a:r>
            <a:r>
              <a:rPr lang="en-US" sz="2000" dirty="0"/>
              <a:t> Corporation</a:t>
            </a:r>
          </a:p>
          <a:p>
            <a:pPr marL="800100" lvl="2" indent="0">
              <a:buNone/>
            </a:pPr>
            <a:r>
              <a:rPr lang="es-ES" sz="2000" i="1" dirty="0" smtClean="0"/>
              <a:t>OR </a:t>
            </a:r>
            <a:r>
              <a:rPr lang="en-US" sz="2000" dirty="0"/>
              <a:t>510 2	$w </a:t>
            </a:r>
            <a:r>
              <a:rPr lang="en-US" sz="2000" dirty="0" smtClean="0"/>
              <a:t>b </a:t>
            </a:r>
            <a:r>
              <a:rPr lang="en-US" sz="2000" dirty="0"/>
              <a:t>$a Paramount Famous </a:t>
            </a:r>
            <a:r>
              <a:rPr lang="en-US" sz="2000" dirty="0" err="1"/>
              <a:t>Lasky</a:t>
            </a:r>
            <a:r>
              <a:rPr lang="en-US" sz="2000" dirty="0"/>
              <a:t> Corporation</a:t>
            </a:r>
          </a:p>
          <a:p>
            <a:pPr marL="800100" lvl="2" indent="0">
              <a:buNone/>
            </a:pP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867757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800100" lvl="2" indent="0">
              <a:buNone/>
            </a:pPr>
            <a:r>
              <a:rPr lang="en-US" smtClean="0"/>
              <a:t>500 1  	$w r $i </a:t>
            </a:r>
            <a:r>
              <a:rPr lang="en-US"/>
              <a:t>Founder: </a:t>
            </a:r>
            <a:r>
              <a:rPr lang="en-US" smtClean="0"/>
              <a:t>$a </a:t>
            </a:r>
            <a:r>
              <a:rPr lang="en-US"/>
              <a:t>Hodkinson, W. W. ǂq (William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522544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lvl="2">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4150176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828800"/>
            <a:ext cx="8229600" cy="4267200"/>
          </a:xfrm>
          <a:ln>
            <a:solidFill>
              <a:schemeClr val="tx1"/>
            </a:solidFill>
            <a:miter lim="800000"/>
            <a:headEnd/>
            <a:tailEnd/>
          </a:ln>
        </p:spPr>
        <p:txBody>
          <a:bodyPr/>
          <a:lstStyle/>
          <a:p>
            <a:pPr>
              <a:buFont typeface="Arial" charset="0"/>
              <a:buNone/>
            </a:pPr>
            <a:r>
              <a:rPr lang="en-US" sz="1400" dirty="0" smtClean="0"/>
              <a:t>040		$a UPB $b eng $c UPB $e </a:t>
            </a:r>
            <a:r>
              <a:rPr lang="en-US" sz="1400" dirty="0" err="1" smtClean="0"/>
              <a:t>rda</a:t>
            </a:r>
            <a:endParaRPr lang="en-US" sz="1400" dirty="0" smtClean="0"/>
          </a:p>
          <a:p>
            <a:pPr>
              <a:buFont typeface="Arial" charset="0"/>
              <a:buNone/>
            </a:pPr>
            <a:r>
              <a:rPr lang="en-US" sz="1400" dirty="0" smtClean="0"/>
              <a:t>046		$s </a:t>
            </a:r>
            <a:r>
              <a:rPr lang="es-ES" sz="1400" dirty="0" smtClean="0">
                <a:solidFill>
                  <a:srgbClr val="FF0000"/>
                </a:solidFill>
              </a:rPr>
              <a:t>1919</a:t>
            </a:r>
            <a:endParaRPr lang="en-US" sz="1400" dirty="0" smtClean="0">
              <a:solidFill>
                <a:srgbClr val="FF0000"/>
              </a:solidFill>
            </a:endParaRPr>
          </a:p>
          <a:p>
            <a:pPr>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a:buFont typeface="Arial" charset="0"/>
              <a:buNone/>
            </a:pPr>
            <a:r>
              <a:rPr lang="en-US" sz="1400" dirty="0" smtClean="0"/>
              <a:t>410 2	$a Butler (Museum) [or (Institute)]</a:t>
            </a:r>
          </a:p>
          <a:p>
            <a:pPr>
              <a:buFont typeface="Arial" charset="0"/>
              <a:buNone/>
            </a:pPr>
            <a:r>
              <a:rPr lang="en-US" sz="1400" dirty="0" smtClean="0"/>
              <a:t>368		$a Museum</a:t>
            </a:r>
          </a:p>
          <a:p>
            <a:pPr>
              <a:buFont typeface="Arial" charset="0"/>
              <a:buNone/>
            </a:pPr>
            <a:r>
              <a:rPr lang="en-US" sz="1400" dirty="0" smtClean="0"/>
              <a:t>370		$e Youngstown, Ohio</a:t>
            </a:r>
          </a:p>
          <a:p>
            <a:pPr>
              <a:buNone/>
            </a:pPr>
            <a:r>
              <a:rPr lang="en-US" sz="1400" dirty="0" smtClean="0"/>
              <a:t>371		$a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44052 $v </a:t>
            </a:r>
            <a:r>
              <a:rPr lang="es-ES" sz="1400" dirty="0" err="1" smtClean="0"/>
              <a:t>Institute</a:t>
            </a:r>
            <a:r>
              <a:rPr lang="es-ES" sz="1400" dirty="0" smtClean="0"/>
              <a:t> </a:t>
            </a:r>
            <a:r>
              <a:rPr lang="es-ES" sz="1400" dirty="0" err="1" smtClean="0"/>
              <a:t>website</a:t>
            </a:r>
            <a:r>
              <a:rPr lang="es-ES" sz="1400" dirty="0" smtClean="0"/>
              <a:t> $u www.butlerart.com</a:t>
            </a:r>
          </a:p>
          <a:p>
            <a:pPr>
              <a:buNone/>
            </a:pPr>
            <a:r>
              <a:rPr lang="es-ES" sz="1400" dirty="0" smtClean="0"/>
              <a:t>372		$a American art [OR Art, American $2 </a:t>
            </a:r>
            <a:r>
              <a:rPr lang="es-ES" sz="1400" dirty="0" err="1" smtClean="0"/>
              <a:t>lcsh</a:t>
            </a:r>
            <a:r>
              <a:rPr lang="es-ES" sz="1400" dirty="0" smtClean="0"/>
              <a:t>]</a:t>
            </a:r>
            <a:endParaRPr lang="en-US" sz="1400" dirty="0" smtClean="0"/>
          </a:p>
          <a:p>
            <a:pPr>
              <a:buFont typeface="Arial" charset="0"/>
              <a:buNone/>
            </a:pPr>
            <a:r>
              <a:rPr lang="en-US" sz="1400" dirty="0" smtClean="0"/>
              <a:t>377		$a eng</a:t>
            </a:r>
          </a:p>
          <a:p>
            <a:pPr>
              <a:buFont typeface="Arial" charset="0"/>
              <a:buNone/>
            </a:pPr>
            <a:r>
              <a:rPr lang="en-US" sz="1400" dirty="0" smtClean="0"/>
              <a:t>670		$a</a:t>
            </a:r>
            <a:r>
              <a:rPr lang="vi-VN" sz="1400" dirty="0" smtClean="0"/>
              <a:t> </a:t>
            </a:r>
            <a:r>
              <a:rPr lang="en-US" sz="1400" dirty="0" smtClean="0"/>
              <a:t>Masterworks from the Butler Institute of American Art, 2010: $b title page (Butler Institute of American Art, Youngstown, Ohio) page 9 (founded in 1919; first director: Margaret Evans; “The Butler” was the first structure built to house a collection of American works)</a:t>
            </a:r>
          </a:p>
          <a:p>
            <a:pPr>
              <a:buFont typeface="Arial" charset="0"/>
              <a:buNone/>
            </a:pPr>
            <a:r>
              <a:rPr lang="en-US" sz="1400" dirty="0" smtClean="0"/>
              <a:t>670	</a:t>
            </a:r>
            <a:r>
              <a:rPr lang="es-ES" sz="1400" dirty="0" smtClean="0"/>
              <a:t> 	$a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a:buFont typeface="Arial" charset="0"/>
              <a:buNone/>
            </a:pPr>
            <a:r>
              <a:rPr lang="es-ES" sz="1400" dirty="0" smtClean="0"/>
              <a:t>678 1	$a The Butler </a:t>
            </a:r>
            <a:r>
              <a:rPr lang="es-ES" sz="1400" dirty="0" err="1" smtClean="0"/>
              <a:t>Institute</a:t>
            </a:r>
            <a:r>
              <a:rPr lang="es-ES" sz="1400" dirty="0" smtClean="0"/>
              <a:t> of American Art, </a:t>
            </a:r>
            <a:r>
              <a:rPr lang="es-ES" sz="1400" dirty="0" err="1" smtClean="0"/>
              <a:t>founded</a:t>
            </a:r>
            <a:r>
              <a:rPr lang="es-ES" sz="1400" dirty="0" smtClean="0"/>
              <a:t> in 1919 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6083" name="Content Placeholder 2"/>
          <p:cNvSpPr>
            <a:spLocks noGrp="1"/>
          </p:cNvSpPr>
          <p:nvPr>
            <p:ph idx="1"/>
          </p:nvPr>
        </p:nvSpPr>
        <p:spPr>
          <a:xfrm>
            <a:off x="457200" y="2133600"/>
            <a:ext cx="8077200" cy="25908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a:t>
            </a:r>
          </a:p>
          <a:p>
            <a:pPr>
              <a:buFont typeface="Arial" charset="0"/>
              <a:buNone/>
            </a:pPr>
            <a:r>
              <a:rPr lang="en-US" sz="1400" dirty="0" smtClean="0"/>
              <a:t>110 2	$a </a:t>
            </a:r>
            <a:r>
              <a:rPr lang="es-ES" sz="1400" dirty="0" smtClean="0">
                <a:solidFill>
                  <a:srgbClr val="FF0000"/>
                </a:solidFill>
              </a:rPr>
              <a:t>Universidad </a:t>
            </a:r>
            <a:r>
              <a:rPr lang="es-ES" sz="1400" dirty="0" err="1" smtClean="0">
                <a:solidFill>
                  <a:srgbClr val="FF0000"/>
                </a:solidFill>
              </a:rPr>
              <a:t>Autónoma</a:t>
            </a:r>
            <a:r>
              <a:rPr lang="es-ES" sz="1400" dirty="0" smtClean="0">
                <a:solidFill>
                  <a:srgbClr val="FF0000"/>
                </a:solidFill>
              </a:rPr>
              <a:t> de San Luis Potosí. </a:t>
            </a:r>
            <a:r>
              <a:rPr lang="es-ES" sz="1400" dirty="0" smtClean="0"/>
              <a:t>$b</a:t>
            </a:r>
            <a:r>
              <a:rPr lang="es-ES" sz="1400" dirty="0" smtClean="0">
                <a:solidFill>
                  <a:srgbClr val="FF0000"/>
                </a:solidFill>
              </a:rPr>
              <a:t> </a:t>
            </a:r>
            <a:r>
              <a:rPr lang="en-US" sz="1400" dirty="0" err="1" smtClean="0">
                <a:solidFill>
                  <a:srgbClr val="FF0000"/>
                </a:solidFill>
              </a:rPr>
              <a:t>Facultad</a:t>
            </a:r>
            <a:r>
              <a:rPr lang="en-US" sz="1400" dirty="0" smtClean="0">
                <a:solidFill>
                  <a:srgbClr val="FF0000"/>
                </a:solidFill>
              </a:rPr>
              <a:t> de </a:t>
            </a:r>
            <a:r>
              <a:rPr lang="en-US" sz="1400" dirty="0" err="1" smtClean="0">
                <a:solidFill>
                  <a:srgbClr val="FF0000"/>
                </a:solidFill>
              </a:rPr>
              <a:t>Medicina</a:t>
            </a:r>
            <a:endParaRPr lang="en-US" sz="1400" dirty="0" smtClean="0">
              <a:solidFill>
                <a:srgbClr val="FF0000"/>
              </a:solidFill>
            </a:endParaRPr>
          </a:p>
          <a:p>
            <a:pPr>
              <a:buFont typeface="Arial" charset="0"/>
              <a:buNone/>
            </a:pPr>
            <a:r>
              <a:rPr lang="en-US" sz="1400" dirty="0" smtClean="0"/>
              <a:t>410 2	$a </a:t>
            </a:r>
            <a:r>
              <a:rPr lang="en-US" sz="1400" dirty="0" err="1" smtClean="0"/>
              <a:t>Facultad</a:t>
            </a:r>
            <a:r>
              <a:rPr lang="en-US" sz="1400" dirty="0" smtClean="0"/>
              <a:t> de </a:t>
            </a:r>
            <a:r>
              <a:rPr lang="en-US" sz="1400" dirty="0" err="1" smtClean="0"/>
              <a:t>Medicina</a:t>
            </a:r>
            <a:r>
              <a:rPr lang="en-US" sz="1400" dirty="0" smtClean="0"/>
              <a:t> de San Luis Potosí</a:t>
            </a:r>
          </a:p>
          <a:p>
            <a:pPr>
              <a:buFont typeface="Arial" charset="0"/>
              <a:buNone/>
            </a:pPr>
            <a:r>
              <a:rPr lang="en-US" sz="1400" dirty="0" smtClean="0"/>
              <a:t>368		$a Medical school</a:t>
            </a:r>
          </a:p>
          <a:p>
            <a:pPr>
              <a:buFont typeface="Arial" charset="0"/>
              <a:buNone/>
            </a:pPr>
            <a:r>
              <a:rPr lang="en-US" sz="1400" dirty="0" smtClean="0"/>
              <a:t>370		$e </a:t>
            </a:r>
            <a:r>
              <a:rPr lang="es-ES" sz="1400" dirty="0" smtClean="0"/>
              <a:t>San Luis Potosí, </a:t>
            </a:r>
            <a:r>
              <a:rPr lang="es-ES" sz="1400" dirty="0" err="1" smtClean="0"/>
              <a:t>Mexico</a:t>
            </a:r>
            <a:endParaRPr lang="es-ES" sz="1400" dirty="0" smtClean="0"/>
          </a:p>
          <a:p>
            <a:pPr>
              <a:buFont typeface="Arial" charset="0"/>
              <a:buNone/>
            </a:pPr>
            <a:r>
              <a:rPr lang="es-ES" sz="1400" dirty="0" smtClean="0"/>
              <a:t>372		$a Medicine $2 </a:t>
            </a:r>
            <a:r>
              <a:rPr lang="es-ES" sz="1400" dirty="0" err="1" smtClean="0"/>
              <a:t>lcsh</a:t>
            </a:r>
            <a:endParaRPr lang="en-US" sz="1400" dirty="0" smtClean="0"/>
          </a:p>
          <a:p>
            <a:pPr>
              <a:buFont typeface="Arial" charset="0"/>
              <a:buNone/>
            </a:pPr>
            <a:r>
              <a:rPr lang="en-US" sz="1400" dirty="0" smtClean="0"/>
              <a:t>377		$a spa</a:t>
            </a:r>
          </a:p>
          <a:p>
            <a:pPr marL="342900" lvl="2" indent="-342900">
              <a:buNone/>
            </a:pPr>
            <a:r>
              <a:rPr lang="en-US" sz="1400" dirty="0"/>
              <a:t>510 2	$w r $</a:t>
            </a:r>
            <a:r>
              <a:rPr lang="en-US" sz="1400" dirty="0" err="1"/>
              <a:t>i</a:t>
            </a:r>
            <a:r>
              <a:rPr lang="en-US" sz="1400" dirty="0"/>
              <a:t> Hierarchical superior: $a </a:t>
            </a:r>
            <a:r>
              <a:rPr lang="es-ES" sz="1400" dirty="0"/>
              <a:t>Universidad </a:t>
            </a:r>
            <a:r>
              <a:rPr lang="es-ES" sz="1400" dirty="0" err="1"/>
              <a:t>Autónoma</a:t>
            </a:r>
            <a:r>
              <a:rPr lang="es-ES" sz="1400" dirty="0"/>
              <a:t> de San Luis </a:t>
            </a:r>
            <a:r>
              <a:rPr lang="es-ES" sz="1400" dirty="0" smtClean="0"/>
              <a:t>Potosí</a:t>
            </a:r>
            <a:endParaRPr lang="en-US" sz="1400" dirty="0"/>
          </a:p>
          <a:p>
            <a:pPr>
              <a:buFont typeface="Arial" charset="0"/>
              <a:buNone/>
            </a:pPr>
            <a:r>
              <a:rPr lang="en-US" sz="1400" dirty="0" smtClean="0"/>
              <a:t>670		$a </a:t>
            </a:r>
            <a:r>
              <a:rPr lang="es-ES" sz="1400" dirty="0" smtClean="0"/>
              <a:t>Homenaje conmemorativo que la Facultad de Medicina de San Luis Potosí ofrece al poeta Jaime </a:t>
            </a:r>
            <a:r>
              <a:rPr lang="es-ES" sz="1400" dirty="0" err="1" smtClean="0"/>
              <a:t>Sabines</a:t>
            </a:r>
            <a:r>
              <a:rPr lang="en-US" sz="1400" dirty="0" smtClean="0"/>
              <a:t>, 2000: $b title page (</a:t>
            </a:r>
            <a:r>
              <a:rPr lang="es-ES" sz="1400" dirty="0" smtClean="0"/>
              <a:t>Universidad </a:t>
            </a:r>
            <a:r>
              <a:rPr lang="es-ES" sz="1400" dirty="0" err="1" smtClean="0"/>
              <a:t>Autónoma</a:t>
            </a:r>
            <a:r>
              <a:rPr lang="es-ES" sz="1400" dirty="0" smtClean="0"/>
              <a:t> de San Luis Potosí, Facultad de Medicina</a:t>
            </a:r>
            <a:r>
              <a:rPr lang="en-US" sz="1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3300866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Font typeface="Arial" charset="0"/>
              <a:buNone/>
            </a:pPr>
            <a:r>
              <a:rPr lang="en-US" sz="1400" dirty="0" smtClean="0"/>
              <a:t>046		$s </a:t>
            </a:r>
            <a:r>
              <a:rPr lang="en-US" sz="1400" dirty="0" smtClean="0">
                <a:solidFill>
                  <a:srgbClr val="FF0000"/>
                </a:solidFill>
              </a:rPr>
              <a:t>19790906 </a:t>
            </a:r>
            <a:r>
              <a:rPr lang="en-US" sz="1400" dirty="0" smtClean="0"/>
              <a:t>$t </a:t>
            </a:r>
            <a:r>
              <a:rPr lang="en-US" sz="1400" dirty="0" smtClean="0">
                <a:solidFill>
                  <a:srgbClr val="FF0000"/>
                </a:solidFill>
              </a:rPr>
              <a:t>19790909</a:t>
            </a:r>
          </a:p>
          <a:p>
            <a:pPr>
              <a:buFont typeface="Arial" charset="0"/>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$c</a:t>
            </a:r>
            <a:r>
              <a:rPr lang="en-US" sz="1400" dirty="0" smtClean="0">
                <a:solidFill>
                  <a:srgbClr val="FF0000"/>
                </a:solidFill>
              </a:rPr>
              <a:t> </a:t>
            </a:r>
            <a:r>
              <a:rPr lang="es-ES" sz="1400" dirty="0" smtClean="0">
                <a:solidFill>
                  <a:srgbClr val="FF0000"/>
                </a:solidFill>
              </a:rPr>
              <a:t>Montana </a:t>
            </a:r>
            <a:r>
              <a:rPr lang="es-ES" sz="1400" err="1" smtClean="0">
                <a:solidFill>
                  <a:srgbClr val="FF0000"/>
                </a:solidFill>
              </a:rPr>
              <a:t>State</a:t>
            </a:r>
            <a:r>
              <a:rPr lang="es-ES" sz="1400" smtClean="0">
                <a:solidFill>
                  <a:srgbClr val="FF0000"/>
                </a:solidFill>
              </a:rPr>
              <a:t> University--Bozeman</a:t>
            </a:r>
            <a:r>
              <a:rPr lang="es-ES" sz="1400" smtClean="0"/>
              <a:t>) </a:t>
            </a:r>
            <a:r>
              <a:rPr lang="es-ES" sz="1400" dirty="0" smtClean="0"/>
              <a:t>[</a:t>
            </a:r>
            <a:r>
              <a:rPr lang="es-ES" sz="1400" dirty="0" err="1" smtClean="0"/>
              <a:t>or</a:t>
            </a:r>
            <a:r>
              <a:rPr lang="es-ES" sz="1400" dirty="0" smtClean="0"/>
              <a:t> $c Bozeman, </a:t>
            </a:r>
            <a:r>
              <a:rPr lang="es-ES" sz="1400" dirty="0" err="1" smtClean="0"/>
              <a:t>Mont</a:t>
            </a:r>
            <a:r>
              <a:rPr lang="es-ES" sz="1400" dirty="0" smtClean="0"/>
              <a:t>.]</a:t>
            </a:r>
          </a:p>
          <a:p>
            <a:pPr>
              <a:buFont typeface="Arial" charset="0"/>
              <a:buNone/>
            </a:pPr>
            <a:r>
              <a:rPr lang="es-ES" sz="1400" dirty="0" smtClean="0"/>
              <a:t>368		$a </a:t>
            </a:r>
            <a:r>
              <a:rPr lang="es-ES" sz="1400" smtClean="0"/>
              <a:t>Workshop</a:t>
            </a:r>
            <a:endParaRPr lang="es-ES" sz="1400" dirty="0" smtClean="0"/>
          </a:p>
          <a:p>
            <a:pPr>
              <a:buFont typeface="Arial" charset="0"/>
              <a:buNone/>
            </a:pPr>
            <a:r>
              <a:rPr lang="es-ES" sz="1400" dirty="0" smtClean="0"/>
              <a:t>370	 	$e Bozeman, </a:t>
            </a:r>
            <a:r>
              <a:rPr lang="es-ES" sz="1400" dirty="0" err="1" smtClean="0"/>
              <a:t>Mont</a:t>
            </a:r>
            <a:r>
              <a:rPr lang="es-ES" sz="1400" dirty="0" smtClean="0"/>
              <a:t>.</a:t>
            </a:r>
          </a:p>
          <a:p>
            <a:pPr>
              <a:buFont typeface="Arial" charset="0"/>
              <a:buNone/>
            </a:pPr>
            <a:r>
              <a:rPr lang="es-ES" sz="1400" dirty="0" smtClean="0"/>
              <a:t>373		$a Montana </a:t>
            </a:r>
            <a:r>
              <a:rPr lang="es-ES" sz="1400" dirty="0" err="1" smtClean="0"/>
              <a:t>State</a:t>
            </a:r>
            <a:r>
              <a:rPr lang="es-ES" sz="1400" dirty="0" smtClean="0"/>
              <a:t> </a:t>
            </a:r>
            <a:r>
              <a:rPr lang="es-ES" sz="1400" dirty="0" err="1" smtClean="0"/>
              <a:t>University</a:t>
            </a:r>
            <a:r>
              <a:rPr lang="es-ES" sz="1400" dirty="0" smtClean="0"/>
              <a:t>--Bozeman $2 </a:t>
            </a:r>
            <a:r>
              <a:rPr lang="es-ES" sz="1400" dirty="0" err="1" smtClean="0"/>
              <a:t>naf</a:t>
            </a:r>
            <a:endParaRPr lang="es-ES" sz="1400" dirty="0" smtClean="0"/>
          </a:p>
          <a:p>
            <a:pPr>
              <a:buFont typeface="Arial" charset="0"/>
              <a:buNone/>
            </a:pPr>
            <a:r>
              <a:rPr lang="es-ES" sz="1400" dirty="0" smtClean="0"/>
              <a:t>372		$a </a:t>
            </a:r>
            <a:r>
              <a:rPr lang="es-ES" sz="1400" dirty="0" err="1" smtClean="0"/>
              <a:t>Nude</a:t>
            </a:r>
            <a:r>
              <a:rPr lang="es-ES" sz="1400" dirty="0" smtClean="0"/>
              <a:t> </a:t>
            </a:r>
            <a:r>
              <a:rPr lang="es-ES" sz="1400" dirty="0" err="1" smtClean="0"/>
              <a:t>mice</a:t>
            </a:r>
            <a:r>
              <a:rPr lang="es-ES" sz="1400" dirty="0" smtClean="0"/>
              <a:t> [OR </a:t>
            </a:r>
            <a:r>
              <a:rPr lang="es-ES" sz="1400" dirty="0" err="1" smtClean="0"/>
              <a:t>Nude</a:t>
            </a:r>
            <a:r>
              <a:rPr lang="es-ES" sz="1400" dirty="0" smtClean="0"/>
              <a:t> mouse $2 </a:t>
            </a:r>
            <a:r>
              <a:rPr lang="es-ES" sz="1400" dirty="0" err="1" smtClean="0"/>
              <a:t>lcsh</a:t>
            </a:r>
            <a:r>
              <a:rPr lang="es-ES" sz="1400" dirty="0" smtClean="0"/>
              <a:t>]</a:t>
            </a:r>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Exercises</a:t>
            </a:r>
          </a:p>
        </p:txBody>
      </p:sp>
      <p:sp>
        <p:nvSpPr>
          <p:cNvPr id="49155" name="Content Placeholder 2"/>
          <p:cNvSpPr>
            <a:spLocks noGrp="1"/>
          </p:cNvSpPr>
          <p:nvPr>
            <p:ph idx="1"/>
          </p:nvPr>
        </p:nvSpPr>
        <p:spPr/>
        <p:txBody>
          <a:bodyPr/>
          <a:lstStyle/>
          <a:p>
            <a:r>
              <a:rPr lang="en-US" smtClean="0"/>
              <a:t>Describe corporate bodies in materials you brought. We can do some together in the LC/NACO authority file if time (including updating existing records).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78</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4100</TotalTime>
  <Words>5386</Words>
  <Application>Microsoft Office PowerPoint</Application>
  <PresentationFormat>On-screen Show (4:3)</PresentationFormat>
  <Paragraphs>690</Paragraphs>
  <Slides>78</Slides>
  <Notes>62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Module 6 Describing Corporate Bodies </vt:lpstr>
      <vt:lpstr>Please log in to RDA</vt:lpstr>
      <vt:lpstr>Identifying Corporate bodies: MARC Coding</vt:lpstr>
      <vt:lpstr>Identifying Corporate Bodies: Definition</vt:lpstr>
      <vt:lpstr>PowerPoint Presentation</vt:lpstr>
      <vt:lpstr>Identifying Corporate Bodies:  Core Elements</vt:lpstr>
      <vt:lpstr>Identifying Corporate Bodies:  Core if needed to distinguish</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Attributes of Corporate Bodies: Preferred Name</vt:lpstr>
      <vt:lpstr>Attributes of Corporate Bodies: Subordinate Bodies: Name</vt:lpstr>
      <vt:lpstr>Exercise: CB recorded subordinately or not? </vt:lpstr>
      <vt:lpstr>Exercise: CB recorded subordinately or not? </vt:lpstr>
      <vt:lpstr>Exercise: CB recorded subordinately or not? </vt:lpstr>
      <vt:lpstr>PowerPoint Presentation</vt:lpstr>
      <vt:lpstr>Attributes of Corporate Bodies: Subordinate Bodies: Name</vt:lpstr>
      <vt:lpstr>Attributes of Corporate Bodies: Name (Meetings)</vt:lpstr>
      <vt:lpstr>Exercise: What is the preferred name of these meetings?</vt:lpstr>
      <vt:lpstr>Attributes of Corporate Bodies: Name (Meetings)</vt:lpstr>
      <vt:lpstr>PowerPoint Presentation</vt:lpstr>
      <vt:lpstr>Attributes of Corporate Bodies: Variant name (MARC)</vt:lpstr>
      <vt:lpstr>PowerPoint Presentation</vt:lpstr>
      <vt:lpstr>Attributes of Corporate Bodies: Place</vt:lpstr>
      <vt:lpstr>Recording the Place Attribute</vt:lpstr>
      <vt:lpstr>Recording the Place Attribute</vt:lpstr>
      <vt:lpstr>Recording the Place Attribute</vt:lpstr>
      <vt:lpstr>Recording the Place Attribute</vt:lpstr>
      <vt:lpstr>Recording the Place Attribute</vt:lpstr>
      <vt:lpstr>PowerPoint Presentation</vt:lpstr>
      <vt:lpstr>PowerPoint Presentation</vt:lpstr>
      <vt:lpstr>Attributes of Corporate Bodies: Dates</vt:lpstr>
      <vt:lpstr>Attributes of Corporate Bodies: Dates</vt:lpstr>
      <vt:lpstr>Attributes of Corporate Bodies: Dates</vt:lpstr>
      <vt:lpstr>PowerPoint Presentation</vt:lpstr>
      <vt:lpstr>PowerPoint Presentation</vt:lpstr>
      <vt:lpstr>Attributes of Corporate Bodies: Associated Institution</vt:lpstr>
      <vt:lpstr>PowerPoint Presentation</vt:lpstr>
      <vt:lpstr>Attributes of Corporate Bodies: Number of a conference, etc.</vt:lpstr>
      <vt:lpstr>PowerPoint Presentation</vt:lpstr>
      <vt:lpstr>Attributes of Corporate Bodies: Other Designation</vt:lpstr>
      <vt:lpstr>Attributes of Corporate Bodies: Other Designation</vt:lpstr>
      <vt:lpstr>Attributes of Corporate Bodies: Language</vt:lpstr>
      <vt:lpstr>Attributes of Corporate Bodies: Address</vt:lpstr>
      <vt:lpstr>PowerPoint Presentation</vt:lpstr>
      <vt:lpstr>Attributes of Corporate Bodies: Field of Activity</vt:lpstr>
      <vt:lpstr>Attributes of Corporate Bodies: Field of Activity</vt:lpstr>
      <vt:lpstr>Attributes of Corporate Bodies: Corporate History</vt:lpstr>
      <vt:lpstr>Attributes of Corporate Bodies: Corporate History</vt:lpstr>
      <vt:lpstr>PowerPoint Presentation</vt:lpstr>
      <vt:lpstr>Attributes of Corporate Body:  Identifier</vt:lpstr>
      <vt:lpstr>Constructing the Authorized Access Point for a Corporate Body (RDA 11.13.1)</vt:lpstr>
      <vt:lpstr>Constructing the Authorized Access Point for a Corporate Body (RDA 11.13.1)</vt:lpstr>
      <vt:lpstr>Constructing the Authorized Access Point for a Corporate Body (RDA 11.13.1)</vt:lpstr>
      <vt:lpstr>Constructing the Authorized Access Point for a Corporate Body (RDA 11.13.1)</vt:lpstr>
      <vt:lpstr>Constructing Variant Access Points for a Corporate Body (RDA 11.13.2)</vt:lpstr>
      <vt:lpstr>Constructing the Access Points for a Corporate Body (RDA 11.13)</vt:lpstr>
      <vt:lpstr>Reminder: Source Consulted</vt:lpstr>
      <vt:lpstr>Related Corporate Bodies (RDA 32)</vt:lpstr>
      <vt:lpstr>Related Persons (RDA 30)</vt:lpstr>
      <vt:lpstr>Related Families (RDA 31)</vt:lpstr>
      <vt:lpstr>RDA authority record core and non-core</vt:lpstr>
      <vt:lpstr>RDA authority record core and non-core</vt:lpstr>
      <vt:lpstr>RDA authority record core and non-core</vt:lpstr>
      <vt:lpstr>Exercises</vt:lpstr>
      <vt:lpstr>Module 6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397</cp:revision>
  <dcterms:created xsi:type="dcterms:W3CDTF">2009-02-12T16:45:06Z</dcterms:created>
  <dcterms:modified xsi:type="dcterms:W3CDTF">2013-03-04T20:39:00Z</dcterms:modified>
</cp:coreProperties>
</file>