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37"/>
  </p:notesMasterIdLst>
  <p:sldIdLst>
    <p:sldId id="457" r:id="rId2"/>
    <p:sldId id="578" r:id="rId3"/>
    <p:sldId id="536" r:id="rId4"/>
    <p:sldId id="537" r:id="rId5"/>
    <p:sldId id="538" r:id="rId6"/>
    <p:sldId id="568" r:id="rId7"/>
    <p:sldId id="539" r:id="rId8"/>
    <p:sldId id="569" r:id="rId9"/>
    <p:sldId id="541" r:id="rId10"/>
    <p:sldId id="570" r:id="rId11"/>
    <p:sldId id="542" r:id="rId12"/>
    <p:sldId id="543" r:id="rId13"/>
    <p:sldId id="545" r:id="rId14"/>
    <p:sldId id="546" r:id="rId15"/>
    <p:sldId id="547" r:id="rId16"/>
    <p:sldId id="548" r:id="rId17"/>
    <p:sldId id="549" r:id="rId18"/>
    <p:sldId id="550" r:id="rId19"/>
    <p:sldId id="571" r:id="rId20"/>
    <p:sldId id="572" r:id="rId21"/>
    <p:sldId id="573" r:id="rId22"/>
    <p:sldId id="552" r:id="rId23"/>
    <p:sldId id="574" r:id="rId24"/>
    <p:sldId id="553" r:id="rId25"/>
    <p:sldId id="559" r:id="rId26"/>
    <p:sldId id="560" r:id="rId27"/>
    <p:sldId id="575" r:id="rId28"/>
    <p:sldId id="563" r:id="rId29"/>
    <p:sldId id="564" r:id="rId30"/>
    <p:sldId id="565" r:id="rId31"/>
    <p:sldId id="566" r:id="rId32"/>
    <p:sldId id="576" r:id="rId33"/>
    <p:sldId id="567" r:id="rId34"/>
    <p:sldId id="535" r:id="rId35"/>
    <p:sldId id="577" r:id="rId3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6" autoAdjust="0"/>
    <p:restoredTop sz="73282" autoAdjust="0"/>
  </p:normalViewPr>
  <p:slideViewPr>
    <p:cSldViewPr>
      <p:cViewPr>
        <p:scale>
          <a:sx n="82" d="100"/>
          <a:sy n="82" d="100"/>
        </p:scale>
        <p:origin x="-2454"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printed music that differ from books. We’ve already covered thoroughly how to describe a book. We won’t go over all that again, exept to note when you do the same thing for printed music.</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a:t>
            </a:r>
            <a:r>
              <a:rPr lang="en-US" b="1" baseline="0" smtClean="0"/>
              <a:t> RDA 2.3.2.8.1</a:t>
            </a:r>
            <a:r>
              <a:rPr lang="en-US" b="1" i="1" baseline="0" smtClean="0"/>
              <a:t> </a:t>
            </a:r>
            <a:r>
              <a:rPr lang="en-US" b="0" i="0" baseline="0" smtClean="0"/>
              <a:t>on the variant title for the Brahms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Two points</a:t>
            </a:r>
            <a:r>
              <a:rPr lang="en-US" b="1" baseline="0" smtClean="0"/>
              <a:t> about Sing we all Noel! </a:t>
            </a:r>
          </a:p>
          <a:p>
            <a:endParaRPr lang="en-US" b="1" baseline="0" smtClean="0"/>
          </a:p>
          <a:p>
            <a:r>
              <a:rPr lang="en-US" b="1" baseline="0" smtClean="0"/>
              <a:t>(1) Read together 2.4.2.2 sources of information. </a:t>
            </a:r>
            <a:r>
              <a:rPr lang="en-US" b="0" baseline="0" smtClean="0"/>
              <a:t>Statements of responsibility can come from anywhere in the resource without bracketing. “Allen Pote” came from the preferred source, but “C.F. Hernaman” came from the first page of the music. </a:t>
            </a:r>
          </a:p>
          <a:p>
            <a:r>
              <a:rPr lang="en-US" b="1" baseline="0" smtClean="0"/>
              <a:t>(2) Read together 2.4.1.7 clarification of role.</a:t>
            </a:r>
            <a:r>
              <a:rPr lang="en-US" b="0" baseline="0" smtClean="0"/>
              <a:t> If the role of the entity named in the statement of responsibility is not clear, add a word or phrase clarifying it. Here if we just copied the statements of responsibility we would leave a misleading impression that they were both the composer. </a:t>
            </a:r>
            <a:r>
              <a:rPr lang="en-US" b="1" baseline="0" smtClean="0"/>
              <a:t>Note:</a:t>
            </a:r>
            <a:r>
              <a:rPr lang="en-US" b="0" baseline="0" smtClean="0"/>
              <a:t> in captions on music the position of the names is important. The person named to the left wrote the words; the person named to the right wrote the music.</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couple of examples of music edition statements</a:t>
            </a:r>
            <a:r>
              <a:rPr lang="en-US" smtClean="0"/>
              <a:t>. This</a:t>
            </a:r>
            <a:r>
              <a:rPr lang="en-US" baseline="0" smtClean="0"/>
              <a:t> sort of thing used to be recorded in MARC 254. Now obsolete.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2582308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Publication information is often very spotty in printed music. </a:t>
            </a:r>
          </a:p>
          <a:p>
            <a:endParaRPr lang="en-US" smtClean="0"/>
          </a:p>
          <a:p>
            <a:r>
              <a:rPr lang="en-US" smtClean="0"/>
              <a:t>In the case of Sing we Noel! I went to the publisher’s website and learned that their office is in Dallas, Texas.</a:t>
            </a:r>
            <a:r>
              <a:rPr lang="en-US" baseline="0" smtClean="0"/>
              <a:t> I inferred the publication date from the copyright date. This was a pretty safe bet in this case, but often printed music is a republication which simply photographically reprints an earlier edition. If you have a piece of music that looks very new and has no date other than a copyright date 1945, the date of publication is probably not 1945, especially if it’s not just a reprint by the same publisher as the original.</a:t>
            </a:r>
          </a:p>
          <a:p>
            <a:endParaRPr lang="en-US" baseline="0" smtClean="0"/>
          </a:p>
          <a:p>
            <a:r>
              <a:rPr lang="en-US" baseline="0" smtClean="0"/>
              <a:t>Music publishers are notorious for this. The Brahms piece has no date on it at all. I learned from poking around in Google that Belwin-Mills is no longer in Melville, N.Y. but no idea when they moved. Looking at the music (and the fact that it has a $3.00 price sticker on the cover) it looks like it might be from the 1970s. This isn’t very satisfactory but it was the best I could do. </a:t>
            </a:r>
            <a:r>
              <a:rPr lang="en-US" b="1" baseline="0" smtClean="0"/>
              <a:t>Note</a:t>
            </a:r>
            <a:r>
              <a:rPr lang="en-US" b="0" baseline="0" smtClean="0"/>
              <a:t> the fact that the publisher’s name is recorded exactly as it appears.</a:t>
            </a:r>
            <a:endParaRPr lang="en-US" baseline="0"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don’t need to record a place, in fact you don’t need to record any of it--none of it is core unless publication information has not been identified.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1772726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in this case Hal</a:t>
            </a:r>
            <a:r>
              <a:rPr lang="en-US" baseline="0" smtClean="0"/>
              <a:t> Leonard Corp. is both the printer and the distributor.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17</a:t>
            </a:fld>
            <a:endParaRPr lang="en-US"/>
          </a:p>
        </p:txBody>
      </p:sp>
    </p:spTree>
    <p:extLst>
      <p:ext uri="{BB962C8B-B14F-4D97-AF65-F5344CB8AC3E}">
        <p14:creationId xmlns:p14="http://schemas.microsoft.com/office/powerpoint/2010/main" val="4288073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3.4.3, then 7.20.1.3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23</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possible combinations for printed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24</a:t>
            </a:fld>
            <a:endParaRPr lang="en-US"/>
          </a:p>
        </p:txBody>
      </p:sp>
    </p:spTree>
    <p:extLst>
      <p:ext uri="{BB962C8B-B14F-4D97-AF65-F5344CB8AC3E}">
        <p14:creationId xmlns:p14="http://schemas.microsoft.com/office/powerpoint/2010/main" val="4050268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there is a number just below the series</a:t>
            </a:r>
            <a:r>
              <a:rPr lang="en-US" baseline="0" smtClean="0"/>
              <a:t> statement, 9111, but that’s a publisher’s number or plate number, not the series numbering. The same number appears at the bottom of every page; also the series authority record says to treat this number as a publisher’s number.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25</a:t>
            </a:fld>
            <a:endParaRPr lang="en-US"/>
          </a:p>
        </p:txBody>
      </p:sp>
    </p:spTree>
    <p:extLst>
      <p:ext uri="{BB962C8B-B14F-4D97-AF65-F5344CB8AC3E}">
        <p14:creationId xmlns:p14="http://schemas.microsoft.com/office/powerpoint/2010/main" val="1152033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music. No</a:t>
            </a:r>
            <a:r>
              <a:rPr lang="en-US" baseline="0" smtClean="0"/>
              <a:t> notes are core in RDA, but form of musical notation is core for LC and PCC.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26</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Arial" charset="0"/>
                <a:ea typeface="+mn-ea"/>
                <a:cs typeface="+mn-cs"/>
              </a:rPr>
              <a:t>A plate number is a number that appears at the bottom of each page of a music score.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this is done by embedding the authorized access point for the</a:t>
            </a:r>
            <a:r>
              <a:rPr lang="en-US" baseline="0" smtClean="0"/>
              <a:t> work in the record. </a:t>
            </a:r>
          </a:p>
          <a:p>
            <a:endParaRPr lang="en-US" baseline="0" smtClean="0"/>
          </a:p>
          <a:p>
            <a:r>
              <a:rPr lang="en-US" baseline="0" smtClean="0"/>
              <a:t>We’ve talked about the LC policy of not explicitly including an authorized access point for the work if the title proper in the 245 is exactly the same as the preferred title of the work. This policy is not widely followed in music cataloging (see Pote example)</a:t>
            </a:r>
          </a:p>
          <a:p>
            <a:endParaRPr lang="en-US" baseline="0" smtClean="0"/>
          </a:p>
          <a:p>
            <a:r>
              <a:rPr lang="en-US" baseline="0" smtClean="0"/>
              <a:t>Think back to the works module on creating the preferred title for a musical work.</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 checked the authority file for all these forms.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only covers</a:t>
            </a:r>
            <a:r>
              <a:rPr lang="en-US" baseline="0" smtClean="0"/>
              <a:t> monographs.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2412444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34</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Brahms sonata is an example.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typical kind of title page you might have to deal with with music. If this is the only source in the resource that bears a title, use it as the preferred source of information, but only record information about the resource itself,</a:t>
            </a:r>
            <a:r>
              <a:rPr lang="en-US" baseline="0" smtClean="0"/>
              <a:t> not all the other things in the list.</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a:t>
            </a:r>
            <a:r>
              <a:rPr lang="en-US" baseline="0" smtClean="0"/>
              <a:t> title page. We have a cover and a caption. Which one?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a:t>
            </a:r>
            <a:r>
              <a:rPr lang="en-US" baseline="0" smtClean="0"/>
              <a:t> title page. We have a title page and a caption. Which one?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a:t>
            </a:r>
            <a:r>
              <a:rPr lang="en-US" b="1" baseline="0" smtClean="0"/>
              <a:t> RDA 2.3.2.8.1</a:t>
            </a:r>
            <a:r>
              <a:rPr lang="en-US" b="1" i="1" baseline="0" smtClean="0"/>
              <a:t> </a:t>
            </a:r>
            <a:r>
              <a:rPr lang="en-US" b="0" i="0" baseline="0" smtClean="0"/>
              <a:t>on the other title information for Sing we all Noel!</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362063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14. Describing Printed Music</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14. Describing Printed Music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14</a:t>
            </a:r>
            <a:br>
              <a:rPr lang="en-US" sz="3600" b="1" smtClean="0"/>
            </a:br>
            <a:r>
              <a:rPr lang="en-US" sz="3600" b="1" smtClean="0"/>
              <a:t>Describing Printed Music</a:t>
            </a:r>
            <a:endParaRPr lang="en-US" sz="2400"/>
          </a:p>
        </p:txBody>
      </p:sp>
      <p:sp>
        <p:nvSpPr>
          <p:cNvPr id="6" name="Subtitle 2"/>
          <p:cNvSpPr>
            <a:spLocks noGrp="1"/>
          </p:cNvSpPr>
          <p:nvPr>
            <p:ph type="subTitle" idx="1"/>
          </p:nvPr>
        </p:nvSpPr>
        <p:spPr>
          <a:xfrm>
            <a:off x="1371600" y="3581400"/>
            <a:ext cx="6477000" cy="25146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p:txBody>
          <a:bodyPr/>
          <a:lstStyle/>
          <a:p>
            <a:r>
              <a:rPr lang="en-US" dirty="0" smtClean="0"/>
              <a:t>Variant titles are not core. Record any variant titles you think would help a library user find the resource in a 246 field</a:t>
            </a:r>
          </a:p>
          <a:p>
            <a:pPr marL="0" indent="0">
              <a:buNone/>
            </a:pPr>
            <a:endParaRPr lang="en-US" b="1" dirty="0" smtClean="0"/>
          </a:p>
          <a:p>
            <a:pPr marL="800100" lvl="2" indent="0">
              <a:buNone/>
            </a:pPr>
            <a:r>
              <a:rPr lang="en-US" dirty="0"/>
              <a:t>245 10 	$a Sonata no. 2 in F major, op. </a:t>
            </a:r>
            <a:r>
              <a:rPr lang="en-US" dirty="0" smtClean="0"/>
              <a:t>99</a:t>
            </a:r>
            <a:endParaRPr lang="en-US" dirty="0"/>
          </a:p>
          <a:p>
            <a:pPr marL="800100" lvl="2" indent="0">
              <a:buNone/>
            </a:pPr>
            <a:r>
              <a:rPr lang="en-US" b="1" dirty="0" smtClean="0"/>
              <a:t>246 </a:t>
            </a:r>
            <a:r>
              <a:rPr lang="en-US" b="1" dirty="0"/>
              <a:t>13	$a </a:t>
            </a:r>
            <a:r>
              <a:rPr lang="en-US" b="1" dirty="0" err="1"/>
              <a:t>Sonate</a:t>
            </a:r>
            <a:r>
              <a:rPr lang="en-US" b="1" dirty="0"/>
              <a:t> Nr. 2 </a:t>
            </a:r>
            <a:r>
              <a:rPr lang="en-US" b="1" dirty="0" err="1"/>
              <a:t>für</a:t>
            </a:r>
            <a:r>
              <a:rPr lang="en-US" b="1" dirty="0"/>
              <a:t> Pianoforte und </a:t>
            </a:r>
            <a:r>
              <a:rPr lang="en-US" b="1" dirty="0" err="1" smtClean="0"/>
              <a:t>Violoncell</a:t>
            </a:r>
            <a:endParaRPr lang="en-US"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1569397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525963"/>
          </a:xfrm>
        </p:spPr>
        <p:txBody>
          <a:bodyPr/>
          <a:lstStyle/>
          <a:p>
            <a:r>
              <a:rPr lang="en-US" smtClean="0"/>
              <a:t>Same as for other formats </a:t>
            </a:r>
          </a:p>
          <a:p>
            <a:pPr lvl="1"/>
            <a:r>
              <a:rPr lang="en-US" smtClean="0"/>
              <a:t>The </a:t>
            </a:r>
            <a:r>
              <a:rPr lang="en-US"/>
              <a:t>first statement of responsibility relating to the title proper is core, i.e., required. Others are optional.</a:t>
            </a:r>
          </a:p>
          <a:p>
            <a:pPr lvl="1"/>
            <a:r>
              <a:rPr lang="en-US"/>
              <a:t>Statements of responsibility relating to the title proper may be taken from any source in the resource, i.e., they do not have to appear with the title proper </a:t>
            </a:r>
            <a:endParaRPr lang="en-US" smtClean="0"/>
          </a:p>
          <a:p>
            <a:r>
              <a:rPr lang="en-US" smtClean="0"/>
              <a:t>Record in 245 subfield $c following space-slash-space</a:t>
            </a:r>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spTree>
    <p:extLst>
      <p:ext uri="{BB962C8B-B14F-4D97-AF65-F5344CB8AC3E}">
        <p14:creationId xmlns:p14="http://schemas.microsoft.com/office/powerpoint/2010/main" val="3439375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sz="2400" b="1" smtClean="0"/>
          </a:p>
          <a:p>
            <a:pPr marL="0" indent="0">
              <a:buNone/>
            </a:pPr>
            <a:r>
              <a:rPr lang="en-US" sz="2400"/>
              <a:t>245 10	$a Sing we all Noel! : $b unison/two part with piano and optional handbells or handchimes (3 or 4 octaves) / $c </a:t>
            </a:r>
            <a:r>
              <a:rPr lang="en-US" sz="2400" b="1"/>
              <a:t>[music by] Allen Pote ; [words by] C.F. Hernaman.</a:t>
            </a:r>
            <a:endParaRPr lang="en-US" sz="2400"/>
          </a:p>
          <a:p>
            <a:pPr marL="0" indent="0">
              <a:buNone/>
            </a:pPr>
            <a:endParaRPr lang="en-US" sz="2400" b="1"/>
          </a:p>
          <a:p>
            <a:pPr marL="0" indent="0">
              <a:buNone/>
            </a:pPr>
            <a:r>
              <a:rPr lang="en-US" sz="2400" smtClean="0"/>
              <a:t>245 </a:t>
            </a:r>
            <a:r>
              <a:rPr lang="en-US" sz="2400"/>
              <a:t>10 	$a Sonata no. 2 in F major, op. 99 / $c </a:t>
            </a:r>
            <a:r>
              <a:rPr lang="en-US" sz="2400" b="1"/>
              <a:t>Johannes Brahms</a:t>
            </a:r>
            <a:r>
              <a:rPr lang="en-US" sz="2400" b="1" smtClean="0"/>
              <a:t>.</a:t>
            </a:r>
            <a:endParaRPr lang="en-US" sz="240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spTree>
    <p:extLst>
      <p:ext uri="{BB962C8B-B14F-4D97-AF65-F5344CB8AC3E}">
        <p14:creationId xmlns:p14="http://schemas.microsoft.com/office/powerpoint/2010/main" val="235376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p:txBody>
          <a:bodyPr/>
          <a:lstStyle/>
          <a:p>
            <a:r>
              <a:rPr lang="en-US" smtClean="0"/>
              <a:t>Transcribe any edition statement you find.</a:t>
            </a:r>
          </a:p>
          <a:p>
            <a:endParaRPr lang="en-US" smtClean="0"/>
          </a:p>
          <a:p>
            <a:pPr marL="800100" lvl="2" indent="0">
              <a:buNone/>
            </a:pPr>
            <a:r>
              <a:rPr lang="en-US" sz="2000"/>
              <a:t>245 10	$a </a:t>
            </a:r>
            <a:r>
              <a:rPr lang="en-US" sz="2000" smtClean="0"/>
              <a:t>Violad : $b for two violas / $c Luna Pearl Woolf.</a:t>
            </a:r>
          </a:p>
          <a:p>
            <a:pPr marL="800100" lvl="2" indent="0">
              <a:buNone/>
            </a:pPr>
            <a:r>
              <a:rPr lang="en-US" sz="2000" smtClean="0"/>
              <a:t>250	$a </a:t>
            </a:r>
            <a:r>
              <a:rPr lang="en-US" sz="2000" b="1" smtClean="0"/>
              <a:t>Full score</a:t>
            </a:r>
            <a:r>
              <a:rPr lang="en-US" sz="2000" smtClean="0"/>
              <a:t>.</a:t>
            </a:r>
          </a:p>
          <a:p>
            <a:pPr marL="800100" lvl="2" indent="0">
              <a:buNone/>
            </a:pPr>
            <a:endParaRPr lang="en-US" sz="2000" b="1"/>
          </a:p>
          <a:p>
            <a:pPr marL="800100" lvl="2" indent="0">
              <a:buNone/>
            </a:pPr>
            <a:r>
              <a:rPr lang="en-US" sz="2000" smtClean="0"/>
              <a:t>245 10	$a Piano concerto in F major / $c Wolfgang </a:t>
            </a:r>
            <a:r>
              <a:rPr lang="en-US" sz="2000"/>
              <a:t>Amadeus </a:t>
            </a:r>
            <a:r>
              <a:rPr lang="en-US" sz="2000" smtClean="0"/>
              <a:t>Mozart.</a:t>
            </a:r>
          </a:p>
          <a:p>
            <a:pPr marL="800100" lvl="2" indent="0">
              <a:buNone/>
            </a:pPr>
            <a:r>
              <a:rPr lang="en-US" sz="2000" smtClean="0"/>
              <a:t>250	$a </a:t>
            </a:r>
            <a:r>
              <a:rPr lang="en-US" sz="2000" b="1" smtClean="0"/>
              <a:t>Edition for 2 pianos</a:t>
            </a:r>
            <a:r>
              <a:rPr lang="en-US" sz="2000" smtClean="0"/>
              <a:t>.</a:t>
            </a:r>
            <a:endParaRPr lang="en-US" sz="2000"/>
          </a:p>
          <a:p>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380353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smtClean="0"/>
              <a:t>Record publication information as you find it (or supply)</a:t>
            </a:r>
          </a:p>
          <a:p>
            <a:pPr marL="400050" lvl="1" indent="0">
              <a:buNone/>
            </a:pPr>
            <a:endParaRPr lang="en-US" sz="2000" smtClean="0"/>
          </a:p>
          <a:p>
            <a:pPr marL="400050" lvl="1" indent="0">
              <a:buNone/>
            </a:pPr>
            <a:r>
              <a:rPr lang="en-US" sz="2000" smtClean="0"/>
              <a:t>245 </a:t>
            </a:r>
            <a:r>
              <a:rPr lang="en-US" sz="2000"/>
              <a:t>10	$a Sing we all Noel! : $b unison/two part with piano and optional handbells or handchimes (3 or 4 octaves) / $c [music by] Allen Pote ; [words by] C.F. Hernaman</a:t>
            </a:r>
            <a:r>
              <a:rPr lang="en-US" sz="2000" smtClean="0"/>
              <a:t>.</a:t>
            </a:r>
          </a:p>
          <a:p>
            <a:pPr marL="400050" lvl="1" indent="0">
              <a:buNone/>
            </a:pPr>
            <a:r>
              <a:rPr lang="en-US" sz="2000" b="1"/>
              <a:t>264 _1	$a [Dallas, Texas] : $b Choristers Guild, $c [2008]</a:t>
            </a:r>
            <a:endParaRPr lang="en-US" sz="2000"/>
          </a:p>
          <a:p>
            <a:pPr marL="400050" lvl="1" indent="0">
              <a:buNone/>
            </a:pPr>
            <a:endParaRPr lang="en-US" sz="2000"/>
          </a:p>
          <a:p>
            <a:pPr marL="400050" lvl="1" indent="0">
              <a:buNone/>
            </a:pPr>
            <a:r>
              <a:rPr lang="en-US" sz="2000" smtClean="0"/>
              <a:t>245 </a:t>
            </a:r>
            <a:r>
              <a:rPr lang="en-US" sz="2000"/>
              <a:t>10 	$a Sonata no. 2 in F major, op. 99 / $c </a:t>
            </a:r>
            <a:r>
              <a:rPr lang="en-US" sz="2000" smtClean="0"/>
              <a:t>Johannes </a:t>
            </a:r>
            <a:r>
              <a:rPr lang="en-US" sz="2000"/>
              <a:t>Brahms</a:t>
            </a:r>
            <a:r>
              <a:rPr lang="en-US" sz="2000" smtClean="0"/>
              <a:t>.</a:t>
            </a:r>
          </a:p>
          <a:p>
            <a:pPr marL="400050" lvl="1" indent="0">
              <a:buNone/>
            </a:pPr>
            <a:r>
              <a:rPr lang="en-US" sz="2000" b="1"/>
              <a:t>264 _1	$a Melville, N.Y. : $b Belwin Mills Publishing Corp., $c [between 1970 and 1979?]	</a:t>
            </a:r>
            <a:endParaRPr lang="en-US" sz="2000"/>
          </a:p>
          <a:p>
            <a:pPr marL="0" indent="0">
              <a:buNone/>
            </a:pPr>
            <a:endParaRPr lang="en-US" sz="2400"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1160318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information</a:t>
            </a:r>
            <a:endParaRPr lang="en-US"/>
          </a:p>
        </p:txBody>
      </p:sp>
      <p:sp>
        <p:nvSpPr>
          <p:cNvPr id="3" name="Content Placeholder 2"/>
          <p:cNvSpPr>
            <a:spLocks noGrp="1"/>
          </p:cNvSpPr>
          <p:nvPr>
            <p:ph idx="1"/>
          </p:nvPr>
        </p:nvSpPr>
        <p:spPr/>
        <p:txBody>
          <a:bodyPr/>
          <a:lstStyle/>
          <a:p>
            <a:r>
              <a:rPr lang="en-US" smtClean="0"/>
              <a:t>Copyright is not core, but often recorded for printed music, particularly in the absence of an explicit publication date</a:t>
            </a:r>
            <a:endParaRPr lang="en-US"/>
          </a:p>
          <a:p>
            <a:pPr marL="1257300" lvl="3" indent="0">
              <a:buNone/>
            </a:pPr>
            <a:endParaRPr lang="en-US" smtClean="0"/>
          </a:p>
          <a:p>
            <a:pPr marL="1257300" lvl="3" indent="0">
              <a:buNone/>
            </a:pPr>
            <a:r>
              <a:rPr lang="en-US" smtClean="0"/>
              <a:t>245 </a:t>
            </a:r>
            <a:r>
              <a:rPr lang="en-US"/>
              <a:t>10	$a Sing we all Noel! : $b unison/two part with piano and optional handbells or handchimes (3 or 4 octaves) / $c [music by] Allen Pote ; [words by] C.F. Hernaman.</a:t>
            </a:r>
          </a:p>
          <a:p>
            <a:pPr marL="1257300" lvl="3" indent="0">
              <a:buNone/>
            </a:pPr>
            <a:r>
              <a:rPr lang="en-US"/>
              <a:t>264 _1	$a [Dallas, Texas] : $b Choristers Guild, $c [2008]</a:t>
            </a:r>
          </a:p>
          <a:p>
            <a:pPr marL="1257300" lvl="3" indent="0">
              <a:buNone/>
            </a:pPr>
            <a:r>
              <a:rPr lang="en-US" b="1"/>
              <a:t>264 _4	$c ©2008</a:t>
            </a:r>
            <a:endParaRPr lang="en-US"/>
          </a:p>
          <a:p>
            <a:pPr marL="1257300" lvl="3" indent="0">
              <a:buNone/>
            </a:pPr>
            <a:r>
              <a:rPr lang="en-US" smtClean="0"/>
              <a:t> </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2808218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Distribution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distribution information</a:t>
            </a:r>
          </a:p>
          <a:p>
            <a:pPr marL="0" indent="0">
              <a:buNone/>
            </a:pPr>
            <a:endParaRPr lang="en-US" i="1"/>
          </a:p>
          <a:p>
            <a:pPr marL="400050" lvl="1" indent="0">
              <a:buNone/>
            </a:pPr>
            <a:r>
              <a:rPr lang="en-US"/>
              <a:t>264 _2 </a:t>
            </a:r>
            <a:r>
              <a:rPr lang="en-US" smtClean="0"/>
              <a:t>$b Universal </a:t>
            </a:r>
            <a:r>
              <a:rPr lang="en-US"/>
              <a:t>Music &amp; Video </a:t>
            </a:r>
            <a:r>
              <a:rPr lang="en-US" smtClean="0"/>
              <a:t>Distribution</a:t>
            </a:r>
          </a:p>
          <a:p>
            <a:pPr marL="800100" lvl="2" indent="0">
              <a:buNone/>
            </a:pPr>
            <a:endParaRPr lang="en-US" smtClean="0"/>
          </a:p>
          <a:p>
            <a:pPr marL="800100" lvl="2" indent="0">
              <a:buNone/>
            </a:pPr>
            <a:r>
              <a:rPr lang="en-US" i="1"/>
              <a:t>Source reads: </a:t>
            </a:r>
            <a:r>
              <a:rPr lang="en-US"/>
              <a:t>Distributed by Universal Music &amp; Video </a:t>
            </a:r>
            <a:r>
              <a:rPr lang="en-US" smtClean="0"/>
              <a:t>Distribution; no place given</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4164600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Manufacture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manufacture information</a:t>
            </a:r>
          </a:p>
          <a:p>
            <a:pPr marL="0" indent="0">
              <a:buNone/>
            </a:pPr>
            <a:endParaRPr lang="en-US" i="1"/>
          </a:p>
          <a:p>
            <a:pPr marL="400050" lvl="1" indent="0">
              <a:buNone/>
            </a:pPr>
            <a:r>
              <a:rPr lang="en-US"/>
              <a:t>264 </a:t>
            </a:r>
            <a:r>
              <a:rPr lang="en-US" smtClean="0"/>
              <a:t>_2 </a:t>
            </a:r>
            <a:r>
              <a:rPr lang="en-US"/>
              <a:t>$b Hal Leonard Corp.</a:t>
            </a:r>
          </a:p>
          <a:p>
            <a:pPr marL="400050" lvl="1" indent="0">
              <a:buNone/>
            </a:pPr>
            <a:r>
              <a:rPr lang="en-US" smtClean="0"/>
              <a:t>264 _3 </a:t>
            </a:r>
            <a:r>
              <a:rPr lang="en-US"/>
              <a:t>$b </a:t>
            </a:r>
            <a:r>
              <a:rPr lang="en-US" b="1" smtClean="0"/>
              <a:t>Hal </a:t>
            </a:r>
            <a:r>
              <a:rPr lang="en-US" b="1"/>
              <a:t>Leonard Corp</a:t>
            </a:r>
            <a:r>
              <a:rPr lang="en-US" b="1" smtClean="0"/>
              <a:t>.</a:t>
            </a:r>
            <a:endParaRPr lang="en-US" b="1"/>
          </a:p>
          <a:p>
            <a:pPr marL="800100" lvl="2" indent="0">
              <a:buNone/>
            </a:pPr>
            <a:endParaRPr lang="en-US" smtClean="0"/>
          </a:p>
          <a:p>
            <a:pPr marL="800100" lvl="2" indent="0">
              <a:buNone/>
            </a:pPr>
            <a:r>
              <a:rPr lang="en-US" i="1"/>
              <a:t>Source reads: </a:t>
            </a:r>
            <a:r>
              <a:rPr lang="en-US"/>
              <a:t>Printed and distributed by Hal Leonard Corp</a:t>
            </a:r>
            <a:r>
              <a:rPr lang="en-US" smtClean="0"/>
              <a:t>.</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spTree>
    <p:extLst>
      <p:ext uri="{BB962C8B-B14F-4D97-AF65-F5344CB8AC3E}">
        <p14:creationId xmlns:p14="http://schemas.microsoft.com/office/powerpoint/2010/main" val="2633748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(3.4.3)</a:t>
            </a:r>
            <a:endParaRPr lang="en-US"/>
          </a:p>
        </p:txBody>
      </p:sp>
      <p:sp>
        <p:nvSpPr>
          <p:cNvPr id="3" name="Content Placeholder 2"/>
          <p:cNvSpPr>
            <a:spLocks noGrp="1"/>
          </p:cNvSpPr>
          <p:nvPr>
            <p:ph idx="1"/>
          </p:nvPr>
        </p:nvSpPr>
        <p:spPr/>
        <p:txBody>
          <a:bodyPr/>
          <a:lstStyle/>
          <a:p>
            <a:r>
              <a:rPr lang="en-US" smtClean="0"/>
              <a:t>Record the number of units with a term from the notated music format list in 7.20.1.3</a:t>
            </a:r>
          </a:p>
          <a:p>
            <a:r>
              <a:rPr lang="en-US" smtClean="0"/>
              <a:t>In parentheses, specify the number of pages, etc.</a:t>
            </a:r>
            <a:r>
              <a:rPr lang="en-US"/>
              <a:t> </a:t>
            </a:r>
            <a:endParaRPr lang="en-US" smtClean="0"/>
          </a:p>
          <a:p>
            <a:pPr marL="914400" lvl="2" indent="0">
              <a:buNone/>
            </a:pPr>
            <a:r>
              <a:rPr lang="en-US" smtClean="0"/>
              <a:t>300</a:t>
            </a:r>
            <a:r>
              <a:rPr lang="en-US"/>
              <a:t>	$</a:t>
            </a:r>
            <a:r>
              <a:rPr lang="en-US" smtClean="0"/>
              <a:t>a 1 score (3 volumes)</a:t>
            </a:r>
          </a:p>
          <a:p>
            <a:pPr marL="914400" lvl="2" indent="0">
              <a:buNone/>
            </a:pPr>
            <a:r>
              <a:rPr lang="en-US" smtClean="0"/>
              <a:t>300	$a 1 vocal score (25 pages)</a:t>
            </a:r>
          </a:p>
          <a:p>
            <a:pPr marL="914400" lvl="2" indent="0">
              <a:buNone/>
            </a:pPr>
            <a:r>
              <a:rPr lang="en-US" smtClean="0"/>
              <a:t>300	$a 5 parts</a:t>
            </a:r>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193933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(3.4.3)</a:t>
            </a:r>
            <a:endParaRPr lang="en-US"/>
          </a:p>
        </p:txBody>
      </p:sp>
      <p:sp>
        <p:nvSpPr>
          <p:cNvPr id="3" name="Content Placeholder 2"/>
          <p:cNvSpPr>
            <a:spLocks noGrp="1"/>
          </p:cNvSpPr>
          <p:nvPr>
            <p:ph idx="1"/>
          </p:nvPr>
        </p:nvSpPr>
        <p:spPr/>
        <p:txBody>
          <a:bodyPr/>
          <a:lstStyle/>
          <a:p>
            <a:r>
              <a:rPr lang="en-US" dirty="0" smtClean="0"/>
              <a:t>If the resource consists of a score and one or more parts in a single unit:</a:t>
            </a:r>
          </a:p>
          <a:p>
            <a:pPr marL="0" indent="0">
              <a:buNone/>
            </a:pPr>
            <a:r>
              <a:rPr lang="en-US" dirty="0" smtClean="0"/>
              <a:t> </a:t>
            </a:r>
          </a:p>
          <a:p>
            <a:pPr marL="914400" lvl="5" indent="0">
              <a:buNone/>
            </a:pPr>
            <a:r>
              <a:rPr lang="en-US" dirty="0"/>
              <a:t>245 10	$a Sing we all Noel! : $b unison/two part with piano and optional </a:t>
            </a:r>
            <a:r>
              <a:rPr lang="en-US" dirty="0" err="1"/>
              <a:t>handbells</a:t>
            </a:r>
            <a:r>
              <a:rPr lang="en-US" dirty="0"/>
              <a:t> or </a:t>
            </a:r>
            <a:r>
              <a:rPr lang="en-US" dirty="0" err="1"/>
              <a:t>handchimes</a:t>
            </a:r>
            <a:r>
              <a:rPr lang="en-US" dirty="0"/>
              <a:t> (3 or 4 octaves) / $c [music by] Allen </a:t>
            </a:r>
            <a:r>
              <a:rPr lang="en-US" dirty="0" err="1"/>
              <a:t>Pote</a:t>
            </a:r>
            <a:r>
              <a:rPr lang="en-US" dirty="0"/>
              <a:t> ; [words by] C.F. </a:t>
            </a:r>
            <a:r>
              <a:rPr lang="en-US" dirty="0" err="1"/>
              <a:t>Hernaman</a:t>
            </a:r>
            <a:r>
              <a:rPr lang="en-US" dirty="0" smtClean="0"/>
              <a:t>.</a:t>
            </a:r>
          </a:p>
          <a:p>
            <a:pPr marL="914400" lvl="5" indent="0">
              <a:buNone/>
            </a:pPr>
            <a:r>
              <a:rPr lang="en-US" dirty="0"/>
              <a:t>300	$a</a:t>
            </a:r>
            <a:r>
              <a:rPr lang="en-US" b="1" dirty="0"/>
              <a:t> </a:t>
            </a:r>
            <a:r>
              <a:rPr lang="en-US" b="1" dirty="0" smtClean="0"/>
              <a:t>1 vocal score and 1 part </a:t>
            </a:r>
            <a:r>
              <a:rPr lang="en-US" b="1" dirty="0"/>
              <a:t>(11 pages)</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356146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a:t>http://access.rdatoolkit.org/?</a:t>
            </a:r>
            <a:r>
              <a:rPr lang="en-US" smtClean="0"/>
              <a:t>username=RDATraining&amp;password=</a:t>
            </a:r>
            <a:r>
              <a:rPr lang="en-US"/>
              <a:t>Wolfie13</a:t>
            </a:r>
            <a:endParaRPr lang="en-US" smtClean="0"/>
          </a:p>
          <a:p>
            <a:endParaRPr lang="en-US" smtClean="0"/>
          </a:p>
          <a:p>
            <a:r>
              <a:rPr lang="en-US" smtClean="0"/>
              <a:t>Reno Workshop: 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(3.4.3)</a:t>
            </a:r>
            <a:endParaRPr lang="en-US"/>
          </a:p>
        </p:txBody>
      </p:sp>
      <p:sp>
        <p:nvSpPr>
          <p:cNvPr id="3" name="Content Placeholder 2"/>
          <p:cNvSpPr>
            <a:spLocks noGrp="1"/>
          </p:cNvSpPr>
          <p:nvPr>
            <p:ph idx="1"/>
          </p:nvPr>
        </p:nvSpPr>
        <p:spPr/>
        <p:txBody>
          <a:bodyPr/>
          <a:lstStyle/>
          <a:p>
            <a:r>
              <a:rPr lang="en-US"/>
              <a:t>If the resource consists of a score and one or more parts in </a:t>
            </a:r>
            <a:r>
              <a:rPr lang="en-US" smtClean="0"/>
              <a:t>more than one unit:</a:t>
            </a:r>
            <a:endParaRPr lang="en-US"/>
          </a:p>
          <a:p>
            <a:pPr marL="914400" lvl="5" indent="0">
              <a:buNone/>
            </a:pPr>
            <a:endParaRPr lang="en-US" smtClean="0"/>
          </a:p>
          <a:p>
            <a:pPr marL="800100" lvl="2" indent="0">
              <a:buNone/>
            </a:pPr>
            <a:r>
              <a:rPr lang="en-US"/>
              <a:t>245 10 	$a Sonata no. 2 in F major, op. 99 / $c Johannes </a:t>
            </a:r>
            <a:r>
              <a:rPr lang="en-US" smtClean="0"/>
              <a:t>Brahms.</a:t>
            </a:r>
          </a:p>
          <a:p>
            <a:pPr marL="800100" lvl="2" indent="0">
              <a:buNone/>
            </a:pPr>
            <a:r>
              <a:rPr lang="en-US" smtClean="0"/>
              <a:t>300</a:t>
            </a:r>
            <a:r>
              <a:rPr lang="en-US"/>
              <a:t>	$</a:t>
            </a:r>
            <a:r>
              <a:rPr lang="en-US" smtClean="0"/>
              <a:t>a </a:t>
            </a:r>
            <a:r>
              <a:rPr lang="en-US" b="1" smtClean="0"/>
              <a:t>1 score </a:t>
            </a:r>
            <a:r>
              <a:rPr lang="en-US" b="1"/>
              <a:t>(30 pages) + 1 part (9 pages)</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3986728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371600"/>
            <a:ext cx="8229600" cy="4525963"/>
          </a:xfrm>
        </p:spPr>
        <p:txBody>
          <a:bodyPr/>
          <a:lstStyle/>
          <a:p>
            <a:pPr eaLnBrk="1" hangingPunct="1"/>
            <a:endParaRPr lang="en-US" sz="2800" smtClean="0"/>
          </a:p>
          <a:p>
            <a:pPr eaLnBrk="1" hangingPunct="1"/>
            <a:r>
              <a:rPr lang="en-US" sz="2800" smtClean="0"/>
              <a:t>Rare with printed music, but record if present</a:t>
            </a:r>
            <a:endParaRPr lang="en-US" sz="2800" i="1" smtClean="0"/>
          </a:p>
          <a:p>
            <a:pPr eaLnBrk="1" hangingPunct="1"/>
            <a:r>
              <a:rPr lang="en-US" sz="2800" smtClean="0"/>
              <a:t>Record in subfield $b of 300, following a colon</a:t>
            </a:r>
            <a:endParaRPr lang="en-US" smtClean="0"/>
          </a:p>
          <a:p>
            <a:pPr lvl="1" eaLnBrk="1" hangingPunct="1">
              <a:buFont typeface="Arial" charset="0"/>
              <a:buNone/>
            </a:pPr>
            <a:endParaRPr lang="en-US" sz="2000" smtClean="0"/>
          </a:p>
          <a:p>
            <a:pPr lvl="1" eaLnBrk="1" hangingPunct="1">
              <a:buFont typeface="Arial" charset="0"/>
              <a:buNone/>
            </a:pPr>
            <a:r>
              <a:rPr lang="en-US" sz="2000" smtClean="0"/>
              <a:t>300  $a 1 score (25 pages) : $b color illustrations ; $c 30 cm</a:t>
            </a:r>
          </a:p>
          <a:p>
            <a:pPr lvl="1" eaLnBrk="1" hangingPunct="1">
              <a:buFont typeface="Arial" charset="0"/>
              <a:buNone/>
            </a:pPr>
            <a:endParaRPr lang="en-US" sz="2000" smtClean="0"/>
          </a:p>
          <a:p>
            <a:pPr lvl="2" eaLnBrk="1" hangingPunct="1">
              <a:buFont typeface="Arial" charset="0"/>
              <a:buNone/>
            </a:pPr>
            <a:endParaRPr lang="en-US" smtClean="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21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extLst>
      <p:ext uri="{BB962C8B-B14F-4D97-AF65-F5344CB8AC3E}">
        <p14:creationId xmlns:p14="http://schemas.microsoft.com/office/powerpoint/2010/main" val="2933923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pPr marL="0" indent="0">
              <a:buNone/>
            </a:pPr>
            <a:r>
              <a:rPr lang="en-US" sz="2800" smtClean="0"/>
              <a:t>Record dimensions according to the appropriate format in 3.5.1.4. The most common for printed music are volume and sheet</a:t>
            </a:r>
          </a:p>
          <a:p>
            <a:pPr marL="0" indent="0">
              <a:buNone/>
            </a:pPr>
            <a:endParaRPr lang="en-US" sz="2800" smtClean="0"/>
          </a:p>
          <a:p>
            <a:pPr lvl="1"/>
            <a:r>
              <a:rPr lang="en-US" sz="2400" smtClean="0"/>
              <a:t>Volume: record height of volume (3.5.1.4.14)</a:t>
            </a:r>
          </a:p>
          <a:p>
            <a:pPr marL="914400" lvl="2" indent="0">
              <a:buNone/>
            </a:pPr>
            <a:r>
              <a:rPr lang="en-US" sz="2000" smtClean="0"/>
              <a:t>	300 ... ; $c 30 cm</a:t>
            </a:r>
            <a:endParaRPr lang="en-US" sz="2000"/>
          </a:p>
          <a:p>
            <a:pPr lvl="1"/>
            <a:r>
              <a:rPr lang="en-US" sz="2400" smtClean="0"/>
              <a:t>Sheet: record height x width (3.5.1.4.11)</a:t>
            </a:r>
          </a:p>
          <a:p>
            <a:pPr marL="914400" lvl="2" indent="0">
              <a:buNone/>
            </a:pPr>
            <a:r>
              <a:rPr lang="nb-NO" sz="2000" smtClean="0"/>
              <a:t>	300 ... ; $c 29 x 20 cm</a:t>
            </a:r>
            <a:endParaRPr lang="en-US" sz="200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extLst>
      <p:ext uri="{BB962C8B-B14F-4D97-AF65-F5344CB8AC3E}">
        <p14:creationId xmlns:p14="http://schemas.microsoft.com/office/powerpoint/2010/main" val="3256656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pPr marL="800100" lvl="2" indent="0">
              <a:buNone/>
            </a:pPr>
            <a:r>
              <a:rPr lang="en-US"/>
              <a:t>245 10 	$a Sonata no. 2 in F major, op. 99 / $c Johannes Brahms.</a:t>
            </a:r>
          </a:p>
          <a:p>
            <a:pPr marL="800100" lvl="2" indent="0">
              <a:buNone/>
            </a:pPr>
            <a:r>
              <a:rPr lang="en-US"/>
              <a:t>300	$a 1 score (30 pages) + 1 part (9 pages</a:t>
            </a:r>
            <a:r>
              <a:rPr lang="en-US" smtClean="0"/>
              <a:t>) ; </a:t>
            </a:r>
            <a:r>
              <a:rPr lang="en-US" b="1" smtClean="0"/>
              <a:t>$c 31 cm</a:t>
            </a:r>
          </a:p>
          <a:p>
            <a:pPr marL="800100" lvl="2" indent="0">
              <a:buNone/>
            </a:pPr>
            <a:endParaRPr lang="en-US"/>
          </a:p>
          <a:p>
            <a:pPr marL="800100" lvl="2" indent="0">
              <a:buNone/>
            </a:pPr>
            <a:r>
              <a:rPr lang="en-US" smtClean="0"/>
              <a:t>245 </a:t>
            </a:r>
            <a:r>
              <a:rPr lang="en-US"/>
              <a:t>10	$a Sing we all Noel! : $b unison/two part with piano and optional handbells or handchimes (3 or 4 octaves) / $c [music by] Allen Pote ; [words by] C.F. </a:t>
            </a:r>
            <a:r>
              <a:rPr lang="en-US" smtClean="0"/>
              <a:t>Hernaman.</a:t>
            </a:r>
          </a:p>
          <a:p>
            <a:pPr marL="800100" lvl="2" indent="0">
              <a:buNone/>
            </a:pPr>
            <a:r>
              <a:rPr lang="en-US" smtClean="0"/>
              <a:t>300</a:t>
            </a:r>
            <a:r>
              <a:rPr lang="en-US"/>
              <a:t>	$a</a:t>
            </a:r>
            <a:r>
              <a:rPr lang="en-US" b="1"/>
              <a:t> </a:t>
            </a:r>
            <a:r>
              <a:rPr lang="en-US"/>
              <a:t>1 score and 1 part (11 pages</a:t>
            </a:r>
            <a:r>
              <a:rPr lang="en-US" smtClean="0"/>
              <a:t>) ;</a:t>
            </a:r>
            <a:r>
              <a:rPr lang="en-US" b="1" smtClean="0"/>
              <a:t> $c 26 cm</a:t>
            </a:r>
            <a:endParaRPr lang="en-US"/>
          </a:p>
          <a:p>
            <a:pPr marL="8001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extLst>
      <p:ext uri="{BB962C8B-B14F-4D97-AF65-F5344CB8AC3E}">
        <p14:creationId xmlns:p14="http://schemas.microsoft.com/office/powerpoint/2010/main" val="2728212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content, media, </a:t>
            </a:r>
            <a:br>
              <a:rPr lang="en-US" smtClean="0"/>
            </a:br>
            <a:r>
              <a:rPr lang="en-US" smtClean="0"/>
              <a:t>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pPr marL="0" indent="0">
              <a:buNone/>
            </a:pPr>
            <a:endParaRPr lang="en-US" sz="2400" smtClean="0"/>
          </a:p>
          <a:p>
            <a:pPr marL="0" indent="0">
              <a:buNone/>
            </a:pPr>
            <a:r>
              <a:rPr lang="en-US" sz="2400" smtClean="0"/>
              <a:t>336  </a:t>
            </a:r>
            <a:r>
              <a:rPr lang="en-US" sz="2400"/>
              <a:t>	</a:t>
            </a:r>
            <a:r>
              <a:rPr lang="en-US" sz="2400" smtClean="0"/>
              <a:t>$a notated music $2 rdacontent</a:t>
            </a:r>
          </a:p>
          <a:p>
            <a:pPr marL="0" indent="0">
              <a:buNone/>
            </a:pPr>
            <a:r>
              <a:rPr lang="en-US" sz="2400" smtClean="0"/>
              <a:t>337 </a:t>
            </a:r>
            <a:r>
              <a:rPr lang="en-US" sz="2400"/>
              <a:t>	</a:t>
            </a:r>
            <a:r>
              <a:rPr lang="en-US" sz="2400" smtClean="0"/>
              <a:t>$a unmediated $2 </a:t>
            </a:r>
            <a:r>
              <a:rPr lang="en-US" sz="2400"/>
              <a:t>rdamedia	</a:t>
            </a:r>
            <a:endParaRPr lang="en-US" sz="2400" smtClean="0"/>
          </a:p>
          <a:p>
            <a:pPr marL="0" indent="0">
              <a:buNone/>
            </a:pPr>
            <a:r>
              <a:rPr lang="en-US" sz="2400" smtClean="0"/>
              <a:t>338  </a:t>
            </a:r>
            <a:r>
              <a:rPr lang="en-US" sz="2400"/>
              <a:t>	</a:t>
            </a:r>
            <a:r>
              <a:rPr lang="en-US" sz="2400" smtClean="0"/>
              <a:t>$a volume $2 rdacarrier</a:t>
            </a:r>
          </a:p>
          <a:p>
            <a:pPr marL="0" indent="0">
              <a:buNone/>
            </a:pPr>
            <a:endParaRPr lang="en-US" sz="2400"/>
          </a:p>
          <a:p>
            <a:pPr marL="0" indent="0">
              <a:buNone/>
            </a:pPr>
            <a:r>
              <a:rPr lang="en-US" sz="2400" smtClean="0"/>
              <a:t>336  </a:t>
            </a:r>
            <a:r>
              <a:rPr lang="en-US" sz="2400"/>
              <a:t>	</a:t>
            </a:r>
            <a:r>
              <a:rPr lang="en-US" sz="2400" smtClean="0"/>
              <a:t>$a notated music $2 rdacontent</a:t>
            </a:r>
          </a:p>
          <a:p>
            <a:pPr marL="0" indent="0">
              <a:buNone/>
            </a:pPr>
            <a:r>
              <a:rPr lang="en-US" sz="2400" smtClean="0"/>
              <a:t>337  </a:t>
            </a:r>
            <a:r>
              <a:rPr lang="en-US" sz="2400"/>
              <a:t>	</a:t>
            </a:r>
            <a:r>
              <a:rPr lang="en-US" sz="2400" smtClean="0"/>
              <a:t>$a unmediated $2 </a:t>
            </a:r>
            <a:r>
              <a:rPr lang="en-US" sz="2400"/>
              <a:t>rdamedia	</a:t>
            </a:r>
            <a:endParaRPr lang="en-US" sz="2400" smtClean="0"/>
          </a:p>
          <a:p>
            <a:pPr marL="0" indent="0">
              <a:buNone/>
            </a:pPr>
            <a:r>
              <a:rPr lang="en-US" sz="2400" smtClean="0"/>
              <a:t>338  </a:t>
            </a:r>
            <a:r>
              <a:rPr lang="en-US" sz="2400"/>
              <a:t>	</a:t>
            </a:r>
            <a:r>
              <a:rPr lang="en-US" sz="2400" smtClean="0"/>
              <a:t>$a sheet $2 </a:t>
            </a:r>
            <a:r>
              <a:rPr lang="en-US" sz="2400"/>
              <a:t>rdacarrier</a:t>
            </a:r>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1562953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p>
          <a:p>
            <a:endParaRPr lang="en-US"/>
          </a:p>
          <a:p>
            <a:pPr marL="800100" lvl="2" indent="0">
              <a:buNone/>
            </a:pPr>
            <a:r>
              <a:rPr lang="en-US"/>
              <a:t>245 10 	$a Sonata no. 2 in F major, op. 99 / $c Johannes Brahms.</a:t>
            </a:r>
          </a:p>
          <a:p>
            <a:pPr marL="800100" lvl="2" indent="0">
              <a:buNone/>
            </a:pPr>
            <a:r>
              <a:rPr lang="en-US" smtClean="0"/>
              <a:t>490 1</a:t>
            </a:r>
            <a:r>
              <a:rPr lang="en-US"/>
              <a:t>	$</a:t>
            </a:r>
            <a:r>
              <a:rPr lang="en-US" smtClean="0"/>
              <a:t>a Kalmus string series</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extLst>
      <p:ext uri="{BB962C8B-B14F-4D97-AF65-F5344CB8AC3E}">
        <p14:creationId xmlns:p14="http://schemas.microsoft.com/office/powerpoint/2010/main" val="55595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417637"/>
            <a:ext cx="8229600" cy="4525963"/>
          </a:xfrm>
        </p:spPr>
        <p:txBody>
          <a:bodyPr/>
          <a:lstStyle/>
          <a:p>
            <a:r>
              <a:rPr lang="en-US" sz="2800" smtClean="0"/>
              <a:t>Record notes as appropriate. </a:t>
            </a:r>
          </a:p>
          <a:p>
            <a:pPr lvl="1"/>
            <a:r>
              <a:rPr lang="en-US" sz="2400"/>
              <a:t>form of musical notation (RDA 7.13, MARC 546 $b)</a:t>
            </a:r>
          </a:p>
          <a:p>
            <a:pPr marL="914400" lvl="2" indent="0">
              <a:buNone/>
            </a:pPr>
            <a:r>
              <a:rPr lang="en-US" sz="1800"/>
              <a:t>546    $b Staff notation.</a:t>
            </a:r>
          </a:p>
          <a:p>
            <a:pPr lvl="1"/>
            <a:r>
              <a:rPr lang="en-US" sz="2400" smtClean="0"/>
              <a:t>language (RDA 7.12, MARC 546)</a:t>
            </a:r>
          </a:p>
          <a:p>
            <a:pPr marL="914400" lvl="2" indent="0">
              <a:buNone/>
            </a:pPr>
            <a:r>
              <a:rPr lang="en-US" sz="1800" smtClean="0"/>
              <a:t>546   $a German words, printed with score as well as separately with English translation.</a:t>
            </a:r>
          </a:p>
          <a:p>
            <a:pPr lvl="1"/>
            <a:r>
              <a:rPr lang="en-US" sz="2400" smtClean="0"/>
              <a:t>duration (RDA 7.22, MARC 500)</a:t>
            </a:r>
          </a:p>
          <a:p>
            <a:pPr marL="914400" lvl="2" indent="0">
              <a:buNone/>
            </a:pPr>
            <a:r>
              <a:rPr lang="en-US" sz="1800"/>
              <a:t>500   $a Duration: approximately 15 minutes</a:t>
            </a:r>
            <a:r>
              <a:rPr lang="en-US" sz="1800" smtClean="0"/>
              <a:t>.</a:t>
            </a:r>
            <a:endParaRPr lang="en-US" sz="2000" smtClean="0"/>
          </a:p>
          <a:p>
            <a:pPr lvl="1"/>
            <a:r>
              <a:rPr lang="en-US" sz="2400"/>
              <a:t>form of composition</a:t>
            </a:r>
          </a:p>
          <a:p>
            <a:pPr marL="914400" lvl="2" indent="0">
              <a:buNone/>
            </a:pPr>
            <a:r>
              <a:rPr lang="en-US" sz="1800"/>
              <a:t>500   $a Symphonic dances.</a:t>
            </a:r>
          </a:p>
          <a:p>
            <a:pPr lvl="1"/>
            <a:r>
              <a:rPr lang="en-US" sz="2400" smtClean="0"/>
              <a:t>medium of performance</a:t>
            </a:r>
          </a:p>
          <a:p>
            <a:pPr marL="914400" lvl="2" indent="0">
              <a:buNone/>
            </a:pPr>
            <a:r>
              <a:rPr lang="en-US" sz="1800" smtClean="0"/>
              <a:t>500   $a For counter-tenor, bassoon, and trombone.</a:t>
            </a:r>
          </a:p>
          <a:p>
            <a:pPr marL="914400" lvl="2" indent="0">
              <a:buNone/>
            </a:pPr>
            <a:endParaRPr lang="en-US"/>
          </a:p>
          <a:p>
            <a:pPr lvl="2"/>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extLst>
      <p:ext uri="{BB962C8B-B14F-4D97-AF65-F5344CB8AC3E}">
        <p14:creationId xmlns:p14="http://schemas.microsoft.com/office/powerpoint/2010/main" val="854808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0" lvl="2" indent="0">
              <a:buNone/>
            </a:pPr>
            <a:r>
              <a:rPr lang="en-US"/>
              <a:t>245 10	$a Sing we all Noel! : $b unison/two part with piano and optional handbells or handchimes (3 or 4 octaves) / $c [music by] Allen Pote ; [words by] C.F. </a:t>
            </a:r>
            <a:r>
              <a:rPr lang="en-US" smtClean="0"/>
              <a:t>Hernaman.</a:t>
            </a:r>
          </a:p>
          <a:p>
            <a:pPr marL="0" lvl="2" indent="0">
              <a:buNone/>
            </a:pPr>
            <a:r>
              <a:rPr lang="en-US" smtClean="0"/>
              <a:t>500 </a:t>
            </a:r>
            <a:r>
              <a:rPr lang="en-US"/>
              <a:t>	$a </a:t>
            </a:r>
            <a:r>
              <a:rPr lang="en-US" b="1"/>
              <a:t>Title from </a:t>
            </a:r>
            <a:r>
              <a:rPr lang="en-US" b="1" smtClean="0"/>
              <a:t>cover.</a:t>
            </a:r>
            <a:endParaRPr lang="en-US"/>
          </a:p>
          <a:p>
            <a:pPr marL="0" lvl="2" indent="0">
              <a:buNone/>
            </a:pPr>
            <a:r>
              <a:rPr lang="en-US" smtClean="0"/>
              <a:t>500  </a:t>
            </a:r>
            <a:r>
              <a:rPr lang="en-US"/>
              <a:t>	$a </a:t>
            </a:r>
            <a:r>
              <a:rPr lang="en-US" b="1"/>
              <a:t>Handbells/handchimes part on page </a:t>
            </a:r>
            <a:r>
              <a:rPr lang="en-US" b="1" smtClean="0"/>
              <a:t>11</a:t>
            </a:r>
          </a:p>
          <a:p>
            <a:pPr marL="0" lvl="2" indent="0">
              <a:buNone/>
            </a:pPr>
            <a:endParaRPr lang="en-US" b="1"/>
          </a:p>
          <a:p>
            <a:pPr marL="0" lvl="2" indent="0">
              <a:buNone/>
            </a:pPr>
            <a:r>
              <a:rPr lang="en-US"/>
              <a:t>245 10 	$a Sonata no. 2 in F major, op. 99 / $c Johannes Brahms.</a:t>
            </a:r>
          </a:p>
          <a:p>
            <a:pPr marL="0" lvl="2" indent="0">
              <a:buNone/>
            </a:pPr>
            <a:r>
              <a:rPr lang="en-US"/>
              <a:t>500	$a </a:t>
            </a:r>
            <a:r>
              <a:rPr lang="en-US" b="1"/>
              <a:t>For cello and piano.</a:t>
            </a:r>
            <a:endParaRPr lang="en-US"/>
          </a:p>
          <a:p>
            <a:pPr marL="0" lvl="2" indent="0">
              <a:buNone/>
            </a:pPr>
            <a:r>
              <a:rPr lang="en-US" smtClean="0"/>
              <a:t>590</a:t>
            </a:r>
            <a:r>
              <a:rPr lang="en-US"/>
              <a:t>	$a </a:t>
            </a:r>
            <a:r>
              <a:rPr lang="en-US" b="1"/>
              <a:t>Library copy has owner’s stamp on title page: “From the library of Dian Baker.”</a:t>
            </a:r>
            <a:endParaRPr lang="en-US"/>
          </a:p>
          <a:p>
            <a:pPr marL="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extLst>
      <p:ext uri="{BB962C8B-B14F-4D97-AF65-F5344CB8AC3E}">
        <p14:creationId xmlns:p14="http://schemas.microsoft.com/office/powerpoint/2010/main" val="3519921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p:txBody>
          <a:bodyPr/>
          <a:lstStyle/>
          <a:p>
            <a:r>
              <a:rPr lang="en-US" dirty="0" smtClean="0"/>
              <a:t>Record identifiers</a:t>
            </a:r>
          </a:p>
          <a:p>
            <a:pPr lvl="1"/>
            <a:r>
              <a:rPr lang="en-US" dirty="0" smtClean="0"/>
              <a:t>ISBN in 020</a:t>
            </a:r>
          </a:p>
          <a:p>
            <a:pPr lvl="1"/>
            <a:r>
              <a:rPr lang="en-US" dirty="0" smtClean="0"/>
              <a:t>International Standard Music Number in 024 2 </a:t>
            </a:r>
          </a:p>
          <a:p>
            <a:pPr lvl="1"/>
            <a:r>
              <a:rPr lang="en-US" dirty="0" smtClean="0"/>
              <a:t>Publisher number in 028 32 (RDA 2.15.2)</a:t>
            </a:r>
          </a:p>
          <a:p>
            <a:pPr lvl="1"/>
            <a:r>
              <a:rPr lang="en-US" dirty="0" smtClean="0"/>
              <a:t>Plate number in 028 22 (RDA 2.15.3)</a:t>
            </a:r>
          </a:p>
          <a:p>
            <a:pPr marL="800100" lvl="2" indent="0">
              <a:buNone/>
            </a:pPr>
            <a:endParaRPr lang="en-US" sz="2000" b="1" dirty="0" smtClean="0"/>
          </a:p>
          <a:p>
            <a:pPr marL="457200" lvl="3" indent="0">
              <a:buNone/>
            </a:pPr>
            <a:r>
              <a:rPr lang="en-US" sz="1400" dirty="0"/>
              <a:t>028 </a:t>
            </a:r>
            <a:r>
              <a:rPr lang="en-US" sz="1400" dirty="0" smtClean="0"/>
              <a:t>32 $a </a:t>
            </a:r>
            <a:r>
              <a:rPr lang="en-US" sz="1400" b="1" dirty="0"/>
              <a:t>CGA1158 </a:t>
            </a:r>
            <a:r>
              <a:rPr lang="en-US" sz="1400" dirty="0"/>
              <a:t>$b Choristers </a:t>
            </a:r>
            <a:r>
              <a:rPr lang="en-US" sz="1400" dirty="0" smtClean="0"/>
              <a:t>Guild</a:t>
            </a:r>
          </a:p>
          <a:p>
            <a:pPr marL="457200" lvl="3" indent="0">
              <a:buNone/>
            </a:pPr>
            <a:r>
              <a:rPr lang="en-US" sz="1400" dirty="0" smtClean="0"/>
              <a:t>245 10 $a </a:t>
            </a:r>
            <a:r>
              <a:rPr lang="en-US" sz="1400" dirty="0"/>
              <a:t>Sing we all Noel! : $b unison/two part with piano and optional </a:t>
            </a:r>
            <a:r>
              <a:rPr lang="en-US" sz="1400" dirty="0" err="1"/>
              <a:t>handbells</a:t>
            </a:r>
            <a:r>
              <a:rPr lang="en-US" sz="1400" dirty="0"/>
              <a:t> or </a:t>
            </a:r>
            <a:r>
              <a:rPr lang="en-US" sz="1400" dirty="0" err="1"/>
              <a:t>handchimes</a:t>
            </a:r>
            <a:r>
              <a:rPr lang="en-US" sz="1400" dirty="0"/>
              <a:t> (3 or 4 octaves) / $c [music by] Allen </a:t>
            </a:r>
            <a:r>
              <a:rPr lang="en-US" sz="1400" dirty="0" err="1"/>
              <a:t>Pote</a:t>
            </a:r>
            <a:r>
              <a:rPr lang="en-US" sz="1400" dirty="0"/>
              <a:t> ; [words by] C.F. </a:t>
            </a:r>
            <a:r>
              <a:rPr lang="en-US" sz="1400" dirty="0" err="1"/>
              <a:t>Hernaman</a:t>
            </a:r>
            <a:r>
              <a:rPr lang="en-US" sz="1400" dirty="0"/>
              <a:t>.</a:t>
            </a:r>
          </a:p>
          <a:p>
            <a:pPr marL="457200" lvl="3" indent="0">
              <a:buNone/>
            </a:pPr>
            <a:endParaRPr lang="en-US" sz="1400" b="1" dirty="0"/>
          </a:p>
          <a:p>
            <a:pPr marL="457200" lvl="3" indent="0">
              <a:buNone/>
            </a:pPr>
            <a:r>
              <a:rPr lang="en-US" sz="1400" dirty="0"/>
              <a:t>028 </a:t>
            </a:r>
            <a:r>
              <a:rPr lang="en-US" sz="1400" dirty="0" smtClean="0"/>
              <a:t>22 $a </a:t>
            </a:r>
            <a:r>
              <a:rPr lang="en-US" sz="1400" b="1" dirty="0"/>
              <a:t>09111 </a:t>
            </a:r>
            <a:r>
              <a:rPr lang="en-US" sz="1400" dirty="0"/>
              <a:t>$b </a:t>
            </a:r>
            <a:r>
              <a:rPr lang="en-US" sz="1400" dirty="0" err="1"/>
              <a:t>Belwin</a:t>
            </a:r>
            <a:r>
              <a:rPr lang="en-US" sz="1400" dirty="0"/>
              <a:t> Mills</a:t>
            </a:r>
          </a:p>
          <a:p>
            <a:pPr marL="457200" lvl="3" indent="0">
              <a:buNone/>
            </a:pPr>
            <a:r>
              <a:rPr lang="en-US" sz="1400" dirty="0" smtClean="0"/>
              <a:t>245 </a:t>
            </a:r>
            <a:r>
              <a:rPr lang="en-US" sz="1400" dirty="0"/>
              <a:t>10 </a:t>
            </a:r>
            <a:r>
              <a:rPr lang="en-US" sz="1400" dirty="0" smtClean="0"/>
              <a:t>$</a:t>
            </a:r>
            <a:r>
              <a:rPr lang="en-US" sz="1400" dirty="0"/>
              <a:t>a Sonata no. 2 in F major, op. 99 / $c Johannes Brahms</a:t>
            </a:r>
            <a:r>
              <a:rPr lang="en-US" sz="1400" dirty="0" smtClean="0"/>
              <a:t>.</a:t>
            </a:r>
            <a:endParaRPr lang="en-US" sz="1400"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extLst>
      <p:ext uri="{BB962C8B-B14F-4D97-AF65-F5344CB8AC3E}">
        <p14:creationId xmlns:p14="http://schemas.microsoft.com/office/powerpoint/2010/main" val="1868234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dirty="0" smtClean="0"/>
              <a:t>Record the principal creator. For a musical work this will usually be the composer.</a:t>
            </a:r>
          </a:p>
          <a:p>
            <a:pPr marL="800100" lvl="2" indent="0">
              <a:buNone/>
            </a:pPr>
            <a:endParaRPr lang="en-US" b="1" dirty="0" smtClean="0"/>
          </a:p>
          <a:p>
            <a:pPr marL="800100" lvl="2" indent="0">
              <a:buNone/>
            </a:pPr>
            <a:r>
              <a:rPr lang="en-US" sz="2000" dirty="0"/>
              <a:t>100 1	$a </a:t>
            </a:r>
            <a:r>
              <a:rPr lang="en-US" sz="2000" b="1" dirty="0"/>
              <a:t>Brahms, Johannes, $d 1833-1897</a:t>
            </a:r>
            <a:r>
              <a:rPr lang="en-US" sz="2000" dirty="0"/>
              <a:t>, $e composer.</a:t>
            </a:r>
          </a:p>
          <a:p>
            <a:pPr marL="800100" lvl="2" indent="0">
              <a:buNone/>
            </a:pPr>
            <a:r>
              <a:rPr lang="en-US" sz="2000" dirty="0"/>
              <a:t>245 10 	$a Sonata no. 2 in F major, op. 99 / $c Johannes Brahms</a:t>
            </a:r>
            <a:r>
              <a:rPr lang="en-US" sz="2000" dirty="0" smtClean="0"/>
              <a:t>.</a:t>
            </a:r>
            <a:endParaRPr lang="en-US" sz="2000" dirty="0"/>
          </a:p>
          <a:p>
            <a:pPr marL="800100" lvl="2" indent="0">
              <a:buNone/>
            </a:pPr>
            <a:endParaRPr lang="en-US" sz="2000" dirty="0"/>
          </a:p>
          <a:p>
            <a:pPr marL="800100" lvl="2" indent="0">
              <a:buNone/>
            </a:pPr>
            <a:r>
              <a:rPr lang="en-US" sz="2000" dirty="0"/>
              <a:t>100 1	$a </a:t>
            </a:r>
            <a:r>
              <a:rPr lang="en-US" sz="2000" b="1" dirty="0" err="1" smtClean="0"/>
              <a:t>Pote</a:t>
            </a:r>
            <a:r>
              <a:rPr lang="en-US" sz="2000" b="1" dirty="0" smtClean="0"/>
              <a:t>, </a:t>
            </a:r>
            <a:r>
              <a:rPr lang="en-US" sz="2000" b="1" dirty="0"/>
              <a:t>Allen</a:t>
            </a:r>
            <a:r>
              <a:rPr lang="en-US" sz="2000" dirty="0"/>
              <a:t>, $e composer.</a:t>
            </a:r>
          </a:p>
          <a:p>
            <a:pPr marL="800100" lvl="2" indent="0">
              <a:buNone/>
            </a:pPr>
            <a:r>
              <a:rPr lang="en-US" sz="2000" dirty="0"/>
              <a:t>245 10	$a Sing we all Noel! : $b unison/two part with piano and optional </a:t>
            </a:r>
            <a:r>
              <a:rPr lang="en-US" sz="2000" dirty="0" err="1"/>
              <a:t>handbells</a:t>
            </a:r>
            <a:r>
              <a:rPr lang="en-US" sz="2000" dirty="0"/>
              <a:t> or </a:t>
            </a:r>
            <a:r>
              <a:rPr lang="en-US" sz="2000" dirty="0" err="1"/>
              <a:t>handchimes</a:t>
            </a:r>
            <a:r>
              <a:rPr lang="en-US" sz="2000" dirty="0"/>
              <a:t> (3 or 4 octaves) / $c [music by] Allen </a:t>
            </a:r>
            <a:r>
              <a:rPr lang="en-US" sz="2000" dirty="0" err="1"/>
              <a:t>Pote</a:t>
            </a:r>
            <a:r>
              <a:rPr lang="en-US" sz="2000" dirty="0"/>
              <a:t> ; [words by] C.F. </a:t>
            </a:r>
            <a:r>
              <a:rPr lang="en-US" sz="2000" dirty="0" err="1"/>
              <a:t>Hernaman</a:t>
            </a:r>
            <a:r>
              <a:rPr lang="en-US" sz="2000" dirty="0"/>
              <a:t>.</a:t>
            </a:r>
          </a:p>
          <a:p>
            <a:endParaRPr lang="en-US"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spTree>
    <p:extLst>
      <p:ext uri="{BB962C8B-B14F-4D97-AF65-F5344CB8AC3E}">
        <p14:creationId xmlns:p14="http://schemas.microsoft.com/office/powerpoint/2010/main" val="108593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 of Issuance</a:t>
            </a:r>
            <a:endParaRPr lang="en-US"/>
          </a:p>
        </p:txBody>
      </p:sp>
      <p:sp>
        <p:nvSpPr>
          <p:cNvPr id="3" name="Content Placeholder 2"/>
          <p:cNvSpPr>
            <a:spLocks noGrp="1"/>
          </p:cNvSpPr>
          <p:nvPr>
            <p:ph idx="1"/>
          </p:nvPr>
        </p:nvSpPr>
        <p:spPr/>
        <p:txBody>
          <a:bodyPr/>
          <a:lstStyle/>
          <a:p>
            <a:r>
              <a:rPr lang="en-US" smtClean="0"/>
              <a:t>Single unit monograph?</a:t>
            </a:r>
          </a:p>
          <a:p>
            <a:r>
              <a:rPr lang="en-US" smtClean="0"/>
              <a:t>Multipart monograph?</a:t>
            </a:r>
          </a:p>
          <a:p>
            <a:r>
              <a:rPr lang="en-US" smtClean="0"/>
              <a:t>Serial?</a:t>
            </a:r>
          </a:p>
          <a:p>
            <a:r>
              <a:rPr lang="en-US" smtClean="0"/>
              <a:t>Integrating resource?</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a:t>
            </a:fld>
            <a:endParaRPr lang="en-US"/>
          </a:p>
        </p:txBody>
      </p:sp>
    </p:spTree>
    <p:extLst>
      <p:ext uri="{BB962C8B-B14F-4D97-AF65-F5344CB8AC3E}">
        <p14:creationId xmlns:p14="http://schemas.microsoft.com/office/powerpoint/2010/main" val="296153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pPr marL="800100" lvl="2" indent="0">
              <a:buNone/>
            </a:pPr>
            <a:r>
              <a:rPr lang="en-US" sz="1800"/>
              <a:t>100 1	$a </a:t>
            </a:r>
            <a:r>
              <a:rPr lang="en-US" sz="1800" b="1"/>
              <a:t>Pote, Allen</a:t>
            </a:r>
            <a:r>
              <a:rPr lang="en-US" sz="1800"/>
              <a:t>, $e composer.</a:t>
            </a:r>
          </a:p>
          <a:p>
            <a:pPr marL="800100" lvl="2" indent="0">
              <a:buNone/>
            </a:pPr>
            <a:r>
              <a:rPr lang="en-US" sz="1800"/>
              <a:t>240 10	$a </a:t>
            </a:r>
            <a:r>
              <a:rPr lang="en-US" sz="1800" b="1"/>
              <a:t>Sing we all Noel!</a:t>
            </a:r>
          </a:p>
          <a:p>
            <a:pPr marL="800100" lvl="2" indent="0">
              <a:buNone/>
            </a:pPr>
            <a:r>
              <a:rPr lang="en-US" sz="1800"/>
              <a:t>245 10	$a Sing we all Noel! : $b unison/two part with piano and optional handbells or handchimes (3 or 4 octaves) / $c [music by] Allen Pote ; [words by] C.F. Hernaman</a:t>
            </a:r>
            <a:r>
              <a:rPr lang="en-US" sz="1800" smtClean="0"/>
              <a:t>.</a:t>
            </a:r>
          </a:p>
          <a:p>
            <a:pPr marL="800100" lvl="2" indent="0">
              <a:buNone/>
            </a:pPr>
            <a:endParaRPr lang="en-US" sz="1600"/>
          </a:p>
          <a:p>
            <a:pPr marL="800100" lvl="2" indent="0">
              <a:buNone/>
            </a:pPr>
            <a:r>
              <a:rPr lang="en-US" sz="1800"/>
              <a:t>100 1	$a </a:t>
            </a:r>
            <a:r>
              <a:rPr lang="en-US" sz="1800" b="1"/>
              <a:t>Brahms, Johannes, $d 1833-1897</a:t>
            </a:r>
            <a:r>
              <a:rPr lang="en-US" sz="1800"/>
              <a:t>, $e composer.</a:t>
            </a:r>
          </a:p>
          <a:p>
            <a:pPr marL="800100" lvl="2" indent="0">
              <a:buNone/>
            </a:pPr>
            <a:r>
              <a:rPr lang="en-US" sz="1800"/>
              <a:t>240 10	$a </a:t>
            </a:r>
            <a:r>
              <a:rPr lang="en-US" sz="1800" b="1"/>
              <a:t>Sonatas,</a:t>
            </a:r>
            <a:r>
              <a:rPr lang="en-US" sz="1800"/>
              <a:t> $m </a:t>
            </a:r>
            <a:r>
              <a:rPr lang="en-US" sz="1800" b="1"/>
              <a:t>cello, piano, </a:t>
            </a:r>
            <a:r>
              <a:rPr lang="en-US" sz="1800"/>
              <a:t>$n </a:t>
            </a:r>
            <a:r>
              <a:rPr lang="en-US" sz="1800" b="1"/>
              <a:t>no. 2, op. 99, </a:t>
            </a:r>
            <a:r>
              <a:rPr lang="en-US" sz="1800"/>
              <a:t>$r </a:t>
            </a:r>
            <a:r>
              <a:rPr lang="en-US" sz="1800" b="1"/>
              <a:t>F major</a:t>
            </a:r>
          </a:p>
          <a:p>
            <a:pPr marL="800100" lvl="2" indent="0">
              <a:buNone/>
            </a:pPr>
            <a:r>
              <a:rPr lang="en-US" sz="1800"/>
              <a:t>245 10 	$a Sonata no. 2 in F major, op. 99 / $c Johannes Brahms.</a:t>
            </a:r>
          </a:p>
          <a:p>
            <a:pPr marL="800100" lvl="2" indent="0">
              <a:buNone/>
            </a:pPr>
            <a:endParaRPr lang="en-US" sz="180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2779865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dirty="0" smtClean="0"/>
              <a:t>Record other relationships you consider important.</a:t>
            </a:r>
          </a:p>
          <a:p>
            <a:pPr marL="400050" lvl="1" indent="0">
              <a:buNone/>
            </a:pPr>
            <a:r>
              <a:rPr lang="en-US" sz="1800" dirty="0" smtClean="0"/>
              <a:t>245 14</a:t>
            </a:r>
            <a:r>
              <a:rPr lang="en-US" sz="1800" dirty="0"/>
              <a:t> </a:t>
            </a:r>
            <a:r>
              <a:rPr lang="en-US" sz="1800" dirty="0" smtClean="0"/>
              <a:t>$a </a:t>
            </a:r>
            <a:r>
              <a:rPr lang="en-US" sz="1800" dirty="0"/>
              <a:t>Sonata no. 2 in F major, op. 99 / $c Johannes </a:t>
            </a:r>
            <a:r>
              <a:rPr lang="en-US" sz="1800" dirty="0" smtClean="0"/>
              <a:t>Brahms.</a:t>
            </a:r>
          </a:p>
          <a:p>
            <a:pPr marL="400050" lvl="1" indent="0">
              <a:buNone/>
            </a:pPr>
            <a:r>
              <a:rPr lang="en-US" sz="1800" b="1" dirty="0" smtClean="0"/>
              <a:t>700 1    $a Baker, Dian, $e former owner. $5UPB</a:t>
            </a:r>
            <a:endParaRPr lang="en-US" sz="1800" b="1" dirty="0"/>
          </a:p>
          <a:p>
            <a:pPr marL="400050" lvl="1" indent="0">
              <a:buNone/>
            </a:pPr>
            <a:r>
              <a:rPr lang="en-US" sz="1800" b="1" dirty="0" smtClean="0"/>
              <a:t>830 </a:t>
            </a:r>
            <a:r>
              <a:rPr lang="en-US" sz="1800" b="1" dirty="0"/>
              <a:t>_</a:t>
            </a:r>
            <a:r>
              <a:rPr lang="en-US" sz="1800" b="1" dirty="0" smtClean="0"/>
              <a:t>0 $a </a:t>
            </a:r>
            <a:r>
              <a:rPr lang="en-US" sz="1800" b="1" dirty="0" err="1"/>
              <a:t>Kalmus</a:t>
            </a:r>
            <a:r>
              <a:rPr lang="en-US" sz="1800" b="1" dirty="0"/>
              <a:t> string series.</a:t>
            </a:r>
            <a:endParaRPr lang="en-US" sz="2400" b="1" dirty="0"/>
          </a:p>
          <a:p>
            <a:pPr marL="400050" lvl="1" indent="0">
              <a:buNone/>
            </a:pPr>
            <a:endParaRPr lang="en-US" sz="1800" dirty="0" smtClean="0"/>
          </a:p>
          <a:p>
            <a:pPr marL="400050" lvl="1" indent="0">
              <a:buNone/>
            </a:pPr>
            <a:r>
              <a:rPr lang="en-US" sz="1800" dirty="0" smtClean="0"/>
              <a:t>245 10 $a </a:t>
            </a:r>
            <a:r>
              <a:rPr lang="en-US" sz="1800" dirty="0"/>
              <a:t>Sing we all Noel! : $b unison/two part with piano and optional </a:t>
            </a:r>
            <a:r>
              <a:rPr lang="en-US" sz="1800" dirty="0" err="1"/>
              <a:t>handbells</a:t>
            </a:r>
            <a:r>
              <a:rPr lang="en-US" sz="1800" dirty="0"/>
              <a:t> or </a:t>
            </a:r>
            <a:r>
              <a:rPr lang="en-US" sz="1800" dirty="0" err="1"/>
              <a:t>handchimes</a:t>
            </a:r>
            <a:r>
              <a:rPr lang="en-US" sz="1800" dirty="0"/>
              <a:t> (3 or 4 octaves) / $c [music by] Allen </a:t>
            </a:r>
            <a:r>
              <a:rPr lang="en-US" sz="1800" dirty="0" err="1"/>
              <a:t>Pote</a:t>
            </a:r>
            <a:r>
              <a:rPr lang="en-US" sz="1800" dirty="0"/>
              <a:t> ; [words by] C.F. </a:t>
            </a:r>
            <a:r>
              <a:rPr lang="en-US" sz="1800" dirty="0" err="1"/>
              <a:t>Hernaman</a:t>
            </a:r>
            <a:r>
              <a:rPr lang="en-US" sz="1800" dirty="0" smtClean="0"/>
              <a:t>.</a:t>
            </a:r>
            <a:endParaRPr lang="en-US" sz="1800" i="1" dirty="0"/>
          </a:p>
          <a:p>
            <a:pPr marL="400050" lvl="1" indent="0">
              <a:buNone/>
            </a:pPr>
            <a:r>
              <a:rPr lang="en-US" sz="1800" b="1" dirty="0"/>
              <a:t>700 1</a:t>
            </a:r>
            <a:r>
              <a:rPr lang="en-US" sz="1800" b="1" dirty="0" smtClean="0"/>
              <a:t>_ $</a:t>
            </a:r>
            <a:r>
              <a:rPr lang="en-US" sz="1800" b="1" dirty="0"/>
              <a:t>a </a:t>
            </a:r>
            <a:r>
              <a:rPr lang="en-US" sz="1800" b="1" dirty="0" err="1"/>
              <a:t>Hernaman</a:t>
            </a:r>
            <a:r>
              <a:rPr lang="en-US" sz="1800" b="1" dirty="0"/>
              <a:t>, C. F. $q (Claudia Frances), $d 1838-1898, $e lyricist</a:t>
            </a:r>
            <a:r>
              <a:rPr lang="en-US" sz="1800" b="1" dirty="0" smtClean="0"/>
              <a:t>.</a:t>
            </a:r>
            <a:endParaRPr lang="en-US" b="1" dirty="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880110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Relationship designators</a:t>
            </a:r>
            <a:endParaRPr lang="en-US"/>
          </a:p>
        </p:txBody>
      </p:sp>
      <p:sp>
        <p:nvSpPr>
          <p:cNvPr id="3" name="Content Placeholder 2"/>
          <p:cNvSpPr>
            <a:spLocks noGrp="1"/>
          </p:cNvSpPr>
          <p:nvPr>
            <p:ph idx="1"/>
          </p:nvPr>
        </p:nvSpPr>
        <p:spPr>
          <a:xfrm>
            <a:off x="457200" y="1295400"/>
            <a:ext cx="8229600" cy="4830763"/>
          </a:xfrm>
        </p:spPr>
        <p:txBody>
          <a:bodyPr/>
          <a:lstStyle/>
          <a:p>
            <a:r>
              <a:rPr lang="en-US" sz="2800" smtClean="0"/>
              <a:t>Some common relationship designators for printed music</a:t>
            </a:r>
          </a:p>
          <a:p>
            <a:pPr lvl="1"/>
            <a:r>
              <a:rPr lang="en-US" sz="2400" smtClean="0"/>
              <a:t>composer</a:t>
            </a:r>
          </a:p>
          <a:p>
            <a:pPr marL="914400" lvl="2" indent="0">
              <a:buNone/>
            </a:pPr>
            <a:r>
              <a:rPr lang="en-US" sz="1800" smtClean="0"/>
              <a:t>100 1_ $a Bach, Johann Sebastian, $d 1685-1750, $e composer.</a:t>
            </a:r>
            <a:endParaRPr lang="en-US" sz="2000" smtClean="0"/>
          </a:p>
          <a:p>
            <a:pPr lvl="1"/>
            <a:r>
              <a:rPr lang="en-US" sz="2400" smtClean="0"/>
              <a:t>librettist</a:t>
            </a:r>
          </a:p>
          <a:p>
            <a:pPr marL="914400" lvl="2" indent="0">
              <a:buNone/>
            </a:pPr>
            <a:r>
              <a:rPr lang="en-US" sz="1800"/>
              <a:t>7</a:t>
            </a:r>
            <a:r>
              <a:rPr lang="en-US" sz="1800" smtClean="0"/>
              <a:t>00 1_ $a Adami, Giuseppe, $d 1878-1946, $e librettist.</a:t>
            </a:r>
          </a:p>
          <a:p>
            <a:pPr lvl="1"/>
            <a:r>
              <a:rPr lang="en-US" sz="2400" smtClean="0"/>
              <a:t>lyricist</a:t>
            </a:r>
          </a:p>
          <a:p>
            <a:pPr marL="914400" lvl="2" indent="0">
              <a:buNone/>
            </a:pPr>
            <a:r>
              <a:rPr lang="en-US" sz="1800" smtClean="0"/>
              <a:t>700 1_ $a Hammerstein, Oscar, $d 1895-1960, $e lyricist.</a:t>
            </a:r>
          </a:p>
          <a:p>
            <a:pPr lvl="1"/>
            <a:r>
              <a:rPr lang="en-US" sz="2400"/>
              <a:t>arranger of music</a:t>
            </a:r>
          </a:p>
          <a:p>
            <a:pPr marL="914400" lvl="2" indent="0">
              <a:buNone/>
            </a:pPr>
            <a:r>
              <a:rPr lang="en-US" sz="1800"/>
              <a:t>700 1_ $a Liszt, Franz, $d 1811-1886, $e arranger of music.</a:t>
            </a:r>
          </a:p>
          <a:p>
            <a:pPr lvl="1"/>
            <a:r>
              <a:rPr lang="en-US" sz="2400" smtClean="0"/>
              <a:t>editor</a:t>
            </a:r>
            <a:endParaRPr lang="en-US" sz="2400"/>
          </a:p>
          <a:p>
            <a:pPr marL="914400" lvl="2" indent="0">
              <a:buNone/>
            </a:pPr>
            <a:r>
              <a:rPr lang="en-US" sz="1800"/>
              <a:t>700 1_ </a:t>
            </a:r>
            <a:r>
              <a:rPr lang="en-US" sz="1800" smtClean="0"/>
              <a:t>$a Jappe</a:t>
            </a:r>
            <a:r>
              <a:rPr lang="en-US" sz="1800"/>
              <a:t>, </a:t>
            </a:r>
            <a:r>
              <a:rPr lang="en-US" sz="1800" smtClean="0"/>
              <a:t>Michael, $e editor.</a:t>
            </a:r>
            <a:endParaRPr lang="en-US" sz="180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1242660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printed music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extLst>
      <p:ext uri="{BB962C8B-B14F-4D97-AF65-F5344CB8AC3E}">
        <p14:creationId xmlns:p14="http://schemas.microsoft.com/office/powerpoint/2010/main" val="433429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14</a:t>
            </a:r>
            <a:br>
              <a:rPr lang="en-US" sz="3600" b="1"/>
            </a:br>
            <a:r>
              <a:rPr lang="en-US" sz="3600" b="1"/>
              <a:t>Describing Printed Music</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
        <p:nvSpPr>
          <p:cNvPr id="4" name="Subtitle 2"/>
          <p:cNvSpPr>
            <a:spLocks noGrp="1"/>
          </p:cNvSpPr>
          <p:nvPr>
            <p:ph type="subTitle" idx="1"/>
          </p:nvPr>
        </p:nvSpPr>
        <p:spPr>
          <a:xfrm>
            <a:off x="1371600" y="3505200"/>
            <a:ext cx="6477000" cy="25908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catalog/people/rlm/RDAReno201302/index.htm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35</a:t>
            </a:fld>
            <a:endParaRPr lang="en-US"/>
          </a:p>
        </p:txBody>
      </p:sp>
    </p:spTree>
    <p:extLst>
      <p:ext uri="{BB962C8B-B14F-4D97-AF65-F5344CB8AC3E}">
        <p14:creationId xmlns:p14="http://schemas.microsoft.com/office/powerpoint/2010/main" val="152764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for Identification</a:t>
            </a:r>
            <a:br>
              <a:rPr lang="en-US" smtClean="0"/>
            </a:br>
            <a:r>
              <a:rPr lang="en-US" smtClean="0"/>
              <a:t>RDA 2.1</a:t>
            </a:r>
            <a:endParaRPr lang="en-US"/>
          </a:p>
        </p:txBody>
      </p:sp>
      <p:sp>
        <p:nvSpPr>
          <p:cNvPr id="3" name="Content Placeholder 2"/>
          <p:cNvSpPr>
            <a:spLocks noGrp="1"/>
          </p:cNvSpPr>
          <p:nvPr>
            <p:ph idx="1"/>
          </p:nvPr>
        </p:nvSpPr>
        <p:spPr/>
        <p:txBody>
          <a:bodyPr/>
          <a:lstStyle/>
          <a:p>
            <a:r>
              <a:rPr lang="en-US" smtClean="0"/>
              <a:t>Single unit monograph</a:t>
            </a:r>
          </a:p>
          <a:p>
            <a:pPr lvl="1"/>
            <a:r>
              <a:rPr lang="en-US" smtClean="0"/>
              <a:t>The item itself</a:t>
            </a:r>
          </a:p>
          <a:p>
            <a:r>
              <a:rPr lang="en-US" smtClean="0"/>
              <a:t>Multipart monograph</a:t>
            </a:r>
          </a:p>
          <a:p>
            <a:pPr lvl="1"/>
            <a:r>
              <a:rPr lang="en-US" smtClean="0"/>
              <a:t>The first unit</a:t>
            </a:r>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a:t>
            </a:fld>
            <a:endParaRPr lang="en-US"/>
          </a:p>
        </p:txBody>
      </p:sp>
    </p:spTree>
    <p:extLst>
      <p:ext uri="{BB962C8B-B14F-4D97-AF65-F5344CB8AC3E}">
        <p14:creationId xmlns:p14="http://schemas.microsoft.com/office/powerpoint/2010/main" val="208678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r>
              <a:rPr lang="en-US" sz="2800" smtClean="0"/>
              <a:t>Choose, in the part chosen as the basis for identification</a:t>
            </a:r>
            <a:r>
              <a:rPr lang="en-US" sz="2800"/>
              <a:t>,</a:t>
            </a:r>
            <a:endParaRPr lang="en-US" sz="2800" smtClean="0"/>
          </a:p>
          <a:p>
            <a:pPr lvl="1"/>
            <a:r>
              <a:rPr lang="en-US" sz="2400" smtClean="0"/>
              <a:t>the title sheet, title page, or title card</a:t>
            </a:r>
          </a:p>
          <a:p>
            <a:pPr marL="457200" lvl="1" indent="0">
              <a:buNone/>
            </a:pPr>
            <a:r>
              <a:rPr lang="en-US" sz="2400" i="1" smtClean="0"/>
              <a:t>if none of these is available,</a:t>
            </a:r>
            <a:r>
              <a:rPr lang="en-US" sz="2400"/>
              <a:t> </a:t>
            </a:r>
            <a:r>
              <a:rPr lang="en-US" sz="2400" smtClean="0"/>
              <a:t>use (in this order)</a:t>
            </a:r>
            <a:endParaRPr lang="en-US" sz="2400" i="1" smtClean="0"/>
          </a:p>
          <a:p>
            <a:pPr lvl="1"/>
            <a:r>
              <a:rPr lang="en-US" sz="2400" smtClean="0"/>
              <a:t>cover</a:t>
            </a:r>
          </a:p>
          <a:p>
            <a:pPr lvl="1"/>
            <a:r>
              <a:rPr lang="en-US" sz="2400" smtClean="0"/>
              <a:t>caption</a:t>
            </a:r>
          </a:p>
          <a:p>
            <a:pPr lvl="1"/>
            <a:r>
              <a:rPr lang="en-US" sz="2400" smtClean="0"/>
              <a:t>masthead</a:t>
            </a:r>
          </a:p>
          <a:p>
            <a:pPr lvl="1"/>
            <a:r>
              <a:rPr lang="en-US" sz="2400" smtClean="0"/>
              <a:t>colophon</a:t>
            </a:r>
            <a:endParaRPr lang="en-US" smtClean="0"/>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extLst>
      <p:ext uri="{BB962C8B-B14F-4D97-AF65-F5344CB8AC3E}">
        <p14:creationId xmlns:p14="http://schemas.microsoft.com/office/powerpoint/2010/main" val="356255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r>
              <a:rPr lang="en-US" sz="2800" smtClean="0"/>
              <a:t>“List title page”</a:t>
            </a:r>
            <a:endParaRPr lang="en-US" smtClean="0"/>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pic>
        <p:nvPicPr>
          <p:cNvPr id="6" name="Picture 5" descr="http://nla.gov.au/nla.mus-vn2213141-s1-v.jpg"/>
          <p:cNvPicPr/>
          <p:nvPr/>
        </p:nvPicPr>
        <p:blipFill rotWithShape="1">
          <a:blip r:embed="rId3" cstate="print">
            <a:extLst>
              <a:ext uri="{28A0092B-C50C-407E-A947-70E740481C1C}">
                <a14:useLocalDpi xmlns:a14="http://schemas.microsoft.com/office/drawing/2010/main" val="0"/>
              </a:ext>
            </a:extLst>
          </a:blip>
          <a:srcRect b="1518"/>
          <a:stretch/>
        </p:blipFill>
        <p:spPr bwMode="auto">
          <a:xfrm>
            <a:off x="3276600" y="914400"/>
            <a:ext cx="3733800" cy="5253038"/>
          </a:xfrm>
          <a:prstGeom prst="rect">
            <a:avLst/>
          </a:prstGeom>
          <a:noFill/>
          <a:ln>
            <a:noFill/>
          </a:ln>
        </p:spPr>
      </p:pic>
    </p:spTree>
    <p:extLst>
      <p:ext uri="{BB962C8B-B14F-4D97-AF65-F5344CB8AC3E}">
        <p14:creationId xmlns:p14="http://schemas.microsoft.com/office/powerpoint/2010/main" val="1141053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71" t="9317" r="20679" b="1537"/>
          <a:stretch/>
        </p:blipFill>
        <p:spPr bwMode="auto">
          <a:xfrm>
            <a:off x="4648200" y="1173271"/>
            <a:ext cx="3505200" cy="49012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696" t="9445" r="20115" b="1492"/>
          <a:stretch/>
        </p:blipFill>
        <p:spPr bwMode="auto">
          <a:xfrm>
            <a:off x="981652" y="1173271"/>
            <a:ext cx="3285548" cy="49036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24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76" t="9459" r="3763" b="1338"/>
          <a:stretch/>
        </p:blipFill>
        <p:spPr bwMode="auto">
          <a:xfrm>
            <a:off x="838200" y="1096101"/>
            <a:ext cx="3630995" cy="49112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330" t="12763" r="5970"/>
          <a:stretch/>
        </p:blipFill>
        <p:spPr bwMode="auto">
          <a:xfrm>
            <a:off x="4697796" y="1097146"/>
            <a:ext cx="3540690" cy="49226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012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pPr marL="400050" lvl="1" indent="0">
              <a:buNone/>
            </a:pPr>
            <a:r>
              <a:rPr lang="en-US" b="1"/>
              <a:t>245 10	$a Sing we all Noel! : $b unison/two part with piano and optional handbells or handchimes (3 or 4 octaves)</a:t>
            </a:r>
          </a:p>
          <a:p>
            <a:pPr marL="400050" lvl="1" indent="0">
              <a:buNone/>
            </a:pPr>
            <a:endParaRPr lang="en-US" b="1" smtClean="0"/>
          </a:p>
          <a:p>
            <a:pPr marL="400050" lvl="1" indent="0">
              <a:buNone/>
            </a:pPr>
            <a:r>
              <a:rPr lang="en-US" b="1" smtClean="0"/>
              <a:t>245 </a:t>
            </a:r>
            <a:r>
              <a:rPr lang="en-US" b="1"/>
              <a:t>10 $a Sonata no. 2 in F major, op. </a:t>
            </a:r>
            <a:r>
              <a:rPr lang="en-US" b="1" smtClean="0"/>
              <a:t>99</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5677</TotalTime>
  <Words>2205</Words>
  <Application>Microsoft Office PowerPoint</Application>
  <PresentationFormat>On-screen Show (4:3)</PresentationFormat>
  <Paragraphs>351</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Module 14 Describing Printed Music</vt:lpstr>
      <vt:lpstr>Please log in to RDA</vt:lpstr>
      <vt:lpstr>Mode of Issuance</vt:lpstr>
      <vt:lpstr>Basis for Identification RDA 2.1</vt:lpstr>
      <vt:lpstr>Preferred Source of Information RDA 2.2.2</vt:lpstr>
      <vt:lpstr>Preferred Source of Information RDA 2.2.2</vt:lpstr>
      <vt:lpstr>Preferred source?</vt:lpstr>
      <vt:lpstr>Preferred source?</vt:lpstr>
      <vt:lpstr>Title</vt:lpstr>
      <vt:lpstr>Variant title</vt:lpstr>
      <vt:lpstr>Statement of Responsibility</vt:lpstr>
      <vt:lpstr>Statement of Responsibility</vt:lpstr>
      <vt:lpstr>Edition Statement</vt:lpstr>
      <vt:lpstr>Publication Statement</vt:lpstr>
      <vt:lpstr>Copyright information</vt:lpstr>
      <vt:lpstr>Distribution information</vt:lpstr>
      <vt:lpstr>Manufacture information</vt:lpstr>
      <vt:lpstr>Extent (3.4.3)</vt:lpstr>
      <vt:lpstr>Extent (3.4.3)</vt:lpstr>
      <vt:lpstr>Extent (3.4.3)</vt:lpstr>
      <vt:lpstr>Illustrative and Color Content  (RDA 7.15, 7.17)</vt:lpstr>
      <vt:lpstr>Dimensions (3.5)</vt:lpstr>
      <vt:lpstr>Dimensions (3.5)</vt:lpstr>
      <vt:lpstr>Record content, media,  and carrier type (3.2, 3.3, 6.9)</vt:lpstr>
      <vt:lpstr>Series Statement</vt:lpstr>
      <vt:lpstr>Notes</vt:lpstr>
      <vt:lpstr>Notes</vt:lpstr>
      <vt:lpstr>Identifier for the manifestation (2.15)</vt:lpstr>
      <vt:lpstr>Record Relationships</vt:lpstr>
      <vt:lpstr>Record Relationships</vt:lpstr>
      <vt:lpstr>Record Relationships</vt:lpstr>
      <vt:lpstr>Relationship designators</vt:lpstr>
      <vt:lpstr>Exercise </vt:lpstr>
      <vt:lpstr>Module 14 Describing Printed Music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456</cp:revision>
  <dcterms:created xsi:type="dcterms:W3CDTF">2009-02-12T16:45:06Z</dcterms:created>
  <dcterms:modified xsi:type="dcterms:W3CDTF">2013-02-18T22:21:41Z</dcterms:modified>
</cp:coreProperties>
</file>