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53"/>
  </p:notesMasterIdLst>
  <p:sldIdLst>
    <p:sldId id="259" r:id="rId3"/>
    <p:sldId id="314" r:id="rId4"/>
    <p:sldId id="302" r:id="rId5"/>
    <p:sldId id="262" r:id="rId6"/>
    <p:sldId id="263" r:id="rId7"/>
    <p:sldId id="264" r:id="rId8"/>
    <p:sldId id="303" r:id="rId9"/>
    <p:sldId id="304" r:id="rId10"/>
    <p:sldId id="265" r:id="rId11"/>
    <p:sldId id="266" r:id="rId12"/>
    <p:sldId id="267" r:id="rId13"/>
    <p:sldId id="268" r:id="rId14"/>
    <p:sldId id="269" r:id="rId15"/>
    <p:sldId id="276" r:id="rId16"/>
    <p:sldId id="305" r:id="rId17"/>
    <p:sldId id="271" r:id="rId18"/>
    <p:sldId id="272" r:id="rId19"/>
    <p:sldId id="273" r:id="rId20"/>
    <p:sldId id="274" r:id="rId21"/>
    <p:sldId id="275" r:id="rId22"/>
    <p:sldId id="277" r:id="rId23"/>
    <p:sldId id="270" r:id="rId24"/>
    <p:sldId id="278" r:id="rId25"/>
    <p:sldId id="279" r:id="rId26"/>
    <p:sldId id="281" r:id="rId27"/>
    <p:sldId id="282" r:id="rId28"/>
    <p:sldId id="283" r:id="rId29"/>
    <p:sldId id="284"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06" r:id="rId44"/>
    <p:sldId id="307" r:id="rId45"/>
    <p:sldId id="308" r:id="rId46"/>
    <p:sldId id="285" r:id="rId47"/>
    <p:sldId id="310" r:id="rId48"/>
    <p:sldId id="312" r:id="rId49"/>
    <p:sldId id="311" r:id="rId50"/>
    <p:sldId id="309" r:id="rId51"/>
    <p:sldId id="313" r:id="rId52"/>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62" autoAdjust="0"/>
  </p:normalViewPr>
  <p:slideViewPr>
    <p:cSldViewPr>
      <p:cViewPr>
        <p:scale>
          <a:sx n="84" d="100"/>
          <a:sy n="84" d="100"/>
        </p:scale>
        <p:origin x="-46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54" tIns="46678" rIns="93354" bIns="46678"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54" tIns="46678" rIns="93354" bIns="46678" rtlCol="0"/>
          <a:lstStyle>
            <a:lvl1pPr algn="r">
              <a:defRPr sz="1200"/>
            </a:lvl1pPr>
          </a:lstStyle>
          <a:p>
            <a:fld id="{054CB9D6-E9BD-49E6-B6EF-38BDCB14C602}" type="datetimeFigureOut">
              <a:rPr lang="en-US" smtClean="0"/>
              <a:pPr/>
              <a:t>5/14/2013</a:t>
            </a:fld>
            <a:endParaRPr lang="en-US"/>
          </a:p>
        </p:txBody>
      </p:sp>
      <p:sp>
        <p:nvSpPr>
          <p:cNvPr id="4" name="Slide Image Placeholder 3"/>
          <p:cNvSpPr>
            <a:spLocks noGrp="1" noRot="1" noChangeAspect="1"/>
          </p:cNvSpPr>
          <p:nvPr>
            <p:ph type="sldImg" idx="2"/>
          </p:nvPr>
        </p:nvSpPr>
        <p:spPr>
          <a:xfrm>
            <a:off x="1185863" y="698500"/>
            <a:ext cx="4654550" cy="3490913"/>
          </a:xfrm>
          <a:prstGeom prst="rect">
            <a:avLst/>
          </a:prstGeom>
          <a:noFill/>
          <a:ln w="12700">
            <a:solidFill>
              <a:prstClr val="black"/>
            </a:solidFill>
          </a:ln>
        </p:spPr>
        <p:txBody>
          <a:bodyPr vert="horz" lIns="93354" tIns="46678" rIns="93354" bIns="46678"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54" tIns="46678" rIns="93354" bIns="466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54" tIns="46678" rIns="93354" bIns="46678"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54" tIns="46678" rIns="93354" bIns="46678" rtlCol="0" anchor="b"/>
          <a:lstStyle>
            <a:lvl1pPr algn="r">
              <a:defRPr sz="1200"/>
            </a:lvl1pPr>
          </a:lstStyle>
          <a:p>
            <a:fld id="{285E39B6-8FFD-4B5A-9DFE-38771D54B91D}" type="slidenum">
              <a:rPr lang="en-US" smtClean="0"/>
              <a:pPr/>
              <a:t>‹#›</a:t>
            </a:fld>
            <a:endParaRPr lang="en-US"/>
          </a:p>
        </p:txBody>
      </p:sp>
    </p:spTree>
    <p:extLst>
      <p:ext uri="{BB962C8B-B14F-4D97-AF65-F5344CB8AC3E}">
        <p14:creationId xmlns:p14="http://schemas.microsoft.com/office/powerpoint/2010/main" val="377279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a:t>
            </a:fld>
            <a:endParaRPr lang="en-US"/>
          </a:p>
        </p:txBody>
      </p:sp>
    </p:spTree>
    <p:extLst>
      <p:ext uri="{BB962C8B-B14F-4D97-AF65-F5344CB8AC3E}">
        <p14:creationId xmlns:p14="http://schemas.microsoft.com/office/powerpoint/2010/main" val="2340359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Please be aware that records identified in</a:t>
            </a:r>
            <a:r>
              <a:rPr lang="en-US" baseline="0" smtClean="0"/>
              <a:t> OCLC as RDA offer no guarantees!!! Some are more accurately RDA than others. But we’re all learning, so please be patient and don’t use lists like OCLC-CAT as public pillorying posts! If you have a question, just contact the library that created the record. If you do searches in the BYU catalog, again we don’t guarantee that everything is perfect, but our more recent records are more likely to be in line with current RDA practice than much you will find in OCLC.</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Here is an example of an OCLC command line search</a:t>
            </a:r>
            <a:r>
              <a:rPr lang="en-US" baseline="0" smtClean="0"/>
              <a:t> for RDA records with publication date 1961.</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 is an example of a</a:t>
            </a:r>
            <a:r>
              <a:rPr lang="en-US" baseline="0" smtClean="0"/>
              <a:t>n RDA record created by the University of Colorado at Boulder, not one of the testing institutions. What do you notice about it that is different?</a:t>
            </a:r>
          </a:p>
          <a:p>
            <a:r>
              <a:rPr lang="en-US" baseline="0" smtClean="0"/>
              <a:t>Desc</a:t>
            </a:r>
          </a:p>
          <a:p>
            <a:r>
              <a:rPr lang="en-US" baseline="0" smtClean="0"/>
              <a:t>040 language of cataloging and RDA</a:t>
            </a:r>
          </a:p>
          <a:p>
            <a:r>
              <a:rPr lang="en-US" baseline="0" smtClean="0"/>
              <a:t>264 (!)--the publisher’s name has not been shortened</a:t>
            </a:r>
          </a:p>
          <a:p>
            <a:r>
              <a:rPr lang="en-US" baseline="0" smtClean="0"/>
              <a:t>300</a:t>
            </a:r>
          </a:p>
          <a:p>
            <a:r>
              <a:rPr lang="en-US" baseline="0" smtClean="0"/>
              <a:t>336, 337, 338</a:t>
            </a:r>
          </a:p>
          <a:p>
            <a:r>
              <a:rPr lang="en-US" baseline="0" smtClean="0"/>
              <a:t>710 $e</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RDA stuff circled</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15</a:t>
            </a:fld>
            <a:endParaRPr lang="en-US"/>
          </a:p>
        </p:txBody>
      </p:sp>
    </p:spTree>
    <p:extLst>
      <p:ext uri="{BB962C8B-B14F-4D97-AF65-F5344CB8AC3E}">
        <p14:creationId xmlns:p14="http://schemas.microsoft.com/office/powerpoint/2010/main" val="947234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16</a:t>
            </a:fld>
            <a:endParaRPr lang="en-US"/>
          </a:p>
        </p:txBody>
      </p:sp>
    </p:spTree>
    <p:extLst>
      <p:ext uri="{BB962C8B-B14F-4D97-AF65-F5344CB8AC3E}">
        <p14:creationId xmlns:p14="http://schemas.microsoft.com/office/powerpoint/2010/main" val="1612528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 screen</a:t>
            </a:r>
            <a:r>
              <a:rPr lang="en-US" baseline="0" smtClean="0"/>
              <a:t> shot was taken February 18, 2013-there are now nearly 29,000 RDA records in the BYU catalog.</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Here’s an example of one. To see the MARC record in the BYU catalog, click on “change display”</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Change the view to All and “unformatted display” to Yes.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smtClean="0"/>
              <a:t>What do you notice about this record? </a:t>
            </a:r>
          </a:p>
          <a:p>
            <a:endParaRPr lang="en-US" baseline="0" smtClean="0"/>
          </a:p>
          <a:p>
            <a:r>
              <a:rPr lang="en-US" baseline="0" smtClean="0"/>
              <a:t>100 $e</a:t>
            </a:r>
          </a:p>
          <a:p>
            <a:r>
              <a:rPr lang="en-US" baseline="0" smtClean="0"/>
              <a:t>264 fields</a:t>
            </a:r>
          </a:p>
          <a:p>
            <a:r>
              <a:rPr lang="en-US" baseline="0" smtClean="0"/>
              <a:t>300</a:t>
            </a:r>
          </a:p>
          <a:p>
            <a:r>
              <a:rPr lang="en-US" baseline="0" smtClean="0"/>
              <a:t>336-338</a:t>
            </a:r>
          </a:p>
          <a:p>
            <a:r>
              <a:rPr lang="en-US" baseline="0" smtClean="0"/>
              <a:t>Note subject analysis is exactly the same as ever--for the most part subject practice is neither AACR2 nor RDA.</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RDA stuff</a:t>
            </a:r>
            <a:r>
              <a:rPr lang="en-US" baseline="0" smtClean="0"/>
              <a:t> circled</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Or, from the record we just saw in BYU’s catalog, it is likely that the authority record for L. Tom Perry will have been updated with RDA elements.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And so it has. What do you notice about this authority record that is different from AACR2?</a:t>
            </a:r>
          </a:p>
          <a:p>
            <a:r>
              <a:rPr lang="en-US" smtClean="0"/>
              <a:t>Rules</a:t>
            </a:r>
          </a:p>
          <a:p>
            <a:r>
              <a:rPr lang="en-US" baseline="0" smtClean="0"/>
              <a:t>040</a:t>
            </a:r>
          </a:p>
          <a:p>
            <a:r>
              <a:rPr lang="en-US" baseline="0" smtClean="0"/>
              <a:t>046</a:t>
            </a:r>
          </a:p>
          <a:p>
            <a:r>
              <a:rPr lang="en-US" baseline="0" smtClean="0"/>
              <a:t>370</a:t>
            </a:r>
          </a:p>
          <a:p>
            <a:r>
              <a:rPr lang="en-US" baseline="0" smtClean="0"/>
              <a:t>373 affiliation</a:t>
            </a:r>
          </a:p>
          <a:p>
            <a:r>
              <a:rPr lang="en-US" baseline="0" smtClean="0"/>
              <a:t>374 occupation</a:t>
            </a:r>
          </a:p>
          <a:p>
            <a:r>
              <a:rPr lang="en-US" baseline="0" smtClean="0"/>
              <a:t>375 gender</a:t>
            </a:r>
          </a:p>
          <a:p>
            <a:r>
              <a:rPr lang="en-US" baseline="0" smtClean="0"/>
              <a:t>700 RDA form (explain the current policy, which may change after the implementation decision)</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RDA stuff marked</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Here’s another example, showing Rules, 040,</a:t>
            </a:r>
            <a:r>
              <a:rPr lang="en-US" baseline="0" smtClean="0"/>
              <a:t> gender, and an element we haven’t seen before, the language the person uses when creating works, in 377. This could have been included in the L. Tom Perry example. The cataloger just forgot to put it in.</a:t>
            </a:r>
            <a:endParaRPr lang="en-US" smtClean="0"/>
          </a:p>
        </p:txBody>
      </p:sp>
      <p:sp>
        <p:nvSpPr>
          <p:cNvPr id="4" name="Slide Number Placeholder 3"/>
          <p:cNvSpPr>
            <a:spLocks noGrp="1"/>
          </p:cNvSpPr>
          <p:nvPr>
            <p:ph type="sldNum" sz="quarter" idx="10"/>
          </p:nvPr>
        </p:nvSpPr>
        <p:spPr/>
        <p:txBody>
          <a:bodyPr/>
          <a:lstStyle/>
          <a:p>
            <a:fld id="{285E39B6-8FFD-4B5A-9DFE-38771D54B91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On the other hand, an RDA authority record doesn’t HAVE to be complex. Except</a:t>
            </a:r>
            <a:r>
              <a:rPr lang="en-US" baseline="0" smtClean="0"/>
              <a:t> for the labeling of this record as RDA in 040 and Rules, there are no differences between this record and what it would have been had it been done in AACR2.</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27</a:t>
            </a:fld>
            <a:endParaRPr lang="en-US"/>
          </a:p>
        </p:txBody>
      </p:sp>
    </p:spTree>
    <p:extLst>
      <p:ext uri="{BB962C8B-B14F-4D97-AF65-F5344CB8AC3E}">
        <p14:creationId xmlns:p14="http://schemas.microsoft.com/office/powerpoint/2010/main" val="644298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28</a:t>
            </a:fld>
            <a:endParaRPr lang="en-US"/>
          </a:p>
        </p:txBody>
      </p:sp>
    </p:spTree>
    <p:extLst>
      <p:ext uri="{BB962C8B-B14F-4D97-AF65-F5344CB8AC3E}">
        <p14:creationId xmlns:p14="http://schemas.microsoft.com/office/powerpoint/2010/main" val="1927324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a complete list of the media types in RDA. We’ll go into much</a:t>
            </a:r>
            <a:r>
              <a:rPr lang="en-US" baseline="0" smtClean="0"/>
              <a:t> more detail about this in the modules covering manifestations.</a:t>
            </a:r>
            <a:endParaRPr lang="en-US" smtClean="0"/>
          </a:p>
        </p:txBody>
      </p:sp>
      <p:sp>
        <p:nvSpPr>
          <p:cNvPr id="133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6BEB74-D7B5-4D6A-A8B9-6533713D57C4}"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It is crucial that you start cataloging</a:t>
            </a:r>
            <a:r>
              <a:rPr lang="en-US" baseline="0" smtClean="0"/>
              <a:t> in RDA now, as soon as you’re done with this workshop, so that you don’t forget what you’ve learned.</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3</a:t>
            </a:fld>
            <a:endParaRPr lang="en-US"/>
          </a:p>
        </p:txBody>
      </p:sp>
    </p:spTree>
    <p:extLst>
      <p:ext uri="{BB962C8B-B14F-4D97-AF65-F5344CB8AC3E}">
        <p14:creationId xmlns:p14="http://schemas.microsoft.com/office/powerpoint/2010/main" val="1791000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8108AD6-285B-4D8D-B1EC-9200318BD2F4}"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4A2075C-2BBE-41E9-ABD6-F96362828C7A}"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F2038B7-BD1E-4ADA-A751-F1119470C037}"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cartographic image includes maps</a:t>
            </a:r>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76231E-E931-4D78-BBCA-D16E022FAE7C}"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B63F5D8-9CB3-4836-9C2F-2FF2E46041BA}"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B96D222-3E2D-44B4-9D89-FDFD84DB4499}"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a:t>
            </a:r>
            <a:r>
              <a:rPr lang="en-US" baseline="0" smtClean="0"/>
              <a:t> the question is, how will you display these, if you display them at all? In the BYU catalog, we have chosen for now to display them as shown here. Second, will you use them in indexing? For the moment, we have decided just to index them into our general keyword index; which, in our catalog, can be searched by specific field, so we can look for the word “audio disc”, for example, specifically in the 338 field. They could also be used as limits or facets. What will YOU do? If we just sit back and don’t do anything, we’re missing the boat and our users will be losing out on potentially huge improvements to their searching.</a:t>
            </a:r>
          </a:p>
          <a:p>
            <a:pPr eaLnBrk="1" hangingPunct="1">
              <a:spcBef>
                <a:spcPct val="0"/>
              </a:spcBef>
            </a:pPr>
            <a:endParaRPr lang="en-US" baseline="0" smtClean="0"/>
          </a:p>
          <a:p>
            <a:pPr eaLnBrk="1" hangingPunct="1">
              <a:spcBef>
                <a:spcPct val="0"/>
              </a:spcBef>
            </a:pPr>
            <a:r>
              <a:rPr lang="en-US" baseline="0" smtClean="0"/>
              <a:t>We don’t have time to go over all the new RDA elements in bibliographic records, but the types are among the most significant new elements. We’ll give more details on these elements in the manifestations module.</a:t>
            </a: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FEC200-4E98-4B60-BCEF-796A080A7B33}"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a:t>
            </a:r>
            <a:r>
              <a:rPr lang="en-US" baseline="0" smtClean="0"/>
              <a:t> is not strictly speaking a new practice, but it is receiving new emphasis in RDA; the relationship between entities, such as between works, or between persons and works, is crucial to RDA, and so we’ll be seeing more and more of this. We’ve already seen a couple of examples. Relationships between persons or corporate bodies and works is shown in MARC by adding a relationship term in subfield $e to an access point. In this case, we are shown explicitly that Card is the author of the work, and Bury is the translator.</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Relationships</a:t>
            </a:r>
            <a:r>
              <a:rPr lang="en-US" baseline="0" smtClean="0"/>
              <a:t> between works are shown by adding a relationship term in subfield i of an access point for a work.</a:t>
            </a:r>
          </a:p>
          <a:p>
            <a:endParaRPr lang="en-US" baseline="0" smtClean="0"/>
          </a:p>
          <a:p>
            <a:r>
              <a:rPr lang="en-US" baseline="0" smtClean="0"/>
              <a:t>How will you display these? How will you index them?</a:t>
            </a:r>
          </a:p>
          <a:p>
            <a:endParaRPr lang="en-US" baseline="0" smtClean="0"/>
          </a:p>
          <a:p>
            <a:r>
              <a:rPr lang="en-US" baseline="0" smtClean="0"/>
              <a:t>At the very least you need to make sure that your index does not index on the word “Sequel”. But you might want to take advantage of these relationship terms in indexing. For example,</a:t>
            </a:r>
          </a:p>
        </p:txBody>
      </p:sp>
      <p:sp>
        <p:nvSpPr>
          <p:cNvPr id="4" name="Slide Number Placeholder 3"/>
          <p:cNvSpPr>
            <a:spLocks noGrp="1"/>
          </p:cNvSpPr>
          <p:nvPr>
            <p:ph type="sldNum" sz="quarter" idx="10"/>
          </p:nvPr>
        </p:nvSpPr>
        <p:spPr/>
        <p:txBody>
          <a:bodyPr/>
          <a:lstStyle/>
          <a:p>
            <a:fld id="{285E39B6-8FFD-4B5A-9DFE-38771D54B91D}"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The BYU</a:t>
            </a:r>
            <a:r>
              <a:rPr lang="en-US" baseline="0" smtClean="0"/>
              <a:t> catalog posts results similar to this one when a user does an alphabetic author search. We decided to include the relationship terms in the index, which separates out the functions the person does in relation to the resource in the catalog.</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NOTE: YOU can all begin creation of</a:t>
            </a:r>
            <a:r>
              <a:rPr lang="en-US" baseline="0" smtClean="0"/>
              <a:t> RDA records if you like, as long as you follow the OCLC policies if you’re working in OCLC, and the PCC policies if you’re doing national level authority work. And you can follow whatever policy you like in your own catalog. So I encourage you to just jump in and start to swim! In the later modules we’ll talk about specifics.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We</a:t>
            </a:r>
            <a:r>
              <a:rPr lang="en-US" baseline="0" smtClean="0"/>
              <a:t> also use these terms to group together the functions, for example, to get a list of the printers represented in special collections. This index display is created because relationship terms have been included with the access points; they were rotated to the front by the system for the index. </a:t>
            </a:r>
          </a:p>
          <a:p>
            <a:endParaRPr lang="en-US" baseline="0" smtClean="0"/>
          </a:p>
          <a:p>
            <a:r>
              <a:rPr lang="en-US" baseline="0" smtClean="0"/>
              <a:t>You may notice that some of these authorized access points would not be valid in RDA (which ones?)</a:t>
            </a:r>
          </a:p>
          <a:p>
            <a:endParaRPr lang="en-US" baseline="0" smtClean="0"/>
          </a:p>
          <a:p>
            <a:r>
              <a:rPr lang="en-US" baseline="0" smtClean="0"/>
              <a:t>These are a few ideas of ways you could take advantage of some of the new RDA elements.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In</a:t>
            </a:r>
            <a:r>
              <a:rPr lang="en-US" baseline="0" smtClean="0"/>
              <a:t> the authority format there are a lot of new elements, some of which we’ve seen. Currently most of our systems cannot keyword search the contents of authority records, but would it be worth pressing our vendors to implement that? You CAN search these by keyword in OCLC. It seems to me it would be useful to our users to be able to pull out, for example, all persons in our catalog who are women (using the gender element) poets (using the occupation element) who write in Spanish (using the language element). This would be possible if we could perform keyword searches on authority records AND if we have consistently coded the information in them. Think about what you might want to do with this information, and how it could help your users even if we can’t convince our vendors to make it searchable.</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Choose the keyword authorities</a:t>
            </a:r>
            <a:r>
              <a:rPr lang="en-US" baseline="0" smtClean="0"/>
              <a:t> search; enter the attributes you want to search; choose the entity attributes search. Remember that this is a keyword search and most of these vocabularies aren’t controlled (yet).</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42</a:t>
            </a:fld>
            <a:endParaRPr lang="en-US"/>
          </a:p>
        </p:txBody>
      </p:sp>
    </p:spTree>
    <p:extLst>
      <p:ext uri="{BB962C8B-B14F-4D97-AF65-F5344CB8AC3E}">
        <p14:creationId xmlns:p14="http://schemas.microsoft.com/office/powerpoint/2010/main" val="29665322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There</a:t>
            </a:r>
            <a:r>
              <a:rPr lang="en-US" baseline="0" smtClean="0"/>
              <a:t> are currently 102 results for our search. There should probably be hundreds at least, but we’re just starting ...</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43</a:t>
            </a:fld>
            <a:endParaRPr lang="en-US"/>
          </a:p>
        </p:txBody>
      </p:sp>
    </p:spTree>
    <p:extLst>
      <p:ext uri="{BB962C8B-B14F-4D97-AF65-F5344CB8AC3E}">
        <p14:creationId xmlns:p14="http://schemas.microsoft.com/office/powerpoint/2010/main" val="5815963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Here’s the authority record for one of them. I’ve circled the keywords the search picked</a:t>
            </a:r>
            <a:r>
              <a:rPr lang="en-US" baseline="0" smtClean="0"/>
              <a:t> up.</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44</a:t>
            </a:fld>
            <a:endParaRPr lang="en-US"/>
          </a:p>
        </p:txBody>
      </p:sp>
    </p:spTree>
    <p:extLst>
      <p:ext uri="{BB962C8B-B14F-4D97-AF65-F5344CB8AC3E}">
        <p14:creationId xmlns:p14="http://schemas.microsoft.com/office/powerpoint/2010/main" val="32351478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There are a number</a:t>
            </a:r>
            <a:r>
              <a:rPr lang="en-US" baseline="0" smtClean="0"/>
              <a:t> of </a:t>
            </a:r>
            <a:r>
              <a:rPr lang="en-US" smtClean="0"/>
              <a:t>new practices that will be followed in RDA, including these. How will you take advantage of these in your catalog</a:t>
            </a:r>
            <a:r>
              <a:rPr lang="en-US" baseline="0" smtClean="0"/>
              <a:t> to help your users find what they want?</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46</a:t>
            </a:fld>
            <a:endParaRPr lang="en-US"/>
          </a:p>
        </p:txBody>
      </p:sp>
    </p:spTree>
    <p:extLst>
      <p:ext uri="{BB962C8B-B14F-4D97-AF65-F5344CB8AC3E}">
        <p14:creationId xmlns:p14="http://schemas.microsoft.com/office/powerpoint/2010/main" val="39223835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47</a:t>
            </a:fld>
            <a:endParaRPr lang="en-US"/>
          </a:p>
        </p:txBody>
      </p:sp>
    </p:spTree>
    <p:extLst>
      <p:ext uri="{BB962C8B-B14F-4D97-AF65-F5344CB8AC3E}">
        <p14:creationId xmlns:p14="http://schemas.microsoft.com/office/powerpoint/2010/main" val="26306275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48</a:t>
            </a:fld>
            <a:endParaRPr lang="en-US"/>
          </a:p>
        </p:txBody>
      </p:sp>
    </p:spTree>
    <p:extLst>
      <p:ext uri="{BB962C8B-B14F-4D97-AF65-F5344CB8AC3E}">
        <p14:creationId xmlns:p14="http://schemas.microsoft.com/office/powerpoint/2010/main" val="5784076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49</a:t>
            </a:fld>
            <a:endParaRPr lang="en-US"/>
          </a:p>
        </p:txBody>
      </p:sp>
    </p:spTree>
    <p:extLst>
      <p:ext uri="{BB962C8B-B14F-4D97-AF65-F5344CB8AC3E}">
        <p14:creationId xmlns:p14="http://schemas.microsoft.com/office/powerpoint/2010/main" val="2541694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endParaRPr lang="en-US" smtClean="0"/>
          </a:p>
        </p:txBody>
      </p:sp>
      <p:sp>
        <p:nvSpPr>
          <p:cNvPr id="157700" name="Slide Number Placeholder 3"/>
          <p:cNvSpPr>
            <a:spLocks noGrp="1"/>
          </p:cNvSpPr>
          <p:nvPr>
            <p:ph type="sldNum" sz="quarter" idx="5"/>
          </p:nvPr>
        </p:nvSpPr>
        <p:spPr>
          <a:noFill/>
        </p:spPr>
        <p:txBody>
          <a:bodyPr/>
          <a:lstStyle/>
          <a:p>
            <a:fld id="{7476B4C4-AA3E-4BF6-AFAA-279C169859C8}"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50</a:t>
            </a:fld>
            <a:endParaRPr lang="en-US"/>
          </a:p>
        </p:txBody>
      </p:sp>
    </p:spTree>
    <p:extLst>
      <p:ext uri="{BB962C8B-B14F-4D97-AF65-F5344CB8AC3E}">
        <p14:creationId xmlns:p14="http://schemas.microsoft.com/office/powerpoint/2010/main" val="2873310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smtClean="0"/>
              <a:t>NACO</a:t>
            </a:r>
            <a:r>
              <a:rPr lang="en-US" baseline="0" smtClean="0"/>
              <a:t> libraries that have been trained in RDA may now revise any authority record in the NACO authority file to RDA.</a:t>
            </a:r>
          </a:p>
          <a:p>
            <a:endParaRPr lang="en-US" baseline="0" smtClean="0"/>
          </a:p>
          <a:p>
            <a:r>
              <a:rPr lang="en-US" baseline="0" smtClean="0"/>
              <a:t>“Day one”--again, start now!</a:t>
            </a:r>
            <a:endParaRPr lang="en-US" smtClean="0"/>
          </a:p>
        </p:txBody>
      </p:sp>
      <p:sp>
        <p:nvSpPr>
          <p:cNvPr id="52228" name="Slide Number Placeholder 3"/>
          <p:cNvSpPr>
            <a:spLocks noGrp="1"/>
          </p:cNvSpPr>
          <p:nvPr>
            <p:ph type="sldNum" sz="quarter" idx="5"/>
          </p:nvPr>
        </p:nvSpPr>
        <p:spPr>
          <a:noFill/>
        </p:spPr>
        <p:txBody>
          <a:bodyPr/>
          <a:lstStyle/>
          <a:p>
            <a:fld id="{086CA139-FF2D-4490-B671-CB4EE121469B}"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Selected</a:t>
            </a:r>
            <a:r>
              <a:rPr lang="en-US" baseline="0" smtClean="0"/>
              <a:t> records in the authority file were revised to include this 667 note. These records were records that we know the authorized access point is likely to be incorrect according to RDA guidelines, but which were not able to be changed programmatically (phase 2). The 667 is a kind of flag meaning “Think carefully about this record! It may not have a correct access point for RDA.”</a:t>
            </a:r>
          </a:p>
          <a:p>
            <a:endParaRPr lang="en-US" baseline="0" smtClean="0"/>
          </a:p>
          <a:p>
            <a:r>
              <a:rPr lang="en-US" baseline="0" smtClean="0"/>
              <a:t>Included were Conference headings; headings with more than one language or “polyglot” named in them (Homer. Iliad. English &amp; Greek); personal names with subfield $c (e.g. for something like “poet” or “clarinetist”); treaties; certain musical work headings;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7</a:t>
            </a:fld>
            <a:endParaRPr lang="en-US"/>
          </a:p>
        </p:txBody>
      </p:sp>
    </p:spTree>
    <p:extLst>
      <p:ext uri="{BB962C8B-B14F-4D97-AF65-F5344CB8AC3E}">
        <p14:creationId xmlns:p14="http://schemas.microsoft.com/office/powerpoint/2010/main" val="482487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 of the programmatic changes are listed</a:t>
            </a:r>
            <a:r>
              <a:rPr lang="en-US" baseline="0" smtClean="0"/>
              <a:t> here. ATTENTION!! If your library uses the NACO Authority File, you will be getting all these changes even if you aren’t a NACO participant. You will need to take steps to ensure that your bibliographic file changes in synch with the authority file.</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8</a:t>
            </a:fld>
            <a:endParaRPr lang="en-US"/>
          </a:p>
        </p:txBody>
      </p:sp>
    </p:spTree>
    <p:extLst>
      <p:ext uri="{BB962C8B-B14F-4D97-AF65-F5344CB8AC3E}">
        <p14:creationId xmlns:p14="http://schemas.microsoft.com/office/powerpoint/2010/main" val="482487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And</a:t>
            </a:r>
            <a:r>
              <a:rPr lang="en-US" baseline="0" smtClean="0"/>
              <a:t> here are some examples.</a:t>
            </a:r>
            <a:endParaRPr lang="en-US"/>
          </a:p>
        </p:txBody>
      </p:sp>
      <p:sp>
        <p:nvSpPr>
          <p:cNvPr id="4" name="Slide Number Placeholder 3"/>
          <p:cNvSpPr>
            <a:spLocks noGrp="1"/>
          </p:cNvSpPr>
          <p:nvPr>
            <p:ph type="sldNum" sz="quarter" idx="10"/>
          </p:nvPr>
        </p:nvSpPr>
        <p:spPr/>
        <p:txBody>
          <a:bodyPr/>
          <a:lstStyle/>
          <a:p>
            <a:fld id="{285E39B6-8FFD-4B5A-9DFE-38771D54B91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F31654-5C21-4DCB-A498-81145BDF2688}" type="datetime1">
              <a:rPr lang="en-US" smtClean="0"/>
              <a:t>5/14/2013</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a:t>
            </a:fld>
            <a:endParaRPr lang="en-US"/>
          </a:p>
        </p:txBody>
      </p:sp>
      <p:pic>
        <p:nvPicPr>
          <p:cNvPr id="7" name="Picture 4" descr="RDAlogo_rgb.gif"/>
          <p:cNvPicPr>
            <a:picLocks noChangeAspect="1"/>
          </p:cNvPicPr>
          <p:nvPr userDrawn="1"/>
        </p:nvPicPr>
        <p:blipFill>
          <a:blip r:embed="rId2" cstate="print"/>
          <a:srcRect/>
          <a:stretch>
            <a:fillRect/>
          </a:stretch>
        </p:blipFill>
        <p:spPr bwMode="auto">
          <a:xfrm>
            <a:off x="152400" y="6231958"/>
            <a:ext cx="1981200" cy="54984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A89034-0EF2-4741-B31B-E32D8C672F9A}" type="datetime1">
              <a:rPr lang="en-US" smtClean="0"/>
              <a:t>5/14/2013</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666367-45E2-4B41-BB2F-3C9ED8928E71}" type="datetime1">
              <a:rPr lang="en-US" smtClean="0"/>
              <a:t>5/14/2013</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CA078F-44A1-4BB5-AA54-F15FC48F975B}" type="datetime1">
              <a:rPr lang="en-US" smtClean="0"/>
              <a:t>5/14/2013</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FA1D2-37E2-4013-A7F5-3DFC8823BE9B}" type="datetime1">
              <a:rPr lang="en-US" smtClean="0"/>
              <a:t>5/14/2013</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9DA99C-5140-46A5-9E52-C2B773798141}" type="datetime1">
              <a:rPr lang="en-US" smtClean="0"/>
              <a:t>5/14/2013</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50DB8F-463A-437F-BB76-3A56B13AB35C}" type="datetime1">
              <a:rPr lang="en-US" smtClean="0"/>
              <a:t>5/14/2013</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DCE400-D555-4ACA-A383-76862F13FADA}" type="datetime1">
              <a:rPr lang="en-US" smtClean="0"/>
              <a:t>5/14/2013</a:t>
            </a:fld>
            <a:endParaRPr lang="en-US"/>
          </a:p>
        </p:txBody>
      </p:sp>
      <p:sp>
        <p:nvSpPr>
          <p:cNvPr id="8" name="Footer Placeholder 7"/>
          <p:cNvSpPr>
            <a:spLocks noGrp="1"/>
          </p:cNvSpPr>
          <p:nvPr>
            <p:ph type="ftr" sz="quarter" idx="11"/>
          </p:nvPr>
        </p:nvSpPr>
        <p:spPr/>
        <p:txBody>
          <a:bodyPr/>
          <a:lstStyle/>
          <a:p>
            <a:r>
              <a:rPr lang="en-US" smtClean="0"/>
              <a:t>Module 2. Recognizing and Using RDA Records</a:t>
            </a:r>
            <a:endParaRPr lang="en-US"/>
          </a:p>
        </p:txBody>
      </p:sp>
      <p:sp>
        <p:nvSpPr>
          <p:cNvPr id="9" name="Slide Number Placeholder 8"/>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9BE693-7AE0-4A81-BAF1-12932DD098B1}" type="datetime1">
              <a:rPr lang="en-US" smtClean="0"/>
              <a:t>5/14/2013</a:t>
            </a:fld>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1C23DC-0BB6-4147-8BF0-1797075F917F}" type="datetime1">
              <a:rPr lang="en-US" smtClean="0"/>
              <a:t>5/14/2013</a:t>
            </a:fld>
            <a:endParaRPr lang="en-US"/>
          </a:p>
        </p:txBody>
      </p:sp>
      <p:sp>
        <p:nvSpPr>
          <p:cNvPr id="3" name="Footer Placeholder 2"/>
          <p:cNvSpPr>
            <a:spLocks noGrp="1"/>
          </p:cNvSpPr>
          <p:nvPr>
            <p:ph type="ftr" sz="quarter" idx="11"/>
          </p:nvPr>
        </p:nvSpPr>
        <p:spPr/>
        <p:txBody>
          <a:bodyPr/>
          <a:lstStyle/>
          <a:p>
            <a:r>
              <a:rPr lang="en-US" smtClean="0"/>
              <a:t>Module 2. Recognizing and Using RDA Records</a:t>
            </a:r>
            <a:endParaRPr lang="en-US"/>
          </a:p>
        </p:txBody>
      </p:sp>
      <p:sp>
        <p:nvSpPr>
          <p:cNvPr id="4" name="Slide Number Placeholder 3"/>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B1FB71-9623-4EE2-B0C6-ADECA387FAAB}" type="datetime1">
              <a:rPr lang="en-US" smtClean="0"/>
              <a:t>5/14/2013</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3C3DF7-4835-4507-B79D-849ABD68531A}" type="datetime1">
              <a:rPr lang="en-US" smtClean="0"/>
              <a:t>5/14/2013</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a:t>
            </a:fld>
            <a:endParaRPr lang="en-US"/>
          </a:p>
        </p:txBody>
      </p:sp>
      <p:pic>
        <p:nvPicPr>
          <p:cNvPr id="7" name="Picture 4" descr="RDAlogo_rgb.gif"/>
          <p:cNvPicPr>
            <a:picLocks noChangeAspect="1"/>
          </p:cNvPicPr>
          <p:nvPr userDrawn="1"/>
        </p:nvPicPr>
        <p:blipFill>
          <a:blip r:embed="rId2" cstate="print"/>
          <a:srcRect/>
          <a:stretch>
            <a:fillRect/>
          </a:stretch>
        </p:blipFill>
        <p:spPr bwMode="auto">
          <a:xfrm>
            <a:off x="152400" y="6231958"/>
            <a:ext cx="1981200" cy="549842"/>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638CAA-30AF-4DDD-A973-E53D3FC7E69A}" type="datetime1">
              <a:rPr lang="en-US" smtClean="0"/>
              <a:t>5/14/2013</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6BA53-B1D9-4696-89CA-28176AA076FE}" type="datetime1">
              <a:rPr lang="en-US" smtClean="0"/>
              <a:t>5/14/2013</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7792F9-94DB-4CF4-9099-090013326757}" type="datetime1">
              <a:rPr lang="en-US" smtClean="0"/>
              <a:t>5/14/2013</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5E0709A9-192E-4DAA-A4FA-5D0F7489A8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52882F-8B94-4196-845A-0D19DCECA219}" type="datetime1">
              <a:rPr lang="en-US" smtClean="0"/>
              <a:t>5/14/2013</a:t>
            </a:fld>
            <a:endParaRPr lang="en-US"/>
          </a:p>
        </p:txBody>
      </p:sp>
      <p:sp>
        <p:nvSpPr>
          <p:cNvPr id="5" name="Footer Placeholder 4"/>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0A37F-15E7-4B95-AD53-5051527E744B}" type="datetime1">
              <a:rPr lang="en-US" smtClean="0"/>
              <a:t>5/14/2013</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FE676E-B12D-4954-B2E2-BBBD60F728A3}" type="datetime1">
              <a:rPr lang="en-US" smtClean="0"/>
              <a:t>5/14/2013</a:t>
            </a:fld>
            <a:endParaRPr lang="en-US"/>
          </a:p>
        </p:txBody>
      </p:sp>
      <p:sp>
        <p:nvSpPr>
          <p:cNvPr id="8" name="Footer Placeholder 7"/>
          <p:cNvSpPr>
            <a:spLocks noGrp="1"/>
          </p:cNvSpPr>
          <p:nvPr>
            <p:ph type="ftr" sz="quarter" idx="11"/>
          </p:nvPr>
        </p:nvSpPr>
        <p:spPr/>
        <p:txBody>
          <a:bodyPr/>
          <a:lstStyle/>
          <a:p>
            <a:r>
              <a:rPr lang="en-US" smtClean="0"/>
              <a:t>Module 2. Recognizing and Using RDA Records</a:t>
            </a:r>
            <a:endParaRPr lang="en-US"/>
          </a:p>
        </p:txBody>
      </p:sp>
      <p:sp>
        <p:nvSpPr>
          <p:cNvPr id="9" name="Slide Number Placeholder 8"/>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88006E-364F-4A60-A17E-C618C2003D89}" type="datetime1">
              <a:rPr lang="en-US" smtClean="0"/>
              <a:t>5/14/2013</a:t>
            </a:fld>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3E6C4-B81D-4234-B7AC-7C90113C1769}" type="datetime1">
              <a:rPr lang="en-US" smtClean="0"/>
              <a:t>5/14/2013</a:t>
            </a:fld>
            <a:endParaRPr lang="en-US"/>
          </a:p>
        </p:txBody>
      </p:sp>
      <p:sp>
        <p:nvSpPr>
          <p:cNvPr id="3" name="Footer Placeholder 2"/>
          <p:cNvSpPr>
            <a:spLocks noGrp="1"/>
          </p:cNvSpPr>
          <p:nvPr>
            <p:ph type="ftr" sz="quarter" idx="11"/>
          </p:nvPr>
        </p:nvSpPr>
        <p:spPr/>
        <p:txBody>
          <a:bodyPr/>
          <a:lstStyle/>
          <a:p>
            <a:r>
              <a:rPr lang="en-US" smtClean="0"/>
              <a:t>Module 2. Recognizing and Using RDA Records</a:t>
            </a:r>
            <a:endParaRPr lang="en-US"/>
          </a:p>
        </p:txBody>
      </p:sp>
      <p:sp>
        <p:nvSpPr>
          <p:cNvPr id="4" name="Slide Number Placeholder 3"/>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754E86-B097-4164-89F0-4E9EC3707AEE}" type="datetime1">
              <a:rPr lang="en-US" smtClean="0"/>
              <a:t>5/14/2013</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4DE573-A721-4CDF-8196-E4E9F85F15C3}" type="datetime1">
              <a:rPr lang="en-US" smtClean="0"/>
              <a:t>5/14/2013</a:t>
            </a:fld>
            <a:endParaRPr lang="en-US"/>
          </a:p>
        </p:txBody>
      </p:sp>
      <p:sp>
        <p:nvSpPr>
          <p:cNvPr id="6" name="Footer Placeholder 5"/>
          <p:cNvSpPr>
            <a:spLocks noGrp="1"/>
          </p:cNvSpPr>
          <p:nvPr>
            <p:ph type="ftr" sz="quarter" idx="11"/>
          </p:nvPr>
        </p:nvSpPr>
        <p:spPr/>
        <p:txBody>
          <a:bodyPr/>
          <a:lstStyle/>
          <a:p>
            <a:r>
              <a:rPr lang="en-US" smtClean="0"/>
              <a:t>Module 2. Recognizing and Using RDA Records</a:t>
            </a:r>
            <a:endParaRPr lang="en-US"/>
          </a:p>
        </p:txBody>
      </p:sp>
      <p:sp>
        <p:nvSpPr>
          <p:cNvPr id="7" name="Slide Number Placeholder 6"/>
          <p:cNvSpPr>
            <a:spLocks noGrp="1"/>
          </p:cNvSpPr>
          <p:nvPr>
            <p:ph type="sldNum" sz="quarter" idx="12"/>
          </p:nvPr>
        </p:nvSpPr>
        <p:spPr/>
        <p:txBody>
          <a:bodyPr/>
          <a:lstStyle/>
          <a:p>
            <a:fld id="{D9C49103-BF25-40F8-B3AE-5D66D475AD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B5D6E-6969-4BFC-97DD-F8A30BAC3630}" type="datetime1">
              <a:rPr lang="en-US" smtClean="0"/>
              <a:t>5/14/2013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Module 2. Recognizing and Using RDA Records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C49103-BF25-40F8-B3AE-5D66D475ADE9}" type="slidenum">
              <a:rPr lang="en-US" smtClean="0"/>
              <a:pPr/>
              <a:t>‹#›</a:t>
            </a:fld>
            <a:endParaRPr lang="en-US"/>
          </a:p>
        </p:txBody>
      </p:sp>
      <p:pic>
        <p:nvPicPr>
          <p:cNvPr id="7" name="Picture 4" descr="RDAlogo_rgb.gif"/>
          <p:cNvPicPr>
            <a:picLocks noChangeAspect="1"/>
          </p:cNvPicPr>
          <p:nvPr userDrawn="1"/>
        </p:nvPicPr>
        <p:blipFill>
          <a:blip r:embed="rId13" cstate="print"/>
          <a:srcRect/>
          <a:stretch>
            <a:fillRect/>
          </a:stretch>
        </p:blipFill>
        <p:spPr bwMode="auto">
          <a:xfrm>
            <a:off x="152400" y="6231958"/>
            <a:ext cx="1981200" cy="54984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BFDBC-4F72-42DE-8E29-480F17EC02F7}" type="datetime1">
              <a:rPr lang="en-US" smtClean="0"/>
              <a:t>5/14/2013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Module 2. Recognizing and Using RDA Records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709A9-192E-4DAA-A4FA-5D0F7489A815}" type="slidenum">
              <a:rPr lang="en-US" smtClean="0"/>
              <a:pPr/>
              <a:t>‹#›</a:t>
            </a:fld>
            <a:endParaRPr lang="en-US"/>
          </a:p>
        </p:txBody>
      </p:sp>
      <p:pic>
        <p:nvPicPr>
          <p:cNvPr id="7" name="Picture 4" descr="RDAlogo_rgb.gif"/>
          <p:cNvPicPr>
            <a:picLocks noChangeAspect="1"/>
          </p:cNvPicPr>
          <p:nvPr userDrawn="1"/>
        </p:nvPicPr>
        <p:blipFill>
          <a:blip r:embed="rId13" cstate="print"/>
          <a:srcRect/>
          <a:stretch>
            <a:fillRect/>
          </a:stretch>
        </p:blipFill>
        <p:spPr bwMode="auto">
          <a:xfrm>
            <a:off x="152400" y="6231958"/>
            <a:ext cx="1981200" cy="54984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76600"/>
            <a:ext cx="6477000" cy="2819400"/>
          </a:xfrm>
        </p:spPr>
        <p:txBody>
          <a:bodyPr>
            <a:normAutofit/>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a:t>
            </a:r>
            <a:r>
              <a:rPr lang="en-US" sz="2800" b="1" smtClean="0">
                <a:solidFill>
                  <a:schemeClr val="tx1"/>
                </a:solidFill>
              </a:rPr>
              <a:t>Las Vegas</a:t>
            </a:r>
            <a:endParaRPr lang="en-US" sz="2800" b="1">
              <a:solidFill>
                <a:schemeClr val="tx1"/>
              </a:solidFill>
            </a:endParaRPr>
          </a:p>
          <a:p>
            <a:r>
              <a:rPr lang="en-US" sz="2800" b="1" smtClean="0">
                <a:solidFill>
                  <a:schemeClr val="tx1"/>
                </a:solidFill>
              </a:rPr>
              <a:t>May 2013</a:t>
            </a:r>
            <a:endParaRPr lang="en-US" sz="2800">
              <a:solidFill>
                <a:schemeClr val="tx1"/>
              </a:solidFill>
            </a:endParaRPr>
          </a:p>
          <a:p>
            <a:endParaRPr lang="en-US" sz="2800" dirty="0">
              <a:solidFill>
                <a:schemeClr val="tx1"/>
              </a:solidFill>
            </a:endParaRPr>
          </a:p>
        </p:txBody>
      </p:sp>
      <p:sp>
        <p:nvSpPr>
          <p:cNvPr id="5" name="Title 4"/>
          <p:cNvSpPr>
            <a:spLocks noGrp="1"/>
          </p:cNvSpPr>
          <p:nvPr>
            <p:ph type="ctrTitle"/>
          </p:nvPr>
        </p:nvSpPr>
        <p:spPr>
          <a:xfrm>
            <a:off x="685800" y="1524000"/>
            <a:ext cx="7772400" cy="1470025"/>
          </a:xfrm>
        </p:spPr>
        <p:txBody>
          <a:bodyPr>
            <a:normAutofit fontScale="90000"/>
          </a:bodyPr>
          <a:lstStyle/>
          <a:p>
            <a:r>
              <a:rPr lang="en-US" sz="3600" b="1" smtClean="0"/>
              <a:t>Module 2</a:t>
            </a:r>
            <a:br>
              <a:rPr lang="en-US" sz="3600" b="1" smtClean="0"/>
            </a:br>
            <a:r>
              <a:rPr lang="en-US" sz="3600" b="1" smtClean="0"/>
              <a:t>RDA Basics</a:t>
            </a:r>
            <a:br>
              <a:rPr lang="en-US" sz="3600" b="1" smtClean="0"/>
            </a:br>
            <a:r>
              <a:rPr lang="en-US" sz="3600" b="1" smtClean="0"/>
              <a:t>Recognizing and Using RDA Records</a:t>
            </a:r>
            <a:br>
              <a:rPr lang="en-US" sz="3600" b="1" smtClean="0"/>
            </a:br>
            <a:endParaRPr lang="en-US" sz="2400"/>
          </a:p>
        </p:txBody>
      </p:sp>
      <p:pic>
        <p:nvPicPr>
          <p:cNvPr id="8" name="Picture 4" descr="RDAlogo_rgb.gif"/>
          <p:cNvPicPr>
            <a:picLocks noChangeAspect="1"/>
          </p:cNvPicPr>
          <p:nvPr/>
        </p:nvPicPr>
        <p:blipFill>
          <a:blip r:embed="rId3" cstate="print"/>
          <a:srcRect/>
          <a:stretch>
            <a:fillRect/>
          </a:stretch>
        </p:blipFill>
        <p:spPr bwMode="auto">
          <a:xfrm>
            <a:off x="152400" y="6231958"/>
            <a:ext cx="1981200" cy="5498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Where can I find some examples?</a:t>
            </a:r>
            <a:endParaRPr lang="en-US"/>
          </a:p>
        </p:txBody>
      </p:sp>
      <p:sp>
        <p:nvSpPr>
          <p:cNvPr id="3" name="Content Placeholder 2"/>
          <p:cNvSpPr>
            <a:spLocks noGrp="1"/>
          </p:cNvSpPr>
          <p:nvPr>
            <p:ph idx="1"/>
          </p:nvPr>
        </p:nvSpPr>
        <p:spPr/>
        <p:txBody>
          <a:bodyPr/>
          <a:lstStyle/>
          <a:p>
            <a:r>
              <a:rPr lang="en-US" smtClean="0"/>
              <a:t>In OCLC, do a command line search “dx:rda”</a:t>
            </a:r>
          </a:p>
          <a:p>
            <a:pPr lvl="1"/>
            <a:r>
              <a:rPr lang="en-US" smtClean="0"/>
              <a:t>You will need to limit (e.g. by date) because there are now nearly 170,000 RDA records in OCLC, too many for the search to display without limits</a:t>
            </a:r>
          </a:p>
          <a:p>
            <a:r>
              <a:rPr lang="en-US" smtClean="0"/>
              <a:t>In the BYU Library catalog (catalog.lib.byu.edu), do a “search all” keyword search using “rda{040}”</a:t>
            </a:r>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0"/>
            <a:ext cx="7069058" cy="594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697992" y="121920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0"/>
            <a:ext cx="7391400" cy="62069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rot="8825472">
            <a:off x="3808304" y="873440"/>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785" y="14822"/>
            <a:ext cx="7644415" cy="61573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785" y="14822"/>
            <a:ext cx="7644415" cy="61573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066800" y="17526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828800" y="2133600"/>
            <a:ext cx="762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981200" y="3429000"/>
            <a:ext cx="5867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600200" y="3886200"/>
            <a:ext cx="990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667000" y="3886200"/>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76600" y="38862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524000" y="4114800"/>
            <a:ext cx="1066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20000" y="5334000"/>
            <a:ext cx="6096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447800" y="54864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90600" y="3505200"/>
            <a:ext cx="533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1" y="1"/>
            <a:ext cx="7630510"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276600" y="3581400"/>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6" name="Slide Number Placeholder 5"/>
          <p:cNvSpPr>
            <a:spLocks noGrp="1"/>
          </p:cNvSpPr>
          <p:nvPr>
            <p:ph type="sldNum" sz="quarter" idx="12"/>
          </p:nvPr>
        </p:nvSpPr>
        <p:spPr/>
        <p:txBody>
          <a:bodyPr/>
          <a:lstStyle/>
          <a:p>
            <a:fld id="{D9C49103-BF25-40F8-B3AE-5D66D475ADE9}" type="slidenum">
              <a:rPr lang="en-US" smtClean="0"/>
              <a:pPr/>
              <a:t>15</a:t>
            </a:fld>
            <a:endParaRPr lang="en-US"/>
          </a:p>
        </p:txBody>
      </p:sp>
    </p:spTree>
    <p:extLst>
      <p:ext uri="{BB962C8B-B14F-4D97-AF65-F5344CB8AC3E}">
        <p14:creationId xmlns:p14="http://schemas.microsoft.com/office/powerpoint/2010/main" val="4116847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6676"/>
            <a:ext cx="8715375" cy="60693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2438400" y="25146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38400" y="2819400"/>
            <a:ext cx="838200" cy="2419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438400" y="220980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8915400" cy="615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D9C49103-BF25-40F8-B3AE-5D66D475ADE9}"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0728" y="76201"/>
            <a:ext cx="6860272" cy="60197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667000" y="609600"/>
            <a:ext cx="914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676275"/>
            <a:ext cx="8258175" cy="483609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200400" y="3048000"/>
            <a:ext cx="914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endParaRPr lang="en-US" smtClean="0"/>
          </a:p>
          <a:p>
            <a:endParaRPr lang="en-US" smtClean="0"/>
          </a:p>
          <a:p>
            <a:r>
              <a:rPr lang="en-US" smtClean="0"/>
              <a:t>Las Vegas Workshop: 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2138" y="1"/>
            <a:ext cx="6109862" cy="65014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2138" y="1"/>
            <a:ext cx="6109862" cy="65014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657600" y="2133600"/>
            <a:ext cx="8001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191000" y="36576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71700" y="3962400"/>
            <a:ext cx="647700" cy="495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00400" y="4343400"/>
            <a:ext cx="1143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00400" y="4495800"/>
            <a:ext cx="12573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Where can I find some examples?</a:t>
            </a:r>
            <a:endParaRPr lang="en-US"/>
          </a:p>
        </p:txBody>
      </p:sp>
      <p:sp>
        <p:nvSpPr>
          <p:cNvPr id="3" name="Content Placeholder 2"/>
          <p:cNvSpPr>
            <a:spLocks noGrp="1"/>
          </p:cNvSpPr>
          <p:nvPr>
            <p:ph idx="1"/>
          </p:nvPr>
        </p:nvSpPr>
        <p:spPr/>
        <p:txBody>
          <a:bodyPr/>
          <a:lstStyle/>
          <a:p>
            <a:r>
              <a:rPr lang="en-US" smtClean="0"/>
              <a:t>In Connexion, “dx:rda” in </a:t>
            </a:r>
            <a:r>
              <a:rPr lang="en-US" i="1" smtClean="0"/>
              <a:t>authority</a:t>
            </a:r>
            <a:r>
              <a:rPr lang="en-US" smtClean="0"/>
              <a:t> command line search; you can the limit search</a:t>
            </a:r>
          </a:p>
          <a:p>
            <a:r>
              <a:rPr lang="en-US" smtClean="0"/>
              <a:t>The access points on most RDA records from BYU (OCLC symbol = UBY) are authorized by RDA authority records or AACR2 authority records with RDA elements</a:t>
            </a:r>
          </a:p>
          <a:p>
            <a:pPr lvl="1"/>
            <a:r>
              <a:rPr lang="en-US" smtClean="0"/>
              <a:t>Example of a </a:t>
            </a:r>
            <a:r>
              <a:rPr lang="en-US" i="1" smtClean="0"/>
              <a:t>bibliographic </a:t>
            </a:r>
            <a:r>
              <a:rPr lang="en-US" smtClean="0"/>
              <a:t>command line search to find these: “li:uby dx:rda/1960-1969”</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76201"/>
            <a:ext cx="7730325" cy="5943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 y="76201"/>
            <a:ext cx="7730325" cy="5943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752600" y="2590800"/>
            <a:ext cx="6858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200" y="3124200"/>
            <a:ext cx="51816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3400" y="5257800"/>
            <a:ext cx="6248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524000" y="27432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114800" y="1905000"/>
            <a:ext cx="304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3" cstate="print"/>
          <a:srcRect/>
          <a:stretch>
            <a:fillRect/>
          </a:stretch>
        </p:blipFill>
        <p:spPr bwMode="auto">
          <a:xfrm>
            <a:off x="1600200" y="76200"/>
            <a:ext cx="6138863" cy="5981930"/>
          </a:xfrm>
          <a:prstGeom prst="rect">
            <a:avLst/>
          </a:prstGeom>
          <a:noFill/>
          <a:ln w="9525">
            <a:solidFill>
              <a:schemeClr val="tx1"/>
            </a:solidFill>
            <a:miter lim="800000"/>
            <a:headEnd/>
            <a:tailEnd/>
          </a:ln>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7" name="Picture 3"/>
          <p:cNvPicPr>
            <a:picLocks noChangeAspect="1" noChangeArrowheads="1"/>
          </p:cNvPicPr>
          <p:nvPr/>
        </p:nvPicPr>
        <p:blipFill>
          <a:blip r:embed="rId3" cstate="print"/>
          <a:srcRect/>
          <a:stretch>
            <a:fillRect/>
          </a:stretch>
        </p:blipFill>
        <p:spPr bwMode="auto">
          <a:xfrm>
            <a:off x="1295400" y="45719"/>
            <a:ext cx="6749513" cy="6126481"/>
          </a:xfrm>
          <a:prstGeom prst="rect">
            <a:avLst/>
          </a:prstGeom>
          <a:noFill/>
          <a:ln w="9525">
            <a:solidFill>
              <a:schemeClr val="tx1"/>
            </a:solidFill>
            <a:miter lim="800000"/>
            <a:headEnd/>
            <a:tailEnd/>
          </a:ln>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7762"/>
          </a:xfrm>
        </p:spPr>
        <p:txBody>
          <a:bodyPr>
            <a:normAutofit/>
          </a:bodyPr>
          <a:lstStyle/>
          <a:p>
            <a:r>
              <a:rPr lang="en-US" sz="4800" smtClean="0"/>
              <a:t>How can we take advantage of RDA records? </a:t>
            </a:r>
            <a:endParaRPr lang="en-US" sz="4800"/>
          </a:p>
        </p:txBody>
      </p:sp>
      <p:sp>
        <p:nvSpPr>
          <p:cNvPr id="3" name="Footer Placeholder 2"/>
          <p:cNvSpPr>
            <a:spLocks noGrp="1"/>
          </p:cNvSpPr>
          <p:nvPr>
            <p:ph type="ftr" sz="quarter" idx="11"/>
          </p:nvPr>
        </p:nvSpPr>
        <p:spPr/>
        <p:txBody>
          <a:bodyPr/>
          <a:lstStyle/>
          <a:p>
            <a:r>
              <a:rPr lang="en-US" smtClean="0"/>
              <a:t>Module 2. Recognizing and Using RDA Records</a:t>
            </a:r>
            <a:endParaRPr lang="en-US"/>
          </a:p>
        </p:txBody>
      </p:sp>
      <p:sp>
        <p:nvSpPr>
          <p:cNvPr id="4" name="Slide Number Placeholder 3"/>
          <p:cNvSpPr>
            <a:spLocks noGrp="1"/>
          </p:cNvSpPr>
          <p:nvPr>
            <p:ph type="sldNum" sz="quarter" idx="12"/>
          </p:nvPr>
        </p:nvSpPr>
        <p:spPr/>
        <p:txBody>
          <a:bodyPr/>
          <a:lstStyle/>
          <a:p>
            <a:fld id="{D9C49103-BF25-40F8-B3AE-5D66D475ADE9}"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Elements : Bibliographic</a:t>
            </a:r>
            <a:endParaRPr lang="en-US"/>
          </a:p>
        </p:txBody>
      </p:sp>
      <p:sp>
        <p:nvSpPr>
          <p:cNvPr id="3" name="Content Placeholder 2"/>
          <p:cNvSpPr>
            <a:spLocks noGrp="1"/>
          </p:cNvSpPr>
          <p:nvPr>
            <p:ph idx="1"/>
          </p:nvPr>
        </p:nvSpPr>
        <p:spPr/>
        <p:txBody>
          <a:bodyPr/>
          <a:lstStyle/>
          <a:p>
            <a:pPr algn="ctr">
              <a:buNone/>
            </a:pPr>
            <a:r>
              <a:rPr lang="en-US" smtClean="0"/>
              <a:t>General Material Designation abolished, replaced by</a:t>
            </a:r>
          </a:p>
          <a:p>
            <a:pPr algn="ctr">
              <a:buNone/>
            </a:pPr>
            <a:endParaRPr lang="en-US" smtClean="0"/>
          </a:p>
          <a:p>
            <a:pPr algn="ctr">
              <a:buNone/>
            </a:pPr>
            <a:r>
              <a:rPr lang="en-US" smtClean="0"/>
              <a:t>Content Type</a:t>
            </a:r>
          </a:p>
          <a:p>
            <a:pPr algn="ctr">
              <a:buNone/>
            </a:pPr>
            <a:r>
              <a:rPr lang="en-US" smtClean="0"/>
              <a:t>Media Type</a:t>
            </a:r>
          </a:p>
          <a:p>
            <a:pPr algn="ctr">
              <a:buNone/>
            </a:pPr>
            <a:r>
              <a:rPr lang="en-US" smtClean="0"/>
              <a:t>Carrier Type</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Media type</a:t>
            </a:r>
          </a:p>
        </p:txBody>
      </p:sp>
      <p:sp>
        <p:nvSpPr>
          <p:cNvPr id="18435" name="Text Placeholder 4"/>
          <p:cNvSpPr>
            <a:spLocks noGrp="1"/>
          </p:cNvSpPr>
          <p:nvPr>
            <p:ph type="body" idx="1"/>
          </p:nvPr>
        </p:nvSpPr>
        <p:spPr>
          <a:xfrm>
            <a:off x="457200" y="1371600"/>
            <a:ext cx="8229600" cy="1447800"/>
          </a:xfrm>
        </p:spPr>
        <p:txBody>
          <a:bodyPr/>
          <a:lstStyle/>
          <a:p>
            <a:pPr eaLnBrk="1" hangingPunct="1"/>
            <a:r>
              <a:rPr lang="en-US" b="0" smtClean="0"/>
              <a:t>Categorization reflecting the general type of intermediation device required to view, play, run, etc., the content of a resource (RDA 3.2.1). Media type is not a core element.</a:t>
            </a:r>
          </a:p>
        </p:txBody>
      </p:sp>
      <p:sp>
        <p:nvSpPr>
          <p:cNvPr id="18436" name="Content Placeholder 2"/>
          <p:cNvSpPr>
            <a:spLocks noGrp="1"/>
          </p:cNvSpPr>
          <p:nvPr>
            <p:ph sz="half" idx="2"/>
          </p:nvPr>
        </p:nvSpPr>
        <p:spPr>
          <a:xfrm>
            <a:off x="457200" y="3276600"/>
            <a:ext cx="4040188" cy="2819400"/>
          </a:xfrm>
        </p:spPr>
        <p:txBody>
          <a:bodyPr/>
          <a:lstStyle/>
          <a:p>
            <a:pPr eaLnBrk="1" hangingPunct="1"/>
            <a:r>
              <a:rPr lang="en-US" smtClean="0"/>
              <a:t>audio</a:t>
            </a:r>
          </a:p>
          <a:p>
            <a:pPr eaLnBrk="1" hangingPunct="1"/>
            <a:r>
              <a:rPr lang="en-US" smtClean="0"/>
              <a:t>computer</a:t>
            </a:r>
          </a:p>
          <a:p>
            <a:pPr eaLnBrk="1" hangingPunct="1"/>
            <a:r>
              <a:rPr lang="en-US" smtClean="0"/>
              <a:t>microform</a:t>
            </a:r>
          </a:p>
          <a:p>
            <a:pPr eaLnBrk="1" hangingPunct="1"/>
            <a:r>
              <a:rPr lang="en-US" smtClean="0"/>
              <a:t>microscopic</a:t>
            </a:r>
          </a:p>
          <a:p>
            <a:pPr eaLnBrk="1" hangingPunct="1"/>
            <a:r>
              <a:rPr lang="en-US" smtClean="0"/>
              <a:t>projected</a:t>
            </a:r>
          </a:p>
          <a:p>
            <a:pPr eaLnBrk="1" hangingPunct="1"/>
            <a:endParaRPr lang="en-US" smtClean="0"/>
          </a:p>
          <a:p>
            <a:pPr eaLnBrk="1" hangingPunct="1">
              <a:buFont typeface="Arial" charset="0"/>
              <a:buNone/>
            </a:pPr>
            <a:endParaRPr lang="en-US" smtClean="0"/>
          </a:p>
        </p:txBody>
      </p:sp>
      <p:sp>
        <p:nvSpPr>
          <p:cNvPr id="18437" name="Content Placeholder 6"/>
          <p:cNvSpPr>
            <a:spLocks noGrp="1"/>
          </p:cNvSpPr>
          <p:nvPr>
            <p:ph sz="quarter" idx="4"/>
          </p:nvPr>
        </p:nvSpPr>
        <p:spPr>
          <a:xfrm>
            <a:off x="4645025" y="3276600"/>
            <a:ext cx="4041775" cy="2849563"/>
          </a:xfrm>
        </p:spPr>
        <p:txBody>
          <a:bodyPr/>
          <a:lstStyle/>
          <a:p>
            <a:pPr eaLnBrk="1" hangingPunct="1"/>
            <a:r>
              <a:rPr lang="en-US" smtClean="0"/>
              <a:t>stereographic</a:t>
            </a:r>
          </a:p>
          <a:p>
            <a:pPr eaLnBrk="1" hangingPunct="1"/>
            <a:r>
              <a:rPr lang="en-US" smtClean="0"/>
              <a:t>unmediated</a:t>
            </a:r>
          </a:p>
          <a:p>
            <a:pPr eaLnBrk="1" hangingPunct="1"/>
            <a:r>
              <a:rPr lang="en-US" smtClean="0"/>
              <a:t>video</a:t>
            </a:r>
          </a:p>
          <a:p>
            <a:pPr eaLnBrk="1" hangingPunct="1"/>
            <a:r>
              <a:rPr lang="en-US" smtClean="0"/>
              <a:t>other</a:t>
            </a:r>
          </a:p>
          <a:p>
            <a:pPr eaLnBrk="1" hangingPunct="1"/>
            <a:r>
              <a:rPr lang="en-US" smtClean="0"/>
              <a:t>unspecified</a:t>
            </a:r>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“Day One”</a:t>
            </a:r>
            <a:endParaRPr lang="en-US"/>
          </a:p>
        </p:txBody>
      </p:sp>
      <p:sp>
        <p:nvSpPr>
          <p:cNvPr id="3" name="Content Placeholder 2"/>
          <p:cNvSpPr>
            <a:spLocks noGrp="1"/>
          </p:cNvSpPr>
          <p:nvPr>
            <p:ph idx="1"/>
          </p:nvPr>
        </p:nvSpPr>
        <p:spPr/>
        <p:txBody>
          <a:bodyPr>
            <a:normAutofit/>
          </a:bodyPr>
          <a:lstStyle/>
          <a:p>
            <a:r>
              <a:rPr lang="en-US" smtClean="0"/>
              <a:t>“Day One” = March 31, 2013</a:t>
            </a:r>
          </a:p>
          <a:p>
            <a:r>
              <a:rPr lang="en-US" smtClean="0"/>
              <a:t>This only affects the NACO Authority File. After this day no AACR2 work will be allowed in the File.</a:t>
            </a:r>
          </a:p>
          <a:p>
            <a:r>
              <a:rPr lang="en-US" smtClean="0"/>
              <a:t>You can do RDA work in both the bibliographic and authority file now, after you’ve been trained. Please start as soon as this workshop is completed.</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a:t>
            </a:fld>
            <a:endParaRPr lang="en-US"/>
          </a:p>
        </p:txBody>
      </p:sp>
    </p:spTree>
    <p:extLst>
      <p:ext uri="{BB962C8B-B14F-4D97-AF65-F5344CB8AC3E}">
        <p14:creationId xmlns:p14="http://schemas.microsoft.com/office/powerpoint/2010/main" val="3281797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Media type</a:t>
            </a:r>
            <a:br>
              <a:rPr lang="en-US" smtClean="0"/>
            </a:br>
            <a:r>
              <a:rPr lang="en-US" smtClean="0"/>
              <a:t>New MARC field 337</a:t>
            </a:r>
            <a:endParaRPr lang="en-US"/>
          </a:p>
        </p:txBody>
      </p:sp>
      <p:sp>
        <p:nvSpPr>
          <p:cNvPr id="8" name="Content Placeholder 7"/>
          <p:cNvSpPr>
            <a:spLocks noGrp="1"/>
          </p:cNvSpPr>
          <p:nvPr>
            <p:ph idx="1"/>
          </p:nvPr>
        </p:nvSpPr>
        <p:spPr/>
        <p:txBody>
          <a:bodyPr rtlCol="0">
            <a:normAutofit/>
          </a:bodyPr>
          <a:lstStyle/>
          <a:p>
            <a:pPr eaLnBrk="1" fontAlgn="auto" hangingPunct="1">
              <a:spcAft>
                <a:spcPts val="0"/>
              </a:spcAft>
              <a:buFont typeface="Arial" pitchFamily="34" charset="0"/>
              <a:buNone/>
              <a:defRPr/>
            </a:pPr>
            <a:endParaRPr lang="en-US" smtClean="0"/>
          </a:p>
          <a:p>
            <a:pPr marL="514350" indent="-514350" eaLnBrk="1" fontAlgn="auto" hangingPunct="1">
              <a:spcAft>
                <a:spcPts val="0"/>
              </a:spcAft>
              <a:buFont typeface="Arial" pitchFamily="34" charset="0"/>
              <a:buAutoNum type="arabicPlain" startAt="337"/>
              <a:defRPr/>
            </a:pPr>
            <a:r>
              <a:rPr lang="en-US" smtClean="0"/>
              <a:t>    $a audio $2 rdamedia</a:t>
            </a:r>
          </a:p>
          <a:p>
            <a:pPr marL="514350" indent="-514350" eaLnBrk="1" fontAlgn="auto" hangingPunct="1">
              <a:spcAft>
                <a:spcPts val="0"/>
              </a:spcAft>
              <a:buFont typeface="Arial" pitchFamily="34" charset="0"/>
              <a:buAutoNum type="arabicPlain" startAt="337"/>
              <a:defRPr/>
            </a:pPr>
            <a:endParaRPr lang="en-US"/>
          </a:p>
          <a:p>
            <a:pPr marL="514350" indent="-514350" eaLnBrk="1" fontAlgn="auto" hangingPunct="1">
              <a:spcAft>
                <a:spcPts val="0"/>
              </a:spcAft>
              <a:buFont typeface="Arial" pitchFamily="34" charset="0"/>
              <a:buNone/>
              <a:defRPr/>
            </a:pPr>
            <a:r>
              <a:rPr lang="en-US" smtClean="0"/>
              <a:t>337    $a unmediated $2 rdamedia</a:t>
            </a:r>
          </a:p>
          <a:p>
            <a:pPr marL="514350" indent="-514350" eaLnBrk="1" fontAlgn="auto" hangingPunct="1">
              <a:spcAft>
                <a:spcPts val="0"/>
              </a:spcAft>
              <a:buFont typeface="Arial" pitchFamily="34" charset="0"/>
              <a:buNone/>
              <a:defRPr/>
            </a:pPr>
            <a:endParaRPr lang="en-US"/>
          </a:p>
          <a:p>
            <a:pPr marL="514350" indent="-514350" eaLnBrk="1" fontAlgn="auto" hangingPunct="1">
              <a:spcAft>
                <a:spcPts val="0"/>
              </a:spcAft>
              <a:buFont typeface="Arial" pitchFamily="34" charset="0"/>
              <a:buNone/>
              <a:defRPr/>
            </a:pPr>
            <a:r>
              <a:rPr lang="en-US" sz="2400" smtClean="0"/>
              <a:t>This element may be repeated if there is more than one media type. This can be done either with separate 337 fields, or by repeating subfield $a in a single 337 field.</a:t>
            </a:r>
            <a:endParaRPr lang="en-US" sz="2400"/>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Carrier type</a:t>
            </a:r>
          </a:p>
        </p:txBody>
      </p:sp>
      <p:sp>
        <p:nvSpPr>
          <p:cNvPr id="5" name="Text Placeholder 4"/>
          <p:cNvSpPr>
            <a:spLocks noGrp="1"/>
          </p:cNvSpPr>
          <p:nvPr>
            <p:ph type="body" idx="1"/>
          </p:nvPr>
        </p:nvSpPr>
        <p:spPr>
          <a:xfrm>
            <a:off x="457200" y="1371600"/>
            <a:ext cx="8229600" cy="1905000"/>
          </a:xfrm>
        </p:spPr>
        <p:txBody>
          <a:bodyPr rtlCol="0">
            <a:normAutofit fontScale="77500" lnSpcReduction="20000"/>
          </a:bodyPr>
          <a:lstStyle/>
          <a:p>
            <a:pPr eaLnBrk="1" fontAlgn="auto" hangingPunct="1">
              <a:spcAft>
                <a:spcPts val="0"/>
              </a:spcAft>
              <a:buFont typeface="Arial" pitchFamily="34" charset="0"/>
              <a:buNone/>
              <a:defRPr/>
            </a:pPr>
            <a:r>
              <a:rPr lang="en-US" sz="2800" b="0" smtClean="0"/>
              <a:t>Categorization reflecting the format of the storage medium and housing of a carrier in combination with the type of intermediation device required to view, play, run, etc., the content of a resource (RDA 3.3.1). Carrier type is a core element.</a:t>
            </a:r>
          </a:p>
          <a:p>
            <a:pPr eaLnBrk="1" fontAlgn="auto" hangingPunct="1">
              <a:spcAft>
                <a:spcPts val="0"/>
              </a:spcAft>
              <a:buFont typeface="Arial" pitchFamily="34" charset="0"/>
              <a:buNone/>
              <a:defRPr/>
            </a:pPr>
            <a:endParaRPr lang="en-US" sz="2800" b="0" smtClean="0"/>
          </a:p>
          <a:p>
            <a:pPr algn="ctr" eaLnBrk="1" fontAlgn="auto" hangingPunct="1">
              <a:spcAft>
                <a:spcPts val="0"/>
              </a:spcAft>
              <a:buFont typeface="Arial" pitchFamily="34" charset="0"/>
              <a:buNone/>
              <a:defRPr/>
            </a:pPr>
            <a:r>
              <a:rPr lang="en-US" sz="2800" b="0" smtClean="0"/>
              <a:t>A few examples (not a complete list)</a:t>
            </a:r>
          </a:p>
        </p:txBody>
      </p:sp>
      <p:sp>
        <p:nvSpPr>
          <p:cNvPr id="20484" name="Content Placeholder 2"/>
          <p:cNvSpPr>
            <a:spLocks noGrp="1"/>
          </p:cNvSpPr>
          <p:nvPr>
            <p:ph sz="half" idx="2"/>
          </p:nvPr>
        </p:nvSpPr>
        <p:spPr>
          <a:xfrm>
            <a:off x="457200" y="3581400"/>
            <a:ext cx="4040188" cy="2819400"/>
          </a:xfrm>
        </p:spPr>
        <p:txBody>
          <a:bodyPr/>
          <a:lstStyle/>
          <a:p>
            <a:pPr eaLnBrk="1" hangingPunct="1"/>
            <a:r>
              <a:rPr lang="en-US" smtClean="0"/>
              <a:t>audio disc</a:t>
            </a:r>
          </a:p>
          <a:p>
            <a:pPr eaLnBrk="1" hangingPunct="1"/>
            <a:r>
              <a:rPr lang="en-US" smtClean="0"/>
              <a:t>computer card </a:t>
            </a:r>
          </a:p>
          <a:p>
            <a:pPr eaLnBrk="1" hangingPunct="1"/>
            <a:r>
              <a:rPr lang="en-US" smtClean="0"/>
              <a:t>microfiche</a:t>
            </a:r>
          </a:p>
          <a:p>
            <a:pPr eaLnBrk="1" hangingPunct="1"/>
            <a:r>
              <a:rPr lang="en-US" smtClean="0"/>
              <a:t>microscope slide</a:t>
            </a:r>
          </a:p>
          <a:p>
            <a:pPr eaLnBrk="1" hangingPunct="1"/>
            <a:r>
              <a:rPr lang="en-US" smtClean="0"/>
              <a:t>film cassette</a:t>
            </a:r>
          </a:p>
          <a:p>
            <a:pPr eaLnBrk="1" hangingPunct="1"/>
            <a:r>
              <a:rPr lang="en-US" smtClean="0"/>
              <a:t>overhead transparency</a:t>
            </a:r>
          </a:p>
          <a:p>
            <a:pPr eaLnBrk="1" hangingPunct="1"/>
            <a:endParaRPr lang="en-US" smtClean="0"/>
          </a:p>
          <a:p>
            <a:pPr eaLnBrk="1" hangingPunct="1">
              <a:buFont typeface="Arial" charset="0"/>
              <a:buNone/>
            </a:pPr>
            <a:endParaRPr lang="en-US" smtClean="0"/>
          </a:p>
        </p:txBody>
      </p:sp>
      <p:sp>
        <p:nvSpPr>
          <p:cNvPr id="20485" name="Content Placeholder 6"/>
          <p:cNvSpPr>
            <a:spLocks noGrp="1"/>
          </p:cNvSpPr>
          <p:nvPr>
            <p:ph sz="quarter" idx="4"/>
          </p:nvPr>
        </p:nvSpPr>
        <p:spPr>
          <a:xfrm>
            <a:off x="4645025" y="3551238"/>
            <a:ext cx="4041775" cy="2849562"/>
          </a:xfrm>
        </p:spPr>
        <p:txBody>
          <a:bodyPr/>
          <a:lstStyle/>
          <a:p>
            <a:pPr eaLnBrk="1" hangingPunct="1"/>
            <a:r>
              <a:rPr lang="en-US" smtClean="0"/>
              <a:t>stereograph card</a:t>
            </a:r>
          </a:p>
          <a:p>
            <a:pPr eaLnBrk="1" hangingPunct="1"/>
            <a:r>
              <a:rPr lang="en-US" smtClean="0"/>
              <a:t>flipchart</a:t>
            </a:r>
          </a:p>
          <a:p>
            <a:pPr eaLnBrk="1" hangingPunct="1"/>
            <a:r>
              <a:rPr lang="en-US" smtClean="0"/>
              <a:t>volume</a:t>
            </a:r>
          </a:p>
          <a:p>
            <a:pPr eaLnBrk="1" hangingPunct="1"/>
            <a:r>
              <a:rPr lang="en-US" smtClean="0"/>
              <a:t>videodisc</a:t>
            </a:r>
          </a:p>
          <a:p>
            <a:pPr eaLnBrk="1" hangingPunct="1"/>
            <a:r>
              <a:rPr lang="en-US" smtClean="0"/>
              <a:t>other</a:t>
            </a:r>
          </a:p>
          <a:p>
            <a:pPr eaLnBrk="1" hangingPunct="1"/>
            <a:r>
              <a:rPr lang="en-US" smtClean="0"/>
              <a:t>unspecified</a:t>
            </a:r>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Carrier type</a:t>
            </a:r>
            <a:br>
              <a:rPr lang="en-US" smtClean="0"/>
            </a:br>
            <a:r>
              <a:rPr lang="en-US" smtClean="0"/>
              <a:t>New MARC field 338</a:t>
            </a:r>
            <a:endParaRPr lang="en-US"/>
          </a:p>
        </p:txBody>
      </p:sp>
      <p:sp>
        <p:nvSpPr>
          <p:cNvPr id="21507" name="Content Placeholder 7"/>
          <p:cNvSpPr>
            <a:spLocks noGrp="1"/>
          </p:cNvSpPr>
          <p:nvPr>
            <p:ph idx="1"/>
          </p:nvPr>
        </p:nvSpPr>
        <p:spPr/>
        <p:txBody>
          <a:bodyPr/>
          <a:lstStyle/>
          <a:p>
            <a:pPr marL="514350" indent="-514350" eaLnBrk="1" hangingPunct="1">
              <a:buFont typeface="Arial" charset="0"/>
              <a:buNone/>
            </a:pPr>
            <a:endParaRPr lang="en-US" smtClean="0"/>
          </a:p>
          <a:p>
            <a:pPr marL="514350" indent="-514350" eaLnBrk="1" hangingPunct="1">
              <a:buFont typeface="Arial" charset="0"/>
              <a:buAutoNum type="arabicPlain" startAt="338"/>
            </a:pPr>
            <a:r>
              <a:rPr lang="en-US" smtClean="0"/>
              <a:t>    $a videodisc $2 rdacarrier</a:t>
            </a:r>
          </a:p>
          <a:p>
            <a:pPr marL="514350" indent="-514350" eaLnBrk="1" hangingPunct="1">
              <a:buFont typeface="Arial" charset="0"/>
              <a:buNone/>
            </a:pPr>
            <a:endParaRPr lang="en-US" smtClean="0"/>
          </a:p>
          <a:p>
            <a:pPr marL="514350" indent="-514350" eaLnBrk="1" hangingPunct="1">
              <a:buFont typeface="Arial" charset="0"/>
              <a:buNone/>
            </a:pPr>
            <a:r>
              <a:rPr lang="en-US" smtClean="0"/>
              <a:t>338	 $a volume $2 rdacarrier</a:t>
            </a:r>
          </a:p>
          <a:p>
            <a:pPr marL="514350" indent="-514350" eaLnBrk="1" hangingPunct="1">
              <a:buFont typeface="Arial" charset="0"/>
              <a:buNone/>
            </a:pPr>
            <a:endParaRPr lang="en-US" smtClean="0"/>
          </a:p>
          <a:p>
            <a:pPr marL="514350" indent="-514350" eaLnBrk="1" hangingPunct="1">
              <a:buFont typeface="Arial" charset="0"/>
              <a:buNone/>
            </a:pPr>
            <a:r>
              <a:rPr lang="en-US" sz="2400" smtClean="0"/>
              <a:t>This element may be repeated if there is more than one media type. This can be done either with separate 338 fields, or by repeating subfield $a in a single 338 field.</a:t>
            </a:r>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Content type</a:t>
            </a:r>
          </a:p>
        </p:txBody>
      </p:sp>
      <p:sp>
        <p:nvSpPr>
          <p:cNvPr id="5" name="Text Placeholder 4"/>
          <p:cNvSpPr>
            <a:spLocks noGrp="1"/>
          </p:cNvSpPr>
          <p:nvPr>
            <p:ph type="body" idx="1"/>
          </p:nvPr>
        </p:nvSpPr>
        <p:spPr>
          <a:xfrm>
            <a:off x="457200" y="1371600"/>
            <a:ext cx="8229600" cy="1905000"/>
          </a:xfrm>
        </p:spPr>
        <p:txBody>
          <a:bodyPr rtlCol="0">
            <a:normAutofit fontScale="77500" lnSpcReduction="20000"/>
          </a:bodyPr>
          <a:lstStyle/>
          <a:p>
            <a:pPr eaLnBrk="1" fontAlgn="auto" hangingPunct="1">
              <a:spcAft>
                <a:spcPts val="0"/>
              </a:spcAft>
              <a:buFont typeface="Arial" pitchFamily="34" charset="0"/>
              <a:buNone/>
              <a:defRPr/>
            </a:pPr>
            <a:r>
              <a:rPr lang="en-US" sz="2800" b="0" smtClean="0"/>
              <a:t>Categorization reflecting the fundamental form of communication in which the content is expressed and the human sense through which it is intended to be perceived. (RDA 6.9.1). Content type is a core element.</a:t>
            </a:r>
          </a:p>
          <a:p>
            <a:pPr eaLnBrk="1" fontAlgn="auto" hangingPunct="1">
              <a:spcAft>
                <a:spcPts val="0"/>
              </a:spcAft>
              <a:buFont typeface="Arial" pitchFamily="34" charset="0"/>
              <a:buNone/>
              <a:defRPr/>
            </a:pPr>
            <a:endParaRPr lang="en-US" sz="2800" b="0" smtClean="0"/>
          </a:p>
          <a:p>
            <a:pPr algn="ctr" eaLnBrk="1" fontAlgn="auto" hangingPunct="1">
              <a:spcAft>
                <a:spcPts val="0"/>
              </a:spcAft>
              <a:buFont typeface="Arial" pitchFamily="34" charset="0"/>
              <a:buNone/>
              <a:defRPr/>
            </a:pPr>
            <a:r>
              <a:rPr lang="en-US" sz="2800" b="0" smtClean="0"/>
              <a:t>A few examples (not a complete list)</a:t>
            </a:r>
          </a:p>
        </p:txBody>
      </p:sp>
      <p:sp>
        <p:nvSpPr>
          <p:cNvPr id="22532" name="Content Placeholder 2"/>
          <p:cNvSpPr>
            <a:spLocks noGrp="1"/>
          </p:cNvSpPr>
          <p:nvPr>
            <p:ph sz="half" idx="2"/>
          </p:nvPr>
        </p:nvSpPr>
        <p:spPr>
          <a:xfrm>
            <a:off x="457200" y="3581400"/>
            <a:ext cx="4040188" cy="2819400"/>
          </a:xfrm>
        </p:spPr>
        <p:txBody>
          <a:bodyPr/>
          <a:lstStyle/>
          <a:p>
            <a:pPr eaLnBrk="1" hangingPunct="1"/>
            <a:r>
              <a:rPr lang="en-US" smtClean="0"/>
              <a:t>cartographic image</a:t>
            </a:r>
          </a:p>
          <a:p>
            <a:pPr eaLnBrk="1" hangingPunct="1"/>
            <a:r>
              <a:rPr lang="en-US" smtClean="0"/>
              <a:t>notated music </a:t>
            </a:r>
          </a:p>
          <a:p>
            <a:pPr eaLnBrk="1" hangingPunct="1"/>
            <a:r>
              <a:rPr lang="en-US" smtClean="0"/>
              <a:t>performed music</a:t>
            </a:r>
          </a:p>
          <a:p>
            <a:pPr eaLnBrk="1" hangingPunct="1"/>
            <a:r>
              <a:rPr lang="en-US" smtClean="0"/>
              <a:t>spoken word</a:t>
            </a:r>
          </a:p>
          <a:p>
            <a:pPr eaLnBrk="1" hangingPunct="1"/>
            <a:r>
              <a:rPr lang="en-US" smtClean="0"/>
              <a:t>still image</a:t>
            </a:r>
          </a:p>
          <a:p>
            <a:pPr eaLnBrk="1" hangingPunct="1"/>
            <a:r>
              <a:rPr lang="en-US" smtClean="0"/>
              <a:t>text</a:t>
            </a:r>
          </a:p>
          <a:p>
            <a:pPr eaLnBrk="1" hangingPunct="1"/>
            <a:endParaRPr lang="en-US" smtClean="0"/>
          </a:p>
          <a:p>
            <a:pPr eaLnBrk="1" hangingPunct="1">
              <a:buFont typeface="Arial" charset="0"/>
              <a:buNone/>
            </a:pPr>
            <a:endParaRPr lang="en-US" smtClean="0"/>
          </a:p>
        </p:txBody>
      </p:sp>
      <p:sp>
        <p:nvSpPr>
          <p:cNvPr id="22533" name="Content Placeholder 6"/>
          <p:cNvSpPr>
            <a:spLocks noGrp="1"/>
          </p:cNvSpPr>
          <p:nvPr>
            <p:ph sz="quarter" idx="4"/>
          </p:nvPr>
        </p:nvSpPr>
        <p:spPr>
          <a:xfrm>
            <a:off x="4645025" y="3551238"/>
            <a:ext cx="4041775" cy="2849562"/>
          </a:xfrm>
        </p:spPr>
        <p:txBody>
          <a:bodyPr/>
          <a:lstStyle/>
          <a:p>
            <a:pPr eaLnBrk="1" hangingPunct="1"/>
            <a:r>
              <a:rPr lang="en-US" smtClean="0"/>
              <a:t>two-dimensional moving image</a:t>
            </a:r>
          </a:p>
          <a:p>
            <a:pPr eaLnBrk="1" hangingPunct="1"/>
            <a:r>
              <a:rPr lang="en-US" smtClean="0"/>
              <a:t>still image</a:t>
            </a:r>
          </a:p>
          <a:p>
            <a:pPr eaLnBrk="1" hangingPunct="1"/>
            <a:r>
              <a:rPr lang="en-US" smtClean="0"/>
              <a:t>three-dimensional form</a:t>
            </a:r>
          </a:p>
          <a:p>
            <a:pPr eaLnBrk="1" hangingPunct="1"/>
            <a:r>
              <a:rPr lang="en-US" smtClean="0"/>
              <a:t>other</a:t>
            </a:r>
          </a:p>
          <a:p>
            <a:pPr eaLnBrk="1" hangingPunct="1"/>
            <a:r>
              <a:rPr lang="en-US" smtClean="0"/>
              <a:t>unspecified</a:t>
            </a:r>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smtClean="0"/>
              <a:t>Content type</a:t>
            </a:r>
            <a:br>
              <a:rPr lang="en-US" smtClean="0"/>
            </a:br>
            <a:r>
              <a:rPr lang="en-US" smtClean="0"/>
              <a:t>New MARC field 336</a:t>
            </a:r>
            <a:endParaRPr lang="en-US"/>
          </a:p>
        </p:txBody>
      </p:sp>
      <p:sp>
        <p:nvSpPr>
          <p:cNvPr id="23555" name="Content Placeholder 7"/>
          <p:cNvSpPr>
            <a:spLocks noGrp="1"/>
          </p:cNvSpPr>
          <p:nvPr>
            <p:ph idx="1"/>
          </p:nvPr>
        </p:nvSpPr>
        <p:spPr/>
        <p:txBody>
          <a:bodyPr/>
          <a:lstStyle/>
          <a:p>
            <a:pPr marL="514350" indent="-514350" eaLnBrk="1" hangingPunct="1">
              <a:buFont typeface="Arial" charset="0"/>
              <a:buNone/>
            </a:pPr>
            <a:endParaRPr lang="en-US" smtClean="0"/>
          </a:p>
          <a:p>
            <a:pPr marL="514350" indent="-514350" eaLnBrk="1" hangingPunct="1">
              <a:buFont typeface="Arial" charset="0"/>
              <a:buNone/>
            </a:pPr>
            <a:r>
              <a:rPr lang="en-US" smtClean="0"/>
              <a:t>336    $a notated music $2 rdacontent</a:t>
            </a:r>
          </a:p>
          <a:p>
            <a:pPr marL="514350" indent="-514350" eaLnBrk="1" hangingPunct="1">
              <a:buFont typeface="Arial" charset="0"/>
              <a:buNone/>
            </a:pPr>
            <a:endParaRPr lang="en-US" smtClean="0"/>
          </a:p>
          <a:p>
            <a:pPr marL="514350" indent="-514350" eaLnBrk="1" hangingPunct="1">
              <a:buFont typeface="Arial" charset="0"/>
              <a:buNone/>
            </a:pPr>
            <a:r>
              <a:rPr lang="en-US" smtClean="0"/>
              <a:t>336	 $a spoken word $2 rdacontent</a:t>
            </a:r>
          </a:p>
          <a:p>
            <a:pPr marL="514350" indent="-514350" eaLnBrk="1" hangingPunct="1">
              <a:buFont typeface="Arial" charset="0"/>
              <a:buNone/>
            </a:pPr>
            <a:endParaRPr lang="en-US" smtClean="0"/>
          </a:p>
          <a:p>
            <a:pPr marL="514350" indent="-514350" eaLnBrk="1" hangingPunct="1">
              <a:buFont typeface="Arial" charset="0"/>
              <a:buNone/>
            </a:pPr>
            <a:r>
              <a:rPr lang="en-US" sz="2400" smtClean="0"/>
              <a:t>This element may be repeated if there is more than one media type. This can be done either with separate 336 fields, or by repeating subfield $a in a single 336 field.</a:t>
            </a:r>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GMD vs. Types in MARC</a:t>
            </a:r>
          </a:p>
        </p:txBody>
      </p:sp>
      <p:sp>
        <p:nvSpPr>
          <p:cNvPr id="24579" name="Text Placeholder 3"/>
          <p:cNvSpPr>
            <a:spLocks noGrp="1"/>
          </p:cNvSpPr>
          <p:nvPr>
            <p:ph type="body" idx="1"/>
          </p:nvPr>
        </p:nvSpPr>
        <p:spPr>
          <a:xfrm>
            <a:off x="457200" y="1535113"/>
            <a:ext cx="4040188" cy="369887"/>
          </a:xfrm>
        </p:spPr>
        <p:txBody>
          <a:bodyPr>
            <a:normAutofit fontScale="92500" lnSpcReduction="20000"/>
          </a:bodyPr>
          <a:lstStyle/>
          <a:p>
            <a:pPr eaLnBrk="1" hangingPunct="1"/>
            <a:r>
              <a:rPr lang="en-US" smtClean="0"/>
              <a:t>AACR2</a:t>
            </a:r>
          </a:p>
        </p:txBody>
      </p:sp>
      <p:sp>
        <p:nvSpPr>
          <p:cNvPr id="24580" name="Content Placeholder 4"/>
          <p:cNvSpPr>
            <a:spLocks noGrp="1"/>
          </p:cNvSpPr>
          <p:nvPr>
            <p:ph sz="half" idx="2"/>
          </p:nvPr>
        </p:nvSpPr>
        <p:spPr>
          <a:xfrm>
            <a:off x="457200" y="1981200"/>
            <a:ext cx="4040188" cy="4144963"/>
          </a:xfrm>
        </p:spPr>
        <p:txBody>
          <a:bodyPr/>
          <a:lstStyle/>
          <a:p>
            <a:pPr eaLnBrk="1" hangingPunct="1">
              <a:buFont typeface="Arial" charset="0"/>
              <a:buNone/>
            </a:pPr>
            <a:r>
              <a:rPr lang="en-US" smtClean="0"/>
              <a:t>245 10 $a Fünf Violinkonzerte $h [electronic resource] / $c Giuseppe Tartini.</a:t>
            </a:r>
          </a:p>
          <a:p>
            <a:pPr eaLnBrk="1" hangingPunct="1">
              <a:buFont typeface="Arial" charset="0"/>
              <a:buNone/>
            </a:pPr>
            <a:r>
              <a:rPr lang="en-US" smtClean="0"/>
              <a:t>300      $a 1 online resource</a:t>
            </a:r>
          </a:p>
        </p:txBody>
      </p:sp>
      <p:sp>
        <p:nvSpPr>
          <p:cNvPr id="24581" name="Text Placeholder 5"/>
          <p:cNvSpPr>
            <a:spLocks noGrp="1"/>
          </p:cNvSpPr>
          <p:nvPr>
            <p:ph type="body" sz="quarter" idx="3"/>
          </p:nvPr>
        </p:nvSpPr>
        <p:spPr>
          <a:xfrm>
            <a:off x="4645025" y="1535113"/>
            <a:ext cx="4041775" cy="369887"/>
          </a:xfrm>
        </p:spPr>
        <p:txBody>
          <a:bodyPr>
            <a:normAutofit fontScale="92500" lnSpcReduction="20000"/>
          </a:bodyPr>
          <a:lstStyle/>
          <a:p>
            <a:pPr eaLnBrk="1" hangingPunct="1"/>
            <a:r>
              <a:rPr lang="en-US" smtClean="0"/>
              <a:t>RDA</a:t>
            </a:r>
          </a:p>
        </p:txBody>
      </p:sp>
      <p:sp>
        <p:nvSpPr>
          <p:cNvPr id="24582" name="Content Placeholder 6"/>
          <p:cNvSpPr>
            <a:spLocks noGrp="1"/>
          </p:cNvSpPr>
          <p:nvPr>
            <p:ph sz="quarter" idx="4"/>
          </p:nvPr>
        </p:nvSpPr>
        <p:spPr>
          <a:xfrm>
            <a:off x="4645025" y="1981200"/>
            <a:ext cx="4041775" cy="4144963"/>
          </a:xfrm>
        </p:spPr>
        <p:txBody>
          <a:bodyPr/>
          <a:lstStyle/>
          <a:p>
            <a:pPr eaLnBrk="1" hangingPunct="1">
              <a:buFont typeface="Arial" charset="0"/>
              <a:buNone/>
            </a:pPr>
            <a:r>
              <a:rPr lang="en-US" smtClean="0"/>
              <a:t>245 10 $a Fünf Violinkonzerte / $c Giuseppe Tartini.</a:t>
            </a:r>
          </a:p>
          <a:p>
            <a:pPr eaLnBrk="1" hangingPunct="1">
              <a:buFont typeface="Arial" charset="0"/>
              <a:buNone/>
            </a:pPr>
            <a:r>
              <a:rPr lang="en-US" smtClean="0"/>
              <a:t>300     $a 1 online resource</a:t>
            </a:r>
          </a:p>
          <a:p>
            <a:pPr eaLnBrk="1" hangingPunct="1">
              <a:buFont typeface="Arial" charset="0"/>
              <a:buNone/>
            </a:pPr>
            <a:r>
              <a:rPr lang="en-US" smtClean="0"/>
              <a:t>336     $a performed music $2 rdacontent</a:t>
            </a:r>
          </a:p>
          <a:p>
            <a:pPr eaLnBrk="1" hangingPunct="1">
              <a:buFont typeface="Arial" charset="0"/>
              <a:buNone/>
            </a:pPr>
            <a:r>
              <a:rPr lang="en-US" smtClean="0"/>
              <a:t>337     $a computer $2 rdamedia</a:t>
            </a:r>
          </a:p>
          <a:p>
            <a:pPr eaLnBrk="1" hangingPunct="1">
              <a:buFont typeface="Arial" charset="0"/>
              <a:buNone/>
            </a:pPr>
            <a:r>
              <a:rPr lang="en-US" smtClean="0"/>
              <a:t>338     $a online resource $2 rdacarrier</a:t>
            </a:r>
          </a:p>
          <a:p>
            <a:pPr eaLnBrk="1" hangingPunct="1">
              <a:buFont typeface="Arial" charset="0"/>
              <a:buNone/>
            </a:pPr>
            <a:endParaRPr lang="en-US" smtClean="0"/>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GMD vs. Types in user display</a:t>
            </a:r>
          </a:p>
        </p:txBody>
      </p:sp>
      <p:sp>
        <p:nvSpPr>
          <p:cNvPr id="23555" name="Content Placeholder 2"/>
          <p:cNvSpPr>
            <a:spLocks noGrp="1"/>
          </p:cNvSpPr>
          <p:nvPr>
            <p:ph idx="1"/>
          </p:nvPr>
        </p:nvSpPr>
        <p:spPr/>
        <p:txBody>
          <a:bodyPr>
            <a:normAutofit lnSpcReduction="10000"/>
          </a:bodyPr>
          <a:lstStyle/>
          <a:p>
            <a:pPr eaLnBrk="1" hangingPunct="1">
              <a:buFont typeface="Arial" pitchFamily="34" charset="0"/>
              <a:buNone/>
            </a:pPr>
            <a:r>
              <a:rPr lang="en-US" sz="2800" i="1" smtClean="0"/>
              <a:t>AACR2 catalog display</a:t>
            </a:r>
          </a:p>
          <a:p>
            <a:pPr lvl="1" eaLnBrk="1" hangingPunct="1">
              <a:buFont typeface="Arial" pitchFamily="34" charset="0"/>
              <a:buNone/>
            </a:pPr>
            <a:r>
              <a:rPr lang="en-US" sz="2400" smtClean="0"/>
              <a:t>Title: Crazy heart [sound recording] : original motion picture soundtrack.</a:t>
            </a:r>
          </a:p>
          <a:p>
            <a:pPr eaLnBrk="1" hangingPunct="1">
              <a:buFont typeface="Arial" pitchFamily="34" charset="0"/>
              <a:buNone/>
            </a:pPr>
            <a:r>
              <a:rPr lang="en-US" sz="2800" i="1" smtClean="0"/>
              <a:t>RDA catalog display</a:t>
            </a:r>
          </a:p>
          <a:p>
            <a:pPr lvl="1" eaLnBrk="1" hangingPunct="1">
              <a:buFont typeface="Arial" pitchFamily="34" charset="0"/>
              <a:buNone/>
            </a:pPr>
            <a:r>
              <a:rPr lang="en-US" sz="2400" smtClean="0"/>
              <a:t>Title: Crazy heart : original motion picture soundtrack.</a:t>
            </a:r>
          </a:p>
          <a:p>
            <a:pPr lvl="1" eaLnBrk="1" hangingPunct="1">
              <a:buFont typeface="Arial" pitchFamily="34" charset="0"/>
              <a:buNone/>
            </a:pPr>
            <a:r>
              <a:rPr lang="en-US" sz="2400" smtClean="0"/>
              <a:t>Medium: audio</a:t>
            </a:r>
          </a:p>
          <a:p>
            <a:pPr lvl="1" eaLnBrk="1" hangingPunct="1">
              <a:buFont typeface="Arial" pitchFamily="34" charset="0"/>
              <a:buNone/>
            </a:pPr>
            <a:r>
              <a:rPr lang="en-US" sz="2400" smtClean="0"/>
              <a:t>Format: audio disc</a:t>
            </a:r>
          </a:p>
          <a:p>
            <a:pPr lvl="1" eaLnBrk="1" hangingPunct="1">
              <a:buFont typeface="Arial" pitchFamily="34" charset="0"/>
              <a:buNone/>
            </a:pPr>
            <a:r>
              <a:rPr lang="en-US" sz="2400" smtClean="0"/>
              <a:t>Content type: performed music</a:t>
            </a:r>
          </a:p>
          <a:p>
            <a:pPr eaLnBrk="1" hangingPunct="1">
              <a:buFont typeface="Arial" pitchFamily="34" charset="0"/>
              <a:buNone/>
            </a:pPr>
            <a:r>
              <a:rPr lang="en-US" sz="2800" i="1" smtClean="0"/>
              <a:t>Alternately,</a:t>
            </a:r>
            <a:r>
              <a:rPr lang="en-US" sz="2800" smtClean="0"/>
              <a:t> the RDA “types” could be displayed as icons.</a:t>
            </a:r>
            <a:endParaRPr lang="en-US" sz="2800" i="1" smtClean="0"/>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Elements : Bibliographic</a:t>
            </a:r>
            <a:endParaRPr lang="en-US"/>
          </a:p>
        </p:txBody>
      </p:sp>
      <p:sp>
        <p:nvSpPr>
          <p:cNvPr id="3" name="Content Placeholder 2"/>
          <p:cNvSpPr>
            <a:spLocks noGrp="1"/>
          </p:cNvSpPr>
          <p:nvPr>
            <p:ph idx="1"/>
          </p:nvPr>
        </p:nvSpPr>
        <p:spPr/>
        <p:txBody>
          <a:bodyPr/>
          <a:lstStyle/>
          <a:p>
            <a:r>
              <a:rPr lang="en-US" smtClean="0"/>
              <a:t>Relationship terms</a:t>
            </a:r>
          </a:p>
          <a:p>
            <a:endParaRPr lang="en-US" smtClean="0"/>
          </a:p>
          <a:p>
            <a:pPr lvl="1">
              <a:buNone/>
            </a:pPr>
            <a:r>
              <a:rPr lang="en-US" sz="2000" smtClean="0"/>
              <a:t>100 1   $a Card, Orson Scott, </a:t>
            </a:r>
            <a:r>
              <a:rPr lang="en-US" sz="2000" smtClean="0">
                <a:solidFill>
                  <a:srgbClr val="FF0000"/>
                </a:solidFill>
              </a:rPr>
              <a:t>$e author.</a:t>
            </a:r>
          </a:p>
          <a:p>
            <a:pPr lvl="1">
              <a:buNone/>
            </a:pPr>
            <a:r>
              <a:rPr lang="en-US" sz="2000" smtClean="0"/>
              <a:t>240 10 $a First meetings. $l French</a:t>
            </a:r>
          </a:p>
          <a:p>
            <a:pPr lvl="1">
              <a:buNone/>
            </a:pPr>
            <a:r>
              <a:rPr lang="en-US" sz="2000" smtClean="0"/>
              <a:t>245 10 $a Ender Wiggin : $b premières rencontres / $c Orson Scott Card ; traduit de l’anglais par Florence Bury.</a:t>
            </a:r>
          </a:p>
          <a:p>
            <a:pPr lvl="1">
              <a:buNone/>
            </a:pPr>
            <a:r>
              <a:rPr lang="en-US" sz="2000" smtClean="0"/>
              <a:t>700 1   $a Bury, Florence, </a:t>
            </a:r>
            <a:r>
              <a:rPr lang="en-US" sz="2000" smtClean="0">
                <a:solidFill>
                  <a:srgbClr val="FF0000"/>
                </a:solidFill>
              </a:rPr>
              <a:t>$e translator.</a:t>
            </a:r>
          </a:p>
          <a:p>
            <a:pPr>
              <a:buNone/>
            </a:pP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Elements : Bibliographic</a:t>
            </a:r>
            <a:endParaRPr lang="en-US"/>
          </a:p>
        </p:txBody>
      </p:sp>
      <p:sp>
        <p:nvSpPr>
          <p:cNvPr id="3" name="Content Placeholder 2"/>
          <p:cNvSpPr>
            <a:spLocks noGrp="1"/>
          </p:cNvSpPr>
          <p:nvPr>
            <p:ph idx="1"/>
          </p:nvPr>
        </p:nvSpPr>
        <p:spPr/>
        <p:txBody>
          <a:bodyPr/>
          <a:lstStyle/>
          <a:p>
            <a:r>
              <a:rPr lang="en-US" smtClean="0"/>
              <a:t>Relationship terms</a:t>
            </a:r>
          </a:p>
          <a:p>
            <a:endParaRPr lang="en-US" smtClean="0"/>
          </a:p>
          <a:p>
            <a:pPr lvl="1">
              <a:buNone/>
            </a:pPr>
            <a:r>
              <a:rPr lang="en-US" sz="2000" smtClean="0"/>
              <a:t>100 1   $a Card, Orson Scott, $e author.</a:t>
            </a:r>
          </a:p>
          <a:p>
            <a:pPr lvl="1">
              <a:buNone/>
            </a:pPr>
            <a:r>
              <a:rPr lang="en-US" sz="2000" smtClean="0"/>
              <a:t>245 10 $a Hidden empire / $c Orson Scott Card.</a:t>
            </a:r>
          </a:p>
          <a:p>
            <a:pPr lvl="1">
              <a:buNone/>
            </a:pPr>
            <a:r>
              <a:rPr lang="en-US" sz="2000" smtClean="0"/>
              <a:t>250	     $a First mass market edition.</a:t>
            </a:r>
          </a:p>
          <a:p>
            <a:pPr lvl="1">
              <a:buNone/>
            </a:pPr>
            <a:r>
              <a:rPr lang="en-US" sz="2000" smtClean="0"/>
              <a:t>700 1   </a:t>
            </a:r>
            <a:r>
              <a:rPr lang="en-US" sz="2000" smtClean="0">
                <a:solidFill>
                  <a:srgbClr val="FF0000"/>
                </a:solidFill>
              </a:rPr>
              <a:t>$i Sequel to (work): </a:t>
            </a:r>
            <a:r>
              <a:rPr lang="en-US" sz="2000" smtClean="0"/>
              <a:t>$a Card, Orson Scott. $t Empire.</a:t>
            </a:r>
            <a:endParaRPr lang="en-US" sz="2000" smtClean="0">
              <a:solidFill>
                <a:srgbClr val="FF0000"/>
              </a:solidFill>
            </a:endParaRPr>
          </a:p>
          <a:p>
            <a:pPr>
              <a:buNone/>
            </a:pP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Possible index display using relationship terms</a:t>
            </a:r>
            <a:endParaRPr lang="en-US"/>
          </a:p>
        </p:txBody>
      </p:sp>
      <p:sp>
        <p:nvSpPr>
          <p:cNvPr id="3" name="Content Placeholder 2"/>
          <p:cNvSpPr>
            <a:spLocks noGrp="1"/>
          </p:cNvSpPr>
          <p:nvPr>
            <p:ph idx="1"/>
          </p:nvPr>
        </p:nvSpPr>
        <p:spPr/>
        <p:txBody>
          <a:bodyPr>
            <a:normAutofit lnSpcReduction="10000"/>
          </a:bodyPr>
          <a:lstStyle/>
          <a:p>
            <a:pPr>
              <a:buNone/>
            </a:pPr>
            <a:r>
              <a:rPr lang="en-US" i="1" smtClean="0"/>
              <a:t>Catalog browse by author:</a:t>
            </a:r>
          </a:p>
          <a:p>
            <a:pPr>
              <a:buNone/>
            </a:pPr>
            <a:r>
              <a:rPr lang="en-US" smtClean="0"/>
              <a:t>Moser, Barbara, author.			1 hit</a:t>
            </a:r>
          </a:p>
          <a:p>
            <a:pPr>
              <a:buNone/>
            </a:pPr>
            <a:r>
              <a:rPr lang="en-US" smtClean="0"/>
              <a:t>Moser, Barry, author.				17 hits</a:t>
            </a:r>
          </a:p>
          <a:p>
            <a:pPr>
              <a:buNone/>
            </a:pPr>
            <a:r>
              <a:rPr lang="en-US" smtClean="0"/>
              <a:t>Moser, Barry, book designer.		5 hits</a:t>
            </a:r>
          </a:p>
          <a:p>
            <a:pPr>
              <a:buNone/>
            </a:pPr>
            <a:r>
              <a:rPr lang="en-US" smtClean="0"/>
              <a:t>Moser, Barry, illustrator.			64 hits</a:t>
            </a:r>
          </a:p>
          <a:p>
            <a:pPr>
              <a:buNone/>
            </a:pPr>
            <a:r>
              <a:rPr lang="en-US" smtClean="0"/>
              <a:t>Moser, Barry, signer.				1 hit</a:t>
            </a:r>
          </a:p>
          <a:p>
            <a:pPr>
              <a:buNone/>
            </a:pPr>
            <a:r>
              <a:rPr lang="en-US" smtClean="0"/>
              <a:t>Moser, Barry, wood-engraver.		29 hits</a:t>
            </a:r>
          </a:p>
          <a:p>
            <a:pPr>
              <a:buNone/>
            </a:pPr>
            <a:r>
              <a:rPr lang="en-US" smtClean="0"/>
              <a:t>Moser, Benjamin, author.			4 hits</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Record Creation</a:t>
            </a:r>
            <a:endParaRPr lang="en-US"/>
          </a:p>
        </p:txBody>
      </p:sp>
      <p:sp>
        <p:nvSpPr>
          <p:cNvPr id="3" name="Content Placeholder 2"/>
          <p:cNvSpPr>
            <a:spLocks noGrp="1"/>
          </p:cNvSpPr>
          <p:nvPr>
            <p:ph idx="1"/>
          </p:nvPr>
        </p:nvSpPr>
        <p:spPr/>
        <p:txBody>
          <a:bodyPr/>
          <a:lstStyle/>
          <a:p>
            <a:r>
              <a:rPr lang="en-US" smtClean="0"/>
              <a:t>Anyone can create RDA bibliographic records in OCLC, following OCLC’s policies</a:t>
            </a:r>
          </a:p>
          <a:p>
            <a:r>
              <a:rPr lang="en-US" smtClean="0"/>
              <a:t>NACO institutions that have been trained can create RDA authority records, or revise AACR2 records to include RDA elements, change the access point if necessary, and recode them to RDA</a:t>
            </a:r>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0"/>
            <a:ext cx="6981544" cy="6172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Elements: Authority</a:t>
            </a:r>
            <a:endParaRPr lang="en-US"/>
          </a:p>
        </p:txBody>
      </p:sp>
      <p:sp>
        <p:nvSpPr>
          <p:cNvPr id="3" name="Content Placeholder 2"/>
          <p:cNvSpPr>
            <a:spLocks noGrp="1"/>
          </p:cNvSpPr>
          <p:nvPr>
            <p:ph idx="1"/>
          </p:nvPr>
        </p:nvSpPr>
        <p:spPr/>
        <p:txBody>
          <a:bodyPr numCol="2">
            <a:normAutofit/>
          </a:bodyPr>
          <a:lstStyle/>
          <a:p>
            <a:pPr>
              <a:buNone/>
            </a:pPr>
            <a:r>
              <a:rPr lang="en-US" sz="2400" smtClean="0"/>
              <a:t>Dates (046)		</a:t>
            </a:r>
          </a:p>
          <a:p>
            <a:pPr>
              <a:buNone/>
            </a:pPr>
            <a:r>
              <a:rPr lang="en-US" sz="2400" smtClean="0"/>
              <a:t>Content type (336)	</a:t>
            </a:r>
          </a:p>
          <a:p>
            <a:pPr>
              <a:buNone/>
            </a:pPr>
            <a:r>
              <a:rPr lang="en-US" sz="2400"/>
              <a:t>Other </a:t>
            </a:r>
            <a:r>
              <a:rPr lang="en-US" sz="2400" smtClean="0"/>
              <a:t>attributes of person or corporate body </a:t>
            </a:r>
            <a:r>
              <a:rPr lang="en-US" sz="2400"/>
              <a:t>(368)</a:t>
            </a:r>
            <a:endParaRPr lang="en-US" sz="2400" smtClean="0"/>
          </a:p>
          <a:p>
            <a:pPr>
              <a:buNone/>
            </a:pPr>
            <a:r>
              <a:rPr lang="en-US" sz="2400" smtClean="0"/>
              <a:t>Associated place (370)</a:t>
            </a:r>
          </a:p>
          <a:p>
            <a:pPr>
              <a:buNone/>
            </a:pPr>
            <a:r>
              <a:rPr lang="en-US" sz="2400" smtClean="0"/>
              <a:t>Address (371)	</a:t>
            </a:r>
          </a:p>
          <a:p>
            <a:pPr>
              <a:buNone/>
            </a:pPr>
            <a:r>
              <a:rPr lang="en-US" sz="2400" smtClean="0"/>
              <a:t>Field of activity (372)</a:t>
            </a:r>
          </a:p>
          <a:p>
            <a:pPr>
              <a:buNone/>
            </a:pPr>
            <a:r>
              <a:rPr lang="en-US" sz="2400" smtClean="0"/>
              <a:t>Affiliation (373)	</a:t>
            </a:r>
          </a:p>
          <a:p>
            <a:pPr>
              <a:buNone/>
            </a:pPr>
            <a:r>
              <a:rPr lang="en-US" sz="2400" smtClean="0"/>
              <a:t>Occupation (374)</a:t>
            </a:r>
          </a:p>
          <a:p>
            <a:pPr>
              <a:buNone/>
            </a:pPr>
            <a:endParaRPr lang="en-US" sz="2400" smtClean="0"/>
          </a:p>
          <a:p>
            <a:pPr>
              <a:buNone/>
            </a:pPr>
            <a:r>
              <a:rPr lang="en-US" sz="2400" smtClean="0"/>
              <a:t>Gender </a:t>
            </a:r>
            <a:r>
              <a:rPr lang="en-US" sz="2400"/>
              <a:t>(375</a:t>
            </a:r>
            <a:r>
              <a:rPr lang="en-US" sz="2400" smtClean="0"/>
              <a:t>)</a:t>
            </a:r>
          </a:p>
          <a:p>
            <a:pPr>
              <a:buNone/>
            </a:pPr>
            <a:r>
              <a:rPr lang="en-US" sz="2400" smtClean="0"/>
              <a:t>Family </a:t>
            </a:r>
            <a:r>
              <a:rPr lang="en-US" sz="2400"/>
              <a:t>info (376</a:t>
            </a:r>
            <a:r>
              <a:rPr lang="en-US" sz="2400" smtClean="0"/>
              <a:t>)</a:t>
            </a:r>
          </a:p>
          <a:p>
            <a:pPr>
              <a:buNone/>
            </a:pPr>
            <a:r>
              <a:rPr lang="en-US" sz="2400" smtClean="0"/>
              <a:t>Language </a:t>
            </a:r>
            <a:r>
              <a:rPr lang="en-US" sz="2400"/>
              <a:t>(377</a:t>
            </a:r>
            <a:r>
              <a:rPr lang="en-US" sz="2400" smtClean="0"/>
              <a:t>)</a:t>
            </a:r>
          </a:p>
          <a:p>
            <a:pPr>
              <a:buNone/>
            </a:pPr>
            <a:r>
              <a:rPr lang="en-US" sz="2400"/>
              <a:t>Fuller </a:t>
            </a:r>
            <a:r>
              <a:rPr lang="en-US" sz="2400" smtClean="0"/>
              <a:t>form of personal name </a:t>
            </a:r>
            <a:r>
              <a:rPr lang="en-US" sz="2400"/>
              <a:t>(378</a:t>
            </a:r>
            <a:r>
              <a:rPr lang="en-US" sz="2400" smtClean="0"/>
              <a:t>)</a:t>
            </a:r>
          </a:p>
          <a:p>
            <a:pPr>
              <a:buNone/>
            </a:pPr>
            <a:r>
              <a:rPr lang="en-US" sz="2400"/>
              <a:t>Form of work (380</a:t>
            </a:r>
            <a:r>
              <a:rPr lang="en-US" sz="2400" smtClean="0"/>
              <a:t>)</a:t>
            </a:r>
          </a:p>
          <a:p>
            <a:pPr>
              <a:buNone/>
            </a:pPr>
            <a:r>
              <a:rPr lang="en-US" sz="2400" smtClean="0"/>
              <a:t>Medium of performance (382</a:t>
            </a:r>
            <a:r>
              <a:rPr lang="en-US" sz="2400"/>
              <a:t>)</a:t>
            </a:r>
          </a:p>
          <a:p>
            <a:pPr>
              <a:buNone/>
            </a:pPr>
            <a:r>
              <a:rPr lang="en-US" sz="2400" smtClean="0"/>
              <a:t>Musical work number (383)</a:t>
            </a:r>
          </a:p>
          <a:p>
            <a:pPr>
              <a:buNone/>
            </a:pPr>
            <a:r>
              <a:rPr lang="en-US" sz="2400" smtClean="0"/>
              <a:t>Key of musical work (384)</a:t>
            </a:r>
            <a:endParaRPr lang="en-US" sz="2400"/>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569" y="1143000"/>
            <a:ext cx="6985631"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Searching by attribute in OCLC AF</a:t>
            </a:r>
            <a:endParaRPr lang="en-US"/>
          </a:p>
        </p:txBody>
      </p:sp>
      <p:sp>
        <p:nvSpPr>
          <p:cNvPr id="7" name="Oval 6"/>
          <p:cNvSpPr/>
          <p:nvPr/>
        </p:nvSpPr>
        <p:spPr>
          <a:xfrm>
            <a:off x="5029200" y="13716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0400" y="4191000"/>
            <a:ext cx="1295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876800" y="4191000"/>
            <a:ext cx="1295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42</a:t>
            </a:fld>
            <a:endParaRPr lang="en-US"/>
          </a:p>
        </p:txBody>
      </p:sp>
    </p:spTree>
    <p:extLst>
      <p:ext uri="{BB962C8B-B14F-4D97-AF65-F5344CB8AC3E}">
        <p14:creationId xmlns:p14="http://schemas.microsoft.com/office/powerpoint/2010/main" val="39357631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0"/>
            <a:ext cx="7562850" cy="6199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D9C49103-BF25-40F8-B3AE-5D66D475ADE9}" type="slidenum">
              <a:rPr lang="en-US" smtClean="0"/>
              <a:pPr/>
              <a:t>43</a:t>
            </a:fld>
            <a:endParaRPr lang="en-US"/>
          </a:p>
        </p:txBody>
      </p:sp>
    </p:spTree>
    <p:extLst>
      <p:ext uri="{BB962C8B-B14F-4D97-AF65-F5344CB8AC3E}">
        <p14:creationId xmlns:p14="http://schemas.microsoft.com/office/powerpoint/2010/main" val="22681227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1651"/>
            <a:ext cx="8553450" cy="6000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2133600" y="39624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95400" y="4191000"/>
            <a:ext cx="457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95400" y="4495800"/>
            <a:ext cx="4572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44</a:t>
            </a:fld>
            <a:endParaRPr lang="en-US"/>
          </a:p>
        </p:txBody>
      </p:sp>
    </p:spTree>
    <p:extLst>
      <p:ext uri="{BB962C8B-B14F-4D97-AF65-F5344CB8AC3E}">
        <p14:creationId xmlns:p14="http://schemas.microsoft.com/office/powerpoint/2010/main" val="42825262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Practices</a:t>
            </a:r>
            <a:endParaRPr lang="en-US"/>
          </a:p>
        </p:txBody>
      </p:sp>
      <p:sp>
        <p:nvSpPr>
          <p:cNvPr id="3" name="Content Placeholder 2"/>
          <p:cNvSpPr>
            <a:spLocks noGrp="1"/>
          </p:cNvSpPr>
          <p:nvPr>
            <p:ph idx="1"/>
          </p:nvPr>
        </p:nvSpPr>
        <p:spPr/>
        <p:txBody>
          <a:bodyPr/>
          <a:lstStyle/>
          <a:p>
            <a:r>
              <a:rPr lang="en-US" smtClean="0"/>
              <a:t>Very few abbreviations</a:t>
            </a:r>
          </a:p>
          <a:p>
            <a:r>
              <a:rPr lang="en-US" smtClean="0"/>
              <a:t>Publisher statements fully transcribed</a:t>
            </a:r>
          </a:p>
          <a:p>
            <a:r>
              <a:rPr lang="en-US" smtClean="0"/>
              <a:t>Elimination of “rule of three”</a:t>
            </a:r>
          </a:p>
          <a:p>
            <a:pPr lvl="1"/>
            <a:r>
              <a:rPr lang="en-US" smtClean="0"/>
              <a:t>More names will appear in title page transcriptions</a:t>
            </a:r>
          </a:p>
          <a:p>
            <a:pPr lvl="1"/>
            <a:r>
              <a:rPr lang="en-US" smtClean="0"/>
              <a:t>Potentially, more names will be given access points in the record</a:t>
            </a:r>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Vocabulary</a:t>
            </a:r>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u="sng" smtClean="0"/>
              <a:t>AACR2</a:t>
            </a:r>
            <a:r>
              <a:rPr lang="en-US" smtClean="0"/>
              <a:t>			</a:t>
            </a:r>
            <a:r>
              <a:rPr lang="en-US" u="sng" smtClean="0"/>
              <a:t>RDA</a:t>
            </a:r>
          </a:p>
          <a:p>
            <a:pPr marL="0" indent="0">
              <a:buNone/>
            </a:pPr>
            <a:r>
              <a:rPr lang="en-US" smtClean="0"/>
              <a:t>Heading			Authorized access point</a:t>
            </a:r>
          </a:p>
          <a:p>
            <a:pPr marL="0" indent="0">
              <a:buNone/>
            </a:pPr>
            <a:r>
              <a:rPr lang="en-US" smtClean="0"/>
              <a:t>Main entry			Principal creator</a:t>
            </a:r>
          </a:p>
          <a:p>
            <a:pPr marL="0" indent="0">
              <a:buNone/>
            </a:pPr>
            <a:r>
              <a:rPr lang="en-US" smtClean="0"/>
              <a:t>Title main entry		(no equivalent)</a:t>
            </a:r>
          </a:p>
          <a:p>
            <a:pPr marL="0" indent="0">
              <a:buNone/>
            </a:pPr>
            <a:r>
              <a:rPr lang="en-US" smtClean="0"/>
              <a:t>Added entry		Access point</a:t>
            </a:r>
          </a:p>
          <a:p>
            <a:pPr marL="0" indent="0">
              <a:buNone/>
            </a:pPr>
            <a:r>
              <a:rPr lang="en-US" smtClean="0"/>
              <a:t>See reference		Variant access point</a:t>
            </a:r>
          </a:p>
          <a:p>
            <a:pPr marL="0" indent="0">
              <a:buNone/>
            </a:pPr>
            <a:r>
              <a:rPr lang="en-US" smtClean="0"/>
              <a:t>Uniform title		Preferred title, </a:t>
            </a:r>
            <a:r>
              <a:rPr lang="en-US" i="1" smtClean="0"/>
              <a:t>also</a:t>
            </a:r>
            <a:endParaRPr lang="en-US" smtClean="0"/>
          </a:p>
          <a:p>
            <a:pPr marL="0" indent="0">
              <a:buNone/>
            </a:pPr>
            <a:r>
              <a:rPr lang="en-US"/>
              <a:t>	</a:t>
            </a:r>
            <a:r>
              <a:rPr lang="en-US" smtClean="0"/>
              <a:t>			Authorized access point 				for a work or expression</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46</a:t>
            </a:fld>
            <a:endParaRPr lang="en-US"/>
          </a:p>
        </p:txBody>
      </p:sp>
    </p:spTree>
    <p:extLst>
      <p:ext uri="{BB962C8B-B14F-4D97-AF65-F5344CB8AC3E}">
        <p14:creationId xmlns:p14="http://schemas.microsoft.com/office/powerpoint/2010/main" val="37273883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Vocabulary</a:t>
            </a:r>
            <a:endParaRPr lang="en-US"/>
          </a:p>
        </p:txBody>
      </p:sp>
      <p:sp>
        <p:nvSpPr>
          <p:cNvPr id="3" name="Content Placeholder 2"/>
          <p:cNvSpPr>
            <a:spLocks noGrp="1"/>
          </p:cNvSpPr>
          <p:nvPr>
            <p:ph idx="1"/>
          </p:nvPr>
        </p:nvSpPr>
        <p:spPr/>
        <p:txBody>
          <a:bodyPr/>
          <a:lstStyle/>
          <a:p>
            <a:pPr marL="0" indent="0">
              <a:buNone/>
            </a:pPr>
            <a:r>
              <a:rPr lang="en-US" u="sng" smtClean="0"/>
              <a:t>AACR2</a:t>
            </a:r>
            <a:r>
              <a:rPr lang="en-US" smtClean="0"/>
              <a:t>			</a:t>
            </a:r>
            <a:r>
              <a:rPr lang="en-US" u="sng" smtClean="0"/>
              <a:t>RDA</a:t>
            </a:r>
          </a:p>
          <a:p>
            <a:pPr marL="0" indent="0">
              <a:buNone/>
            </a:pPr>
            <a:r>
              <a:rPr lang="en-US" smtClean="0"/>
              <a:t>(no equivalent)		Element (= FRBR’s 							attribute)</a:t>
            </a:r>
          </a:p>
          <a:p>
            <a:pPr marL="0" indent="0">
              <a:buNone/>
            </a:pPr>
            <a:r>
              <a:rPr lang="en-US" smtClean="0"/>
              <a:t>(no equivalent)		FRBR terms such as						expression</a:t>
            </a:r>
          </a:p>
          <a:p>
            <a:pPr marL="0" indent="0">
              <a:buNone/>
            </a:pPr>
            <a:r>
              <a:rPr lang="en-US"/>
              <a:t>	</a:t>
            </a:r>
            <a:r>
              <a:rPr lang="en-US" smtClean="0"/>
              <a:t>				manifestation</a:t>
            </a:r>
          </a:p>
          <a:p>
            <a:pPr marL="0" indent="0">
              <a:buNone/>
            </a:pPr>
            <a:r>
              <a:rPr lang="en-US"/>
              <a:t>	</a:t>
            </a:r>
            <a:r>
              <a:rPr lang="en-US" smtClean="0"/>
              <a:t>				user tasks</a:t>
            </a:r>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47</a:t>
            </a:fld>
            <a:endParaRPr lang="en-US"/>
          </a:p>
        </p:txBody>
      </p:sp>
    </p:spTree>
    <p:extLst>
      <p:ext uri="{BB962C8B-B14F-4D97-AF65-F5344CB8AC3E}">
        <p14:creationId xmlns:p14="http://schemas.microsoft.com/office/powerpoint/2010/main" val="16389447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Terminology Quiz</a:t>
            </a:r>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48</a:t>
            </a:fld>
            <a:endParaRPr lang="en-US"/>
          </a:p>
        </p:txBody>
      </p:sp>
    </p:spTree>
    <p:extLst>
      <p:ext uri="{BB962C8B-B14F-4D97-AF65-F5344CB8AC3E}">
        <p14:creationId xmlns:p14="http://schemas.microsoft.com/office/powerpoint/2010/main" val="3475847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p:txBody>
          <a:bodyPr/>
          <a:lstStyle/>
          <a:p>
            <a:pPr algn="ctr" eaLnBrk="1" hangingPunct="1">
              <a:buFont typeface="Wingdings" pitchFamily="2" charset="2"/>
              <a:buNone/>
            </a:pPr>
            <a:endParaRPr lang="en-US" dirty="0" smtClean="0"/>
          </a:p>
          <a:p>
            <a:pPr algn="ctr" eaLnBrk="1" hangingPunct="1">
              <a:buFont typeface="Arial" charset="0"/>
              <a:buNone/>
            </a:pPr>
            <a:r>
              <a:rPr lang="en-US" b="1" smtClean="0"/>
              <a:t>Questions</a:t>
            </a:r>
            <a:r>
              <a:rPr lang="en-US" b="1" dirty="0" smtClean="0"/>
              <a:t>?</a:t>
            </a:r>
          </a:p>
          <a:p>
            <a:pPr algn="ctr" eaLnBrk="1" hangingPunct="1">
              <a:buFont typeface="Arial" charset="0"/>
              <a:buNone/>
            </a:pPr>
            <a:endParaRPr lang="en-US" b="1" dirty="0"/>
          </a:p>
          <a:p>
            <a:pPr marL="0" indent="0" algn="ctr">
              <a:buNone/>
            </a:pPr>
            <a:r>
              <a:rPr lang="en-US" b="1"/>
              <a:t>RDA Training</a:t>
            </a:r>
            <a:br>
              <a:rPr lang="en-US" b="1"/>
            </a:br>
            <a:r>
              <a:rPr lang="en-US" b="1"/>
              <a:t>University of Nevada, </a:t>
            </a:r>
            <a:r>
              <a:rPr lang="en-US" b="1" smtClean="0"/>
              <a:t>Las Vegas</a:t>
            </a:r>
            <a:endParaRPr lang="en-US" b="1"/>
          </a:p>
          <a:p>
            <a:pPr marL="0" indent="0" algn="ctr">
              <a:buNone/>
            </a:pPr>
            <a:r>
              <a:rPr lang="en-US" b="1" smtClean="0"/>
              <a:t>May 2013</a:t>
            </a:r>
            <a:endParaRPr lang="en-US" dirty="0"/>
          </a:p>
        </p:txBody>
      </p:sp>
      <p:sp>
        <p:nvSpPr>
          <p:cNvPr id="5" name="Title 4"/>
          <p:cNvSpPr txBox="1">
            <a:spLocks/>
          </p:cNvSpPr>
          <p:nvPr/>
        </p:nvSpPr>
        <p:spPr>
          <a:xfrm>
            <a:off x="685800" y="838200"/>
            <a:ext cx="7772400" cy="1470025"/>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smtClean="0"/>
              <a:t>Module 2</a:t>
            </a:r>
            <a:br>
              <a:rPr lang="en-US" sz="3600" b="1" smtClean="0"/>
            </a:br>
            <a:r>
              <a:rPr lang="en-US" sz="3600" b="1" smtClean="0"/>
              <a:t>RDA Basics</a:t>
            </a:r>
            <a:br>
              <a:rPr lang="en-US" sz="3600" b="1" smtClean="0"/>
            </a:br>
            <a:r>
              <a:rPr lang="en-US" sz="3600" b="1" smtClean="0"/>
              <a:t>Recognizing and Using RDA Records</a:t>
            </a:r>
            <a:br>
              <a:rPr lang="en-US" sz="3600" b="1" smtClean="0"/>
            </a:br>
            <a:endParaRPr lang="en-US" sz="2400"/>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49</a:t>
            </a:fld>
            <a:endParaRPr lang="en-US"/>
          </a:p>
        </p:txBody>
      </p:sp>
    </p:spTree>
    <p:extLst>
      <p:ext uri="{BB962C8B-B14F-4D97-AF65-F5344CB8AC3E}">
        <p14:creationId xmlns:p14="http://schemas.microsoft.com/office/powerpoint/2010/main" val="1563463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r>
              <a:rPr lang="en-US" smtClean="0"/>
              <a:t>OCLC RDA Policy </a:t>
            </a:r>
            <a:br>
              <a:rPr lang="en-US" smtClean="0"/>
            </a:br>
            <a:r>
              <a:rPr lang="en-US" smtClean="0"/>
              <a:t>(bibliographic records)</a:t>
            </a:r>
          </a:p>
        </p:txBody>
      </p:sp>
      <p:sp>
        <p:nvSpPr>
          <p:cNvPr id="4099" name="Content Placeholder 2"/>
          <p:cNvSpPr>
            <a:spLocks noGrp="1"/>
          </p:cNvSpPr>
          <p:nvPr>
            <p:ph idx="1"/>
          </p:nvPr>
        </p:nvSpPr>
        <p:spPr/>
        <p:txBody>
          <a:bodyPr>
            <a:normAutofit/>
          </a:bodyPr>
          <a:lstStyle/>
          <a:p>
            <a:pPr marL="0" indent="0">
              <a:buNone/>
            </a:pPr>
            <a:r>
              <a:rPr lang="en-US"/>
              <a:t>http://www.oclc.org/rda/new-policy.en.html </a:t>
            </a:r>
            <a:endParaRPr lang="en-US" smtClean="0"/>
          </a:p>
          <a:p>
            <a:pPr marL="0" indent="0">
              <a:buNone/>
            </a:pPr>
            <a:endParaRPr lang="en-US"/>
          </a:p>
          <a:p>
            <a:pPr lvl="1"/>
            <a:r>
              <a:rPr lang="en-US" smtClean="0"/>
              <a:t>Original cataloging may be contributed in RDA</a:t>
            </a:r>
          </a:p>
          <a:p>
            <a:pPr lvl="1"/>
            <a:r>
              <a:rPr lang="en-US" smtClean="0"/>
              <a:t>Non-RDA master records may be upgraded to RDA</a:t>
            </a:r>
          </a:p>
          <a:p>
            <a:pPr lvl="1"/>
            <a:r>
              <a:rPr lang="en-US" smtClean="0"/>
              <a:t>Do not convert RDA records back to AACR2</a:t>
            </a:r>
          </a:p>
          <a:p>
            <a:pPr lvl="1"/>
            <a:r>
              <a:rPr lang="en-US" smtClean="0"/>
              <a:t>Some RDA elements may be added to non-RDA records without fully upgrading the record</a:t>
            </a:r>
          </a:p>
          <a:p>
            <a:pPr lvl="1"/>
            <a:endParaRPr lang="en-US" smtClean="0"/>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catalog/people/rlm/RDALV201305/index.htm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50</a:t>
            </a:fld>
            <a:endParaRPr lang="en-US"/>
          </a:p>
        </p:txBody>
      </p:sp>
    </p:spTree>
    <p:extLst>
      <p:ext uri="{BB962C8B-B14F-4D97-AF65-F5344CB8AC3E}">
        <p14:creationId xmlns:p14="http://schemas.microsoft.com/office/powerpoint/2010/main" val="1527643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r>
              <a:rPr lang="en-US" smtClean="0"/>
              <a:t>PCC RDA Policy </a:t>
            </a:r>
            <a:br>
              <a:rPr lang="en-US" smtClean="0"/>
            </a:br>
            <a:r>
              <a:rPr lang="en-US" smtClean="0"/>
              <a:t>(authority records)</a:t>
            </a:r>
          </a:p>
        </p:txBody>
      </p:sp>
      <p:sp>
        <p:nvSpPr>
          <p:cNvPr id="5123" name="Content Placeholder 2"/>
          <p:cNvSpPr>
            <a:spLocks noGrp="1"/>
          </p:cNvSpPr>
          <p:nvPr>
            <p:ph idx="1"/>
          </p:nvPr>
        </p:nvSpPr>
        <p:spPr/>
        <p:txBody>
          <a:bodyPr>
            <a:normAutofit/>
          </a:bodyPr>
          <a:lstStyle/>
          <a:p>
            <a:r>
              <a:rPr lang="en-US" smtClean="0"/>
              <a:t>Original authority records must be RDA. </a:t>
            </a:r>
          </a:p>
          <a:p>
            <a:r>
              <a:rPr lang="en-US"/>
              <a:t>If any change is made to </a:t>
            </a:r>
            <a:r>
              <a:rPr lang="en-US" smtClean="0"/>
              <a:t>a non-RDA </a:t>
            </a:r>
            <a:r>
              <a:rPr lang="en-US"/>
              <a:t>authority record it must be converted to RDA</a:t>
            </a:r>
          </a:p>
          <a:p>
            <a:pPr lvl="1"/>
            <a:r>
              <a:rPr lang="en-US" smtClean="0"/>
              <a:t>RDA elements may be added</a:t>
            </a:r>
          </a:p>
          <a:p>
            <a:pPr lvl="1"/>
            <a:r>
              <a:rPr lang="en-US" smtClean="0"/>
              <a:t>If the RDA authorized access point is different from AACR2, the 1XX should be changed</a:t>
            </a:r>
          </a:p>
          <a:p>
            <a:pPr lvl="1"/>
            <a:r>
              <a:rPr lang="en-US" smtClean="0"/>
              <a:t>The old heading is recorded in 4XX with $w nnea</a:t>
            </a:r>
          </a:p>
          <a:p>
            <a:pPr lvl="1"/>
            <a:r>
              <a:rPr lang="en-US" smtClean="0"/>
              <a:t>The record may then be recoded to RDA</a:t>
            </a:r>
            <a:endParaRPr lang="en-US"/>
          </a:p>
        </p:txBody>
      </p:sp>
      <p:sp>
        <p:nvSpPr>
          <p:cNvPr id="2" name="Footer Placeholder 1"/>
          <p:cNvSpPr>
            <a:spLocks noGrp="1"/>
          </p:cNvSpPr>
          <p:nvPr>
            <p:ph type="ftr" sz="quarter" idx="11"/>
          </p:nvPr>
        </p:nvSpPr>
        <p:spPr/>
        <p:txBody>
          <a:bodyPr/>
          <a:lstStyle/>
          <a:p>
            <a:r>
              <a:rPr lang="en-US" smtClean="0"/>
              <a:t>Module 2. Recognizing and Using RDA Records</a:t>
            </a:r>
            <a:endParaRPr lang="en-US"/>
          </a:p>
        </p:txBody>
      </p:sp>
      <p:sp>
        <p:nvSpPr>
          <p:cNvPr id="3" name="Slide Number Placeholder 2"/>
          <p:cNvSpPr>
            <a:spLocks noGrp="1"/>
          </p:cNvSpPr>
          <p:nvPr>
            <p:ph type="sldNum" sz="quarter" idx="12"/>
          </p:nvPr>
        </p:nvSpPr>
        <p:spPr/>
        <p:txBody>
          <a:bodyPr/>
          <a:lstStyle/>
          <a:p>
            <a:fld id="{D9C49103-BF25-40F8-B3AE-5D66D475ADE9}"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Major revisions to the NACO Authority File</a:t>
            </a:r>
            <a:endParaRPr lang="en-US"/>
          </a:p>
        </p:txBody>
      </p:sp>
      <p:sp>
        <p:nvSpPr>
          <p:cNvPr id="3" name="Content Placeholder 2"/>
          <p:cNvSpPr>
            <a:spLocks noGrp="1"/>
          </p:cNvSpPr>
          <p:nvPr>
            <p:ph idx="1"/>
          </p:nvPr>
        </p:nvSpPr>
        <p:spPr/>
        <p:txBody>
          <a:bodyPr/>
          <a:lstStyle/>
          <a:p>
            <a:r>
              <a:rPr lang="en-US" smtClean="0"/>
              <a:t>Phase One (early summer 2012). 667 field inserted in selected records reading: </a:t>
            </a:r>
          </a:p>
          <a:p>
            <a:endParaRPr lang="en-US"/>
          </a:p>
          <a:p>
            <a:pPr marL="0" indent="0">
              <a:buNone/>
            </a:pPr>
            <a:r>
              <a:rPr lang="en-US" smtClean="0"/>
              <a:t>667	$a </a:t>
            </a:r>
            <a:r>
              <a:rPr lang="en-US"/>
              <a:t>THIS 1XX FIELD CANNOT BE USED UNDER RDA UNTIL THIS RECORD HAS BEEN REVIEWED AND/OR UPDATED </a:t>
            </a:r>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7</a:t>
            </a:fld>
            <a:endParaRPr lang="en-US"/>
          </a:p>
        </p:txBody>
      </p:sp>
    </p:spTree>
    <p:extLst>
      <p:ext uri="{BB962C8B-B14F-4D97-AF65-F5344CB8AC3E}">
        <p14:creationId xmlns:p14="http://schemas.microsoft.com/office/powerpoint/2010/main" val="1908967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Major revisions to the NACO Authority File</a:t>
            </a:r>
            <a:endParaRPr lang="en-US"/>
          </a:p>
        </p:txBody>
      </p:sp>
      <p:sp>
        <p:nvSpPr>
          <p:cNvPr id="3" name="Content Placeholder 2"/>
          <p:cNvSpPr>
            <a:spLocks noGrp="1"/>
          </p:cNvSpPr>
          <p:nvPr>
            <p:ph idx="1"/>
          </p:nvPr>
        </p:nvSpPr>
        <p:spPr/>
        <p:txBody>
          <a:bodyPr/>
          <a:lstStyle/>
          <a:p>
            <a:r>
              <a:rPr lang="en-US" sz="2400" smtClean="0"/>
              <a:t>Phase two (completed March 2013). </a:t>
            </a:r>
            <a:r>
              <a:rPr lang="en-US" sz="2400" dirty="0" smtClean="0"/>
              <a:t>Programmatic changes to the NACO authority file and the OCLC bibliographic file, including: </a:t>
            </a:r>
          </a:p>
          <a:p>
            <a:pPr lvl="1"/>
            <a:r>
              <a:rPr lang="en-US" sz="2400" b="1" i="1" dirty="0" smtClean="0"/>
              <a:t>Expand </a:t>
            </a:r>
            <a:r>
              <a:rPr lang="en-US" sz="2400" b="1" i="1" dirty="0"/>
              <a:t>the abbreviations ‘arr.’, ‘acc.’ and </a:t>
            </a:r>
            <a:r>
              <a:rPr lang="en-US" sz="2400" b="1" i="1" dirty="0" err="1"/>
              <a:t>unacc</a:t>
            </a:r>
            <a:r>
              <a:rPr lang="en-US" sz="2400" b="1" i="1" dirty="0"/>
              <a:t>.’ </a:t>
            </a:r>
            <a:endParaRPr lang="en-US" sz="2400" b="1" i="1" dirty="0" smtClean="0"/>
          </a:p>
          <a:p>
            <a:pPr lvl="1"/>
            <a:r>
              <a:rPr lang="en-US" sz="2400" b="1" i="1" dirty="0"/>
              <a:t>Modify ‘Bible’ headings </a:t>
            </a:r>
            <a:endParaRPr lang="en-US" sz="2400" b="1" i="1" dirty="0" smtClean="0"/>
          </a:p>
          <a:p>
            <a:pPr lvl="1"/>
            <a:r>
              <a:rPr lang="en-US" sz="2400" b="1" i="1" dirty="0" smtClean="0"/>
              <a:t>Expand the </a:t>
            </a:r>
            <a:r>
              <a:rPr lang="en-US" sz="2400" b="1" i="1" dirty="0"/>
              <a:t>abbreviation ‘Dept.’ </a:t>
            </a:r>
            <a:endParaRPr lang="en-US" sz="2400" b="1" i="1" dirty="0" smtClean="0"/>
          </a:p>
          <a:p>
            <a:pPr lvl="1"/>
            <a:r>
              <a:rPr lang="en-US" sz="2400" b="1" i="1" dirty="0"/>
              <a:t>Modify ‘violoncello’ headings </a:t>
            </a:r>
            <a:endParaRPr lang="en-US" sz="2400" b="1" i="1" dirty="0" smtClean="0"/>
          </a:p>
          <a:p>
            <a:pPr lvl="1"/>
            <a:r>
              <a:rPr lang="en-US" sz="2400" b="1" i="1" dirty="0"/>
              <a:t>Modify ‘Koran’ headings </a:t>
            </a:r>
            <a:endParaRPr lang="en-US" sz="2400" b="1" i="1" dirty="0" smtClean="0"/>
          </a:p>
          <a:p>
            <a:pPr lvl="1"/>
            <a:r>
              <a:rPr lang="en-US" sz="2400" b="1" i="1" dirty="0"/>
              <a:t>Modify ‘Selections’ uniform </a:t>
            </a:r>
            <a:r>
              <a:rPr lang="en-US" sz="2400" b="1" i="1" dirty="0" smtClean="0"/>
              <a:t>titles</a:t>
            </a:r>
          </a:p>
          <a:p>
            <a:pPr lvl="1"/>
            <a:r>
              <a:rPr lang="en-US" sz="2400" b="1" i="1" dirty="0" smtClean="0"/>
              <a:t>Modify dates of persons (e.g. “b. 1850” =&gt; “1850-”) </a:t>
            </a:r>
            <a:endParaRPr lang="en-US" sz="2400"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8</a:t>
            </a:fld>
            <a:endParaRPr lang="en-US"/>
          </a:p>
        </p:txBody>
      </p:sp>
    </p:spTree>
    <p:extLst>
      <p:ext uri="{BB962C8B-B14F-4D97-AF65-F5344CB8AC3E}">
        <p14:creationId xmlns:p14="http://schemas.microsoft.com/office/powerpoint/2010/main" val="2893509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do I recognize an RDA record?</a:t>
            </a:r>
            <a:endParaRPr lang="en-US"/>
          </a:p>
        </p:txBody>
      </p:sp>
      <p:sp>
        <p:nvSpPr>
          <p:cNvPr id="3" name="Content Placeholder 2"/>
          <p:cNvSpPr>
            <a:spLocks noGrp="1"/>
          </p:cNvSpPr>
          <p:nvPr>
            <p:ph idx="1"/>
          </p:nvPr>
        </p:nvSpPr>
        <p:spPr/>
        <p:txBody>
          <a:bodyPr/>
          <a:lstStyle/>
          <a:p>
            <a:r>
              <a:rPr lang="en-US" smtClean="0"/>
              <a:t>040 $e rda</a:t>
            </a:r>
          </a:p>
          <a:p>
            <a:r>
              <a:rPr lang="en-US" smtClean="0"/>
              <a:t>Presence of new RDA elements in the record</a:t>
            </a:r>
          </a:p>
          <a:p>
            <a:r>
              <a:rPr lang="en-US" smtClean="0"/>
              <a:t>Bibliographic records: “Desc” fixed field = i (vs. “a” for AACR2)</a:t>
            </a:r>
          </a:p>
          <a:p>
            <a:r>
              <a:rPr lang="en-US" smtClean="0"/>
              <a:t>Authority records: “Rules” fixed field = “z” (vs. “c” for AACR2)</a:t>
            </a:r>
            <a:endParaRPr lang="en-US"/>
          </a:p>
        </p:txBody>
      </p:sp>
      <p:sp>
        <p:nvSpPr>
          <p:cNvPr id="4" name="Footer Placeholder 3"/>
          <p:cNvSpPr>
            <a:spLocks noGrp="1"/>
          </p:cNvSpPr>
          <p:nvPr>
            <p:ph type="ftr" sz="quarter" idx="11"/>
          </p:nvPr>
        </p:nvSpPr>
        <p:spPr/>
        <p:txBody>
          <a:bodyPr/>
          <a:lstStyle/>
          <a:p>
            <a:r>
              <a:rPr lang="en-US" smtClean="0"/>
              <a:t>Module 2. Recognizing and Using RDA Records</a:t>
            </a:r>
            <a:endParaRPr lang="en-US"/>
          </a:p>
        </p:txBody>
      </p:sp>
      <p:sp>
        <p:nvSpPr>
          <p:cNvPr id="5" name="Slide Number Placeholder 4"/>
          <p:cNvSpPr>
            <a:spLocks noGrp="1"/>
          </p:cNvSpPr>
          <p:nvPr>
            <p:ph type="sldNum" sz="quarter" idx="12"/>
          </p:nvPr>
        </p:nvSpPr>
        <p:spPr/>
        <p:txBody>
          <a:bodyPr/>
          <a:lstStyle/>
          <a:p>
            <a:fld id="{D9C49103-BF25-40F8-B3AE-5D66D475ADE9}"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1282</TotalTime>
  <Words>3270</Words>
  <Application>Microsoft Office PowerPoint</Application>
  <PresentationFormat>On-screen Show (4:3)</PresentationFormat>
  <Paragraphs>436</Paragraphs>
  <Slides>50</Slides>
  <Notes>50</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Office Theme</vt:lpstr>
      <vt:lpstr>1_Office Theme</vt:lpstr>
      <vt:lpstr>Module 2 RDA Basics Recognizing and Using RDA Records </vt:lpstr>
      <vt:lpstr>Please log in to RDA</vt:lpstr>
      <vt:lpstr>RDA “Day One”</vt:lpstr>
      <vt:lpstr>RDA Record Creation</vt:lpstr>
      <vt:lpstr>OCLC RDA Policy  (bibliographic records)</vt:lpstr>
      <vt:lpstr>PCC RDA Policy  (authority records)</vt:lpstr>
      <vt:lpstr>Major revisions to the NACO Authority File</vt:lpstr>
      <vt:lpstr>Major revisions to the NACO Authority File</vt:lpstr>
      <vt:lpstr>How do I recognize an RDA record?</vt:lpstr>
      <vt:lpstr>Where can I find some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can I find some examples?</vt:lpstr>
      <vt:lpstr>PowerPoint Presentation</vt:lpstr>
      <vt:lpstr>PowerPoint Presentation</vt:lpstr>
      <vt:lpstr>PowerPoint Presentation</vt:lpstr>
      <vt:lpstr>PowerPoint Presentation</vt:lpstr>
      <vt:lpstr>How can we take advantage of RDA records? </vt:lpstr>
      <vt:lpstr>New Elements : Bibliographic</vt:lpstr>
      <vt:lpstr>Media type</vt:lpstr>
      <vt:lpstr>Media type New MARC field 337</vt:lpstr>
      <vt:lpstr>Carrier type</vt:lpstr>
      <vt:lpstr>Carrier type New MARC field 338</vt:lpstr>
      <vt:lpstr>Content type</vt:lpstr>
      <vt:lpstr>Content type New MARC field 336</vt:lpstr>
      <vt:lpstr>GMD vs. Types in MARC</vt:lpstr>
      <vt:lpstr>GMD vs. Types in user display</vt:lpstr>
      <vt:lpstr>New Elements : Bibliographic</vt:lpstr>
      <vt:lpstr>New Elements : Bibliographic</vt:lpstr>
      <vt:lpstr>Possible index display using relationship terms</vt:lpstr>
      <vt:lpstr>PowerPoint Presentation</vt:lpstr>
      <vt:lpstr>New Elements: Authority</vt:lpstr>
      <vt:lpstr>Searching by attribute in OCLC AF</vt:lpstr>
      <vt:lpstr>PowerPoint Presentation</vt:lpstr>
      <vt:lpstr>PowerPoint Presentation</vt:lpstr>
      <vt:lpstr>New Practices</vt:lpstr>
      <vt:lpstr>New Vocabulary</vt:lpstr>
      <vt:lpstr>New Vocabulary</vt:lpstr>
      <vt:lpstr>RDA Terminology Quiz</vt:lpstr>
      <vt:lpstr>PowerPoint Presentation</vt:lpstr>
      <vt:lpstr>  This Presentation is available at </vt:lpstr>
    </vt:vector>
  </TitlesOfParts>
  <Company>BYU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and What You Need to Know  Utah Library Association, 12 May 2011</dc:title>
  <dc:creator>rlm3</dc:creator>
  <cp:lastModifiedBy>rlm3</cp:lastModifiedBy>
  <cp:revision>116</cp:revision>
  <cp:lastPrinted>2012-10-18T19:44:40Z</cp:lastPrinted>
  <dcterms:created xsi:type="dcterms:W3CDTF">2011-05-04T22:07:58Z</dcterms:created>
  <dcterms:modified xsi:type="dcterms:W3CDTF">2013-05-14T20:17:53Z</dcterms:modified>
</cp:coreProperties>
</file>