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49"/>
  </p:notesMasterIdLst>
  <p:sldIdLst>
    <p:sldId id="457" r:id="rId2"/>
    <p:sldId id="593" r:id="rId3"/>
    <p:sldId id="536" r:id="rId4"/>
    <p:sldId id="537" r:id="rId5"/>
    <p:sldId id="538" r:id="rId6"/>
    <p:sldId id="539" r:id="rId7"/>
    <p:sldId id="568" r:id="rId8"/>
    <p:sldId id="541" r:id="rId9"/>
    <p:sldId id="569" r:id="rId10"/>
    <p:sldId id="570" r:id="rId11"/>
    <p:sldId id="572" r:id="rId12"/>
    <p:sldId id="573" r:id="rId13"/>
    <p:sldId id="571" r:id="rId14"/>
    <p:sldId id="542" r:id="rId15"/>
    <p:sldId id="545" r:id="rId16"/>
    <p:sldId id="546" r:id="rId17"/>
    <p:sldId id="547" r:id="rId18"/>
    <p:sldId id="550" r:id="rId19"/>
    <p:sldId id="574" r:id="rId20"/>
    <p:sldId id="575" r:id="rId21"/>
    <p:sldId id="576" r:id="rId22"/>
    <p:sldId id="552" r:id="rId23"/>
    <p:sldId id="584" r:id="rId24"/>
    <p:sldId id="585" r:id="rId25"/>
    <p:sldId id="553" r:id="rId26"/>
    <p:sldId id="578" r:id="rId27"/>
    <p:sldId id="579" r:id="rId28"/>
    <p:sldId id="580" r:id="rId29"/>
    <p:sldId id="581" r:id="rId30"/>
    <p:sldId id="582" r:id="rId31"/>
    <p:sldId id="583" r:id="rId32"/>
    <p:sldId id="577" r:id="rId33"/>
    <p:sldId id="559" r:id="rId34"/>
    <p:sldId id="560" r:id="rId35"/>
    <p:sldId id="591" r:id="rId36"/>
    <p:sldId id="586" r:id="rId37"/>
    <p:sldId id="587" r:id="rId38"/>
    <p:sldId id="589" r:id="rId39"/>
    <p:sldId id="563" r:id="rId40"/>
    <p:sldId id="588" r:id="rId41"/>
    <p:sldId id="564" r:id="rId42"/>
    <p:sldId id="565" r:id="rId43"/>
    <p:sldId id="566" r:id="rId44"/>
    <p:sldId id="590" r:id="rId45"/>
    <p:sldId id="567" r:id="rId46"/>
    <p:sldId id="535" r:id="rId47"/>
    <p:sldId id="592" r:id="rId4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6" autoAdjust="0"/>
    <p:restoredTop sz="73552" autoAdjust="0"/>
  </p:normalViewPr>
  <p:slideViewPr>
    <p:cSldViewPr>
      <p:cViewPr varScale="1">
        <p:scale>
          <a:sx n="72" d="100"/>
          <a:sy n="72" d="100"/>
        </p:scale>
        <p:origin x="-76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4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E8E8A444-0F7E-413B-A9E6-274C22ECA5F6}" type="slidenum">
              <a:rPr lang="en-US"/>
              <a:pPr>
                <a:defRPr/>
              </a:pPr>
              <a:t>‹#›</a:t>
            </a:fld>
            <a:endParaRPr lang="en-US"/>
          </a:p>
        </p:txBody>
      </p:sp>
    </p:spTree>
    <p:extLst>
      <p:ext uri="{BB962C8B-B14F-4D97-AF65-F5344CB8AC3E}">
        <p14:creationId xmlns:p14="http://schemas.microsoft.com/office/powerpoint/2010/main" val="1640577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a:t>
            </a:r>
            <a:r>
              <a:rPr lang="en-US" baseline="0" smtClean="0"/>
              <a:t> module is intended to cover special procedures for audio recordings that differ from books. We’ve already covered thoroughly how to describe a book. We won’t go over all that again, exept to note when you do the same thing for an audio recording.</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Here the cataloger thought the addition of the subtitle was important for identification. Note</a:t>
            </a:r>
            <a:r>
              <a:rPr lang="en-US" b="1" baseline="0" smtClean="0"/>
              <a:t> the sleight of hand of the serials cataloger, pretending that the other title information is actually part of the title proper. Not sure that’s necessary.</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a:t>
            </a:fld>
            <a:endParaRPr lang="en-US"/>
          </a:p>
        </p:txBody>
      </p:sp>
    </p:spTree>
    <p:extLst>
      <p:ext uri="{BB962C8B-B14F-4D97-AF65-F5344CB8AC3E}">
        <p14:creationId xmlns:p14="http://schemas.microsoft.com/office/powerpoint/2010/main" val="3620638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exception</a:t>
            </a:r>
            <a:r>
              <a:rPr lang="en-US" b="1" baseline="0" smtClean="0"/>
              <a:t> under 2.3.4.3</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a:t>
            </a:fld>
            <a:endParaRPr lang="en-US"/>
          </a:p>
        </p:txBody>
      </p:sp>
    </p:spTree>
    <p:extLst>
      <p:ext uri="{BB962C8B-B14F-4D97-AF65-F5344CB8AC3E}">
        <p14:creationId xmlns:p14="http://schemas.microsoft.com/office/powerpoint/2010/main" val="2622734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the exception to 2.4.1.4.</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On</a:t>
            </a:r>
            <a:r>
              <a:rPr lang="en-US" baseline="0" smtClean="0"/>
              <a:t> bibliographic volumes, </a:t>
            </a:r>
            <a:r>
              <a:rPr lang="en-US" b="1" baseline="0" smtClean="0"/>
              <a:t>read</a:t>
            </a:r>
            <a:r>
              <a:rPr lang="en-US" b="0" baseline="0" smtClean="0"/>
              <a:t> </a:t>
            </a:r>
            <a:r>
              <a:rPr lang="en-US" b="1" baseline="0" smtClean="0"/>
              <a:t>3.4.5.16</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18</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together 3.4.1.10. The LC practice is to omit extent for serials (generally) but</a:t>
            </a:r>
            <a:r>
              <a:rPr lang="en-US" baseline="0" smtClean="0"/>
              <a:t> not for multipart monographs or integrating resources. We’re not omitting extent in the examples for this workshop.</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19</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together 3.4.5.2 and 3.4.5.19.</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20</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a:t>
            </a:r>
            <a:r>
              <a:rPr lang="en-US" b="1" baseline="0" smtClean="0"/>
              <a:t> 7.15 and 7.17. together</a:t>
            </a:r>
            <a:endParaRPr lang="en-US" b="1" smtClean="0"/>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F89DB1-C2DC-4481-A910-27E8ED9AEA83}" type="slidenum">
              <a:rPr lang="en-US" smtClean="0"/>
              <a:pPr/>
              <a:t>21</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Do</a:t>
            </a:r>
            <a:r>
              <a:rPr lang="en-US" b="1" baseline="0" smtClean="0"/>
              <a:t> not record dimensions for online resources.</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22</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See 2.14.1.3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23</a:t>
            </a:fld>
            <a:endParaRPr lang="en-US"/>
          </a:p>
        </p:txBody>
      </p:sp>
    </p:spTree>
    <p:extLst>
      <p:ext uri="{BB962C8B-B14F-4D97-AF65-F5344CB8AC3E}">
        <p14:creationId xmlns:p14="http://schemas.microsoft.com/office/powerpoint/2010/main" val="872332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See 2.14.1.3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24</a:t>
            </a:fld>
            <a:endParaRPr lang="en-US"/>
          </a:p>
        </p:txBody>
      </p:sp>
    </p:spTree>
    <p:extLst>
      <p:ext uri="{BB962C8B-B14F-4D97-AF65-F5344CB8AC3E}">
        <p14:creationId xmlns:p14="http://schemas.microsoft.com/office/powerpoint/2010/main" val="872332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EVERYONE go to 2.6. Read the definition.</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26</a:t>
            </a:fld>
            <a:endParaRPr lang="en-US"/>
          </a:p>
        </p:txBody>
      </p:sp>
    </p:spTree>
    <p:extLst>
      <p:ext uri="{BB962C8B-B14F-4D97-AF65-F5344CB8AC3E}">
        <p14:creationId xmlns:p14="http://schemas.microsoft.com/office/powerpoint/2010/main" val="3482434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Go to 1.8 to remind us about policies for recording numerals; look at LCPS at 1.8.2.</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27</a:t>
            </a:fld>
            <a:endParaRPr lang="en-US"/>
          </a:p>
        </p:txBody>
      </p:sp>
    </p:spTree>
    <p:extLst>
      <p:ext uri="{BB962C8B-B14F-4D97-AF65-F5344CB8AC3E}">
        <p14:creationId xmlns:p14="http://schemas.microsoft.com/office/powerpoint/2010/main" val="3482434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We’re not done here yet, but we’re recording the numeric designation of the first issue here, see</a:t>
            </a:r>
            <a:r>
              <a:rPr lang="en-US" b="1" baseline="0" smtClean="0"/>
              <a:t> 2.6.2</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28</a:t>
            </a:fld>
            <a:endParaRPr lang="en-US"/>
          </a:p>
        </p:txBody>
      </p:sp>
    </p:spTree>
    <p:extLst>
      <p:ext uri="{BB962C8B-B14F-4D97-AF65-F5344CB8AC3E}">
        <p14:creationId xmlns:p14="http://schemas.microsoft.com/office/powerpoint/2010/main" val="3482434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We’re now recording the chronological designation of the first issue (see 2.6.3).  We end with period at end of 362 because we don’t have a last issue.</a:t>
            </a:r>
          </a:p>
          <a:p>
            <a:endParaRPr lang="en-US" b="1" dirty="0" smtClean="0"/>
          </a:p>
          <a:p>
            <a:r>
              <a:rPr lang="en-US" b="1" dirty="0" smtClean="0"/>
              <a:t>If there were a last issue we’d</a:t>
            </a:r>
            <a:r>
              <a:rPr lang="en-US" b="1" baseline="0" dirty="0" smtClean="0"/>
              <a:t> do the same thing for it after the hyphen.</a:t>
            </a:r>
            <a:endParaRPr lang="en-US" b="1" dirty="0"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29</a:t>
            </a:fld>
            <a:endParaRPr lang="en-US"/>
          </a:p>
        </p:txBody>
      </p:sp>
    </p:spTree>
    <p:extLst>
      <p:ext uri="{BB962C8B-B14F-4D97-AF65-F5344CB8AC3E}">
        <p14:creationId xmlns:p14="http://schemas.microsoft.com/office/powerpoint/2010/main" val="3482434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2.20.5 for some examples of how this note might be worded. Nothing is prescribed.</a:t>
            </a:r>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30</a:t>
            </a:fld>
            <a:endParaRPr lang="en-US"/>
          </a:p>
        </p:txBody>
      </p:sp>
    </p:spTree>
    <p:extLst>
      <p:ext uri="{BB962C8B-B14F-4D97-AF65-F5344CB8AC3E}">
        <p14:creationId xmlns:p14="http://schemas.microsoft.com/office/powerpoint/2010/main" val="3482434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31</a:t>
            </a:fld>
            <a:endParaRPr lang="en-US"/>
          </a:p>
        </p:txBody>
      </p:sp>
    </p:spTree>
    <p:extLst>
      <p:ext uri="{BB962C8B-B14F-4D97-AF65-F5344CB8AC3E}">
        <p14:creationId xmlns:p14="http://schemas.microsoft.com/office/powerpoint/2010/main" val="3482434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For example, for a digital map, include scale statement, projection of cartographic content. You</a:t>
            </a:r>
            <a:r>
              <a:rPr lang="en-US" baseline="0" smtClean="0"/>
              <a:t> might also include sound characteristic elements, video characteristic elements, etc.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32</a:t>
            </a:fld>
            <a:endParaRPr lang="en-US"/>
          </a:p>
        </p:txBody>
      </p:sp>
    </p:spTree>
    <p:extLst>
      <p:ext uri="{BB962C8B-B14F-4D97-AF65-F5344CB8AC3E}">
        <p14:creationId xmlns:p14="http://schemas.microsoft.com/office/powerpoint/2010/main" val="2406181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typical notes in serial and IR records.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34</a:t>
            </a:fld>
            <a:endParaRPr lang="en-US"/>
          </a:p>
        </p:txBody>
      </p:sp>
    </p:spTree>
    <p:extLst>
      <p:ext uri="{BB962C8B-B14F-4D97-AF65-F5344CB8AC3E}">
        <p14:creationId xmlns:p14="http://schemas.microsoft.com/office/powerpoint/2010/main" val="2560469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typical notes in serial and IR records.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35</a:t>
            </a:fld>
            <a:endParaRPr lang="en-US"/>
          </a:p>
        </p:txBody>
      </p:sp>
    </p:spTree>
    <p:extLst>
      <p:ext uri="{BB962C8B-B14F-4D97-AF65-F5344CB8AC3E}">
        <p14:creationId xmlns:p14="http://schemas.microsoft.com/office/powerpoint/2010/main" val="2560469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typical notes in serial and IR records.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36</a:t>
            </a:fld>
            <a:endParaRPr lang="en-US"/>
          </a:p>
        </p:txBody>
      </p:sp>
    </p:spTree>
    <p:extLst>
      <p:ext uri="{BB962C8B-B14F-4D97-AF65-F5344CB8AC3E}">
        <p14:creationId xmlns:p14="http://schemas.microsoft.com/office/powerpoint/2010/main" val="2560469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typical notes in serial and IR records.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37</a:t>
            </a:fld>
            <a:endParaRPr lang="en-US"/>
          </a:p>
        </p:txBody>
      </p:sp>
    </p:spTree>
    <p:extLst>
      <p:ext uri="{BB962C8B-B14F-4D97-AF65-F5344CB8AC3E}">
        <p14:creationId xmlns:p14="http://schemas.microsoft.com/office/powerpoint/2010/main" val="2560469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Title page verso, vol.</a:t>
            </a:r>
            <a:r>
              <a:rPr lang="en-US" baseline="0" smtClean="0"/>
              <a:t> 75, no. 4 (Dec. 2006)</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39</a:t>
            </a:fld>
            <a:endParaRPr lang="en-US"/>
          </a:p>
        </p:txBody>
      </p:sp>
    </p:spTree>
    <p:extLst>
      <p:ext uri="{BB962C8B-B14F-4D97-AF65-F5344CB8AC3E}">
        <p14:creationId xmlns:p14="http://schemas.microsoft.com/office/powerpoint/2010/main" val="3907272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 19.2.1.1.3. Neither</a:t>
            </a:r>
            <a:r>
              <a:rPr lang="en-US" b="1" baseline="0" smtClean="0"/>
              <a:t> of the resources we’ve been working on has a principal creator.</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41</a:t>
            </a:fld>
            <a:endParaRPr lang="en-US"/>
          </a:p>
        </p:txBody>
      </p:sp>
    </p:spTree>
    <p:extLst>
      <p:ext uri="{BB962C8B-B14F-4D97-AF65-F5344CB8AC3E}">
        <p14:creationId xmlns:p14="http://schemas.microsoft.com/office/powerpoint/2010/main" val="2516623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a serial</a:t>
            </a:r>
            <a:r>
              <a:rPr lang="en-US" baseline="0" smtClean="0"/>
              <a:t> or integrating resource is a </a:t>
            </a:r>
            <a:r>
              <a:rPr lang="en-US" i="1" baseline="0" smtClean="0"/>
              <a:t>work</a:t>
            </a:r>
            <a:r>
              <a:rPr lang="en-US" i="0" baseline="0" smtClean="0"/>
              <a:t>. The relationship is recorded by</a:t>
            </a:r>
            <a:r>
              <a:rPr lang="en-US" smtClean="0"/>
              <a:t> by embedding the authorized access point for the</a:t>
            </a:r>
            <a:r>
              <a:rPr lang="en-US" baseline="0" smtClean="0"/>
              <a:t> work in the record. For most serials the authorized access point for the work will be the preferred title for the work, and in most cases that will be identical to the title proper, so recording the title proper suffices to record the relationship of the resource to the work.</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42</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The relationship designator with Needham is not strictly speaking</a:t>
            </a:r>
            <a:r>
              <a:rPr lang="en-US" baseline="0" smtClean="0"/>
              <a:t> correct because that particular one is supposed to be used to denote the relationship between an entity and another person, family, or corporate body, not between an entity and a work. However, there isn’t currently any satisfactory relationship designator for what’s going on here in appendix I.</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43</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The relationship designator with Needham is not strictly speaking</a:t>
            </a:r>
            <a:r>
              <a:rPr lang="en-US" baseline="0" smtClean="0"/>
              <a:t> correct because that particular one is supposed to be used to denote the relationship between an entity and another person, family, or corporate body, not between an entity and a work. However, there isn’t currently any satisfactory relationship designator for what’s going on here in appendix I.</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44</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46</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module only covers</a:t>
            </a:r>
            <a:r>
              <a:rPr lang="en-US" baseline="0" smtClean="0"/>
              <a:t> monographs.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Serials and integrating resources can exist</a:t>
            </a:r>
            <a:r>
              <a:rPr lang="en-US" baseline="0" smtClean="0"/>
              <a:t> in nearly any format. A print serial’s preferred source of information would be the title page of the first part, for example. An online integrating resource’s preferred source of information would be embedded metadata.</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http://www.jstor.org/stable/i358473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a:t>
            </a:fld>
            <a:endParaRPr lang="en-US"/>
          </a:p>
        </p:txBody>
      </p:sp>
    </p:spTree>
    <p:extLst>
      <p:ext uri="{BB962C8B-B14F-4D97-AF65-F5344CB8AC3E}">
        <p14:creationId xmlns:p14="http://schemas.microsoft.com/office/powerpoint/2010/main" val="3042728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Since</a:t>
            </a:r>
            <a:r>
              <a:rPr lang="en-US" baseline="0" smtClean="0"/>
              <a:t> serials and integrating resources exist over time, aspects of them can change, including their title.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a:t>
            </a:fld>
            <a:endParaRPr lang="en-US"/>
          </a:p>
        </p:txBody>
      </p:sp>
    </p:spTree>
    <p:extLst>
      <p:ext uri="{BB962C8B-B14F-4D97-AF65-F5344CB8AC3E}">
        <p14:creationId xmlns:p14="http://schemas.microsoft.com/office/powerpoint/2010/main" val="3496699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a:t>
            </a:r>
            <a:r>
              <a:rPr lang="en-US" baseline="0" smtClean="0"/>
              <a:t> Internet Movie Database originally had that title as well as “IMDb” on its title screen. It was originally cataloged with the title “Internet Movie Database.” [Click]</a:t>
            </a:r>
          </a:p>
          <a:p>
            <a:endParaRPr lang="en-US" baseline="0" smtClean="0"/>
          </a:p>
          <a:p>
            <a:r>
              <a:rPr lang="en-US" b="1" baseline="0" smtClean="0"/>
              <a:t>Pause here to talk about 2.3.2.5 Exception for serials and integrating resources. Read together.</a:t>
            </a:r>
          </a:p>
          <a:p>
            <a:endParaRPr lang="en-US" baseline="0" smtClean="0"/>
          </a:p>
          <a:p>
            <a:endParaRPr lang="en-US" baseline="0" smtClean="0"/>
          </a:p>
          <a:p>
            <a:r>
              <a:rPr lang="en-US" baseline="0" smtClean="0"/>
              <a:t>Some time after the resource was cataloged, the spelled-out name was completely dropped from the title screen of the resource. It now is only known as IMDb. The 245 is changed to the new title. But since the resource is still well known by the earlier name, it is retained in 247.</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10</a:t>
            </a:fld>
            <a:endParaRPr lang="en-US"/>
          </a:p>
        </p:txBody>
      </p:sp>
    </p:spTree>
    <p:extLst>
      <p:ext uri="{BB962C8B-B14F-4D97-AF65-F5344CB8AC3E}">
        <p14:creationId xmlns:p14="http://schemas.microsoft.com/office/powerpoint/2010/main" val="3496699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We’ve already seen the older title here</a:t>
            </a:r>
            <a:r>
              <a:rPr lang="en-US" b="1" baseline="0" smtClean="0"/>
              <a:t> recorded as a variant.</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a:t>
            </a:fld>
            <a:endParaRPr lang="en-US"/>
          </a:p>
        </p:txBody>
      </p:sp>
    </p:spTree>
    <p:extLst>
      <p:ext uri="{BB962C8B-B14F-4D97-AF65-F5344CB8AC3E}">
        <p14:creationId xmlns:p14="http://schemas.microsoft.com/office/powerpoint/2010/main" val="362063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BB1B599-7F7B-42BE-81B9-48758CD7929B}" type="slidenum">
              <a:rPr lang="en-US"/>
              <a:pPr>
                <a:defRPr/>
              </a:pPr>
              <a:t>‹#›</a:t>
            </a:fld>
            <a:endParaRPr lang="en-US"/>
          </a:p>
        </p:txBody>
      </p:sp>
    </p:spTree>
    <p:extLst>
      <p:ext uri="{BB962C8B-B14F-4D97-AF65-F5344CB8AC3E}">
        <p14:creationId xmlns:p14="http://schemas.microsoft.com/office/powerpoint/2010/main" val="27847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0E38BD48-C5D8-4E8B-8815-B796B3C9D8FF}" type="slidenum">
              <a:rPr lang="en-US"/>
              <a:pPr>
                <a:defRPr/>
              </a:pPr>
              <a:t>‹#›</a:t>
            </a:fld>
            <a:endParaRPr lang="en-US"/>
          </a:p>
        </p:txBody>
      </p:sp>
    </p:spTree>
    <p:extLst>
      <p:ext uri="{BB962C8B-B14F-4D97-AF65-F5344CB8AC3E}">
        <p14:creationId xmlns:p14="http://schemas.microsoft.com/office/powerpoint/2010/main" val="17387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3DC9833E-1A9E-4FCA-B71D-8E632A89EEE2}" type="slidenum">
              <a:rPr lang="en-US"/>
              <a:pPr>
                <a:defRPr/>
              </a:pPr>
              <a:t>‹#›</a:t>
            </a:fld>
            <a:endParaRPr lang="en-US"/>
          </a:p>
        </p:txBody>
      </p:sp>
    </p:spTree>
    <p:extLst>
      <p:ext uri="{BB962C8B-B14F-4D97-AF65-F5344CB8AC3E}">
        <p14:creationId xmlns:p14="http://schemas.microsoft.com/office/powerpoint/2010/main" val="36624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1026E286-E59E-4644-AB15-428BC9798D9A}" type="slidenum">
              <a:rPr lang="en-US"/>
              <a:pPr>
                <a:defRPr/>
              </a:pPr>
              <a:t>‹#›</a:t>
            </a:fld>
            <a:endParaRPr lang="en-US"/>
          </a:p>
        </p:txBody>
      </p:sp>
    </p:spTree>
    <p:extLst>
      <p:ext uri="{BB962C8B-B14F-4D97-AF65-F5344CB8AC3E}">
        <p14:creationId xmlns:p14="http://schemas.microsoft.com/office/powerpoint/2010/main" val="10240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F78870DC-91BA-45D3-B323-FF9173B11883}" type="slidenum">
              <a:rPr lang="en-US"/>
              <a:pPr>
                <a:defRPr/>
              </a:pPr>
              <a:t>‹#›</a:t>
            </a:fld>
            <a:endParaRPr lang="en-US"/>
          </a:p>
        </p:txBody>
      </p:sp>
    </p:spTree>
    <p:extLst>
      <p:ext uri="{BB962C8B-B14F-4D97-AF65-F5344CB8AC3E}">
        <p14:creationId xmlns:p14="http://schemas.microsoft.com/office/powerpoint/2010/main" val="36221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D29A31-E501-417D-99EE-1D62ECD2675F}" type="slidenum">
              <a:rPr lang="en-US"/>
              <a:pPr>
                <a:defRPr/>
              </a:pPr>
              <a:t>‹#›</a:t>
            </a:fld>
            <a:endParaRPr lang="en-US"/>
          </a:p>
        </p:txBody>
      </p:sp>
    </p:spTree>
    <p:extLst>
      <p:ext uri="{BB962C8B-B14F-4D97-AF65-F5344CB8AC3E}">
        <p14:creationId xmlns:p14="http://schemas.microsoft.com/office/powerpoint/2010/main" val="115773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9" name="Slide Number Placeholder 5"/>
          <p:cNvSpPr>
            <a:spLocks noGrp="1"/>
          </p:cNvSpPr>
          <p:nvPr>
            <p:ph type="sldNum" sz="quarter" idx="12"/>
          </p:nvPr>
        </p:nvSpPr>
        <p:spPr/>
        <p:txBody>
          <a:bodyPr/>
          <a:lstStyle>
            <a:lvl1pPr>
              <a:defRPr/>
            </a:lvl1pPr>
          </a:lstStyle>
          <a:p>
            <a:pPr>
              <a:defRPr/>
            </a:pPr>
            <a:fld id="{987CAE83-7AE8-42CC-B48C-4B0D0EDA82D6}" type="slidenum">
              <a:rPr lang="en-US"/>
              <a:pPr>
                <a:defRPr/>
              </a:pPr>
              <a:t>‹#›</a:t>
            </a:fld>
            <a:endParaRPr lang="en-US"/>
          </a:p>
        </p:txBody>
      </p:sp>
    </p:spTree>
    <p:extLst>
      <p:ext uri="{BB962C8B-B14F-4D97-AF65-F5344CB8AC3E}">
        <p14:creationId xmlns:p14="http://schemas.microsoft.com/office/powerpoint/2010/main" val="4995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5" name="Slide Number Placeholder 5"/>
          <p:cNvSpPr>
            <a:spLocks noGrp="1"/>
          </p:cNvSpPr>
          <p:nvPr>
            <p:ph type="sldNum" sz="quarter" idx="12"/>
          </p:nvPr>
        </p:nvSpPr>
        <p:spPr/>
        <p:txBody>
          <a:bodyPr/>
          <a:lstStyle>
            <a:lvl1pPr>
              <a:defRPr/>
            </a:lvl1pPr>
          </a:lstStyle>
          <a:p>
            <a:pPr>
              <a:defRPr/>
            </a:pPr>
            <a:fld id="{D8584969-DC8F-466D-A607-E57D64B64D2F}" type="slidenum">
              <a:rPr lang="en-US"/>
              <a:pPr>
                <a:defRPr/>
              </a:pPr>
              <a:t>‹#›</a:t>
            </a:fld>
            <a:endParaRPr lang="en-US"/>
          </a:p>
        </p:txBody>
      </p:sp>
    </p:spTree>
    <p:extLst>
      <p:ext uri="{BB962C8B-B14F-4D97-AF65-F5344CB8AC3E}">
        <p14:creationId xmlns:p14="http://schemas.microsoft.com/office/powerpoint/2010/main" val="115386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4" name="Slide Number Placeholder 5"/>
          <p:cNvSpPr>
            <a:spLocks noGrp="1"/>
          </p:cNvSpPr>
          <p:nvPr>
            <p:ph type="sldNum" sz="quarter" idx="12"/>
          </p:nvPr>
        </p:nvSpPr>
        <p:spPr/>
        <p:txBody>
          <a:bodyPr/>
          <a:lstStyle>
            <a:lvl1pPr>
              <a:defRPr/>
            </a:lvl1pPr>
          </a:lstStyle>
          <a:p>
            <a:pPr>
              <a:defRPr/>
            </a:pPr>
            <a:fld id="{BE88F20C-4039-48E1-9B32-40BE48282A51}" type="slidenum">
              <a:rPr lang="en-US"/>
              <a:pPr>
                <a:defRPr/>
              </a:pPr>
              <a:t>‹#›</a:t>
            </a:fld>
            <a:endParaRPr lang="en-US"/>
          </a:p>
        </p:txBody>
      </p:sp>
    </p:spTree>
    <p:extLst>
      <p:ext uri="{BB962C8B-B14F-4D97-AF65-F5344CB8AC3E}">
        <p14:creationId xmlns:p14="http://schemas.microsoft.com/office/powerpoint/2010/main" val="217543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8DB23274-1753-4FC1-90D1-CF0F82F10910}" type="slidenum">
              <a:rPr lang="en-US"/>
              <a:pPr>
                <a:defRPr/>
              </a:pPr>
              <a:t>‹#›</a:t>
            </a:fld>
            <a:endParaRPr lang="en-US"/>
          </a:p>
        </p:txBody>
      </p:sp>
    </p:spTree>
    <p:extLst>
      <p:ext uri="{BB962C8B-B14F-4D97-AF65-F5344CB8AC3E}">
        <p14:creationId xmlns:p14="http://schemas.microsoft.com/office/powerpoint/2010/main" val="296662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0D96348B-97C9-40D3-892D-1E9B3EA300AF}" type="slidenum">
              <a:rPr lang="en-US"/>
              <a:pPr>
                <a:defRPr/>
              </a:pPr>
              <a:t>‹#›</a:t>
            </a:fld>
            <a:endParaRPr lang="en-US"/>
          </a:p>
        </p:txBody>
      </p:sp>
    </p:spTree>
    <p:extLst>
      <p:ext uri="{BB962C8B-B14F-4D97-AF65-F5344CB8AC3E}">
        <p14:creationId xmlns:p14="http://schemas.microsoft.com/office/powerpoint/2010/main" val="344826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17. Describing Serials and Integrating Resources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48A97726-BC4A-44E0-9BDB-AD3C51C83C00}"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17</a:t>
            </a:r>
            <a:br>
              <a:rPr lang="en-US" sz="3600" b="1" smtClean="0"/>
            </a:br>
            <a:r>
              <a:rPr lang="en-US" sz="3600" b="1" smtClean="0"/>
              <a:t>Describing </a:t>
            </a:r>
            <a:br>
              <a:rPr lang="en-US" sz="3600" b="1" smtClean="0"/>
            </a:br>
            <a:r>
              <a:rPr lang="en-US" sz="3600" b="1" smtClean="0"/>
              <a:t>Serials and Integrating Resources</a:t>
            </a:r>
            <a:br>
              <a:rPr lang="en-US" sz="3600" b="1" smtClean="0"/>
            </a:br>
            <a:endParaRPr lang="en-US" sz="2400"/>
          </a:p>
        </p:txBody>
      </p:sp>
      <p:sp>
        <p:nvSpPr>
          <p:cNvPr id="4" name="Subtitle 2"/>
          <p:cNvSpPr>
            <a:spLocks noGrp="1"/>
          </p:cNvSpPr>
          <p:nvPr>
            <p:ph type="subTitle" idx="1"/>
          </p:nvPr>
        </p:nvSpPr>
        <p:spPr>
          <a:xfrm>
            <a:off x="1371600" y="3505200"/>
            <a:ext cx="6477000" cy="25908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a:t>
            </a:r>
            <a:r>
              <a:rPr lang="en-US" sz="2800" b="1" smtClean="0">
                <a:solidFill>
                  <a:schemeClr val="tx1"/>
                </a:solidFill>
              </a:rPr>
              <a:t>Las Vegas</a:t>
            </a:r>
            <a:endParaRPr lang="en-US" sz="2800" b="1">
              <a:solidFill>
                <a:schemeClr val="tx1"/>
              </a:solidFill>
            </a:endParaRPr>
          </a:p>
          <a:p>
            <a:r>
              <a:rPr lang="en-US" sz="2800" b="1" smtClean="0">
                <a:solidFill>
                  <a:schemeClr val="tx1"/>
                </a:solidFill>
              </a:rPr>
              <a:t>May 2013</a:t>
            </a:r>
            <a:endParaRPr lang="en-US" sz="2800" dirty="0">
              <a:solidFill>
                <a:schemeClr val="tx1"/>
              </a:solidFill>
            </a:endParaRPr>
          </a:p>
        </p:txBody>
      </p:sp>
    </p:spTree>
    <p:extLst>
      <p:ext uri="{BB962C8B-B14F-4D97-AF65-F5344CB8AC3E}">
        <p14:creationId xmlns:p14="http://schemas.microsoft.com/office/powerpoint/2010/main" val="2889788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Change in Title</a:t>
            </a:r>
            <a:endParaRPr lang="en-US"/>
          </a:p>
        </p:txBody>
      </p:sp>
      <p:sp>
        <p:nvSpPr>
          <p:cNvPr id="3" name="Content Placeholder 2"/>
          <p:cNvSpPr>
            <a:spLocks noGrp="1"/>
          </p:cNvSpPr>
          <p:nvPr>
            <p:ph idx="1"/>
          </p:nvPr>
        </p:nvSpPr>
        <p:spPr>
          <a:xfrm>
            <a:off x="457200" y="1447800"/>
            <a:ext cx="8229600" cy="4678363"/>
          </a:xfrm>
        </p:spPr>
        <p:txBody>
          <a:bodyPr/>
          <a:lstStyle/>
          <a:p>
            <a:r>
              <a:rPr lang="en-US" sz="2800" smtClean="0"/>
              <a:t>Integrating resources</a:t>
            </a:r>
          </a:p>
          <a:p>
            <a:pPr lvl="1"/>
            <a:r>
              <a:rPr lang="en-US" sz="2400" smtClean="0"/>
              <a:t>Revise the title proper in the current description</a:t>
            </a:r>
          </a:p>
          <a:p>
            <a:pPr lvl="1"/>
            <a:r>
              <a:rPr lang="en-US" sz="2400" smtClean="0"/>
              <a:t>Record the earlier title as a variant if you think it will remain important for access to the resource</a:t>
            </a:r>
          </a:p>
          <a:p>
            <a:pPr marL="1257300" lvl="3" indent="0">
              <a:buNone/>
            </a:pPr>
            <a:endParaRPr lang="en-US" b="1" smtClean="0"/>
          </a:p>
          <a:p>
            <a:pPr marL="1257300" lvl="3" indent="0">
              <a:buNone/>
            </a:pPr>
            <a:r>
              <a:rPr lang="en-US" i="1" smtClean="0"/>
              <a:t>Record as found</a:t>
            </a:r>
            <a:endParaRPr lang="en-US" i="1"/>
          </a:p>
          <a:p>
            <a:pPr marL="1257300" lvl="3" indent="0">
              <a:buNone/>
            </a:pPr>
            <a:r>
              <a:rPr lang="en-US" smtClean="0"/>
              <a:t>245 00</a:t>
            </a:r>
            <a:r>
              <a:rPr lang="en-US"/>
              <a:t>	$</a:t>
            </a:r>
            <a:r>
              <a:rPr lang="en-US" smtClean="0"/>
              <a:t>a </a:t>
            </a:r>
            <a:r>
              <a:rPr lang="en-US" b="1" smtClean="0"/>
              <a:t>Internet movie database : </a:t>
            </a:r>
            <a:r>
              <a:rPr lang="en-US" smtClean="0"/>
              <a:t>$b </a:t>
            </a:r>
            <a:r>
              <a:rPr lang="en-US" b="1" smtClean="0"/>
              <a:t>IMDb.</a:t>
            </a:r>
          </a:p>
          <a:p>
            <a:pPr marL="1257300" lvl="3" indent="0">
              <a:buNone/>
            </a:pPr>
            <a:endParaRPr lang="en-US" smtClean="0"/>
          </a:p>
          <a:p>
            <a:pPr marL="1257300" lvl="3" indent="0">
              <a:buNone/>
            </a:pPr>
            <a:r>
              <a:rPr lang="en-US" i="1" smtClean="0"/>
              <a:t>Record as revised</a:t>
            </a:r>
            <a:endParaRPr lang="en-US" i="1"/>
          </a:p>
          <a:p>
            <a:pPr marL="1257300" lvl="3" indent="0">
              <a:buNone/>
            </a:pPr>
            <a:r>
              <a:rPr lang="en-US" smtClean="0"/>
              <a:t>245 </a:t>
            </a:r>
            <a:r>
              <a:rPr lang="en-US"/>
              <a:t>00 	$a IMDb.</a:t>
            </a:r>
          </a:p>
          <a:p>
            <a:pPr marL="1257300" lvl="3" indent="0">
              <a:buNone/>
            </a:pPr>
            <a:r>
              <a:rPr lang="en-US"/>
              <a:t>247 11	$a </a:t>
            </a:r>
            <a:r>
              <a:rPr lang="en-US" b="1"/>
              <a:t>Internet movie </a:t>
            </a:r>
            <a:r>
              <a:rPr lang="en-US" b="1" smtClean="0"/>
              <a:t>database</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10</a:t>
            </a:fld>
            <a:endParaRPr lang="en-US"/>
          </a:p>
        </p:txBody>
      </p:sp>
    </p:spTree>
    <p:extLst>
      <p:ext uri="{BB962C8B-B14F-4D97-AF65-F5344CB8AC3E}">
        <p14:creationId xmlns:p14="http://schemas.microsoft.com/office/powerpoint/2010/main" val="325612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title</a:t>
            </a:r>
            <a:endParaRPr lang="en-US"/>
          </a:p>
        </p:txBody>
      </p:sp>
      <p:sp>
        <p:nvSpPr>
          <p:cNvPr id="3" name="Content Placeholder 2"/>
          <p:cNvSpPr>
            <a:spLocks noGrp="1"/>
          </p:cNvSpPr>
          <p:nvPr>
            <p:ph idx="1"/>
          </p:nvPr>
        </p:nvSpPr>
        <p:spPr/>
        <p:txBody>
          <a:bodyPr/>
          <a:lstStyle/>
          <a:p>
            <a:r>
              <a:rPr lang="en-US" smtClean="0"/>
              <a:t>Variant titles are not core. Record any variant titles you think would help a library user find the resource in a 246 field</a:t>
            </a:r>
          </a:p>
          <a:p>
            <a:pPr marL="0" indent="0">
              <a:buNone/>
            </a:pPr>
            <a:endParaRPr lang="en-US" b="1" smtClean="0"/>
          </a:p>
          <a:p>
            <a:pPr marL="1257300" lvl="3" indent="0">
              <a:buNone/>
            </a:pPr>
            <a:r>
              <a:rPr lang="en-US" sz="2400"/>
              <a:t>245 00 	$a IMDb.</a:t>
            </a:r>
          </a:p>
          <a:p>
            <a:pPr marL="1257300" lvl="3" indent="0">
              <a:buNone/>
            </a:pPr>
            <a:r>
              <a:rPr lang="en-US" sz="2400"/>
              <a:t>247 11	$a </a:t>
            </a:r>
            <a:r>
              <a:rPr lang="en-US" sz="2400" b="1"/>
              <a:t>Internet movie database</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11</a:t>
            </a:fld>
            <a:endParaRPr lang="en-US"/>
          </a:p>
        </p:txBody>
      </p:sp>
    </p:spTree>
    <p:extLst>
      <p:ext uri="{BB962C8B-B14F-4D97-AF65-F5344CB8AC3E}">
        <p14:creationId xmlns:p14="http://schemas.microsoft.com/office/powerpoint/2010/main" val="2435066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title</a:t>
            </a:r>
            <a:endParaRPr lang="en-US"/>
          </a:p>
        </p:txBody>
      </p:sp>
      <p:sp>
        <p:nvSpPr>
          <p:cNvPr id="3" name="Content Placeholder 2"/>
          <p:cNvSpPr>
            <a:spLocks noGrp="1"/>
          </p:cNvSpPr>
          <p:nvPr>
            <p:ph idx="1"/>
          </p:nvPr>
        </p:nvSpPr>
        <p:spPr>
          <a:xfrm>
            <a:off x="457200" y="1722437"/>
            <a:ext cx="8229600" cy="4525963"/>
          </a:xfrm>
        </p:spPr>
        <p:txBody>
          <a:bodyPr/>
          <a:lstStyle/>
          <a:p>
            <a:endParaRPr lang="en-US" dirty="0" smtClean="0"/>
          </a:p>
          <a:p>
            <a:endParaRPr lang="en-US" dirty="0"/>
          </a:p>
          <a:p>
            <a:endParaRPr lang="en-US" dirty="0" smtClean="0"/>
          </a:p>
          <a:p>
            <a:endParaRPr lang="en-US" dirty="0"/>
          </a:p>
          <a:p>
            <a:endParaRPr lang="en-US" dirty="0" smtClean="0"/>
          </a:p>
          <a:p>
            <a:pPr marL="800100" lvl="2" indent="0">
              <a:buNone/>
            </a:pPr>
            <a:r>
              <a:rPr lang="en-US" dirty="0" smtClean="0"/>
              <a:t>245 00 $a Church history</a:t>
            </a:r>
          </a:p>
          <a:p>
            <a:pPr marL="800100" lvl="2" indent="0">
              <a:buNone/>
            </a:pPr>
            <a:r>
              <a:rPr lang="en-US" dirty="0" smtClean="0"/>
              <a:t>246 1    $</a:t>
            </a:r>
            <a:r>
              <a:rPr lang="en-US" dirty="0" err="1" smtClean="0"/>
              <a:t>i</a:t>
            </a:r>
            <a:r>
              <a:rPr lang="en-US" dirty="0" smtClean="0"/>
              <a:t> Volumes for March 1998- have title: $a Church history, studies in Christianity &amp; culture</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12</a:t>
            </a:fld>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348471"/>
            <a:ext cx="2138882" cy="32235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6777" y="1276404"/>
            <a:ext cx="2250305" cy="335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877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Title Information</a:t>
            </a:r>
            <a:endParaRPr lang="en-US"/>
          </a:p>
        </p:txBody>
      </p:sp>
      <p:sp>
        <p:nvSpPr>
          <p:cNvPr id="3" name="Content Placeholder 2"/>
          <p:cNvSpPr>
            <a:spLocks noGrp="1"/>
          </p:cNvSpPr>
          <p:nvPr>
            <p:ph idx="1"/>
          </p:nvPr>
        </p:nvSpPr>
        <p:spPr/>
        <p:txBody>
          <a:bodyPr/>
          <a:lstStyle/>
          <a:p>
            <a:r>
              <a:rPr lang="en-US" sz="2800" dirty="0" smtClean="0"/>
              <a:t>Other title information is not core.</a:t>
            </a:r>
          </a:p>
          <a:p>
            <a:r>
              <a:rPr lang="en-US" sz="2800" dirty="0" smtClean="0"/>
              <a:t>Often not recorded for serials and integrating resources because prone to change.</a:t>
            </a:r>
          </a:p>
          <a:p>
            <a:r>
              <a:rPr lang="en-US" sz="2800" dirty="0" smtClean="0"/>
              <a:t>Record if you think it is important for identifying the resource.</a:t>
            </a:r>
          </a:p>
          <a:p>
            <a:r>
              <a:rPr lang="en-US" sz="2800" dirty="0" smtClean="0"/>
              <a:t>Do </a:t>
            </a:r>
            <a:r>
              <a:rPr lang="en-US" sz="2800" i="1" dirty="0" smtClean="0"/>
              <a:t>not</a:t>
            </a:r>
            <a:r>
              <a:rPr lang="en-US" sz="2800" dirty="0" smtClean="0"/>
              <a:t> record words relating to currency of contents or frequency. Record instead as frequency.</a:t>
            </a:r>
            <a:endParaRPr lang="en-US" dirty="0" smtClean="0"/>
          </a:p>
          <a:p>
            <a:pPr marL="800100" lvl="2" indent="0">
              <a:buNone/>
            </a:pPr>
            <a:r>
              <a:rPr lang="en-US" dirty="0" smtClean="0"/>
              <a:t>245 04 $a The tribune </a:t>
            </a:r>
            <a:r>
              <a:rPr lang="en-US" strike="sngStrike" dirty="0" smtClean="0"/>
              <a:t>: $b biweekly</a:t>
            </a:r>
          </a:p>
          <a:p>
            <a:pPr marL="800100" lvl="2" indent="0">
              <a:buNone/>
            </a:pPr>
            <a:r>
              <a:rPr lang="en-US" dirty="0" smtClean="0"/>
              <a:t>310      $a Biweekly</a:t>
            </a:r>
            <a:endParaRPr lang="en-US"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a:t>
            </a:fld>
            <a:endParaRPr lang="en-US"/>
          </a:p>
        </p:txBody>
      </p:sp>
    </p:spTree>
    <p:extLst>
      <p:ext uri="{BB962C8B-B14F-4D97-AF65-F5344CB8AC3E}">
        <p14:creationId xmlns:p14="http://schemas.microsoft.com/office/powerpoint/2010/main" val="149075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p:txBody>
          <a:bodyPr/>
          <a:lstStyle/>
          <a:p>
            <a:r>
              <a:rPr lang="en-US" smtClean="0"/>
              <a:t>First statement of responsibility is core</a:t>
            </a:r>
          </a:p>
          <a:p>
            <a:r>
              <a:rPr lang="en-US" smtClean="0"/>
              <a:t>However, only record if the statement is unlikely to change from issue to issue</a:t>
            </a:r>
          </a:p>
          <a:p>
            <a:r>
              <a:rPr lang="en-US" smtClean="0"/>
              <a:t>Do </a:t>
            </a:r>
            <a:r>
              <a:rPr lang="en-US" i="1" smtClean="0"/>
              <a:t>not</a:t>
            </a:r>
            <a:r>
              <a:rPr lang="en-US" smtClean="0"/>
              <a:t> record statements about editors, unless that information is considered an important means of identifying the serial (for example, one editor for the entire existence of the serial) </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a:t>
            </a:fld>
            <a:endParaRPr lang="en-US"/>
          </a:p>
        </p:txBody>
      </p:sp>
    </p:spTree>
    <p:extLst>
      <p:ext uri="{BB962C8B-B14F-4D97-AF65-F5344CB8AC3E}">
        <p14:creationId xmlns:p14="http://schemas.microsoft.com/office/powerpoint/2010/main" val="3439375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Edition Statement</a:t>
            </a:r>
            <a:endParaRPr lang="en-US"/>
          </a:p>
        </p:txBody>
      </p:sp>
      <p:sp>
        <p:nvSpPr>
          <p:cNvPr id="3" name="Content Placeholder 2"/>
          <p:cNvSpPr>
            <a:spLocks noGrp="1"/>
          </p:cNvSpPr>
          <p:nvPr>
            <p:ph idx="1"/>
          </p:nvPr>
        </p:nvSpPr>
        <p:spPr>
          <a:xfrm>
            <a:off x="457200" y="1219200"/>
            <a:ext cx="8229600" cy="4525963"/>
          </a:xfrm>
        </p:spPr>
        <p:txBody>
          <a:bodyPr/>
          <a:lstStyle/>
          <a:p>
            <a:r>
              <a:rPr lang="en-US" dirty="0" smtClean="0"/>
              <a:t>Transcribe any edition statement you find.</a:t>
            </a:r>
          </a:p>
          <a:p>
            <a:pPr marL="800100" lvl="2" indent="0">
              <a:buNone/>
            </a:pPr>
            <a:r>
              <a:rPr lang="en-US" dirty="0" smtClean="0"/>
              <a:t>245 </a:t>
            </a:r>
            <a:r>
              <a:rPr lang="en-US" dirty="0"/>
              <a:t>0</a:t>
            </a:r>
            <a:r>
              <a:rPr lang="en-US" dirty="0" smtClean="0"/>
              <a:t>0</a:t>
            </a:r>
            <a:r>
              <a:rPr lang="en-US" dirty="0"/>
              <a:t>	$a </a:t>
            </a:r>
            <a:r>
              <a:rPr lang="en-US" dirty="0" smtClean="0"/>
              <a:t>Deseret news.</a:t>
            </a:r>
          </a:p>
          <a:p>
            <a:pPr marL="800100" lvl="2" indent="0">
              <a:buNone/>
            </a:pPr>
            <a:r>
              <a:rPr lang="en-US" dirty="0" smtClean="0"/>
              <a:t>250	$a </a:t>
            </a:r>
            <a:r>
              <a:rPr lang="en-US" b="1" dirty="0" smtClean="0"/>
              <a:t>Utah County edition.</a:t>
            </a:r>
            <a:endParaRPr lang="en-US" dirty="0"/>
          </a:p>
          <a:p>
            <a:r>
              <a:rPr lang="en-US" dirty="0" smtClean="0"/>
              <a:t>Be careful, however. Sometimes the word “edition” is part of a numbering statement.</a:t>
            </a:r>
          </a:p>
          <a:p>
            <a:pPr marL="857250" lvl="2" indent="0">
              <a:buNone/>
            </a:pPr>
            <a:r>
              <a:rPr lang="en-US" dirty="0" smtClean="0"/>
              <a:t>245 10	$a Leading note : $b the magazine of the British Association for Music Therapy.</a:t>
            </a:r>
          </a:p>
          <a:p>
            <a:pPr marL="857250" lvl="2" indent="0">
              <a:buNone/>
            </a:pPr>
            <a:r>
              <a:rPr lang="en-US" dirty="0" smtClean="0"/>
              <a:t>362 1	$a Began with 1st edition, 2011</a:t>
            </a:r>
          </a:p>
          <a:p>
            <a:pPr marL="857250" lvl="2" indent="0">
              <a:buNone/>
            </a:pPr>
            <a:r>
              <a:rPr lang="en-US" dirty="0" smtClean="0"/>
              <a:t>588	$a Description based on: 1st edition.</a:t>
            </a:r>
            <a:endParaRPr lang="en-US"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a:t>
            </a:fld>
            <a:endParaRPr lang="en-US"/>
          </a:p>
        </p:txBody>
      </p:sp>
    </p:spTree>
    <p:extLst>
      <p:ext uri="{BB962C8B-B14F-4D97-AF65-F5344CB8AC3E}">
        <p14:creationId xmlns:p14="http://schemas.microsoft.com/office/powerpoint/2010/main" val="3803539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p:txBody>
          <a:bodyPr/>
          <a:lstStyle/>
          <a:p>
            <a:r>
              <a:rPr lang="en-US" dirty="0" smtClean="0"/>
              <a:t>Record publication information as you find it.</a:t>
            </a:r>
          </a:p>
          <a:p>
            <a:r>
              <a:rPr lang="en-US" dirty="0" smtClean="0"/>
              <a:t>Serials: based on </a:t>
            </a:r>
            <a:r>
              <a:rPr lang="en-US" i="1" dirty="0" smtClean="0"/>
              <a:t>first </a:t>
            </a:r>
            <a:r>
              <a:rPr lang="en-US" dirty="0" smtClean="0"/>
              <a:t>part</a:t>
            </a:r>
          </a:p>
          <a:p>
            <a:r>
              <a:rPr lang="en-US" dirty="0" smtClean="0"/>
              <a:t>Integrating resources: based on </a:t>
            </a:r>
            <a:r>
              <a:rPr lang="en-US" i="1" dirty="0" smtClean="0"/>
              <a:t>current</a:t>
            </a:r>
            <a:r>
              <a:rPr lang="en-US" dirty="0" smtClean="0"/>
              <a:t> part</a:t>
            </a:r>
          </a:p>
          <a:p>
            <a:pPr marL="1371600" lvl="3" indent="0">
              <a:buNone/>
            </a:pPr>
            <a:r>
              <a:rPr lang="en-US" sz="1800" dirty="0"/>
              <a:t>245 00	$a Church history.</a:t>
            </a:r>
          </a:p>
          <a:p>
            <a:pPr marL="1371600" lvl="3" indent="0">
              <a:buNone/>
            </a:pPr>
            <a:r>
              <a:rPr lang="en-US" sz="1800" dirty="0" smtClean="0"/>
              <a:t>264 </a:t>
            </a:r>
            <a:r>
              <a:rPr lang="en-US" sz="1800" dirty="0"/>
              <a:t>_1	$a </a:t>
            </a:r>
            <a:r>
              <a:rPr lang="en-US" sz="1800" b="1" dirty="0" err="1"/>
              <a:t>Scottdale</a:t>
            </a:r>
            <a:r>
              <a:rPr lang="en-US" sz="1800" b="1" dirty="0"/>
              <a:t>, Pennsylvania ; </a:t>
            </a:r>
            <a:r>
              <a:rPr lang="en-US" sz="1800" dirty="0"/>
              <a:t>$a</a:t>
            </a:r>
            <a:r>
              <a:rPr lang="en-US" sz="1800" b="1" dirty="0"/>
              <a:t> Chicago, Illinois : </a:t>
            </a:r>
            <a:r>
              <a:rPr lang="en-US" sz="1800" dirty="0"/>
              <a:t>$b</a:t>
            </a:r>
            <a:r>
              <a:rPr lang="en-US" sz="1800" b="1" dirty="0"/>
              <a:t> The </a:t>
            </a:r>
            <a:r>
              <a:rPr lang="en-US" sz="1800" b="1" dirty="0" smtClean="0"/>
              <a:t>		American </a:t>
            </a:r>
            <a:r>
              <a:rPr lang="en-US" sz="1800" b="1" dirty="0"/>
              <a:t>Society of Church History, </a:t>
            </a:r>
            <a:r>
              <a:rPr lang="en-US" sz="1800" dirty="0"/>
              <a:t>$c</a:t>
            </a:r>
            <a:r>
              <a:rPr lang="en-US" sz="1800" b="1" dirty="0"/>
              <a:t> </a:t>
            </a:r>
            <a:r>
              <a:rPr lang="en-US" sz="1800" b="1" dirty="0" smtClean="0"/>
              <a:t>1932-</a:t>
            </a:r>
          </a:p>
          <a:p>
            <a:pPr marL="1371600" lvl="3" indent="0">
              <a:buNone/>
            </a:pPr>
            <a:endParaRPr lang="en-US" sz="1800" b="1" dirty="0"/>
          </a:p>
          <a:p>
            <a:pPr marL="1371600" lvl="3" indent="0">
              <a:buNone/>
            </a:pPr>
            <a:r>
              <a:rPr lang="en-US" sz="1800" dirty="0"/>
              <a:t>245 00 	$a </a:t>
            </a:r>
            <a:r>
              <a:rPr lang="en-US" sz="1800" dirty="0" err="1"/>
              <a:t>IMDb</a:t>
            </a:r>
            <a:r>
              <a:rPr lang="en-US" sz="1800" dirty="0"/>
              <a:t>.</a:t>
            </a:r>
          </a:p>
          <a:p>
            <a:pPr marL="1371600" lvl="3" indent="0">
              <a:buNone/>
            </a:pPr>
            <a:r>
              <a:rPr lang="en-US" sz="1800" dirty="0" smtClean="0"/>
              <a:t>264 </a:t>
            </a:r>
            <a:r>
              <a:rPr lang="en-US" sz="1800" dirty="0"/>
              <a:t>_1	$a </a:t>
            </a:r>
            <a:r>
              <a:rPr lang="en-US" sz="1800" b="1" dirty="0"/>
              <a:t>[Place of publication not identified] : </a:t>
            </a:r>
            <a:r>
              <a:rPr lang="en-US" sz="1800" dirty="0"/>
              <a:t>$b</a:t>
            </a:r>
            <a:r>
              <a:rPr lang="en-US" sz="1800" b="1" dirty="0"/>
              <a:t> </a:t>
            </a:r>
            <a:r>
              <a:rPr lang="en-US" sz="1800" b="1" dirty="0" err="1"/>
              <a:t>IMDb</a:t>
            </a:r>
            <a:r>
              <a:rPr lang="en-US" sz="1800" b="1" dirty="0"/>
              <a:t>, $c </a:t>
            </a:r>
            <a:r>
              <a:rPr lang="en-US" sz="1800" b="1" dirty="0" smtClean="0"/>
              <a:t>		[</a:t>
            </a:r>
            <a:r>
              <a:rPr lang="en-US" sz="1800" b="1" dirty="0"/>
              <a:t>1990]-</a:t>
            </a:r>
            <a:endParaRPr lang="en-US" sz="1800" dirty="0"/>
          </a:p>
          <a:p>
            <a:pPr marL="457200" lvl="1"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a:t>
            </a:fld>
            <a:endParaRPr lang="en-US"/>
          </a:p>
        </p:txBody>
      </p:sp>
    </p:spTree>
    <p:extLst>
      <p:ext uri="{BB962C8B-B14F-4D97-AF65-F5344CB8AC3E}">
        <p14:creationId xmlns:p14="http://schemas.microsoft.com/office/powerpoint/2010/main" val="1160318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Copyright information</a:t>
            </a:r>
            <a:endParaRPr lang="en-US"/>
          </a:p>
        </p:txBody>
      </p:sp>
      <p:sp>
        <p:nvSpPr>
          <p:cNvPr id="3" name="Content Placeholder 2"/>
          <p:cNvSpPr>
            <a:spLocks noGrp="1"/>
          </p:cNvSpPr>
          <p:nvPr>
            <p:ph idx="1"/>
          </p:nvPr>
        </p:nvSpPr>
        <p:spPr/>
        <p:txBody>
          <a:bodyPr/>
          <a:lstStyle/>
          <a:p>
            <a:r>
              <a:rPr lang="en-US" smtClean="0"/>
              <a:t>Copyright information is not core. It may be recorded in serial or integrating resource records, but this is not commonly done.</a:t>
            </a:r>
          </a:p>
          <a:p>
            <a:endParaRPr lang="en-US"/>
          </a:p>
          <a:p>
            <a:pPr marL="514350" lvl="1" indent="0">
              <a:buNone/>
            </a:pPr>
            <a:r>
              <a:rPr lang="en-US" b="1" smtClean="0"/>
              <a:t>	264 </a:t>
            </a:r>
            <a:r>
              <a:rPr lang="en-US" b="1"/>
              <a:t>-4	$c ©</a:t>
            </a:r>
            <a:r>
              <a:rPr lang="en-US" b="1" smtClean="0"/>
              <a:t>2005-</a:t>
            </a:r>
            <a:endParaRPr lang="en-US"/>
          </a:p>
          <a:p>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17</a:t>
            </a:fld>
            <a:endParaRPr lang="en-US"/>
          </a:p>
        </p:txBody>
      </p:sp>
    </p:spTree>
    <p:extLst>
      <p:ext uri="{BB962C8B-B14F-4D97-AF65-F5344CB8AC3E}">
        <p14:creationId xmlns:p14="http://schemas.microsoft.com/office/powerpoint/2010/main" val="2808218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a:t>
            </a:r>
            <a:endParaRPr lang="en-US"/>
          </a:p>
        </p:txBody>
      </p:sp>
      <p:sp>
        <p:nvSpPr>
          <p:cNvPr id="3" name="Content Placeholder 2"/>
          <p:cNvSpPr>
            <a:spLocks noGrp="1"/>
          </p:cNvSpPr>
          <p:nvPr>
            <p:ph idx="1"/>
          </p:nvPr>
        </p:nvSpPr>
        <p:spPr/>
        <p:txBody>
          <a:bodyPr/>
          <a:lstStyle/>
          <a:p>
            <a:r>
              <a:rPr lang="en-US" smtClean="0"/>
              <a:t>Record the extent element according to the guidelines for the carrier</a:t>
            </a:r>
          </a:p>
          <a:p>
            <a:r>
              <a:rPr lang="en-US" smtClean="0"/>
              <a:t>For serials, count </a:t>
            </a:r>
            <a:r>
              <a:rPr lang="en-US" i="1" smtClean="0"/>
              <a:t>bibliographic,</a:t>
            </a:r>
            <a:r>
              <a:rPr lang="en-US" smtClean="0"/>
              <a:t> not physical volumes</a:t>
            </a:r>
          </a:p>
          <a:p>
            <a:pPr marL="1257300" lvl="3" indent="0">
              <a:buNone/>
            </a:pPr>
            <a:r>
              <a:rPr lang="en-US" sz="2400" b="1" smtClean="0"/>
              <a:t>300</a:t>
            </a:r>
            <a:r>
              <a:rPr lang="en-US" sz="2400" b="1"/>
              <a:t>	$a </a:t>
            </a:r>
            <a:r>
              <a:rPr lang="en-US" sz="2400" b="1" smtClean="0"/>
              <a:t>16 volumes</a:t>
            </a:r>
          </a:p>
          <a:p>
            <a:pPr marL="1257300" lvl="3" indent="0">
              <a:buNone/>
            </a:pPr>
            <a:endParaRPr lang="en-US" sz="2400" b="1" smtClean="0"/>
          </a:p>
          <a:p>
            <a:pPr marL="1257300" lvl="3" indent="0">
              <a:buNone/>
            </a:pPr>
            <a:r>
              <a:rPr lang="en-US" sz="2400" b="1" smtClean="0"/>
              <a:t>300	$a 23 audio discs</a:t>
            </a:r>
          </a:p>
          <a:p>
            <a:pPr marL="1257300" lvl="3" indent="0">
              <a:buNone/>
            </a:pPr>
            <a:endParaRPr lang="en-US" sz="2400" b="1"/>
          </a:p>
          <a:p>
            <a:pPr marL="1257300" lvl="3" indent="0">
              <a:buNone/>
            </a:pPr>
            <a:r>
              <a:rPr lang="en-US" sz="2400" b="1" smtClean="0"/>
              <a:t>300</a:t>
            </a:r>
            <a:r>
              <a:rPr lang="en-US" sz="2400" b="1"/>
              <a:t>	$a </a:t>
            </a:r>
            <a:r>
              <a:rPr lang="en-US" sz="2400" b="1" smtClean="0"/>
              <a:t>1 online resource</a:t>
            </a:r>
            <a:endParaRPr lang="en-US" sz="240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18</a:t>
            </a:fld>
            <a:endParaRPr lang="en-US"/>
          </a:p>
        </p:txBody>
      </p:sp>
    </p:spTree>
    <p:extLst>
      <p:ext uri="{BB962C8B-B14F-4D97-AF65-F5344CB8AC3E}">
        <p14:creationId xmlns:p14="http://schemas.microsoft.com/office/powerpoint/2010/main" val="1939334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(3.4.1.10)</a:t>
            </a:r>
            <a:endParaRPr lang="en-US"/>
          </a:p>
        </p:txBody>
      </p:sp>
      <p:sp>
        <p:nvSpPr>
          <p:cNvPr id="3" name="Content Placeholder 2"/>
          <p:cNvSpPr>
            <a:spLocks noGrp="1"/>
          </p:cNvSpPr>
          <p:nvPr>
            <p:ph idx="1"/>
          </p:nvPr>
        </p:nvSpPr>
        <p:spPr/>
        <p:txBody>
          <a:bodyPr/>
          <a:lstStyle/>
          <a:p>
            <a:r>
              <a:rPr lang="en-US" smtClean="0"/>
              <a:t>If the resource is incomplete, either record the type of unit without a number</a:t>
            </a:r>
          </a:p>
          <a:p>
            <a:pPr marL="1257300" lvl="3" indent="0">
              <a:buNone/>
            </a:pPr>
            <a:endParaRPr lang="en-US" sz="2800" b="1" smtClean="0"/>
          </a:p>
          <a:p>
            <a:pPr marL="1257300" lvl="3" indent="0">
              <a:buNone/>
            </a:pPr>
            <a:r>
              <a:rPr lang="en-US" sz="2800" b="1" smtClean="0"/>
              <a:t>300</a:t>
            </a:r>
            <a:r>
              <a:rPr lang="en-US" sz="2800" b="1"/>
              <a:t>	</a:t>
            </a:r>
            <a:r>
              <a:rPr lang="en-US" sz="2800" b="1" smtClean="0"/>
              <a:t>	$</a:t>
            </a:r>
            <a:r>
              <a:rPr lang="en-US" sz="2800" b="1"/>
              <a:t>a </a:t>
            </a:r>
            <a:r>
              <a:rPr lang="en-US" sz="2800" b="1" smtClean="0"/>
              <a:t>volumes</a:t>
            </a:r>
          </a:p>
          <a:p>
            <a:pPr marL="1257300" lvl="3" indent="0">
              <a:buNone/>
            </a:pPr>
            <a:endParaRPr lang="en-US" sz="2800" b="1"/>
          </a:p>
          <a:p>
            <a:pPr marL="1257300" lvl="3" indent="0">
              <a:buNone/>
            </a:pPr>
            <a:r>
              <a:rPr lang="en-US" sz="2800" b="1" smtClean="0"/>
              <a:t>300</a:t>
            </a:r>
            <a:r>
              <a:rPr lang="en-US" sz="2800" b="1"/>
              <a:t>	</a:t>
            </a:r>
            <a:r>
              <a:rPr lang="en-US" sz="2800" b="1" smtClean="0"/>
              <a:t>	$</a:t>
            </a:r>
            <a:r>
              <a:rPr lang="en-US" sz="2800" b="1"/>
              <a:t>a </a:t>
            </a:r>
            <a:r>
              <a:rPr lang="en-US" sz="2800" b="1" smtClean="0"/>
              <a:t>audio discs</a:t>
            </a:r>
          </a:p>
          <a:p>
            <a:endParaRPr lang="en-US" i="1" smtClean="0"/>
          </a:p>
          <a:p>
            <a:r>
              <a:rPr lang="en-US" i="1" smtClean="0"/>
              <a:t>Or</a:t>
            </a:r>
            <a:r>
              <a:rPr lang="en-US" smtClean="0"/>
              <a:t>, omit the extent element</a:t>
            </a:r>
            <a:endParaRPr lang="en-US" i="1"/>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19</a:t>
            </a:fld>
            <a:endParaRPr lang="en-US"/>
          </a:p>
        </p:txBody>
      </p:sp>
    </p:spTree>
    <p:extLst>
      <p:ext uri="{BB962C8B-B14F-4D97-AF65-F5344CB8AC3E}">
        <p14:creationId xmlns:p14="http://schemas.microsoft.com/office/powerpoint/2010/main" val="3294194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endParaRPr lang="en-US" smtClean="0"/>
          </a:p>
          <a:p>
            <a:r>
              <a:rPr lang="en-US" smtClean="0"/>
              <a:t>Please </a:t>
            </a:r>
            <a:r>
              <a:rPr lang="en-US" smtClean="0"/>
              <a:t>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(3.4.5.2, 3.4.5.19)</a:t>
            </a:r>
            <a:endParaRPr lang="en-US"/>
          </a:p>
        </p:txBody>
      </p:sp>
      <p:sp>
        <p:nvSpPr>
          <p:cNvPr id="3" name="Content Placeholder 2"/>
          <p:cNvSpPr>
            <a:spLocks noGrp="1"/>
          </p:cNvSpPr>
          <p:nvPr>
            <p:ph idx="1"/>
          </p:nvPr>
        </p:nvSpPr>
        <p:spPr/>
        <p:txBody>
          <a:bodyPr/>
          <a:lstStyle/>
          <a:p>
            <a:r>
              <a:rPr lang="en-US" smtClean="0"/>
              <a:t>For an updating loose-leaf, record</a:t>
            </a:r>
          </a:p>
          <a:p>
            <a:pPr marL="1257300" lvl="3" indent="0">
              <a:buNone/>
            </a:pPr>
            <a:endParaRPr lang="en-US" sz="2800" b="1" smtClean="0"/>
          </a:p>
          <a:p>
            <a:pPr marL="1257300" lvl="3" indent="0">
              <a:buNone/>
            </a:pPr>
            <a:endParaRPr lang="en-US" sz="2800" b="1" smtClean="0"/>
          </a:p>
          <a:p>
            <a:pPr marL="1257300" lvl="3" indent="0">
              <a:buNone/>
            </a:pPr>
            <a:r>
              <a:rPr lang="en-US" sz="2800" b="1" smtClean="0"/>
              <a:t>300</a:t>
            </a:r>
            <a:r>
              <a:rPr lang="en-US" sz="2800" b="1"/>
              <a:t>	</a:t>
            </a:r>
            <a:r>
              <a:rPr lang="en-US" sz="2800" b="1" smtClean="0"/>
              <a:t>	$</a:t>
            </a:r>
            <a:r>
              <a:rPr lang="en-US" sz="2800" b="1"/>
              <a:t>a </a:t>
            </a:r>
            <a:r>
              <a:rPr lang="en-US" sz="2800" b="1" smtClean="0"/>
              <a:t>1 volume (loose-leaf)</a:t>
            </a:r>
          </a:p>
          <a:p>
            <a:pPr marL="1257300" lvl="3" indent="0">
              <a:buNone/>
            </a:pPr>
            <a:endParaRPr lang="en-US" sz="2800" b="1"/>
          </a:p>
          <a:p>
            <a:pPr marL="1257300" lvl="3" indent="0">
              <a:buNone/>
            </a:pPr>
            <a:r>
              <a:rPr lang="en-US" sz="2800" b="1" smtClean="0"/>
              <a:t>300		$a 4 volumes (loose-leaf)</a:t>
            </a:r>
          </a:p>
          <a:p>
            <a:pPr marL="1257300" lvl="3" indent="0">
              <a:buNone/>
            </a:pPr>
            <a:endParaRPr lang="en-US" sz="2800" b="1"/>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20</a:t>
            </a:fld>
            <a:endParaRPr lang="en-US"/>
          </a:p>
        </p:txBody>
      </p:sp>
    </p:spTree>
    <p:extLst>
      <p:ext uri="{BB962C8B-B14F-4D97-AF65-F5344CB8AC3E}">
        <p14:creationId xmlns:p14="http://schemas.microsoft.com/office/powerpoint/2010/main" val="2703918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Illustrative and Color Content </a:t>
            </a:r>
            <a:br>
              <a:rPr lang="en-US" smtClean="0"/>
            </a:br>
            <a:r>
              <a:rPr lang="en-US" smtClean="0"/>
              <a:t>(RDA 7.15, 7.17)</a:t>
            </a:r>
          </a:p>
        </p:txBody>
      </p:sp>
      <p:sp>
        <p:nvSpPr>
          <p:cNvPr id="120835" name="Content Placeholder 4"/>
          <p:cNvSpPr>
            <a:spLocks noGrp="1"/>
          </p:cNvSpPr>
          <p:nvPr>
            <p:ph idx="1"/>
          </p:nvPr>
        </p:nvSpPr>
        <p:spPr>
          <a:xfrm>
            <a:off x="457200" y="1493837"/>
            <a:ext cx="8229600" cy="4525963"/>
          </a:xfrm>
        </p:spPr>
        <p:txBody>
          <a:bodyPr/>
          <a:lstStyle/>
          <a:p>
            <a:pPr eaLnBrk="1" hangingPunct="1"/>
            <a:r>
              <a:rPr lang="en-US" sz="2800" smtClean="0"/>
              <a:t>For serials, only record if illustrative content is prominent, i.e., more than an illustration every couple of issues</a:t>
            </a:r>
          </a:p>
          <a:p>
            <a:pPr eaLnBrk="1" hangingPunct="1"/>
            <a:r>
              <a:rPr lang="en-US" sz="2800" smtClean="0"/>
              <a:t>Record in subfield $b of 300, following a colon</a:t>
            </a:r>
            <a:endParaRPr lang="en-US" smtClean="0"/>
          </a:p>
          <a:p>
            <a:pPr lvl="1" eaLnBrk="1" hangingPunct="1">
              <a:buFont typeface="Arial" charset="0"/>
              <a:buNone/>
            </a:pPr>
            <a:endParaRPr lang="en-US" sz="2000" smtClean="0"/>
          </a:p>
          <a:p>
            <a:pPr lvl="2" eaLnBrk="1" hangingPunct="1">
              <a:buFont typeface="Arial" charset="0"/>
              <a:buNone/>
            </a:pPr>
            <a:r>
              <a:rPr lang="en-US" sz="2000" smtClean="0"/>
              <a:t>300  	$a volumes : $b color illustrations </a:t>
            </a:r>
          </a:p>
          <a:p>
            <a:pPr lvl="2" eaLnBrk="1" hangingPunct="1">
              <a:buFont typeface="Arial" charset="0"/>
              <a:buNone/>
            </a:pPr>
            <a:r>
              <a:rPr lang="en-US" sz="2000" smtClean="0"/>
              <a:t>300	$a 23 computer discs : $b graphs</a:t>
            </a:r>
            <a:endParaRPr lang="en-US" sz="2000"/>
          </a:p>
          <a:p>
            <a:pPr lvl="2" eaLnBrk="1" hangingPunct="1">
              <a:buFont typeface="Arial" charset="0"/>
              <a:buNone/>
            </a:pPr>
            <a:r>
              <a:rPr lang="en-US" sz="2000" smtClean="0"/>
              <a:t>300  	$a 1 online resource : $b maps (some color)</a:t>
            </a:r>
          </a:p>
          <a:p>
            <a:pPr lvl="1" eaLnBrk="1" hangingPunct="1">
              <a:buFont typeface="Arial" charset="0"/>
              <a:buNone/>
            </a:pPr>
            <a:endParaRPr lang="en-US" sz="2000" smtClean="0"/>
          </a:p>
          <a:p>
            <a:pPr eaLnBrk="1" hangingPunct="1">
              <a:buFont typeface="Arial" charset="0"/>
              <a:buNone/>
            </a:pPr>
            <a:r>
              <a:rPr lang="en-US" sz="2000" smtClean="0"/>
              <a:t>Note: RDA does not prescribe the spelling of “color”. LC will use “color,” not “colour.</a:t>
            </a:r>
            <a:r>
              <a:rPr lang="en-US" sz="2400" smtClean="0"/>
              <a:t>”</a:t>
            </a:r>
          </a:p>
          <a:p>
            <a:pPr lvl="2" eaLnBrk="1" hangingPunct="1">
              <a:buFont typeface="Arial" charset="0"/>
              <a:buNone/>
            </a:pPr>
            <a:endParaRPr lang="en-US" smtClean="0"/>
          </a:p>
          <a:p>
            <a:pPr lvl="2" eaLnBrk="1" hangingPunct="1">
              <a:buFont typeface="Arial" charset="0"/>
              <a:buNone/>
            </a:pPr>
            <a:endParaRPr lang="en-US" smtClean="0"/>
          </a:p>
        </p:txBody>
      </p:sp>
      <p:sp>
        <p:nvSpPr>
          <p:cNvPr id="6" name="Slide Number Placeholder 5"/>
          <p:cNvSpPr>
            <a:spLocks noGrp="1"/>
          </p:cNvSpPr>
          <p:nvPr>
            <p:ph type="sldNum" sz="quarter" idx="12"/>
          </p:nvPr>
        </p:nvSpPr>
        <p:spPr/>
        <p:txBody>
          <a:bodyPr/>
          <a:lstStyle/>
          <a:p>
            <a:pPr>
              <a:defRPr/>
            </a:pPr>
            <a:fld id="{68FCEA41-CD9B-4EDF-ABFD-7FD5913EF975}" type="slidenum">
              <a:rPr lang="en-US"/>
              <a:pPr>
                <a:defRPr/>
              </a:pPr>
              <a:t>21</a:t>
            </a:fld>
            <a:endParaRPr lang="en-US"/>
          </a:p>
        </p:txBody>
      </p:sp>
      <p:sp>
        <p:nvSpPr>
          <p:cNvPr id="2" name="Footer Placeholder 1"/>
          <p:cNvSpPr>
            <a:spLocks noGrp="1"/>
          </p:cNvSpPr>
          <p:nvPr>
            <p:ph type="ftr" sz="quarter" idx="11"/>
          </p:nvPr>
        </p:nvSpPr>
        <p:spPr/>
        <p:txBody>
          <a:bodyPr/>
          <a:lstStyle/>
          <a:p>
            <a:pPr>
              <a:defRPr/>
            </a:pPr>
            <a:r>
              <a:rPr lang="en-US" smtClean="0"/>
              <a:t>Module 17. Describing Serials and Integrating Resources</a:t>
            </a:r>
            <a:endParaRPr lang="en-US"/>
          </a:p>
        </p:txBody>
      </p:sp>
    </p:spTree>
    <p:extLst>
      <p:ext uri="{BB962C8B-B14F-4D97-AF65-F5344CB8AC3E}">
        <p14:creationId xmlns:p14="http://schemas.microsoft.com/office/powerpoint/2010/main" val="1220703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a:t>
            </a:r>
            <a:endParaRPr lang="en-US"/>
          </a:p>
        </p:txBody>
      </p:sp>
      <p:sp>
        <p:nvSpPr>
          <p:cNvPr id="3" name="Content Placeholder 2"/>
          <p:cNvSpPr>
            <a:spLocks noGrp="1"/>
          </p:cNvSpPr>
          <p:nvPr>
            <p:ph idx="1"/>
          </p:nvPr>
        </p:nvSpPr>
        <p:spPr/>
        <p:txBody>
          <a:bodyPr/>
          <a:lstStyle/>
          <a:p>
            <a:r>
              <a:rPr lang="en-US" sz="2800" smtClean="0"/>
              <a:t>The dimensions element is not core, but is core for LC except for serials and online electronic resources</a:t>
            </a:r>
          </a:p>
          <a:p>
            <a:r>
              <a:rPr lang="en-US" sz="2800" smtClean="0"/>
              <a:t>Record dimensions according to the appropriate format in 3.5.1.4 (see previous modules)</a:t>
            </a:r>
          </a:p>
          <a:p>
            <a:r>
              <a:rPr lang="en-US" sz="2800" smtClean="0"/>
              <a:t>If a serial has different sizes and dimensions are recorded, record the smallest and largest size (3.5.1.8.1)</a:t>
            </a:r>
          </a:p>
          <a:p>
            <a:r>
              <a:rPr lang="en-US" sz="2800" smtClean="0"/>
              <a:t>If an integrating resource changes size, record the dimensions of the </a:t>
            </a:r>
            <a:r>
              <a:rPr lang="en-US" sz="2800" i="1" smtClean="0"/>
              <a:t>current</a:t>
            </a:r>
            <a:r>
              <a:rPr lang="en-US" sz="2800" smtClean="0"/>
              <a:t> iteration (3.5.1.8.2)</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22</a:t>
            </a:fld>
            <a:endParaRPr lang="en-US"/>
          </a:p>
        </p:txBody>
      </p:sp>
    </p:spTree>
    <p:extLst>
      <p:ext uri="{BB962C8B-B14F-4D97-AF65-F5344CB8AC3E}">
        <p14:creationId xmlns:p14="http://schemas.microsoft.com/office/powerpoint/2010/main" val="3256656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Frequency (2.14)</a:t>
            </a:r>
            <a:endParaRPr lang="en-US"/>
          </a:p>
        </p:txBody>
      </p:sp>
      <p:sp>
        <p:nvSpPr>
          <p:cNvPr id="3" name="Content Placeholder 2"/>
          <p:cNvSpPr>
            <a:spLocks noGrp="1"/>
          </p:cNvSpPr>
          <p:nvPr>
            <p:ph idx="1"/>
          </p:nvPr>
        </p:nvSpPr>
        <p:spPr/>
        <p:txBody>
          <a:bodyPr/>
          <a:lstStyle/>
          <a:p>
            <a:r>
              <a:rPr lang="en-US"/>
              <a:t>Definition</a:t>
            </a:r>
            <a:r>
              <a:rPr lang="en-US" smtClean="0"/>
              <a:t>: the </a:t>
            </a:r>
            <a:r>
              <a:rPr lang="en-US"/>
              <a:t>intervals at which </a:t>
            </a:r>
            <a:r>
              <a:rPr lang="en-US" smtClean="0"/>
              <a:t>parts </a:t>
            </a:r>
            <a:r>
              <a:rPr lang="en-US"/>
              <a:t>of a serial or the updates to an integrating resource are issued.</a:t>
            </a:r>
          </a:p>
          <a:p>
            <a:r>
              <a:rPr lang="en-US" smtClean="0"/>
              <a:t>Not core for RDA, but core for LC and PCC</a:t>
            </a:r>
          </a:p>
          <a:p>
            <a:r>
              <a:rPr lang="en-US" smtClean="0"/>
              <a:t>Record using a term from 2.14.1.3, or make a note</a:t>
            </a:r>
          </a:p>
          <a:p>
            <a:r>
              <a:rPr lang="en-US" smtClean="0"/>
              <a:t>Record in 310 subfield $a</a:t>
            </a:r>
          </a:p>
          <a:p>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23</a:t>
            </a:fld>
            <a:endParaRPr lang="en-US"/>
          </a:p>
        </p:txBody>
      </p:sp>
    </p:spTree>
    <p:extLst>
      <p:ext uri="{BB962C8B-B14F-4D97-AF65-F5344CB8AC3E}">
        <p14:creationId xmlns:p14="http://schemas.microsoft.com/office/powerpoint/2010/main" val="23868766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Frequency (2.14)</a:t>
            </a:r>
            <a:endParaRPr lang="en-US"/>
          </a:p>
        </p:txBody>
      </p:sp>
      <p:sp>
        <p:nvSpPr>
          <p:cNvPr id="3" name="Content Placeholder 2"/>
          <p:cNvSpPr>
            <a:spLocks noGrp="1"/>
          </p:cNvSpPr>
          <p:nvPr>
            <p:ph idx="1"/>
          </p:nvPr>
        </p:nvSpPr>
        <p:spPr/>
        <p:txBody>
          <a:bodyPr/>
          <a:lstStyle/>
          <a:p>
            <a:pPr marL="0" indent="0">
              <a:buNone/>
            </a:pPr>
            <a:r>
              <a:rPr lang="en-US" dirty="0"/>
              <a:t>245 00 $a Church history</a:t>
            </a:r>
            <a:r>
              <a:rPr lang="en-US" dirty="0" smtClean="0"/>
              <a:t>.</a:t>
            </a:r>
          </a:p>
          <a:p>
            <a:pPr marL="0" indent="0">
              <a:buNone/>
            </a:pPr>
            <a:r>
              <a:rPr lang="en-US" b="1" dirty="0" smtClean="0"/>
              <a:t>310	   $a Quarterly.</a:t>
            </a:r>
          </a:p>
          <a:p>
            <a:pPr marL="0" indent="0">
              <a:buNone/>
            </a:pPr>
            <a:endParaRPr lang="en-US" dirty="0"/>
          </a:p>
          <a:p>
            <a:pPr marL="0" indent="0">
              <a:buNone/>
            </a:pPr>
            <a:r>
              <a:rPr lang="en-US" dirty="0" smtClean="0"/>
              <a:t>245 00 $a </a:t>
            </a:r>
            <a:r>
              <a:rPr lang="en-US" dirty="0" err="1" smtClean="0"/>
              <a:t>IMDb</a:t>
            </a:r>
            <a:r>
              <a:rPr lang="en-US" dirty="0" smtClean="0"/>
              <a:t>.</a:t>
            </a:r>
          </a:p>
          <a:p>
            <a:pPr marL="0" indent="0">
              <a:buNone/>
            </a:pPr>
            <a:r>
              <a:rPr lang="en-US" b="1" dirty="0" smtClean="0"/>
              <a:t>310	   $a Updated daily.</a:t>
            </a:r>
            <a:endParaRPr lang="en-US" b="1"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24</a:t>
            </a:fld>
            <a:endParaRPr lang="en-US"/>
          </a:p>
        </p:txBody>
      </p:sp>
    </p:spTree>
    <p:extLst>
      <p:ext uri="{BB962C8B-B14F-4D97-AF65-F5344CB8AC3E}">
        <p14:creationId xmlns:p14="http://schemas.microsoft.com/office/powerpoint/2010/main" val="13952458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t>
            </a:r>
            <a:r>
              <a:rPr lang="en-US" smtClean="0"/>
              <a:t>ontent, media, and carrier type (3.2, 3.3, 6.9)</a:t>
            </a:r>
            <a:endParaRPr lang="en-US"/>
          </a:p>
        </p:txBody>
      </p:sp>
      <p:sp>
        <p:nvSpPr>
          <p:cNvPr id="3" name="Content Placeholder 2"/>
          <p:cNvSpPr>
            <a:spLocks noGrp="1"/>
          </p:cNvSpPr>
          <p:nvPr>
            <p:ph idx="1"/>
          </p:nvPr>
        </p:nvSpPr>
        <p:spPr>
          <a:xfrm>
            <a:off x="457200" y="1600200"/>
            <a:ext cx="8229600" cy="4495799"/>
          </a:xfrm>
        </p:spPr>
        <p:txBody>
          <a:bodyPr numCol="1"/>
          <a:lstStyle/>
          <a:p>
            <a:r>
              <a:rPr lang="en-US" dirty="0" smtClean="0"/>
              <a:t>Record as appropriate to the resource</a:t>
            </a:r>
          </a:p>
          <a:p>
            <a:pPr marL="800100" lvl="2" indent="0">
              <a:buNone/>
            </a:pPr>
            <a:r>
              <a:rPr lang="en-US" sz="1800" dirty="0" smtClean="0"/>
              <a:t>245 00 $a </a:t>
            </a:r>
            <a:r>
              <a:rPr lang="en-US" sz="1800" dirty="0" err="1" smtClean="0"/>
              <a:t>IMDb</a:t>
            </a:r>
            <a:r>
              <a:rPr lang="en-US" sz="1800" dirty="0" smtClean="0"/>
              <a:t>.</a:t>
            </a:r>
          </a:p>
          <a:p>
            <a:pPr marL="800100" lvl="2" indent="0">
              <a:buNone/>
            </a:pPr>
            <a:r>
              <a:rPr lang="en-US" sz="1800" b="1" dirty="0"/>
              <a:t>336  </a:t>
            </a:r>
            <a:r>
              <a:rPr lang="en-US" sz="1800" b="1" dirty="0" smtClean="0"/>
              <a:t>    $</a:t>
            </a:r>
            <a:r>
              <a:rPr lang="en-US" sz="1800" b="1" dirty="0"/>
              <a:t>a text $2 </a:t>
            </a:r>
            <a:r>
              <a:rPr lang="en-US" sz="1800" b="1" dirty="0" err="1"/>
              <a:t>rdacontent</a:t>
            </a:r>
            <a:endParaRPr lang="en-US" sz="1800" b="1" dirty="0"/>
          </a:p>
          <a:p>
            <a:pPr marL="800100" lvl="2" indent="0">
              <a:buNone/>
            </a:pPr>
            <a:r>
              <a:rPr lang="en-US" sz="1800" b="1" dirty="0" smtClean="0"/>
              <a:t>336      $a </a:t>
            </a:r>
            <a:r>
              <a:rPr lang="en-US" sz="1800" b="1" dirty="0"/>
              <a:t>still image $2 </a:t>
            </a:r>
            <a:r>
              <a:rPr lang="en-US" sz="1800" b="1" dirty="0" err="1"/>
              <a:t>rdacontent</a:t>
            </a:r>
            <a:endParaRPr lang="en-US" sz="1800" b="1" dirty="0"/>
          </a:p>
          <a:p>
            <a:pPr marL="800100" lvl="2" indent="0">
              <a:buNone/>
            </a:pPr>
            <a:r>
              <a:rPr lang="en-US" sz="1800" b="1" dirty="0" smtClean="0"/>
              <a:t>336      $a </a:t>
            </a:r>
            <a:r>
              <a:rPr lang="en-US" sz="1800" b="1" dirty="0"/>
              <a:t>two-dimensional moving image $2 </a:t>
            </a:r>
            <a:r>
              <a:rPr lang="en-US" sz="1800" b="1" dirty="0" err="1"/>
              <a:t>rdacontent</a:t>
            </a:r>
            <a:endParaRPr lang="en-US" sz="1800" b="1" dirty="0"/>
          </a:p>
          <a:p>
            <a:pPr marL="800100" lvl="2" indent="0">
              <a:buNone/>
            </a:pPr>
            <a:r>
              <a:rPr lang="en-US" sz="1800" b="1" dirty="0" smtClean="0"/>
              <a:t>337      $a </a:t>
            </a:r>
            <a:r>
              <a:rPr lang="en-US" sz="1800" b="1" dirty="0"/>
              <a:t>computer $2 </a:t>
            </a:r>
            <a:r>
              <a:rPr lang="en-US" sz="1800" b="1" dirty="0" err="1"/>
              <a:t>rdamedia</a:t>
            </a:r>
            <a:r>
              <a:rPr lang="en-US" sz="1800" b="1" dirty="0"/>
              <a:t>	</a:t>
            </a:r>
          </a:p>
          <a:p>
            <a:pPr marL="800100" lvl="2" indent="0">
              <a:buNone/>
            </a:pPr>
            <a:r>
              <a:rPr lang="en-US" sz="1800" b="1" dirty="0" smtClean="0"/>
              <a:t>338      $a online </a:t>
            </a:r>
            <a:r>
              <a:rPr lang="en-US" sz="1800" b="1" dirty="0"/>
              <a:t>resource $2 </a:t>
            </a:r>
            <a:r>
              <a:rPr lang="en-US" sz="1800" b="1" dirty="0" err="1" smtClean="0"/>
              <a:t>rdacarrier</a:t>
            </a:r>
            <a:endParaRPr lang="en-US" sz="1800" b="1" dirty="0" smtClean="0"/>
          </a:p>
          <a:p>
            <a:pPr marL="800100" lvl="2" indent="0">
              <a:buNone/>
            </a:pPr>
            <a:endParaRPr lang="en-US" sz="1800" dirty="0"/>
          </a:p>
          <a:p>
            <a:pPr marL="800100" lvl="2" indent="0">
              <a:buNone/>
            </a:pPr>
            <a:r>
              <a:rPr lang="en-US" sz="1800" dirty="0"/>
              <a:t>245 00 $a </a:t>
            </a:r>
            <a:r>
              <a:rPr lang="en-US" sz="1800" dirty="0" smtClean="0"/>
              <a:t>Church history.</a:t>
            </a:r>
            <a:endParaRPr lang="en-US" sz="1800" dirty="0"/>
          </a:p>
          <a:p>
            <a:pPr marL="800100" lvl="2" indent="0">
              <a:buNone/>
            </a:pPr>
            <a:r>
              <a:rPr lang="en-US" sz="1800" b="1" dirty="0"/>
              <a:t>336      $a text $2 </a:t>
            </a:r>
            <a:r>
              <a:rPr lang="en-US" sz="1800" b="1" dirty="0" err="1"/>
              <a:t>rdacontent</a:t>
            </a:r>
            <a:endParaRPr lang="en-US" sz="1800" b="1" dirty="0"/>
          </a:p>
          <a:p>
            <a:pPr marL="800100" lvl="2" indent="0">
              <a:buNone/>
            </a:pPr>
            <a:r>
              <a:rPr lang="en-US" sz="1800" b="1" dirty="0" smtClean="0"/>
              <a:t>337      </a:t>
            </a:r>
            <a:r>
              <a:rPr lang="en-US" sz="1800" b="1" dirty="0"/>
              <a:t>$a </a:t>
            </a:r>
            <a:r>
              <a:rPr lang="en-US" sz="1800" b="1" dirty="0" smtClean="0"/>
              <a:t>unmediated $2 </a:t>
            </a:r>
            <a:r>
              <a:rPr lang="en-US" sz="1800" b="1" dirty="0" err="1"/>
              <a:t>rdamedia</a:t>
            </a:r>
            <a:r>
              <a:rPr lang="en-US" sz="1800" b="1" dirty="0"/>
              <a:t>	</a:t>
            </a:r>
          </a:p>
          <a:p>
            <a:pPr marL="800100" lvl="2" indent="0">
              <a:buNone/>
            </a:pPr>
            <a:r>
              <a:rPr lang="en-US" sz="1800" b="1" dirty="0"/>
              <a:t>338      $a </a:t>
            </a:r>
            <a:r>
              <a:rPr lang="en-US" sz="1800" b="1" dirty="0" smtClean="0"/>
              <a:t>volume $2 </a:t>
            </a:r>
            <a:r>
              <a:rPr lang="en-US" sz="1800" b="1" dirty="0" err="1"/>
              <a:t>rdacarrier</a:t>
            </a:r>
            <a:endParaRPr lang="en-US" sz="1800" b="1"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25</a:t>
            </a:fld>
            <a:endParaRPr lang="en-US"/>
          </a:p>
        </p:txBody>
      </p:sp>
    </p:spTree>
    <p:extLst>
      <p:ext uri="{BB962C8B-B14F-4D97-AF65-F5344CB8AC3E}">
        <p14:creationId xmlns:p14="http://schemas.microsoft.com/office/powerpoint/2010/main" val="15629531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Numbering of Serials (2.6)</a:t>
            </a:r>
            <a:endParaRPr lang="en-US"/>
          </a:p>
        </p:txBody>
      </p:sp>
      <p:sp>
        <p:nvSpPr>
          <p:cNvPr id="3" name="Content Placeholder 2"/>
          <p:cNvSpPr>
            <a:spLocks noGrp="1"/>
          </p:cNvSpPr>
          <p:nvPr>
            <p:ph idx="1"/>
          </p:nvPr>
        </p:nvSpPr>
        <p:spPr/>
        <p:txBody>
          <a:bodyPr/>
          <a:lstStyle/>
          <a:p>
            <a:r>
              <a:rPr lang="en-US" smtClean="0"/>
              <a:t>Definition: “t</a:t>
            </a:r>
            <a:r>
              <a:rPr lang="en-US"/>
              <a:t>he identification of each of the issues or parts of a </a:t>
            </a:r>
            <a:r>
              <a:rPr lang="en-US" smtClean="0"/>
              <a:t>serial”</a:t>
            </a:r>
          </a:p>
          <a:p>
            <a:r>
              <a:rPr lang="en-US" smtClean="0"/>
              <a:t>May include numerals, letters, or another character and a caption.</a:t>
            </a:r>
          </a:p>
          <a:p>
            <a:r>
              <a:rPr lang="en-US" smtClean="0"/>
              <a:t>Must come from the first and/or last part</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26</a:t>
            </a:fld>
            <a:endParaRPr lang="en-US"/>
          </a:p>
        </p:txBody>
      </p:sp>
    </p:spTree>
    <p:extLst>
      <p:ext uri="{BB962C8B-B14F-4D97-AF65-F5344CB8AC3E}">
        <p14:creationId xmlns:p14="http://schemas.microsoft.com/office/powerpoint/2010/main" val="3374844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Numbering of Serials (2.6)</a:t>
            </a:r>
            <a:endParaRPr lang="en-US"/>
          </a:p>
        </p:txBody>
      </p:sp>
      <p:sp>
        <p:nvSpPr>
          <p:cNvPr id="3" name="Content Placeholder 2"/>
          <p:cNvSpPr>
            <a:spLocks noGrp="1"/>
          </p:cNvSpPr>
          <p:nvPr>
            <p:ph idx="1"/>
          </p:nvPr>
        </p:nvSpPr>
        <p:spPr/>
        <p:txBody>
          <a:bodyPr/>
          <a:lstStyle/>
          <a:p>
            <a:r>
              <a:rPr lang="en-US" smtClean="0"/>
              <a:t>Recording numbering</a:t>
            </a:r>
          </a:p>
          <a:p>
            <a:pPr lvl="1"/>
            <a:r>
              <a:rPr lang="en-US" smtClean="0"/>
              <a:t>Record the numeral following 1.8</a:t>
            </a:r>
          </a:p>
          <a:p>
            <a:pPr lvl="2"/>
            <a:r>
              <a:rPr lang="en-US" smtClean="0"/>
              <a:t>Form preferred by the cataloging agency</a:t>
            </a:r>
            <a:endParaRPr lang="en-US"/>
          </a:p>
          <a:p>
            <a:pPr lvl="2"/>
            <a:r>
              <a:rPr lang="en-US" smtClean="0"/>
              <a:t>LC’s preferred form is “record numerals in the form in which they appear on the source” (1.8.2 alternative)</a:t>
            </a:r>
          </a:p>
          <a:p>
            <a:pPr lvl="1"/>
            <a:r>
              <a:rPr lang="en-US" smtClean="0"/>
              <a:t>Transcribe other words (e.g. the caption) as they appear on the source</a:t>
            </a:r>
          </a:p>
          <a:p>
            <a:pPr lvl="1"/>
            <a:r>
              <a:rPr lang="en-US" smtClean="0"/>
              <a:t>Record in 362, first indicator “0”</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27</a:t>
            </a:fld>
            <a:endParaRPr lang="en-US"/>
          </a:p>
        </p:txBody>
      </p:sp>
    </p:spTree>
    <p:extLst>
      <p:ext uri="{BB962C8B-B14F-4D97-AF65-F5344CB8AC3E}">
        <p14:creationId xmlns:p14="http://schemas.microsoft.com/office/powerpoint/2010/main" val="7284678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Numbering of Serials (2.6)</a:t>
            </a:r>
            <a:endParaRPr lang="en-US"/>
          </a:p>
        </p:txBody>
      </p:sp>
      <p:sp>
        <p:nvSpPr>
          <p:cNvPr id="3" name="Content Placeholder 2"/>
          <p:cNvSpPr>
            <a:spLocks noGrp="1"/>
          </p:cNvSpPr>
          <p:nvPr>
            <p:ph idx="1"/>
          </p:nvPr>
        </p:nvSpPr>
        <p:spPr>
          <a:xfrm>
            <a:off x="3581400" y="1600200"/>
            <a:ext cx="5105400" cy="4525963"/>
          </a:xfrm>
        </p:spPr>
        <p:txBody>
          <a:bodyPr/>
          <a:lstStyle/>
          <a:p>
            <a:pPr marL="0" indent="0">
              <a:buNone/>
            </a:pPr>
            <a:r>
              <a:rPr lang="en-US" i="1" dirty="0" smtClean="0"/>
              <a:t>Numeric designation</a:t>
            </a:r>
          </a:p>
          <a:p>
            <a:pPr marL="0" indent="0">
              <a:buNone/>
            </a:pPr>
            <a:r>
              <a:rPr lang="en-US" dirty="0" smtClean="0"/>
              <a:t>245 00 $a Church history.</a:t>
            </a:r>
          </a:p>
          <a:p>
            <a:pPr marL="0" indent="0">
              <a:buNone/>
            </a:pPr>
            <a:r>
              <a:rPr lang="en-US" dirty="0" smtClean="0"/>
              <a:t>362 0_ $a </a:t>
            </a:r>
            <a:r>
              <a:rPr lang="en-US" b="1" dirty="0" smtClean="0"/>
              <a:t>Vol. I, no. 1</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28</a:t>
            </a:fld>
            <a:endParaRPr lang="en-US"/>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216" t="14957" r="26383" b="2489"/>
          <a:stretch/>
        </p:blipFill>
        <p:spPr bwMode="auto">
          <a:xfrm>
            <a:off x="76200" y="1219200"/>
            <a:ext cx="3310404"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7713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Numbering of Serials (2.6)</a:t>
            </a:r>
            <a:endParaRPr lang="en-US"/>
          </a:p>
        </p:txBody>
      </p:sp>
      <p:sp>
        <p:nvSpPr>
          <p:cNvPr id="3" name="Content Placeholder 2"/>
          <p:cNvSpPr>
            <a:spLocks noGrp="1"/>
          </p:cNvSpPr>
          <p:nvPr>
            <p:ph idx="1"/>
          </p:nvPr>
        </p:nvSpPr>
        <p:spPr>
          <a:xfrm>
            <a:off x="3581400" y="1600200"/>
            <a:ext cx="5105400" cy="4525963"/>
          </a:xfrm>
        </p:spPr>
        <p:txBody>
          <a:bodyPr/>
          <a:lstStyle/>
          <a:p>
            <a:pPr marL="0" indent="0">
              <a:buNone/>
            </a:pPr>
            <a:r>
              <a:rPr lang="en-US" i="1" dirty="0" smtClean="0"/>
              <a:t>Chronological designation. Record in parentheses following the number</a:t>
            </a:r>
          </a:p>
          <a:p>
            <a:pPr marL="0" indent="0">
              <a:buNone/>
            </a:pPr>
            <a:endParaRPr lang="en-US" i="1" dirty="0" smtClean="0"/>
          </a:p>
          <a:p>
            <a:pPr marL="0" indent="0">
              <a:buNone/>
            </a:pPr>
            <a:r>
              <a:rPr lang="en-US" dirty="0"/>
              <a:t>245 00 $a Church history.</a:t>
            </a:r>
          </a:p>
          <a:p>
            <a:pPr marL="0" indent="0">
              <a:buNone/>
            </a:pPr>
            <a:r>
              <a:rPr lang="en-US" dirty="0"/>
              <a:t>362 0_ $a Vol. 1, no. 1 </a:t>
            </a:r>
            <a:r>
              <a:rPr lang="en-US" b="1" dirty="0"/>
              <a:t>(March 1932</a:t>
            </a:r>
            <a:r>
              <a:rPr lang="en-US" b="1" dirty="0" smtClean="0"/>
              <a:t>)-</a:t>
            </a:r>
            <a:endParaRPr lang="en-US" b="1"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29</a:t>
            </a:fld>
            <a:endParaRPr lang="en-US"/>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216" t="14957" r="26383" b="2489"/>
          <a:stretch/>
        </p:blipFill>
        <p:spPr bwMode="auto">
          <a:xfrm>
            <a:off x="76200" y="1219200"/>
            <a:ext cx="3310404"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998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Mode of Issuance</a:t>
            </a:r>
            <a:endParaRPr lang="en-US"/>
          </a:p>
        </p:txBody>
      </p:sp>
      <p:sp>
        <p:nvSpPr>
          <p:cNvPr id="3" name="Content Placeholder 2"/>
          <p:cNvSpPr>
            <a:spLocks noGrp="1"/>
          </p:cNvSpPr>
          <p:nvPr>
            <p:ph idx="1"/>
          </p:nvPr>
        </p:nvSpPr>
        <p:spPr/>
        <p:txBody>
          <a:bodyPr/>
          <a:lstStyle/>
          <a:p>
            <a:r>
              <a:rPr lang="en-US" smtClean="0"/>
              <a:t>Serial?</a:t>
            </a:r>
          </a:p>
          <a:p>
            <a:pPr lvl="1"/>
            <a:r>
              <a:rPr lang="en-US"/>
              <a:t>A resource issued in successive parts, usually bearing numbering, that has no predetermined conclusion</a:t>
            </a:r>
            <a:endParaRPr lang="en-US" smtClean="0"/>
          </a:p>
          <a:p>
            <a:r>
              <a:rPr lang="en-US" smtClean="0"/>
              <a:t>Integrating resource?</a:t>
            </a:r>
          </a:p>
          <a:p>
            <a:pPr lvl="1"/>
            <a:r>
              <a:rPr lang="en-US" smtClean="0"/>
              <a:t>A resource </a:t>
            </a:r>
            <a:r>
              <a:rPr lang="en-US"/>
              <a:t>that is added to or changed by means of updates that do not remain discrete but are integrated into the whole. </a:t>
            </a:r>
            <a:r>
              <a:rPr lang="en-US" smtClean="0"/>
              <a:t>May be tangible (e.g. loose-leaf) or intangible (e.g. updating website)</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a:t>
            </a:fld>
            <a:endParaRPr lang="en-US"/>
          </a:p>
        </p:txBody>
      </p:sp>
    </p:spTree>
    <p:extLst>
      <p:ext uri="{BB962C8B-B14F-4D97-AF65-F5344CB8AC3E}">
        <p14:creationId xmlns:p14="http://schemas.microsoft.com/office/powerpoint/2010/main" val="29615309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Numbering of Serials (2.6)</a:t>
            </a:r>
            <a:endParaRPr lang="en-US"/>
          </a:p>
        </p:txBody>
      </p:sp>
      <p:sp>
        <p:nvSpPr>
          <p:cNvPr id="3" name="Content Placeholder 2"/>
          <p:cNvSpPr>
            <a:spLocks noGrp="1"/>
          </p:cNvSpPr>
          <p:nvPr>
            <p:ph idx="1"/>
          </p:nvPr>
        </p:nvSpPr>
        <p:spPr>
          <a:xfrm>
            <a:off x="609600" y="1295400"/>
            <a:ext cx="8077200" cy="4830763"/>
          </a:xfrm>
        </p:spPr>
        <p:txBody>
          <a:bodyPr/>
          <a:lstStyle/>
          <a:p>
            <a:pPr marL="0" indent="0">
              <a:buNone/>
            </a:pPr>
            <a:r>
              <a:rPr lang="en-US" i="1" smtClean="0"/>
              <a:t>Alternative (2.6.2.3, etc.):</a:t>
            </a:r>
            <a:endParaRPr lang="en-US" smtClean="0"/>
          </a:p>
          <a:p>
            <a:r>
              <a:rPr lang="en-US" sz="2800" smtClean="0"/>
              <a:t>Make a note (2.20.5) on the numbering instead of recording the numbering of serials element</a:t>
            </a:r>
          </a:p>
          <a:p>
            <a:r>
              <a:rPr lang="en-US" sz="2800" smtClean="0"/>
              <a:t>This is recorded in 362, first indicator “1”</a:t>
            </a:r>
          </a:p>
          <a:p>
            <a:r>
              <a:rPr lang="en-US" sz="2800" smtClean="0"/>
              <a:t>LC and CONSER generally apply the alternative (note) although both practices may be seen.</a:t>
            </a:r>
          </a:p>
          <a:p>
            <a:r>
              <a:rPr lang="en-US" sz="2800" smtClean="0"/>
              <a:t>The note is your only choice if you do not have the first and/or last issue</a:t>
            </a:r>
            <a:r>
              <a:rPr lang="en-US" smtClean="0"/>
              <a:t>.</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30</a:t>
            </a:fld>
            <a:endParaRPr lang="en-US"/>
          </a:p>
        </p:txBody>
      </p:sp>
    </p:spTree>
    <p:extLst>
      <p:ext uri="{BB962C8B-B14F-4D97-AF65-F5344CB8AC3E}">
        <p14:creationId xmlns:p14="http://schemas.microsoft.com/office/powerpoint/2010/main" val="292817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Numbering of Serials (2.6)</a:t>
            </a:r>
            <a:endParaRPr lang="en-US"/>
          </a:p>
        </p:txBody>
      </p:sp>
      <p:sp>
        <p:nvSpPr>
          <p:cNvPr id="3" name="Content Placeholder 2"/>
          <p:cNvSpPr>
            <a:spLocks noGrp="1"/>
          </p:cNvSpPr>
          <p:nvPr>
            <p:ph idx="1"/>
          </p:nvPr>
        </p:nvSpPr>
        <p:spPr>
          <a:xfrm>
            <a:off x="3581400" y="1600200"/>
            <a:ext cx="5105400" cy="4525963"/>
          </a:xfrm>
        </p:spPr>
        <p:txBody>
          <a:bodyPr/>
          <a:lstStyle/>
          <a:p>
            <a:pPr marL="0" indent="0">
              <a:buNone/>
            </a:pPr>
            <a:r>
              <a:rPr lang="en-US" b="1" i="1" dirty="0" smtClean="0"/>
              <a:t>Alternative note</a:t>
            </a:r>
          </a:p>
          <a:p>
            <a:pPr marL="0" indent="0">
              <a:buNone/>
            </a:pPr>
            <a:r>
              <a:rPr lang="en-US" dirty="0"/>
              <a:t>245 00 $a Church history.</a:t>
            </a:r>
          </a:p>
          <a:p>
            <a:pPr marL="0" indent="0">
              <a:buNone/>
            </a:pPr>
            <a:r>
              <a:rPr lang="en-US" dirty="0"/>
              <a:t>362 </a:t>
            </a:r>
            <a:r>
              <a:rPr lang="en-US" dirty="0" smtClean="0"/>
              <a:t>1_ </a:t>
            </a:r>
            <a:r>
              <a:rPr lang="en-US" dirty="0"/>
              <a:t>$a </a:t>
            </a:r>
            <a:r>
              <a:rPr lang="en-US" dirty="0" smtClean="0"/>
              <a:t>Began with Vol</a:t>
            </a:r>
            <a:r>
              <a:rPr lang="en-US" dirty="0"/>
              <a:t>. 1, no. </a:t>
            </a:r>
            <a:r>
              <a:rPr lang="en-US"/>
              <a:t>1 (March 1932</a:t>
            </a:r>
            <a:r>
              <a:rPr lang="en-US" smtClean="0"/>
              <a:t>).</a:t>
            </a:r>
            <a:endParaRPr lang="en-US"/>
          </a:p>
          <a:p>
            <a:pPr marL="0" indent="0">
              <a:buNone/>
            </a:pPr>
            <a:endParaRPr lang="en-US" b="1" i="1"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31</a:t>
            </a:fld>
            <a:endParaRPr lang="en-US"/>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216" t="14957" r="26383" b="2489"/>
          <a:stretch/>
        </p:blipFill>
        <p:spPr bwMode="auto">
          <a:xfrm>
            <a:off x="76200" y="1219200"/>
            <a:ext cx="3310404"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559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elements</a:t>
            </a:r>
            <a:endParaRPr lang="en-US"/>
          </a:p>
        </p:txBody>
      </p:sp>
      <p:sp>
        <p:nvSpPr>
          <p:cNvPr id="3" name="Content Placeholder 2"/>
          <p:cNvSpPr>
            <a:spLocks noGrp="1"/>
          </p:cNvSpPr>
          <p:nvPr>
            <p:ph idx="1"/>
          </p:nvPr>
        </p:nvSpPr>
        <p:spPr/>
        <p:txBody>
          <a:bodyPr/>
          <a:lstStyle/>
          <a:p>
            <a:r>
              <a:rPr lang="en-US" smtClean="0"/>
              <a:t>Include other elements as appropriate to the resource (see earlier modules)</a:t>
            </a:r>
            <a:endParaRPr lang="en-US"/>
          </a:p>
          <a:p>
            <a:r>
              <a:rPr lang="en-US" smtClean="0"/>
              <a:t>Selected possible other elements:</a:t>
            </a:r>
          </a:p>
          <a:p>
            <a:pPr lvl="1"/>
            <a:r>
              <a:rPr lang="en-US" smtClean="0"/>
              <a:t>Sound characteristic (3.16)</a:t>
            </a:r>
          </a:p>
          <a:p>
            <a:pPr lvl="1"/>
            <a:r>
              <a:rPr lang="en-US" smtClean="0"/>
              <a:t>Video characteristic (3.18)</a:t>
            </a:r>
          </a:p>
          <a:p>
            <a:pPr lvl="1"/>
            <a:r>
              <a:rPr lang="en-US" smtClean="0"/>
              <a:t>Digital file characteristic (3.19)</a:t>
            </a:r>
          </a:p>
          <a:p>
            <a:pPr lvl="1"/>
            <a:endParaRPr lang="en-US" smtClean="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32</a:t>
            </a:fld>
            <a:endParaRPr lang="en-US"/>
          </a:p>
        </p:txBody>
      </p:sp>
    </p:spTree>
    <p:extLst>
      <p:ext uri="{BB962C8B-B14F-4D97-AF65-F5344CB8AC3E}">
        <p14:creationId xmlns:p14="http://schemas.microsoft.com/office/powerpoint/2010/main" val="700169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Statement (2.12)</a:t>
            </a:r>
            <a:endParaRPr lang="en-US"/>
          </a:p>
        </p:txBody>
      </p:sp>
      <p:sp>
        <p:nvSpPr>
          <p:cNvPr id="3" name="Content Placeholder 2"/>
          <p:cNvSpPr>
            <a:spLocks noGrp="1"/>
          </p:cNvSpPr>
          <p:nvPr>
            <p:ph idx="1"/>
          </p:nvPr>
        </p:nvSpPr>
        <p:spPr/>
        <p:txBody>
          <a:bodyPr/>
          <a:lstStyle/>
          <a:p>
            <a:r>
              <a:rPr lang="en-US" smtClean="0"/>
              <a:t>Record series statement if present on the item (no different from any other format)</a:t>
            </a:r>
          </a:p>
          <a:p>
            <a:r>
              <a:rPr lang="en-US" smtClean="0"/>
              <a:t>Series statements are rare in serials, but possible.</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33</a:t>
            </a:fld>
            <a:endParaRPr lang="en-US"/>
          </a:p>
        </p:txBody>
      </p:sp>
    </p:spTree>
    <p:extLst>
      <p:ext uri="{BB962C8B-B14F-4D97-AF65-F5344CB8AC3E}">
        <p14:creationId xmlns:p14="http://schemas.microsoft.com/office/powerpoint/2010/main" val="5559566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r>
              <a:rPr lang="en-US" dirty="0" smtClean="0"/>
              <a:t>Record notes as appropriate. </a:t>
            </a:r>
          </a:p>
          <a:p>
            <a:pPr lvl="1"/>
            <a:endParaRPr lang="en-US" dirty="0" smtClean="0"/>
          </a:p>
          <a:p>
            <a:pPr lvl="1"/>
            <a:r>
              <a:rPr lang="en-US" dirty="0" smtClean="0"/>
              <a:t>basis </a:t>
            </a:r>
            <a:r>
              <a:rPr lang="en-US" dirty="0"/>
              <a:t>for identification and date of viewing (RDA 2.20.13, MARC 588</a:t>
            </a:r>
            <a:r>
              <a:rPr lang="en-US" dirty="0" smtClean="0"/>
              <a:t>)</a:t>
            </a:r>
          </a:p>
          <a:p>
            <a:pPr marL="1257300" lvl="3" indent="0">
              <a:buNone/>
            </a:pPr>
            <a:r>
              <a:rPr lang="en-US" sz="1800" dirty="0"/>
              <a:t>588	$a Description based </a:t>
            </a:r>
            <a:r>
              <a:rPr lang="en-US" sz="1800" dirty="0" smtClean="0"/>
              <a:t>on: </a:t>
            </a:r>
            <a:r>
              <a:rPr lang="en-US" sz="1800" dirty="0"/>
              <a:t>vol. 1, no. 1 (March 1932)</a:t>
            </a:r>
          </a:p>
          <a:p>
            <a:pPr marL="1257300" lvl="3" indent="0">
              <a:buNone/>
            </a:pPr>
            <a:r>
              <a:rPr lang="en-US" sz="1800" dirty="0"/>
              <a:t>588	$a Latest issue consulted: vol. 75, no. 4 (Dec. 2006</a:t>
            </a:r>
            <a:r>
              <a:rPr lang="en-US" sz="1800" dirty="0" smtClean="0"/>
              <a:t>)</a:t>
            </a:r>
          </a:p>
          <a:p>
            <a:pPr marL="1257300" lvl="3" indent="0">
              <a:buNone/>
            </a:pPr>
            <a:endParaRPr lang="en-US" sz="1800" dirty="0"/>
          </a:p>
          <a:p>
            <a:pPr marL="1257300" lvl="3" indent="0">
              <a:buNone/>
            </a:pPr>
            <a:r>
              <a:rPr lang="en-US" sz="1800" dirty="0" smtClean="0"/>
              <a:t>588	$a Description based on version consulted 1 November 2012.</a:t>
            </a:r>
            <a:endParaRPr lang="en-US" sz="1800"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34</a:t>
            </a:fld>
            <a:endParaRPr lang="en-US"/>
          </a:p>
        </p:txBody>
      </p:sp>
    </p:spTree>
    <p:extLst>
      <p:ext uri="{BB962C8B-B14F-4D97-AF65-F5344CB8AC3E}">
        <p14:creationId xmlns:p14="http://schemas.microsoft.com/office/powerpoint/2010/main" val="8548080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r>
              <a:rPr lang="en-US" smtClean="0"/>
              <a:t>Record notes as appropriate. </a:t>
            </a:r>
          </a:p>
          <a:p>
            <a:pPr lvl="1"/>
            <a:endParaRPr lang="en-US" smtClean="0"/>
          </a:p>
          <a:p>
            <a:pPr lvl="1" indent="-342900"/>
            <a:r>
              <a:rPr lang="en-US" smtClean="0"/>
              <a:t>note </a:t>
            </a:r>
            <a:r>
              <a:rPr lang="en-US"/>
              <a:t>on </a:t>
            </a:r>
            <a:r>
              <a:rPr lang="en-US" smtClean="0"/>
              <a:t>responsible entities or prominent editors </a:t>
            </a:r>
            <a:r>
              <a:rPr lang="en-US"/>
              <a:t>(RDA 2.20.3, MARC </a:t>
            </a:r>
            <a:r>
              <a:rPr lang="en-US" smtClean="0"/>
              <a:t>500)</a:t>
            </a:r>
          </a:p>
          <a:p>
            <a:pPr marL="1257300" lvl="3" indent="0">
              <a:buNone/>
            </a:pPr>
            <a:r>
              <a:rPr lang="en-US" smtClean="0"/>
              <a:t>500	$a Issued </a:t>
            </a:r>
            <a:r>
              <a:rPr lang="en-US"/>
              <a:t>by: American Society of Church </a:t>
            </a:r>
            <a:r>
              <a:rPr lang="en-US" smtClean="0"/>
              <a:t>History</a:t>
            </a:r>
          </a:p>
          <a:p>
            <a:pPr marL="1257300" lvl="3" indent="0">
              <a:buNone/>
            </a:pPr>
            <a:r>
              <a:rPr lang="en-US"/>
              <a:t>500	$a Founding editor: Matthew Spinka.</a:t>
            </a:r>
          </a:p>
          <a:p>
            <a:pPr marL="1257300" lvl="3" indent="0">
              <a:buNone/>
            </a:pPr>
            <a:endParaRPr lang="en-US" smtClean="0"/>
          </a:p>
          <a:p>
            <a:pPr marL="1257300" lvl="3" indent="0">
              <a:buNone/>
            </a:pPr>
            <a:r>
              <a:rPr lang="en-US" smtClean="0"/>
              <a:t>500</a:t>
            </a:r>
            <a:r>
              <a:rPr lang="en-US"/>
              <a:t>	$a IMDb was founded by Col Needham on October 17, 1990 as Internet Movie Database. See “IMDb20” within the website</a:t>
            </a:r>
            <a:r>
              <a:rPr lang="en-US" smtClean="0"/>
              <a:t>.</a:t>
            </a:r>
          </a:p>
          <a:p>
            <a:pPr marL="1257300" lvl="3" indent="0">
              <a:buNone/>
            </a:pPr>
            <a:r>
              <a:rPr lang="en-US"/>
              <a:t>500	$a “An amazon.com company.”</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35</a:t>
            </a:fld>
            <a:endParaRPr lang="en-US"/>
          </a:p>
        </p:txBody>
      </p:sp>
    </p:spTree>
    <p:extLst>
      <p:ext uri="{BB962C8B-B14F-4D97-AF65-F5344CB8AC3E}">
        <p14:creationId xmlns:p14="http://schemas.microsoft.com/office/powerpoint/2010/main" val="14848100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r>
              <a:rPr lang="en-US" smtClean="0"/>
              <a:t>Record notes as appropriate. </a:t>
            </a:r>
          </a:p>
          <a:p>
            <a:pPr lvl="1"/>
            <a:endParaRPr lang="en-US" smtClean="0"/>
          </a:p>
          <a:p>
            <a:pPr lvl="1"/>
            <a:r>
              <a:rPr lang="en-US" smtClean="0"/>
              <a:t>peculiarities in the numbering (RDA 2.20.5.4, MARC 515)</a:t>
            </a:r>
          </a:p>
          <a:p>
            <a:pPr marL="914400" lvl="2" indent="0">
              <a:buNone/>
            </a:pPr>
            <a:r>
              <a:rPr lang="en-US"/>
              <a:t>515	$a Issues for </a:t>
            </a:r>
            <a:r>
              <a:rPr lang="en-US" smtClean="0"/>
              <a:t>August 1973–December </a:t>
            </a:r>
            <a:r>
              <a:rPr lang="en-US"/>
              <a:t>1974 also called v. 1, no. 7–v. 2, no. </a:t>
            </a:r>
            <a:r>
              <a:rPr lang="en-US" smtClean="0"/>
              <a:t>12.</a:t>
            </a:r>
          </a:p>
          <a:p>
            <a:pPr marL="914400" lvl="2" indent="0">
              <a:buNone/>
            </a:pPr>
            <a:endParaRPr lang="en-US" smtClean="0"/>
          </a:p>
          <a:p>
            <a:pPr marL="914400" lvl="2" indent="0">
              <a:buNone/>
            </a:pPr>
            <a:r>
              <a:rPr lang="en-US" smtClean="0"/>
              <a:t>515</a:t>
            </a:r>
            <a:r>
              <a:rPr lang="en-US"/>
              <a:t>	$a Numbering irregular; some numbers repeated or </a:t>
            </a:r>
            <a:r>
              <a:rPr lang="en-US" smtClean="0"/>
              <a:t>omitted.</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36</a:t>
            </a:fld>
            <a:endParaRPr lang="en-US"/>
          </a:p>
        </p:txBody>
      </p:sp>
    </p:spTree>
    <p:extLst>
      <p:ext uri="{BB962C8B-B14F-4D97-AF65-F5344CB8AC3E}">
        <p14:creationId xmlns:p14="http://schemas.microsoft.com/office/powerpoint/2010/main" val="35157623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pPr marL="400050" lvl="1" indent="0">
              <a:buNone/>
            </a:pPr>
            <a:r>
              <a:rPr lang="en-US"/>
              <a:t>245 00 	$a IMDb.</a:t>
            </a:r>
          </a:p>
          <a:p>
            <a:pPr marL="400050" lvl="1" indent="0">
              <a:buNone/>
            </a:pPr>
            <a:r>
              <a:rPr lang="en-US" smtClean="0"/>
              <a:t>500</a:t>
            </a:r>
            <a:r>
              <a:rPr lang="en-US"/>
              <a:t>	$a “An amazon.com company.”</a:t>
            </a:r>
          </a:p>
          <a:p>
            <a:pPr marL="400050" lvl="1" indent="0">
              <a:buNone/>
            </a:pPr>
            <a:r>
              <a:rPr lang="en-US"/>
              <a:t>500	$a IMDb was founded by Col Needham on October 17, 1990 as Internet Movie Database. See “IMDb20” within the website.</a:t>
            </a:r>
          </a:p>
          <a:p>
            <a:pPr marL="400050" lvl="1" indent="0">
              <a:buNone/>
            </a:pPr>
            <a:r>
              <a:rPr lang="en-US"/>
              <a:t>588	$a Description based on version consulted 1 November 2012</a:t>
            </a:r>
            <a:r>
              <a:rPr lang="en-US" smtClean="0"/>
              <a:t>.</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37</a:t>
            </a:fld>
            <a:endParaRPr lang="en-US"/>
          </a:p>
        </p:txBody>
      </p:sp>
    </p:spTree>
    <p:extLst>
      <p:ext uri="{BB962C8B-B14F-4D97-AF65-F5344CB8AC3E}">
        <p14:creationId xmlns:p14="http://schemas.microsoft.com/office/powerpoint/2010/main" val="8070069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pPr marL="57150" indent="0">
              <a:buNone/>
            </a:pPr>
            <a:r>
              <a:rPr lang="en-US" sz="2400" dirty="0"/>
              <a:t>245 00	</a:t>
            </a:r>
            <a:r>
              <a:rPr lang="en-US" sz="2400" dirty="0" smtClean="0"/>
              <a:t> $</a:t>
            </a:r>
            <a:r>
              <a:rPr lang="en-US" sz="2400" dirty="0"/>
              <a:t>a Church history.</a:t>
            </a:r>
          </a:p>
          <a:p>
            <a:pPr marL="57150" indent="0">
              <a:buNone/>
            </a:pPr>
            <a:r>
              <a:rPr lang="en-US" sz="2400" dirty="0" smtClean="0"/>
              <a:t>500</a:t>
            </a:r>
            <a:r>
              <a:rPr lang="en-US" sz="2400" dirty="0"/>
              <a:t>	</a:t>
            </a:r>
            <a:r>
              <a:rPr lang="en-US" sz="2400" dirty="0" smtClean="0"/>
              <a:t> $</a:t>
            </a:r>
            <a:r>
              <a:rPr lang="en-US" sz="2400" dirty="0"/>
              <a:t>a Issued by: American Society of Church History.</a:t>
            </a:r>
          </a:p>
          <a:p>
            <a:pPr marL="57150" indent="0">
              <a:buNone/>
            </a:pPr>
            <a:r>
              <a:rPr lang="en-US" sz="2400" dirty="0"/>
              <a:t>500	</a:t>
            </a:r>
            <a:r>
              <a:rPr lang="en-US" sz="2400" dirty="0" smtClean="0"/>
              <a:t> $</a:t>
            </a:r>
            <a:r>
              <a:rPr lang="en-US" sz="2400" dirty="0"/>
              <a:t>a Founding editor: Matthew </a:t>
            </a:r>
            <a:r>
              <a:rPr lang="en-US" sz="2400" dirty="0" err="1"/>
              <a:t>Spinka</a:t>
            </a:r>
            <a:r>
              <a:rPr lang="en-US" sz="2400" dirty="0"/>
              <a:t>.</a:t>
            </a:r>
          </a:p>
          <a:p>
            <a:pPr marL="57150" indent="0">
              <a:buNone/>
            </a:pPr>
            <a:r>
              <a:rPr lang="en-US" sz="2400" dirty="0"/>
              <a:t>588	</a:t>
            </a:r>
            <a:r>
              <a:rPr lang="en-US" sz="2400" dirty="0" smtClean="0"/>
              <a:t> $</a:t>
            </a:r>
            <a:r>
              <a:rPr lang="en-US" sz="2400" dirty="0"/>
              <a:t>a Description based </a:t>
            </a:r>
            <a:r>
              <a:rPr lang="en-US" sz="2400" dirty="0" smtClean="0"/>
              <a:t>on: </a:t>
            </a:r>
            <a:r>
              <a:rPr lang="en-US" sz="2400" dirty="0"/>
              <a:t>vol. 1, no. 1 (March 1932)</a:t>
            </a:r>
          </a:p>
          <a:p>
            <a:pPr marL="57150" indent="0">
              <a:buNone/>
            </a:pPr>
            <a:r>
              <a:rPr lang="en-US" sz="2400" dirty="0"/>
              <a:t>588	</a:t>
            </a:r>
            <a:r>
              <a:rPr lang="en-US" sz="2400" dirty="0" smtClean="0"/>
              <a:t> $</a:t>
            </a:r>
            <a:r>
              <a:rPr lang="en-US" sz="2400" dirty="0"/>
              <a:t>a Latest issue consulted: vol. 75, no. 4 (Dec. 2006</a:t>
            </a:r>
            <a:r>
              <a:rPr lang="en-US" sz="2400" dirty="0" smtClean="0"/>
              <a:t>)</a:t>
            </a:r>
            <a:endParaRPr lang="en-US" sz="2400"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38</a:t>
            </a:fld>
            <a:endParaRPr lang="en-US"/>
          </a:p>
        </p:txBody>
      </p:sp>
    </p:spTree>
    <p:extLst>
      <p:ext uri="{BB962C8B-B14F-4D97-AF65-F5344CB8AC3E}">
        <p14:creationId xmlns:p14="http://schemas.microsoft.com/office/powerpoint/2010/main" val="2757201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for the manifestation (2.15)</a:t>
            </a:r>
            <a:endParaRPr lang="en-US"/>
          </a:p>
        </p:txBody>
      </p:sp>
      <p:sp>
        <p:nvSpPr>
          <p:cNvPr id="3" name="Content Placeholder 2"/>
          <p:cNvSpPr>
            <a:spLocks noGrp="1"/>
          </p:cNvSpPr>
          <p:nvPr>
            <p:ph idx="1"/>
          </p:nvPr>
        </p:nvSpPr>
        <p:spPr/>
        <p:txBody>
          <a:bodyPr/>
          <a:lstStyle/>
          <a:p>
            <a:r>
              <a:rPr lang="en-US" dirty="0" smtClean="0"/>
              <a:t>Record identifiers</a:t>
            </a:r>
          </a:p>
          <a:p>
            <a:pPr lvl="1"/>
            <a:r>
              <a:rPr lang="en-US" smtClean="0"/>
              <a:t>ISSN in 022</a:t>
            </a:r>
          </a:p>
          <a:p>
            <a:pPr lvl="1"/>
            <a:r>
              <a:rPr lang="en-US" dirty="0" smtClean="0"/>
              <a:t>Record exactly as found</a:t>
            </a:r>
          </a:p>
          <a:p>
            <a:pPr marL="800100" lvl="2" indent="0">
              <a:buNone/>
            </a:pPr>
            <a:endParaRPr lang="en-US" sz="2000" b="1" dirty="0" smtClean="0"/>
          </a:p>
          <a:p>
            <a:pPr marL="800100" lvl="2" indent="0">
              <a:buNone/>
            </a:pPr>
            <a:r>
              <a:rPr lang="en-US" dirty="0"/>
              <a:t>022	$a</a:t>
            </a:r>
            <a:r>
              <a:rPr lang="en-US" b="1" dirty="0"/>
              <a:t> 0009-6407</a:t>
            </a:r>
            <a:endParaRPr lang="en-US" dirty="0"/>
          </a:p>
          <a:p>
            <a:pPr marL="800100" lvl="2" indent="0">
              <a:buNone/>
            </a:pPr>
            <a:r>
              <a:rPr lang="en-US" dirty="0"/>
              <a:t>245 00	$a Church history.</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39</a:t>
            </a:fld>
            <a:endParaRPr lang="en-US"/>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235" t="20478" r="37040" b="-1"/>
          <a:stretch/>
        </p:blipFill>
        <p:spPr bwMode="auto">
          <a:xfrm>
            <a:off x="4986445" y="1512895"/>
            <a:ext cx="3776555" cy="45831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6096000" y="5181600"/>
            <a:ext cx="1676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234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Basis for Identification</a:t>
            </a:r>
            <a:br>
              <a:rPr lang="en-US" smtClean="0"/>
            </a:br>
            <a:r>
              <a:rPr lang="en-US" smtClean="0"/>
              <a:t>RDA 2.1</a:t>
            </a:r>
            <a:endParaRPr lang="en-US"/>
          </a:p>
        </p:txBody>
      </p:sp>
      <p:sp>
        <p:nvSpPr>
          <p:cNvPr id="3" name="Content Placeholder 2"/>
          <p:cNvSpPr>
            <a:spLocks noGrp="1"/>
          </p:cNvSpPr>
          <p:nvPr>
            <p:ph idx="1"/>
          </p:nvPr>
        </p:nvSpPr>
        <p:spPr/>
        <p:txBody>
          <a:bodyPr/>
          <a:lstStyle/>
          <a:p>
            <a:r>
              <a:rPr lang="en-US" smtClean="0"/>
              <a:t>Serial</a:t>
            </a:r>
          </a:p>
          <a:p>
            <a:pPr lvl="1"/>
            <a:r>
              <a:rPr lang="en-US" smtClean="0"/>
              <a:t>The first part</a:t>
            </a:r>
          </a:p>
          <a:p>
            <a:r>
              <a:rPr lang="en-US" smtClean="0"/>
              <a:t>Integrating resource</a:t>
            </a:r>
          </a:p>
          <a:p>
            <a:pPr lvl="1"/>
            <a:r>
              <a:rPr lang="en-US"/>
              <a:t>a source of information identifying the current iteration of the resource as a whole.</a:t>
            </a:r>
            <a:endParaRPr lang="en-US" smtClean="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a:t>
            </a:fld>
            <a:endParaRPr lang="en-US"/>
          </a:p>
        </p:txBody>
      </p:sp>
    </p:spTree>
    <p:extLst>
      <p:ext uri="{BB962C8B-B14F-4D97-AF65-F5344CB8AC3E}">
        <p14:creationId xmlns:p14="http://schemas.microsoft.com/office/powerpoint/2010/main" val="20867807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URL (4.6)</a:t>
            </a:r>
            <a:endParaRPr lang="en-US"/>
          </a:p>
        </p:txBody>
      </p:sp>
      <p:sp>
        <p:nvSpPr>
          <p:cNvPr id="3" name="Content Placeholder 2"/>
          <p:cNvSpPr>
            <a:spLocks noGrp="1"/>
          </p:cNvSpPr>
          <p:nvPr>
            <p:ph idx="1"/>
          </p:nvPr>
        </p:nvSpPr>
        <p:spPr/>
        <p:txBody>
          <a:bodyPr/>
          <a:lstStyle/>
          <a:p>
            <a:r>
              <a:rPr lang="en-US" smtClean="0"/>
              <a:t>For remote access resources, record the URL in 856 $u</a:t>
            </a:r>
          </a:p>
          <a:p>
            <a:pPr marL="857250" lvl="2" indent="0">
              <a:buNone/>
            </a:pPr>
            <a:endParaRPr lang="en-US"/>
          </a:p>
          <a:p>
            <a:pPr marL="857250" lvl="2" indent="0">
              <a:buNone/>
            </a:pPr>
            <a:r>
              <a:rPr lang="en-US" smtClean="0"/>
              <a:t>245 00 	$a IMDB.</a:t>
            </a:r>
          </a:p>
          <a:p>
            <a:pPr marL="857250" lvl="2" indent="0">
              <a:buNone/>
            </a:pPr>
            <a:r>
              <a:rPr lang="pl-PL" smtClean="0"/>
              <a:t>856</a:t>
            </a:r>
            <a:r>
              <a:rPr lang="en-US" smtClean="0"/>
              <a:t> </a:t>
            </a:r>
            <a:r>
              <a:rPr lang="pl-PL" smtClean="0"/>
              <a:t>42</a:t>
            </a:r>
            <a:r>
              <a:rPr lang="en-US" smtClean="0"/>
              <a:t>	$</a:t>
            </a:r>
            <a:r>
              <a:rPr lang="pl-PL" smtClean="0"/>
              <a:t>u </a:t>
            </a:r>
            <a:r>
              <a:rPr lang="pl-PL"/>
              <a:t>http://bibpurl.oclc.org/web/273 </a:t>
            </a:r>
            <a:r>
              <a:rPr lang="en-US" smtClean="0"/>
              <a:t>$</a:t>
            </a:r>
            <a:r>
              <a:rPr lang="pl-PL" smtClean="0"/>
              <a:t>u </a:t>
            </a:r>
            <a:r>
              <a:rPr lang="pl-PL"/>
              <a:t>http://www.imdb.com/</a:t>
            </a:r>
            <a:endParaRPr lang="en-US" smtClean="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40</a:t>
            </a:fld>
            <a:endParaRPr lang="en-US"/>
          </a:p>
        </p:txBody>
      </p:sp>
    </p:spTree>
    <p:extLst>
      <p:ext uri="{BB962C8B-B14F-4D97-AF65-F5344CB8AC3E}">
        <p14:creationId xmlns:p14="http://schemas.microsoft.com/office/powerpoint/2010/main" val="3565209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principal creator. Most serials do not have a principal creator (19.2.1.1.3), but a corporate body may qualify under 19.2.1.1.1.</a:t>
            </a:r>
          </a:p>
          <a:p>
            <a:pPr marL="800100" lvl="2" indent="0">
              <a:buNone/>
            </a:pPr>
            <a:endParaRPr lang="en-US" b="1" smtClean="0"/>
          </a:p>
          <a:p>
            <a:pPr marL="800100" lvl="2" indent="0">
              <a:buNone/>
            </a:pPr>
            <a:r>
              <a:rPr lang="en-US" sz="2000" smtClean="0"/>
              <a:t>110 1 	$a Connecticut</a:t>
            </a:r>
            <a:r>
              <a:rPr lang="en-US" sz="2000"/>
              <a:t>. </a:t>
            </a:r>
            <a:r>
              <a:rPr lang="en-US" sz="2000" smtClean="0"/>
              <a:t>$b Department </a:t>
            </a:r>
            <a:r>
              <a:rPr lang="en-US" sz="2000"/>
              <a:t>of Administrative </a:t>
            </a:r>
            <a:r>
              <a:rPr lang="en-US" sz="2000" smtClean="0"/>
              <a:t>Services, $a author.</a:t>
            </a:r>
            <a:endParaRPr lang="en-US" sz="2000"/>
          </a:p>
          <a:p>
            <a:pPr marL="800100" lvl="2" indent="0">
              <a:buNone/>
            </a:pPr>
            <a:r>
              <a:rPr lang="en-US" sz="2000" smtClean="0"/>
              <a:t>245 10	$a At </a:t>
            </a:r>
            <a:r>
              <a:rPr lang="en-US" sz="2000"/>
              <a:t>your </a:t>
            </a:r>
            <a:r>
              <a:rPr lang="en-US" sz="2000" smtClean="0"/>
              <a:t>service </a:t>
            </a:r>
            <a:r>
              <a:rPr lang="en-US" sz="2000"/>
              <a:t>: $</a:t>
            </a:r>
            <a:r>
              <a:rPr lang="en-US" sz="2000" smtClean="0"/>
              <a:t>b </a:t>
            </a:r>
            <a:r>
              <a:rPr lang="en-US" sz="2000"/>
              <a:t>Connecticut Department of Administrative Services </a:t>
            </a:r>
            <a:r>
              <a:rPr lang="en-US" sz="2000" smtClean="0"/>
              <a:t>... annual report.</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41</a:t>
            </a:fld>
            <a:endParaRPr lang="en-US"/>
          </a:p>
        </p:txBody>
      </p:sp>
    </p:spTree>
    <p:extLst>
      <p:ext uri="{BB962C8B-B14F-4D97-AF65-F5344CB8AC3E}">
        <p14:creationId xmlns:p14="http://schemas.microsoft.com/office/powerpoint/2010/main" val="10859354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relationship of the resource to the work embodied in it.</a:t>
            </a:r>
          </a:p>
          <a:p>
            <a:pPr marL="400050" lvl="1" indent="0">
              <a:buNone/>
            </a:pPr>
            <a:endParaRPr lang="en-US" sz="1800" smtClean="0"/>
          </a:p>
          <a:p>
            <a:pPr marL="400050" lvl="1" indent="0">
              <a:buNone/>
            </a:pPr>
            <a:r>
              <a:rPr lang="en-US" sz="1800" smtClean="0"/>
              <a:t>245 00 $a </a:t>
            </a:r>
            <a:r>
              <a:rPr lang="en-US" sz="1800" b="1" smtClean="0"/>
              <a:t>Church history.</a:t>
            </a:r>
            <a:endParaRPr lang="en-US" sz="1800" smtClean="0"/>
          </a:p>
          <a:p>
            <a:pPr marL="400050" lvl="1" indent="0">
              <a:buNone/>
            </a:pPr>
            <a:endParaRPr lang="en-US" sz="1800"/>
          </a:p>
          <a:p>
            <a:pPr marL="400050" lvl="1" indent="0">
              <a:buNone/>
            </a:pPr>
            <a:r>
              <a:rPr lang="en-US" sz="1800" smtClean="0"/>
              <a:t>245 </a:t>
            </a:r>
            <a:r>
              <a:rPr lang="en-US" sz="1800"/>
              <a:t>0</a:t>
            </a:r>
            <a:r>
              <a:rPr lang="en-US" sz="1800" smtClean="0"/>
              <a:t>0 $a </a:t>
            </a:r>
            <a:r>
              <a:rPr lang="en-US" sz="1800" b="1" smtClean="0"/>
              <a:t>IMDb.</a:t>
            </a:r>
            <a:endParaRPr lang="en-US" sz="1800" b="1" i="1"/>
          </a:p>
          <a:p>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42</a:t>
            </a:fld>
            <a:endParaRPr lang="en-US"/>
          </a:p>
        </p:txBody>
      </p:sp>
    </p:spTree>
    <p:extLst>
      <p:ext uri="{BB962C8B-B14F-4D97-AF65-F5344CB8AC3E}">
        <p14:creationId xmlns:p14="http://schemas.microsoft.com/office/powerpoint/2010/main" val="27798657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other relationships you consider important.</a:t>
            </a:r>
          </a:p>
          <a:p>
            <a:pPr marL="800100" lvl="2" indent="0">
              <a:buNone/>
            </a:pPr>
            <a:endParaRPr lang="en-US" smtClean="0"/>
          </a:p>
          <a:p>
            <a:pPr marL="800100" lvl="2" indent="0">
              <a:buNone/>
            </a:pPr>
            <a:r>
              <a:rPr lang="en-US" smtClean="0"/>
              <a:t>245 </a:t>
            </a:r>
            <a:r>
              <a:rPr lang="en-US"/>
              <a:t>00 	$a IMDb.</a:t>
            </a:r>
          </a:p>
          <a:p>
            <a:pPr marL="800100" lvl="2" indent="0">
              <a:buNone/>
            </a:pPr>
            <a:r>
              <a:rPr lang="en-US" smtClean="0"/>
              <a:t>700 </a:t>
            </a:r>
            <a:r>
              <a:rPr lang="en-US"/>
              <a:t>1	$a Needham, Col, $d 1967- $e founder.</a:t>
            </a:r>
          </a:p>
          <a:p>
            <a:pPr marL="800100" lvl="2" indent="0">
              <a:buNone/>
            </a:pPr>
            <a:r>
              <a:rPr lang="en-US"/>
              <a:t>710 2	$a IMDb.com, </a:t>
            </a:r>
            <a:r>
              <a:rPr lang="en-US" smtClean="0"/>
              <a:t>Inc., $e issuing body.</a:t>
            </a:r>
            <a:endParaRPr lang="en-US"/>
          </a:p>
          <a:p>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43</a:t>
            </a:fld>
            <a:endParaRPr lang="en-US"/>
          </a:p>
        </p:txBody>
      </p:sp>
    </p:spTree>
    <p:extLst>
      <p:ext uri="{BB962C8B-B14F-4D97-AF65-F5344CB8AC3E}">
        <p14:creationId xmlns:p14="http://schemas.microsoft.com/office/powerpoint/2010/main" val="8801109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other relationships you consider important.</a:t>
            </a:r>
          </a:p>
          <a:p>
            <a:pPr marL="800100" lvl="2" indent="0">
              <a:buNone/>
            </a:pPr>
            <a:endParaRPr lang="en-US" smtClean="0"/>
          </a:p>
          <a:p>
            <a:pPr marL="57150" indent="0">
              <a:buNone/>
            </a:pPr>
            <a:r>
              <a:rPr lang="en-US" sz="2400"/>
              <a:t>245 00	 $a Church history.</a:t>
            </a:r>
          </a:p>
          <a:p>
            <a:pPr marL="57150" indent="0">
              <a:buNone/>
            </a:pPr>
            <a:r>
              <a:rPr lang="en-US" sz="2400" smtClean="0"/>
              <a:t>700 1</a:t>
            </a:r>
            <a:r>
              <a:rPr lang="en-US" sz="2400"/>
              <a:t>_ $a Spinka, Matthew, $d 1890-1972, $e editor.</a:t>
            </a:r>
          </a:p>
          <a:p>
            <a:pPr marL="57150" indent="0">
              <a:buNone/>
            </a:pPr>
            <a:r>
              <a:rPr lang="en-US" sz="2400"/>
              <a:t>710 </a:t>
            </a:r>
            <a:r>
              <a:rPr lang="en-US" sz="2400" smtClean="0"/>
              <a:t>2</a:t>
            </a:r>
            <a:r>
              <a:rPr lang="en-US" sz="2400"/>
              <a:t>_ $a American Society of Church History, $e issuing body.</a:t>
            </a:r>
          </a:p>
          <a:p>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44</a:t>
            </a:fld>
            <a:endParaRPr lang="en-US"/>
          </a:p>
        </p:txBody>
      </p:sp>
    </p:spTree>
    <p:extLst>
      <p:ext uri="{BB962C8B-B14F-4D97-AF65-F5344CB8AC3E}">
        <p14:creationId xmlns:p14="http://schemas.microsoft.com/office/powerpoint/2010/main" val="1463935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t>
            </a:r>
            <a:endParaRPr lang="en-US"/>
          </a:p>
        </p:txBody>
      </p:sp>
      <p:sp>
        <p:nvSpPr>
          <p:cNvPr id="3" name="Content Placeholder 2"/>
          <p:cNvSpPr>
            <a:spLocks noGrp="1"/>
          </p:cNvSpPr>
          <p:nvPr>
            <p:ph idx="1"/>
          </p:nvPr>
        </p:nvSpPr>
        <p:spPr/>
        <p:txBody>
          <a:bodyPr/>
          <a:lstStyle/>
          <a:p>
            <a:r>
              <a:rPr lang="en-US" smtClean="0"/>
              <a:t>Work together to catalog serials or integrating resources workshop participants have brought, if any.</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45</a:t>
            </a:fld>
            <a:endParaRPr lang="en-US"/>
          </a:p>
        </p:txBody>
      </p:sp>
    </p:spTree>
    <p:extLst>
      <p:ext uri="{BB962C8B-B14F-4D97-AF65-F5344CB8AC3E}">
        <p14:creationId xmlns:p14="http://schemas.microsoft.com/office/powerpoint/2010/main" val="4334295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a:t>Module </a:t>
            </a:r>
            <a:r>
              <a:rPr lang="en-US" sz="3600" b="1" smtClean="0"/>
              <a:t>17</a:t>
            </a:r>
            <a:r>
              <a:rPr lang="en-US" sz="3600" b="1"/>
              <a:t/>
            </a:r>
            <a:br>
              <a:rPr lang="en-US" sz="3600" b="1"/>
            </a:br>
            <a:r>
              <a:rPr lang="en-US" sz="3600" b="1"/>
              <a:t>Describing </a:t>
            </a:r>
            <a:br>
              <a:rPr lang="en-US" sz="3600" b="1"/>
            </a:br>
            <a:r>
              <a:rPr lang="en-US" sz="3600" b="1"/>
              <a:t>Serials and Integrating Resources</a:t>
            </a:r>
            <a:r>
              <a:rPr lang="en-US" sz="3600" b="1" smtClean="0"/>
              <a:t/>
            </a:r>
            <a:br>
              <a:rPr lang="en-US" sz="3600" b="1" smtClean="0"/>
            </a:br>
            <a:r>
              <a:rPr lang="en-US" sz="3600" b="1"/>
              <a:t/>
            </a:r>
            <a:br>
              <a:rPr lang="en-US" sz="3600" b="1"/>
            </a:br>
            <a:r>
              <a:rPr lang="en-US" sz="3600" b="1" smtClean="0"/>
              <a:t>Questions?</a:t>
            </a:r>
            <a:br>
              <a:rPr lang="en-US" sz="3600" b="1" smtClean="0"/>
            </a:br>
            <a:endParaRPr lang="en-US" sz="2400"/>
          </a:p>
        </p:txBody>
      </p:sp>
      <p:sp>
        <p:nvSpPr>
          <p:cNvPr id="6" name="Subtitle 2"/>
          <p:cNvSpPr>
            <a:spLocks noGrp="1"/>
          </p:cNvSpPr>
          <p:nvPr>
            <p:ph type="subTitle" idx="1"/>
          </p:nvPr>
        </p:nvSpPr>
        <p:spPr>
          <a:xfrm>
            <a:off x="1371600" y="3581400"/>
            <a:ext cx="6477000" cy="25146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a:t>
            </a:r>
            <a:r>
              <a:rPr lang="en-US" sz="2800" b="1" smtClean="0">
                <a:solidFill>
                  <a:schemeClr val="tx1"/>
                </a:solidFill>
              </a:rPr>
              <a:t>Las Vegas</a:t>
            </a:r>
            <a:endParaRPr lang="en-US" sz="2800" b="1">
              <a:solidFill>
                <a:schemeClr val="tx1"/>
              </a:solidFill>
            </a:endParaRPr>
          </a:p>
          <a:p>
            <a:r>
              <a:rPr lang="en-US" sz="2800" b="1" smtClean="0">
                <a:solidFill>
                  <a:schemeClr val="tx1"/>
                </a:solidFill>
              </a:rPr>
              <a:t>May 2013</a:t>
            </a:r>
            <a:endParaRPr lang="en-US" sz="2800" dirty="0">
              <a:solidFill>
                <a:schemeClr val="tx1"/>
              </a:solidFill>
            </a:endParaRPr>
          </a:p>
        </p:txBody>
      </p:sp>
      <p:sp>
        <p:nvSpPr>
          <p:cNvPr id="2" name="Footer Placeholder 1"/>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3" name="Slide Number Placeholder 2"/>
          <p:cNvSpPr>
            <a:spLocks noGrp="1"/>
          </p:cNvSpPr>
          <p:nvPr>
            <p:ph type="sldNum" sz="quarter" idx="12"/>
          </p:nvPr>
        </p:nvSpPr>
        <p:spPr/>
        <p:txBody>
          <a:bodyPr/>
          <a:lstStyle/>
          <a:p>
            <a:pPr>
              <a:defRPr/>
            </a:pPr>
            <a:fld id="{2BB1B599-7F7B-42BE-81B9-48758CD7929B}" type="slidenum">
              <a:rPr lang="en-US" smtClean="0"/>
              <a:pPr>
                <a:defRPr/>
              </a:pPr>
              <a:t>46</a:t>
            </a:fld>
            <a:endParaRPr lang="en-US"/>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catalog/people/rlm/RDALV201305/index.htm</a:t>
            </a:r>
            <a:endParaRPr lang="en-US" smtClean="0"/>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47</a:t>
            </a:fld>
            <a:endParaRPr lang="en-US"/>
          </a:p>
        </p:txBody>
      </p:sp>
    </p:spTree>
    <p:extLst>
      <p:ext uri="{BB962C8B-B14F-4D97-AF65-F5344CB8AC3E}">
        <p14:creationId xmlns:p14="http://schemas.microsoft.com/office/powerpoint/2010/main" val="1527643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 of Information</a:t>
            </a:r>
            <a:br>
              <a:rPr lang="en-US" smtClean="0"/>
            </a:br>
            <a:r>
              <a:rPr lang="en-US" smtClean="0"/>
              <a:t>RDA 2.2.2</a:t>
            </a:r>
            <a:endParaRPr lang="en-US"/>
          </a:p>
        </p:txBody>
      </p:sp>
      <p:sp>
        <p:nvSpPr>
          <p:cNvPr id="3" name="Content Placeholder 2"/>
          <p:cNvSpPr>
            <a:spLocks noGrp="1"/>
          </p:cNvSpPr>
          <p:nvPr>
            <p:ph idx="1"/>
          </p:nvPr>
        </p:nvSpPr>
        <p:spPr/>
        <p:txBody>
          <a:bodyPr/>
          <a:lstStyle/>
          <a:p>
            <a:endParaRPr lang="en-US" smtClean="0"/>
          </a:p>
          <a:p>
            <a:endParaRPr lang="en-US"/>
          </a:p>
          <a:p>
            <a:r>
              <a:rPr lang="en-US" smtClean="0"/>
              <a:t>Based on the format (see previous modules)</a:t>
            </a:r>
          </a:p>
          <a:p>
            <a:pPr lvl="1"/>
            <a:endParaRPr lang="en-US" smtClean="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a:t>
            </a:fld>
            <a:endParaRPr lang="en-US"/>
          </a:p>
        </p:txBody>
      </p:sp>
    </p:spTree>
    <p:extLst>
      <p:ext uri="{BB962C8B-B14F-4D97-AF65-F5344CB8AC3E}">
        <p14:creationId xmlns:p14="http://schemas.microsoft.com/office/powerpoint/2010/main" val="3562551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a:t>
            </a:fld>
            <a:endParaRPr lang="en-US"/>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298186"/>
            <a:ext cx="6753225" cy="47978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924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a:t>
            </a:fld>
            <a:endParaRPr lang="en-US"/>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216" t="14957" r="26383" b="2489"/>
          <a:stretch/>
        </p:blipFill>
        <p:spPr bwMode="auto">
          <a:xfrm>
            <a:off x="1295400" y="1219200"/>
            <a:ext cx="3310404"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927" t="15479" r="26639" b="1478"/>
          <a:stretch/>
        </p:blipFill>
        <p:spPr bwMode="auto">
          <a:xfrm>
            <a:off x="4760264" y="1219200"/>
            <a:ext cx="3293345"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79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r>
              <a:rPr lang="en-US" smtClean="0"/>
              <a:t>Transcribe the title proper, parallel title proper and other title information exactly as found on the preferred source.</a:t>
            </a:r>
          </a:p>
          <a:p>
            <a:pPr marL="400050" lvl="1" indent="0">
              <a:buNone/>
            </a:pPr>
            <a:endParaRPr lang="en-US" b="1" smtClean="0"/>
          </a:p>
          <a:p>
            <a:pPr marL="400050" lvl="1" indent="0">
              <a:buNone/>
            </a:pPr>
            <a:r>
              <a:rPr lang="en-US" b="1" smtClean="0"/>
              <a:t>245 </a:t>
            </a:r>
            <a:r>
              <a:rPr lang="en-US" b="1"/>
              <a:t>00 	$a </a:t>
            </a:r>
            <a:r>
              <a:rPr lang="en-US" b="1" smtClean="0"/>
              <a:t>IMDb</a:t>
            </a:r>
            <a:endParaRPr lang="en-US"/>
          </a:p>
          <a:p>
            <a:pPr marL="400050" lvl="1" indent="0">
              <a:buNone/>
            </a:pPr>
            <a:endParaRPr lang="en-US" b="1"/>
          </a:p>
          <a:p>
            <a:pPr marL="400050" lvl="1" indent="0">
              <a:buNone/>
            </a:pPr>
            <a:r>
              <a:rPr lang="en-US" b="1"/>
              <a:t>245 </a:t>
            </a:r>
            <a:r>
              <a:rPr lang="en-US" b="1" smtClean="0"/>
              <a:t>00</a:t>
            </a:r>
            <a:r>
              <a:rPr lang="en-US" b="1"/>
              <a:t>	$a </a:t>
            </a:r>
            <a:r>
              <a:rPr lang="en-US" b="1" smtClean="0"/>
              <a:t>Church history</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a:t>
            </a:fld>
            <a:endParaRPr lang="en-US"/>
          </a:p>
        </p:txBody>
      </p:sp>
    </p:spTree>
    <p:extLst>
      <p:ext uri="{BB962C8B-B14F-4D97-AF65-F5344CB8AC3E}">
        <p14:creationId xmlns:p14="http://schemas.microsoft.com/office/powerpoint/2010/main" val="1418617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Change in Title</a:t>
            </a:r>
            <a:endParaRPr lang="en-US"/>
          </a:p>
        </p:txBody>
      </p:sp>
      <p:sp>
        <p:nvSpPr>
          <p:cNvPr id="3" name="Content Placeholder 2"/>
          <p:cNvSpPr>
            <a:spLocks noGrp="1"/>
          </p:cNvSpPr>
          <p:nvPr>
            <p:ph idx="1"/>
          </p:nvPr>
        </p:nvSpPr>
        <p:spPr>
          <a:xfrm>
            <a:off x="457200" y="1447800"/>
            <a:ext cx="8229600" cy="4678363"/>
          </a:xfrm>
        </p:spPr>
        <p:txBody>
          <a:bodyPr/>
          <a:lstStyle/>
          <a:p>
            <a:r>
              <a:rPr lang="en-US" sz="2800" smtClean="0"/>
              <a:t>Serials</a:t>
            </a:r>
          </a:p>
          <a:p>
            <a:pPr lvl="1"/>
            <a:r>
              <a:rPr lang="en-US" sz="2400" smtClean="0"/>
              <a:t>Minor change, make a note</a:t>
            </a:r>
          </a:p>
          <a:p>
            <a:pPr lvl="1"/>
            <a:r>
              <a:rPr lang="en-US" sz="2400" smtClean="0"/>
              <a:t>Major change (2.3.2.13.1), make a new description (record)</a:t>
            </a:r>
          </a:p>
          <a:p>
            <a:pPr marL="1771650" lvl="3" indent="-514350">
              <a:buFont typeface="+mj-lt"/>
              <a:buAutoNum type="romanUcPeriod"/>
            </a:pPr>
            <a:r>
              <a:rPr lang="en-US" sz="1800"/>
              <a:t>the addition, deletion, change, or reordering of any of the first five words (the first six words if the title begins with an article</a:t>
            </a:r>
            <a:r>
              <a:rPr lang="en-US" sz="1800" smtClean="0"/>
              <a:t>)</a:t>
            </a:r>
            <a:endParaRPr lang="en-US" sz="1800"/>
          </a:p>
          <a:p>
            <a:pPr marL="1771650" lvl="3" indent="-514350">
              <a:buFont typeface="+mj-lt"/>
              <a:buAutoNum type="romanUcPeriod"/>
            </a:pPr>
            <a:r>
              <a:rPr lang="en-US" sz="1800" smtClean="0"/>
              <a:t>the </a:t>
            </a:r>
            <a:r>
              <a:rPr lang="en-US" sz="1800"/>
              <a:t>addition, deletion, or change of any word after the first five words (the first six words if the title begins with an article) that changes the meaning of the title or indicates a different subject matter</a:t>
            </a:r>
          </a:p>
          <a:p>
            <a:pPr marL="1771650" lvl="3" indent="-514350">
              <a:buFont typeface="+mj-lt"/>
              <a:buAutoNum type="romanUcPeriod"/>
            </a:pPr>
            <a:r>
              <a:rPr lang="en-US" sz="1800" smtClean="0"/>
              <a:t>a </a:t>
            </a:r>
            <a:r>
              <a:rPr lang="en-US" sz="1800"/>
              <a:t>change in a corporate body name given anywhere in the title if it is a different corporate body.</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a:t>
            </a:fld>
            <a:endParaRPr lang="en-US"/>
          </a:p>
        </p:txBody>
      </p:sp>
    </p:spTree>
    <p:extLst>
      <p:ext uri="{BB962C8B-B14F-4D97-AF65-F5344CB8AC3E}">
        <p14:creationId xmlns:p14="http://schemas.microsoft.com/office/powerpoint/2010/main" val="3748106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6120</TotalTime>
  <Words>2652</Words>
  <Application>Microsoft Office PowerPoint</Application>
  <PresentationFormat>On-screen Show (4:3)</PresentationFormat>
  <Paragraphs>442</Paragraphs>
  <Slides>47</Slides>
  <Notes>37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Module 17 Describing  Serials and Integrating Resources </vt:lpstr>
      <vt:lpstr>Please log in to RDA</vt:lpstr>
      <vt:lpstr>Mode of Issuance</vt:lpstr>
      <vt:lpstr>Basis for Identification RDA 2.1</vt:lpstr>
      <vt:lpstr>Preferred Source of Information RDA 2.2.2</vt:lpstr>
      <vt:lpstr>Preferred source</vt:lpstr>
      <vt:lpstr>Preferred source</vt:lpstr>
      <vt:lpstr>Title</vt:lpstr>
      <vt:lpstr>Change in Title</vt:lpstr>
      <vt:lpstr>Change in Title</vt:lpstr>
      <vt:lpstr>Variant title</vt:lpstr>
      <vt:lpstr>Variant title</vt:lpstr>
      <vt:lpstr>Other Title Information</vt:lpstr>
      <vt:lpstr>Statement of Responsibility</vt:lpstr>
      <vt:lpstr>Edition Statement</vt:lpstr>
      <vt:lpstr>Publication Statement</vt:lpstr>
      <vt:lpstr>Copyright information</vt:lpstr>
      <vt:lpstr>Extent (3.4)</vt:lpstr>
      <vt:lpstr>Extent (3.4.1.10)</vt:lpstr>
      <vt:lpstr>Extent (3.4.5.2, 3.4.5.19)</vt:lpstr>
      <vt:lpstr>Illustrative and Color Content  (RDA 7.15, 7.17)</vt:lpstr>
      <vt:lpstr>Dimensions (3.5)</vt:lpstr>
      <vt:lpstr>Frequency (2.14)</vt:lpstr>
      <vt:lpstr>Frequency (2.14)</vt:lpstr>
      <vt:lpstr>Content, media, and carrier type (3.2, 3.3, 6.9)</vt:lpstr>
      <vt:lpstr>Numbering of Serials (2.6)</vt:lpstr>
      <vt:lpstr>Numbering of Serials (2.6)</vt:lpstr>
      <vt:lpstr>Numbering of Serials (2.6)</vt:lpstr>
      <vt:lpstr>Numbering of Serials (2.6)</vt:lpstr>
      <vt:lpstr>Numbering of Serials (2.6)</vt:lpstr>
      <vt:lpstr>Numbering of Serials (2.6)</vt:lpstr>
      <vt:lpstr>Other elements</vt:lpstr>
      <vt:lpstr>Series Statement (2.12)</vt:lpstr>
      <vt:lpstr>Notes</vt:lpstr>
      <vt:lpstr>Notes</vt:lpstr>
      <vt:lpstr>Notes</vt:lpstr>
      <vt:lpstr>Notes</vt:lpstr>
      <vt:lpstr>Notes</vt:lpstr>
      <vt:lpstr>Identifier for the manifestation (2.15)</vt:lpstr>
      <vt:lpstr>URL (4.6)</vt:lpstr>
      <vt:lpstr>Record Relationships</vt:lpstr>
      <vt:lpstr>Record Relationships</vt:lpstr>
      <vt:lpstr>Record Relationships</vt:lpstr>
      <vt:lpstr>Record Relationships</vt:lpstr>
      <vt:lpstr>Exercise </vt:lpstr>
      <vt:lpstr>Module 17 Describing  Serials and Integrating Resources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459</cp:revision>
  <dcterms:created xsi:type="dcterms:W3CDTF">2009-02-12T16:45:06Z</dcterms:created>
  <dcterms:modified xsi:type="dcterms:W3CDTF">2013-05-14T22:29:17Z</dcterms:modified>
</cp:coreProperties>
</file>