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37"/>
  </p:notesMasterIdLst>
  <p:sldIdLst>
    <p:sldId id="457" r:id="rId2"/>
    <p:sldId id="578" r:id="rId3"/>
    <p:sldId id="536" r:id="rId4"/>
    <p:sldId id="537" r:id="rId5"/>
    <p:sldId id="538" r:id="rId6"/>
    <p:sldId id="568" r:id="rId7"/>
    <p:sldId id="539" r:id="rId8"/>
    <p:sldId id="569" r:id="rId9"/>
    <p:sldId id="541" r:id="rId10"/>
    <p:sldId id="570" r:id="rId11"/>
    <p:sldId id="542" r:id="rId12"/>
    <p:sldId id="543" r:id="rId13"/>
    <p:sldId id="545" r:id="rId14"/>
    <p:sldId id="546" r:id="rId15"/>
    <p:sldId id="547" r:id="rId16"/>
    <p:sldId id="548" r:id="rId17"/>
    <p:sldId id="549" r:id="rId18"/>
    <p:sldId id="550" r:id="rId19"/>
    <p:sldId id="571" r:id="rId20"/>
    <p:sldId id="572" r:id="rId21"/>
    <p:sldId id="573" r:id="rId22"/>
    <p:sldId id="552" r:id="rId23"/>
    <p:sldId id="574" r:id="rId24"/>
    <p:sldId id="553" r:id="rId25"/>
    <p:sldId id="559" r:id="rId26"/>
    <p:sldId id="560" r:id="rId27"/>
    <p:sldId id="575" r:id="rId28"/>
    <p:sldId id="563" r:id="rId29"/>
    <p:sldId id="564" r:id="rId30"/>
    <p:sldId id="565" r:id="rId31"/>
    <p:sldId id="566" r:id="rId32"/>
    <p:sldId id="576" r:id="rId33"/>
    <p:sldId id="567" r:id="rId34"/>
    <p:sldId id="535" r:id="rId35"/>
    <p:sldId id="577" r:id="rId3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varScale="1">
        <p:scale>
          <a:sx n="72" d="100"/>
          <a:sy n="72" d="100"/>
        </p:scale>
        <p:origin x="-7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printed music that differ from books. We’ve already covered thoroughly how to describe a book.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variant title for the Brahms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Two points</a:t>
            </a:r>
            <a:r>
              <a:rPr lang="en-US" b="1" baseline="0" smtClean="0"/>
              <a:t> about Sing we all Noel! </a:t>
            </a:r>
          </a:p>
          <a:p>
            <a:endParaRPr lang="en-US" b="1" baseline="0" smtClean="0"/>
          </a:p>
          <a:p>
            <a:r>
              <a:rPr lang="en-US" b="1" baseline="0" smtClean="0"/>
              <a:t>(1) Read together 2.4.2.2 sources of information. </a:t>
            </a:r>
            <a:r>
              <a:rPr lang="en-US" b="0" baseline="0" smtClean="0"/>
              <a:t>Statements of responsibility can come from anywhere in the resource without bracketing. “Allen Pote” came from the preferred source, but “C.F. Hernaman” came from the first page of the music. </a:t>
            </a:r>
          </a:p>
          <a:p>
            <a:r>
              <a:rPr lang="en-US" b="1" baseline="0" smtClean="0"/>
              <a:t>(2) Read together 2.4.1.7 clarification of role.</a:t>
            </a:r>
            <a:r>
              <a:rPr lang="en-US" b="0" baseline="0" smtClean="0"/>
              <a:t> If the role of the entity named in the statement of responsibility is not clear, add a word or phrase clarifying it. Here if we just copied the statements of responsibility we would leave a misleading impression that they were both the composer. </a:t>
            </a:r>
            <a:r>
              <a:rPr lang="en-US" b="1" baseline="0" smtClean="0"/>
              <a:t>Note:</a:t>
            </a:r>
            <a:r>
              <a:rPr lang="en-US" b="0" baseline="0" smtClean="0"/>
              <a:t> in captions on music the position of the names is important. The person named to the left wrote the words; the person named to the right wrote the music.</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 This</a:t>
            </a:r>
            <a:r>
              <a:rPr lang="en-US" baseline="0" smtClean="0"/>
              <a:t> sort of thing used to be recorded in MARC 254. Now obsolete.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Publication information is often very spotty in printed music. </a:t>
            </a:r>
          </a:p>
          <a:p>
            <a:endParaRPr lang="en-US" smtClean="0"/>
          </a:p>
          <a:p>
            <a:r>
              <a:rPr lang="en-US" smtClean="0"/>
              <a:t>In the case of Sing we Noel! I went to the publisher’s website and learned that their office is in Dallas, Texas.</a:t>
            </a:r>
            <a:r>
              <a:rPr lang="en-US" baseline="0" smtClean="0"/>
              <a:t> I inferred the publication date from the copyright date. This was a pretty safe bet in this case, but often printed music is a republication which simply photographically reprints an earlier edition. If you have a piece of music that looks very new and has no date other than a copyright date 1945, the date of publication is probably not 1945, especially if it’s not just a reprint by the same publisher as the original.</a:t>
            </a:r>
          </a:p>
          <a:p>
            <a:endParaRPr lang="en-US" baseline="0" smtClean="0"/>
          </a:p>
          <a:p>
            <a:r>
              <a:rPr lang="en-US" baseline="0" smtClean="0"/>
              <a:t>Music publishers are notorious for this. The Brahms piece has no date on it at all. I learned from poking around in Google that Belwin-Mills is no longer in Melville, N.Y. but no idea when they moved. Looking at the music (and the fact that it has a $3.00 price sticker on the cover) it looks like it might be from the 1970s. This isn’t very satisfactory but it was the best I could do. </a:t>
            </a:r>
            <a:r>
              <a:rPr lang="en-US" b="1" baseline="0" smtClean="0"/>
              <a:t>Note</a:t>
            </a:r>
            <a:r>
              <a:rPr lang="en-US" b="0" baseline="0" smtClean="0"/>
              <a:t> the fact that the publisher’s name is recorded exactly as it appears.</a:t>
            </a:r>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7727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printed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there is a number just below the series</a:t>
            </a:r>
            <a:r>
              <a:rPr lang="en-US" baseline="0" smtClean="0"/>
              <a:t> statement, 9111, but that’s a publisher’s number or plate number, not the series numbering. The same number appears at the bottom of every page; also the series authority record says to treat this number as a publisher’s number.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policy is not widely followed in music cataloging (see Pote example)</a:t>
            </a:r>
          </a:p>
          <a:p>
            <a:endParaRPr lang="en-US" baseline="0" smtClean="0"/>
          </a:p>
          <a:p>
            <a:r>
              <a:rPr lang="en-US" baseline="0" smtClean="0"/>
              <a:t>Think back to the works module on creating the preferred title for a musical work.</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1244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typical kind of title page you might have to deal with with music. If this is the only source in the resource that bears a title, use it as the preferred source of information, but only record information about the resource itself,</a:t>
            </a:r>
            <a:r>
              <a:rPr lang="en-US" baseline="0" smtClean="0"/>
              <a:t> not all the other things in the list.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other title information for Sing we all Noel!</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14. Describing Printed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14</a:t>
            </a:r>
            <a:br>
              <a:rPr lang="en-US" sz="3600" b="1" smtClean="0"/>
            </a:br>
            <a:r>
              <a:rPr lang="en-US" sz="3600" b="1" smtClean="0"/>
              <a:t>Describing Printed Music</a:t>
            </a:r>
            <a:endParaRPr lang="en-US" sz="2400"/>
          </a:p>
        </p:txBody>
      </p:sp>
      <p:sp>
        <p:nvSpPr>
          <p:cNvPr id="6"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dirty="0" smtClean="0"/>
              <a:t>Variant titles are not core. Record any variant titles you think would help a library user find the resource in a 246 field</a:t>
            </a:r>
          </a:p>
          <a:p>
            <a:pPr marL="0" indent="0">
              <a:buNone/>
            </a:pPr>
            <a:endParaRPr lang="en-US" b="1" dirty="0" smtClean="0"/>
          </a:p>
          <a:p>
            <a:pPr marL="800100" lvl="2" indent="0">
              <a:buNone/>
            </a:pPr>
            <a:r>
              <a:rPr lang="en-US" dirty="0"/>
              <a:t>245 10 	$a Sonata no. 2 in F major, op. </a:t>
            </a:r>
            <a:r>
              <a:rPr lang="en-US" dirty="0" smtClean="0"/>
              <a:t>99</a:t>
            </a:r>
            <a:endParaRPr lang="en-US" dirty="0"/>
          </a:p>
          <a:p>
            <a:pPr marL="800100" lvl="2" indent="0">
              <a:buNone/>
            </a:pPr>
            <a:r>
              <a:rPr lang="en-US" b="1" dirty="0" smtClean="0"/>
              <a:t>246 </a:t>
            </a:r>
            <a:r>
              <a:rPr lang="en-US" b="1" dirty="0"/>
              <a:t>13	$a </a:t>
            </a:r>
            <a:r>
              <a:rPr lang="en-US" b="1" dirty="0" err="1"/>
              <a:t>Sonate</a:t>
            </a:r>
            <a:r>
              <a:rPr lang="en-US" b="1" dirty="0"/>
              <a:t> Nr. 2 </a:t>
            </a:r>
            <a:r>
              <a:rPr lang="en-US" b="1" dirty="0" err="1"/>
              <a:t>für</a:t>
            </a:r>
            <a:r>
              <a:rPr lang="en-US" b="1" dirty="0"/>
              <a:t> Pianoforte und </a:t>
            </a:r>
            <a:r>
              <a:rPr lang="en-US" b="1" dirty="0" err="1" smtClean="0"/>
              <a:t>Violoncell</a:t>
            </a: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r>
              <a:rPr lang="en-US" sz="2400"/>
              <a:t>245 10	$a Sing we all Noel! : $b unison/two part with piano and optional handbells or handchimes (3 or 4 octaves) / $c </a:t>
            </a:r>
            <a:r>
              <a:rPr lang="en-US" sz="2400" b="1"/>
              <a:t>[music by] Allen Pote ; [words by] C.F. Hernaman.</a:t>
            </a:r>
            <a:endParaRPr lang="en-US" sz="2400"/>
          </a:p>
          <a:p>
            <a:pPr marL="0" indent="0">
              <a:buNone/>
            </a:pPr>
            <a:endParaRPr lang="en-US" sz="2400" b="1"/>
          </a:p>
          <a:p>
            <a:pPr marL="0" indent="0">
              <a:buNone/>
            </a:pPr>
            <a:r>
              <a:rPr lang="en-US" sz="2400" smtClean="0"/>
              <a:t>245 </a:t>
            </a:r>
            <a:r>
              <a:rPr lang="en-US" sz="2400"/>
              <a:t>10 	$a Sonata no. 2 in F major, op. 99 / $c </a:t>
            </a:r>
            <a:r>
              <a:rPr lang="en-US" sz="2400" b="1"/>
              <a:t>Johannes Brahms</a:t>
            </a:r>
            <a:r>
              <a:rPr lang="en-US" sz="2400" b="1" smtClean="0"/>
              <a:t>.</a:t>
            </a:r>
            <a:endParaRPr lang="en-US" sz="24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smtClean="0"/>
          </a:p>
          <a:p>
            <a:pPr marL="800100" lvl="2" indent="0">
              <a:buNone/>
            </a:pPr>
            <a:r>
              <a:rPr lang="en-US" sz="2000"/>
              <a:t>245 10	$a </a:t>
            </a:r>
            <a:r>
              <a:rPr lang="en-US" sz="2000" smtClean="0"/>
              <a:t>Violad : $b for two violas / $c Luna Pearl Woolf.</a:t>
            </a:r>
          </a:p>
          <a:p>
            <a:pPr marL="800100" lvl="2" indent="0">
              <a:buNone/>
            </a:pPr>
            <a:r>
              <a:rPr lang="en-US" sz="2000" smtClean="0"/>
              <a:t>250	$a </a:t>
            </a:r>
            <a:r>
              <a:rPr lang="en-US" sz="2000" b="1" smtClean="0"/>
              <a:t>Full score</a:t>
            </a:r>
            <a:r>
              <a:rPr lang="en-US" sz="2000" smtClean="0"/>
              <a:t>.</a:t>
            </a:r>
          </a:p>
          <a:p>
            <a:pPr marL="800100" lvl="2" indent="0">
              <a:buNone/>
            </a:pPr>
            <a:endParaRPr lang="en-US" sz="2000" b="1"/>
          </a:p>
          <a:p>
            <a:pPr marL="800100" lvl="2" indent="0">
              <a:buNone/>
            </a:pPr>
            <a:r>
              <a:rPr lang="en-US" sz="2000" smtClean="0"/>
              <a:t>245 10	$a Piano concerto in F major / $c Wolfgang </a:t>
            </a:r>
            <a:r>
              <a:rPr lang="en-US" sz="2000"/>
              <a:t>Amadeus </a:t>
            </a:r>
            <a:r>
              <a:rPr lang="en-US" sz="2000" smtClean="0"/>
              <a:t>Mozart.</a:t>
            </a:r>
          </a:p>
          <a:p>
            <a:pPr marL="800100" lvl="2" indent="0">
              <a:buNone/>
            </a:pPr>
            <a:r>
              <a:rPr lang="en-US" sz="2000" smtClean="0"/>
              <a:t>250	$a </a:t>
            </a:r>
            <a:r>
              <a:rPr lang="en-US" sz="2000" b="1" smtClean="0"/>
              <a:t>Edition for 2 pianos</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smtClean="0"/>
              <a:t>245 </a:t>
            </a:r>
            <a:r>
              <a:rPr lang="en-US" sz="2000"/>
              <a:t>10	$a Sing we all Noel! : $b unison/two part with piano and optional handbells or handchimes (3 or 4 octaves) / $c [music by] Allen Pote ; [words by] C.F. Hernaman</a:t>
            </a:r>
            <a:r>
              <a:rPr lang="en-US" sz="2000" smtClean="0"/>
              <a:t>.</a:t>
            </a:r>
          </a:p>
          <a:p>
            <a:pPr marL="400050" lvl="1" indent="0">
              <a:buNone/>
            </a:pPr>
            <a:r>
              <a:rPr lang="en-US" sz="2000" b="1"/>
              <a:t>264 _1	$a [Dallas, Texas] : $b Choristers Guild, $c [2008]</a:t>
            </a:r>
            <a:endParaRPr lang="en-US" sz="2000"/>
          </a:p>
          <a:p>
            <a:pPr marL="400050" lvl="1" indent="0">
              <a:buNone/>
            </a:pPr>
            <a:endParaRPr lang="en-US" sz="2000"/>
          </a:p>
          <a:p>
            <a:pPr marL="400050" lvl="1" indent="0">
              <a:buNone/>
            </a:pPr>
            <a:r>
              <a:rPr lang="en-US" sz="2000" smtClean="0"/>
              <a:t>245 </a:t>
            </a:r>
            <a:r>
              <a:rPr lang="en-US" sz="2000"/>
              <a:t>10 	$a Sonata no. 2 in F major, op. 99 / $c </a:t>
            </a:r>
            <a:r>
              <a:rPr lang="en-US" sz="2000" smtClean="0"/>
              <a:t>Johannes </a:t>
            </a:r>
            <a:r>
              <a:rPr lang="en-US" sz="2000"/>
              <a:t>Brahms</a:t>
            </a:r>
            <a:r>
              <a:rPr lang="en-US" sz="2000" smtClean="0"/>
              <a:t>.</a:t>
            </a:r>
          </a:p>
          <a:p>
            <a:pPr marL="400050" lvl="1" indent="0">
              <a:buNone/>
            </a:pPr>
            <a:r>
              <a:rPr lang="en-US" sz="2000" b="1"/>
              <a:t>264 _1	$a Melville, N.Y. : $b Belwin Mills Publishing Corp., $c [between 1970 and 1979?]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116031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often recorded for printed music, particularly in the absence of an explicit publication date</a:t>
            </a:r>
            <a:endParaRPr lang="en-US"/>
          </a:p>
          <a:p>
            <a:pPr marL="1257300" lvl="3" indent="0">
              <a:buNone/>
            </a:pPr>
            <a:endParaRPr lang="en-US" smtClean="0"/>
          </a:p>
          <a:p>
            <a:pPr marL="1257300" lvl="3" indent="0">
              <a:buNone/>
            </a:pPr>
            <a:r>
              <a:rPr lang="en-US" smtClean="0"/>
              <a:t>245 </a:t>
            </a:r>
            <a:r>
              <a:rPr lang="en-US"/>
              <a:t>10	$a Sing we all Noel! : $b unison/two part with piano and optional handbells or handchimes (3 or 4 octaves) / $c [music by] Allen Pote ; [words by] C.F. Hernaman.</a:t>
            </a:r>
          </a:p>
          <a:p>
            <a:pPr marL="1257300" lvl="3" indent="0">
              <a:buNone/>
            </a:pPr>
            <a:r>
              <a:rPr lang="en-US"/>
              <a:t>264 _1	$a [Dallas, Texas] : $b Choristers Guild, $c [2008]</a:t>
            </a:r>
          </a:p>
          <a:p>
            <a:pPr marL="1257300" lvl="3" indent="0">
              <a:buNone/>
            </a:pPr>
            <a:r>
              <a:rPr lang="en-US" b="1"/>
              <a:t>264 _4	$c ©2008</a:t>
            </a:r>
            <a:endParaRPr lang="en-US"/>
          </a:p>
          <a:p>
            <a:pPr marL="1257300" lvl="3" indent="0">
              <a:buNone/>
            </a:pPr>
            <a:r>
              <a:rPr lang="en-US" smtClean="0"/>
              <a:t> </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280821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416460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_2 </a:t>
            </a:r>
            <a:r>
              <a:rPr lang="en-US"/>
              <a:t>$b Hal Leonard Corp.</a:t>
            </a:r>
          </a:p>
          <a:p>
            <a:pPr marL="400050" lvl="1" indent="0">
              <a:buNone/>
            </a:pPr>
            <a:r>
              <a:rPr lang="en-US" smtClean="0"/>
              <a:t>264 _3 </a:t>
            </a:r>
            <a:r>
              <a:rPr lang="en-US"/>
              <a:t>$b </a:t>
            </a:r>
            <a:r>
              <a:rPr lang="en-US" b="1" smtClean="0"/>
              <a:t>Hal </a:t>
            </a:r>
            <a:r>
              <a:rPr lang="en-US" b="1"/>
              <a:t>Leonard Corp</a:t>
            </a:r>
            <a:r>
              <a:rPr lang="en-US" b="1" smtClean="0"/>
              <a:t>.</a:t>
            </a:r>
            <a:endParaRPr lang="en-US" b="1"/>
          </a:p>
          <a:p>
            <a:pPr marL="800100" lvl="2" indent="0">
              <a:buNone/>
            </a:pPr>
            <a:endParaRPr lang="en-US" smtClean="0"/>
          </a:p>
          <a:p>
            <a:pPr marL="800100" lvl="2" indent="0">
              <a:buNone/>
            </a:pPr>
            <a:r>
              <a:rPr lang="en-US" i="1"/>
              <a:t>Source reads: </a:t>
            </a:r>
            <a:r>
              <a:rPr lang="en-US"/>
              <a:t>Printed and distributed by Hal Leonard Corp</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63374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smtClean="0"/>
              <a:t>Record the number of units with a term from the notated music format list in 7.20.1.3</a:t>
            </a:r>
          </a:p>
          <a:p>
            <a:r>
              <a:rPr lang="en-US" smtClean="0"/>
              <a:t>In parentheses, specify the number of pages, etc.</a:t>
            </a:r>
            <a:r>
              <a:rPr lang="en-US"/>
              <a:t> </a:t>
            </a:r>
            <a:endParaRPr lang="en-US" smtClean="0"/>
          </a:p>
          <a:p>
            <a:pPr marL="914400" lvl="2" indent="0">
              <a:buNone/>
            </a:pPr>
            <a:r>
              <a:rPr lang="en-US" smtClean="0"/>
              <a:t>300</a:t>
            </a:r>
            <a:r>
              <a:rPr lang="en-US"/>
              <a:t>	$</a:t>
            </a:r>
            <a:r>
              <a:rPr lang="en-US" smtClean="0"/>
              <a:t>a 1 score (3 volumes)</a:t>
            </a:r>
          </a:p>
          <a:p>
            <a:pPr marL="914400" lvl="2" indent="0">
              <a:buNone/>
            </a:pPr>
            <a:r>
              <a:rPr lang="en-US" smtClean="0"/>
              <a:t>300	$a 1 vocal score (25 pages)</a:t>
            </a:r>
          </a:p>
          <a:p>
            <a:pPr marL="914400" lvl="2" indent="0">
              <a:buNone/>
            </a:pPr>
            <a:r>
              <a:rPr lang="en-US" smtClean="0"/>
              <a:t>300	$a 5 parts</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dirty="0" smtClean="0"/>
              <a:t>If the resource consists of a score and one or more parts in a single unit:</a:t>
            </a:r>
          </a:p>
          <a:p>
            <a:pPr marL="0" indent="0">
              <a:buNone/>
            </a:pPr>
            <a:r>
              <a:rPr lang="en-US" dirty="0" smtClean="0"/>
              <a:t> </a:t>
            </a:r>
          </a:p>
          <a:p>
            <a:pPr marL="914400" lvl="5" indent="0">
              <a:buNone/>
            </a:pPr>
            <a:r>
              <a:rPr lang="en-US" dirty="0"/>
              <a:t>245 10	$a Sing we all Noel! : $b unison/two part with piano and optional </a:t>
            </a:r>
            <a:r>
              <a:rPr lang="en-US" dirty="0" err="1"/>
              <a:t>handbells</a:t>
            </a:r>
            <a:r>
              <a:rPr lang="en-US" dirty="0"/>
              <a:t> or </a:t>
            </a:r>
            <a:r>
              <a:rPr lang="en-US" dirty="0" err="1"/>
              <a:t>handchimes</a:t>
            </a:r>
            <a:r>
              <a:rPr lang="en-US" dirty="0"/>
              <a:t> (3 or 4 octaves) / $c [music by] Allen </a:t>
            </a:r>
            <a:r>
              <a:rPr lang="en-US" dirty="0" err="1"/>
              <a:t>Pote</a:t>
            </a:r>
            <a:r>
              <a:rPr lang="en-US" dirty="0"/>
              <a:t> ; [words by] C.F. </a:t>
            </a:r>
            <a:r>
              <a:rPr lang="en-US" dirty="0" err="1"/>
              <a:t>Hernaman</a:t>
            </a:r>
            <a:r>
              <a:rPr lang="en-US" dirty="0" smtClean="0"/>
              <a:t>.</a:t>
            </a:r>
          </a:p>
          <a:p>
            <a:pPr marL="914400" lvl="5" indent="0">
              <a:buNone/>
            </a:pPr>
            <a:r>
              <a:rPr lang="en-US" dirty="0"/>
              <a:t>300	$a</a:t>
            </a:r>
            <a:r>
              <a:rPr lang="en-US" b="1" dirty="0"/>
              <a:t> </a:t>
            </a:r>
            <a:r>
              <a:rPr lang="en-US" b="1" dirty="0" smtClean="0"/>
              <a:t>1 vocal score and 1 part </a:t>
            </a:r>
            <a:r>
              <a:rPr lang="en-US" b="1" dirty="0"/>
              <a:t>(11 pages)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5614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a:t>If the resource consists of a score and one or more parts in </a:t>
            </a:r>
            <a:r>
              <a:rPr lang="en-US" smtClean="0"/>
              <a:t>more than one unit:</a:t>
            </a:r>
            <a:endParaRPr lang="en-US"/>
          </a:p>
          <a:p>
            <a:pPr marL="914400" lvl="5" indent="0">
              <a:buNone/>
            </a:pPr>
            <a:endParaRPr lang="en-US" smtClean="0"/>
          </a:p>
          <a:p>
            <a:pPr marL="800100" lvl="2" indent="0">
              <a:buNone/>
            </a:pPr>
            <a:r>
              <a:rPr lang="en-US"/>
              <a:t>245 10 	$a Sonata no. 2 in F major, op. 99 / $c Johannes </a:t>
            </a:r>
            <a:r>
              <a:rPr lang="en-US" smtClean="0"/>
              <a:t>Brahms.</a:t>
            </a:r>
          </a:p>
          <a:p>
            <a:pPr marL="800100" lvl="2" indent="0">
              <a:buNone/>
            </a:pPr>
            <a:r>
              <a:rPr lang="en-US" smtClean="0"/>
              <a:t>300</a:t>
            </a:r>
            <a:r>
              <a:rPr lang="en-US"/>
              <a:t>	$</a:t>
            </a:r>
            <a:r>
              <a:rPr lang="en-US" smtClean="0"/>
              <a:t>a </a:t>
            </a:r>
            <a:r>
              <a:rPr lang="en-US" b="1" smtClean="0"/>
              <a:t>1 score </a:t>
            </a:r>
            <a:r>
              <a:rPr lang="en-US" b="1"/>
              <a:t>(30 pages) + 1 part (9 pages)</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398672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endParaRPr lang="en-US" sz="2800" smtClean="0"/>
          </a:p>
          <a:p>
            <a:pPr eaLnBrk="1" hangingPunct="1"/>
            <a:r>
              <a:rPr lang="en-US" sz="2800" smtClean="0"/>
              <a:t>Rare with printed music, but record if present</a:t>
            </a:r>
            <a:endParaRPr lang="en-US" sz="2800" i="1" smtClean="0"/>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1 score (25 pages) : $b color illustrations ; $c 30 cm</a:t>
            </a:r>
          </a:p>
          <a:p>
            <a:pPr lvl="1" eaLnBrk="1" hangingPunct="1">
              <a:buFont typeface="Arial" charset="0"/>
              <a:buNone/>
            </a:pPr>
            <a:endParaRPr lang="en-US" sz="2000"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 The most common for printed music are volume and sheet</a:t>
            </a:r>
          </a:p>
          <a:p>
            <a:pPr marL="0" indent="0">
              <a:buNone/>
            </a:pPr>
            <a:endParaRPr lang="en-US" sz="2800" smtClean="0"/>
          </a:p>
          <a:p>
            <a:pPr lvl="1"/>
            <a:r>
              <a:rPr lang="en-US" sz="2400" smtClean="0"/>
              <a:t>Volume: record height of volume (3.5.1.4.14)</a:t>
            </a:r>
          </a:p>
          <a:p>
            <a:pPr marL="914400" lvl="2" indent="0">
              <a:buNone/>
            </a:pPr>
            <a:r>
              <a:rPr lang="en-US" sz="2000" smtClean="0"/>
              <a:t>	300 ... ; $c 30 cm</a:t>
            </a:r>
            <a:endParaRPr lang="en-US" sz="2000"/>
          </a:p>
          <a:p>
            <a:pPr lvl="1"/>
            <a:r>
              <a:rPr lang="en-US" sz="2400" smtClean="0"/>
              <a:t>Sheet: record height x width (3.5.1.4.11)</a:t>
            </a:r>
          </a:p>
          <a:p>
            <a:pPr marL="914400" lvl="2" indent="0">
              <a:buNone/>
            </a:pPr>
            <a:r>
              <a:rPr lang="nb-NO" sz="2000" smtClean="0"/>
              <a:t>	300 ... ; $c 29 x 20 cm</a:t>
            </a:r>
            <a:endParaRPr lang="en-US" sz="20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800100" lvl="2" indent="0">
              <a:buNone/>
            </a:pPr>
            <a:r>
              <a:rPr lang="en-US"/>
              <a:t>245 10 	$a Sonata no. 2 in F major, op. 99 / $c Johannes Brahms.</a:t>
            </a:r>
          </a:p>
          <a:p>
            <a:pPr marL="800100" lvl="2" indent="0">
              <a:buNone/>
            </a:pPr>
            <a:r>
              <a:rPr lang="en-US"/>
              <a:t>300	$a 1 score (30 pages) + 1 part (9 pages</a:t>
            </a:r>
            <a:r>
              <a:rPr lang="en-US" smtClean="0"/>
              <a:t>) ; </a:t>
            </a:r>
            <a:r>
              <a:rPr lang="en-US" b="1" smtClean="0"/>
              <a:t>$c 31 cm</a:t>
            </a:r>
          </a:p>
          <a:p>
            <a:pPr marL="800100" lvl="2" indent="0">
              <a:buNone/>
            </a:pPr>
            <a:endParaRPr lang="en-US"/>
          </a:p>
          <a:p>
            <a:pPr marL="800100" lvl="2" indent="0">
              <a:buNone/>
            </a:pPr>
            <a:r>
              <a:rPr lang="en-US" smtClean="0"/>
              <a:t>245 </a:t>
            </a:r>
            <a:r>
              <a:rPr lang="en-US"/>
              <a:t>10	$a Sing we all Noel! : $b unison/two part with piano and optional handbells or handchimes (3 or 4 octaves) / $c [music by] Allen Pote ; [words by] C.F. </a:t>
            </a:r>
            <a:r>
              <a:rPr lang="en-US" smtClean="0"/>
              <a:t>Hernaman.</a:t>
            </a:r>
          </a:p>
          <a:p>
            <a:pPr marL="800100" lvl="2" indent="0">
              <a:buNone/>
            </a:pPr>
            <a:r>
              <a:rPr lang="en-US" smtClean="0"/>
              <a:t>300</a:t>
            </a:r>
            <a:r>
              <a:rPr lang="en-US"/>
              <a:t>	$a</a:t>
            </a:r>
            <a:r>
              <a:rPr lang="en-US" b="1"/>
              <a:t> </a:t>
            </a:r>
            <a:r>
              <a:rPr lang="en-US"/>
              <a:t>1 score and 1 part (11 pages</a:t>
            </a:r>
            <a:r>
              <a:rPr lang="en-US" smtClean="0"/>
              <a:t>) ;</a:t>
            </a:r>
            <a:r>
              <a:rPr lang="en-US" b="1" smtClean="0"/>
              <a:t> $c 26 cm</a:t>
            </a:r>
            <a:endParaRPr lang="en-US"/>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7282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rdacarrier</a:t>
            </a:r>
          </a:p>
          <a:p>
            <a:pPr marL="0" indent="0">
              <a:buNone/>
            </a:pPr>
            <a:endParaRPr lang="en-US" sz="240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56295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Sonata no. 2 in F major, op. 99 / $c Johannes Brahms.</a:t>
            </a:r>
          </a:p>
          <a:p>
            <a:pPr marL="800100" lvl="2" indent="0">
              <a:buNone/>
            </a:pPr>
            <a:r>
              <a:rPr lang="en-US" smtClean="0"/>
              <a:t>490 1</a:t>
            </a:r>
            <a:r>
              <a:rPr lang="en-US"/>
              <a:t>	$</a:t>
            </a:r>
            <a:r>
              <a:rPr lang="en-US" smtClean="0"/>
              <a:t>a Kalmus string series</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55595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a:t>form of musical notation (RDA 7.13, MARC 546 $b)</a:t>
            </a:r>
          </a:p>
          <a:p>
            <a:pPr marL="914400" lvl="2" indent="0">
              <a:buNone/>
            </a:pPr>
            <a:r>
              <a:rPr lang="en-US" sz="1800"/>
              <a:t>546    $b Staff notation.</a:t>
            </a:r>
          </a:p>
          <a:p>
            <a:pPr lvl="1"/>
            <a:r>
              <a:rPr lang="en-US" sz="2400" smtClean="0"/>
              <a:t>language (RDA 7.12, MARC 546)</a:t>
            </a:r>
          </a:p>
          <a:p>
            <a:pPr marL="914400" lvl="2" indent="0">
              <a:buNone/>
            </a:pPr>
            <a:r>
              <a:rPr lang="en-US" sz="1800" smtClean="0"/>
              <a:t>546   $a German words, printed with score as well as separately with English translation.</a:t>
            </a:r>
          </a:p>
          <a:p>
            <a:pPr lvl="1"/>
            <a:r>
              <a:rPr lang="en-US" sz="2400" smtClean="0"/>
              <a:t>duration (RDA 7.22, MARC 500)</a:t>
            </a:r>
          </a:p>
          <a:p>
            <a:pPr marL="914400" lvl="2" indent="0">
              <a:buNone/>
            </a:pPr>
            <a:r>
              <a:rPr lang="en-US" sz="1800"/>
              <a:t>500   $a Duration: approximately 15 minutes</a:t>
            </a:r>
            <a:r>
              <a:rPr lang="en-US" sz="1800" smtClean="0"/>
              <a:t>.</a:t>
            </a:r>
            <a:endParaRPr lang="en-US" sz="2000" smtClean="0"/>
          </a:p>
          <a:p>
            <a:pPr lvl="1"/>
            <a:r>
              <a:rPr lang="en-US" sz="2400"/>
              <a:t>form of composition</a:t>
            </a:r>
          </a:p>
          <a:p>
            <a:pPr marL="914400" lvl="2" indent="0">
              <a:buNone/>
            </a:pPr>
            <a:r>
              <a:rPr lang="en-US" sz="1800"/>
              <a:t>500   $a Symphonic dances.</a:t>
            </a:r>
          </a:p>
          <a:p>
            <a:pPr lvl="1"/>
            <a:r>
              <a:rPr lang="en-US" sz="2400" smtClean="0"/>
              <a:t>medium of performance</a:t>
            </a:r>
          </a:p>
          <a:p>
            <a:pPr marL="914400" lvl="2" indent="0">
              <a:buNone/>
            </a:pPr>
            <a:r>
              <a:rPr lang="en-US" sz="1800" smtClean="0"/>
              <a:t>500   $a For counter-tenor, bassoon, and trombone.</a:t>
            </a:r>
          </a:p>
          <a:p>
            <a:pPr marL="914400" lvl="2" indent="0">
              <a:buNone/>
            </a:pPr>
            <a:endParaRPr lang="en-US"/>
          </a:p>
          <a:p>
            <a:pPr lvl="2"/>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85480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Sing we all Noel! : $b unison/two part with piano and optional handbells or handchimes (3 or 4 octaves) / $c [music by] Allen Pote ; [words by] C.F. </a:t>
            </a:r>
            <a:r>
              <a:rPr lang="en-US" smtClean="0"/>
              <a:t>Hernaman.</a:t>
            </a:r>
          </a:p>
          <a:p>
            <a:pPr marL="0" lvl="2" indent="0">
              <a:buNone/>
            </a:pPr>
            <a:r>
              <a:rPr lang="en-US" smtClean="0"/>
              <a:t>500 </a:t>
            </a:r>
            <a:r>
              <a:rPr lang="en-US"/>
              <a:t>	$a </a:t>
            </a:r>
            <a:r>
              <a:rPr lang="en-US" b="1"/>
              <a:t>Title from </a:t>
            </a:r>
            <a:r>
              <a:rPr lang="en-US" b="1" smtClean="0"/>
              <a:t>cover.</a:t>
            </a:r>
            <a:endParaRPr lang="en-US"/>
          </a:p>
          <a:p>
            <a:pPr marL="0" lvl="2" indent="0">
              <a:buNone/>
            </a:pPr>
            <a:r>
              <a:rPr lang="en-US" smtClean="0"/>
              <a:t>500  </a:t>
            </a:r>
            <a:r>
              <a:rPr lang="en-US"/>
              <a:t>	$a </a:t>
            </a:r>
            <a:r>
              <a:rPr lang="en-US" b="1"/>
              <a:t>Handbells/handchimes part on page </a:t>
            </a:r>
            <a:r>
              <a:rPr lang="en-US" b="1" smtClean="0"/>
              <a:t>11</a:t>
            </a:r>
          </a:p>
          <a:p>
            <a:pPr marL="0" lvl="2" indent="0">
              <a:buNone/>
            </a:pPr>
            <a:endParaRPr lang="en-US" b="1"/>
          </a:p>
          <a:p>
            <a:pPr marL="0" lvl="2" indent="0">
              <a:buNone/>
            </a:pPr>
            <a:r>
              <a:rPr lang="en-US"/>
              <a:t>245 10 	$a Sonata no. 2 in F major, op. 99 / $c Johannes Brahms.</a:t>
            </a:r>
          </a:p>
          <a:p>
            <a:pPr marL="0" lvl="2" indent="0">
              <a:buNone/>
            </a:pPr>
            <a:r>
              <a:rPr lang="en-US"/>
              <a:t>500	$a </a:t>
            </a:r>
            <a:r>
              <a:rPr lang="en-US" b="1"/>
              <a:t>For cello and piano.</a:t>
            </a:r>
            <a:endParaRPr lang="en-US"/>
          </a:p>
          <a:p>
            <a:pPr marL="0" lvl="2" indent="0">
              <a:buNone/>
            </a:pPr>
            <a:r>
              <a:rPr lang="en-US" smtClean="0"/>
              <a:t>590</a:t>
            </a:r>
            <a:r>
              <a:rPr lang="en-US"/>
              <a:t>	$a </a:t>
            </a:r>
            <a:r>
              <a:rPr lang="en-US" b="1"/>
              <a:t>Library copy has owner’s stamp on title page: “From the library of Dian Baker.”</a:t>
            </a:r>
            <a:endParaRPr lang="en-US"/>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51992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dirty="0" smtClean="0"/>
              <a:t>ISBN in 020</a:t>
            </a:r>
          </a:p>
          <a:p>
            <a:pPr lvl="1"/>
            <a:r>
              <a:rPr lang="en-US" dirty="0" smtClean="0"/>
              <a:t>International Standard Music Number in 024 2 </a:t>
            </a:r>
          </a:p>
          <a:p>
            <a:pPr lvl="1"/>
            <a:r>
              <a:rPr lang="en-US" dirty="0" smtClean="0"/>
              <a:t>Publisher number in 028 32 (RDA 2.15.2)</a:t>
            </a:r>
          </a:p>
          <a:p>
            <a:pPr lvl="1"/>
            <a:r>
              <a:rPr lang="en-US" dirty="0" smtClean="0"/>
              <a:t>Plate number in 028 22 (RDA 2.15.3)</a:t>
            </a:r>
          </a:p>
          <a:p>
            <a:pPr marL="800100" lvl="2" indent="0">
              <a:buNone/>
            </a:pPr>
            <a:endParaRPr lang="en-US" sz="2000" b="1" dirty="0" smtClean="0"/>
          </a:p>
          <a:p>
            <a:pPr marL="457200" lvl="3" indent="0">
              <a:buNone/>
            </a:pPr>
            <a:r>
              <a:rPr lang="en-US" sz="1400" dirty="0"/>
              <a:t>028 </a:t>
            </a:r>
            <a:r>
              <a:rPr lang="en-US" sz="1400" dirty="0" smtClean="0"/>
              <a:t>32 $a </a:t>
            </a:r>
            <a:r>
              <a:rPr lang="en-US" sz="1400" b="1" dirty="0"/>
              <a:t>CGA1158 </a:t>
            </a:r>
            <a:r>
              <a:rPr lang="en-US" sz="1400" dirty="0"/>
              <a:t>$b Choristers </a:t>
            </a:r>
            <a:r>
              <a:rPr lang="en-US" sz="1400" dirty="0" smtClean="0"/>
              <a:t>Guild</a:t>
            </a:r>
          </a:p>
          <a:p>
            <a:pPr marL="457200" lvl="3" indent="0">
              <a:buNone/>
            </a:pPr>
            <a:r>
              <a:rPr lang="en-US" sz="1400" dirty="0" smtClean="0"/>
              <a:t>245 10 $a </a:t>
            </a:r>
            <a:r>
              <a:rPr lang="en-US" sz="1400" dirty="0"/>
              <a:t>Sing we all Noel! : $b unison/two part with piano and optional </a:t>
            </a:r>
            <a:r>
              <a:rPr lang="en-US" sz="1400" dirty="0" err="1"/>
              <a:t>handbells</a:t>
            </a:r>
            <a:r>
              <a:rPr lang="en-US" sz="1400" dirty="0"/>
              <a:t> or </a:t>
            </a:r>
            <a:r>
              <a:rPr lang="en-US" sz="1400" dirty="0" err="1"/>
              <a:t>handchimes</a:t>
            </a:r>
            <a:r>
              <a:rPr lang="en-US" sz="1400" dirty="0"/>
              <a:t> (3 or 4 octaves) / $c [music by] Allen </a:t>
            </a:r>
            <a:r>
              <a:rPr lang="en-US" sz="1400" dirty="0" err="1"/>
              <a:t>Pote</a:t>
            </a:r>
            <a:r>
              <a:rPr lang="en-US" sz="1400" dirty="0"/>
              <a:t> ; [words by] C.F. </a:t>
            </a:r>
            <a:r>
              <a:rPr lang="en-US" sz="1400" dirty="0" err="1"/>
              <a:t>Hernaman</a:t>
            </a:r>
            <a:r>
              <a:rPr lang="en-US" sz="1400" dirty="0"/>
              <a:t>.</a:t>
            </a:r>
          </a:p>
          <a:p>
            <a:pPr marL="457200" lvl="3" indent="0">
              <a:buNone/>
            </a:pPr>
            <a:endParaRPr lang="en-US" sz="1400" b="1" dirty="0"/>
          </a:p>
          <a:p>
            <a:pPr marL="457200" lvl="3" indent="0">
              <a:buNone/>
            </a:pPr>
            <a:r>
              <a:rPr lang="en-US" sz="1400" dirty="0"/>
              <a:t>028 </a:t>
            </a:r>
            <a:r>
              <a:rPr lang="en-US" sz="1400" dirty="0" smtClean="0"/>
              <a:t>22 $a </a:t>
            </a:r>
            <a:r>
              <a:rPr lang="en-US" sz="1400" b="1" dirty="0"/>
              <a:t>09111 </a:t>
            </a:r>
            <a:r>
              <a:rPr lang="en-US" sz="1400" dirty="0"/>
              <a:t>$b </a:t>
            </a:r>
            <a:r>
              <a:rPr lang="en-US" sz="1400" dirty="0" err="1"/>
              <a:t>Belwin</a:t>
            </a:r>
            <a:r>
              <a:rPr lang="en-US" sz="1400" dirty="0"/>
              <a:t> Mills</a:t>
            </a:r>
          </a:p>
          <a:p>
            <a:pPr marL="457200" lvl="3" indent="0">
              <a:buNone/>
            </a:pPr>
            <a:r>
              <a:rPr lang="en-US" sz="1400" dirty="0" smtClean="0"/>
              <a:t>245 </a:t>
            </a:r>
            <a:r>
              <a:rPr lang="en-US" sz="1400" dirty="0"/>
              <a:t>10 </a:t>
            </a:r>
            <a:r>
              <a:rPr lang="en-US" sz="1400" dirty="0" smtClean="0"/>
              <a:t>$</a:t>
            </a:r>
            <a:r>
              <a:rPr lang="en-US" sz="1400" dirty="0"/>
              <a:t>a Sonata no. 2 in F major, op. 99 / $c Johannes Brahms</a:t>
            </a:r>
            <a:r>
              <a:rPr lang="en-US" sz="1400" dirty="0" smtClean="0"/>
              <a:t>.</a:t>
            </a:r>
            <a:endParaRPr lang="en-US" sz="1400"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1868234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principal creator. For a musical work this will usually be the composer.</a:t>
            </a:r>
          </a:p>
          <a:p>
            <a:pPr marL="800100" lvl="2" indent="0">
              <a:buNone/>
            </a:pPr>
            <a:endParaRPr lang="en-US" b="1" dirty="0" smtClean="0"/>
          </a:p>
          <a:p>
            <a:pPr marL="800100" lvl="2" indent="0">
              <a:buNone/>
            </a:pPr>
            <a:r>
              <a:rPr lang="en-US" sz="2000" dirty="0"/>
              <a:t>100 1	$a </a:t>
            </a:r>
            <a:r>
              <a:rPr lang="en-US" sz="2000" b="1" dirty="0"/>
              <a:t>Brahms, Johannes, $d 1833-1897</a:t>
            </a:r>
            <a:r>
              <a:rPr lang="en-US" sz="2000" dirty="0"/>
              <a:t>, $e composer.</a:t>
            </a:r>
          </a:p>
          <a:p>
            <a:pPr marL="800100" lvl="2" indent="0">
              <a:buNone/>
            </a:pPr>
            <a:r>
              <a:rPr lang="en-US" sz="2000" dirty="0"/>
              <a:t>245 10 	$a Sonata no. 2 in F major, op. 99 / $c Johannes Brahms</a:t>
            </a:r>
            <a:r>
              <a:rPr lang="en-US" sz="2000" dirty="0" smtClean="0"/>
              <a:t>.</a:t>
            </a:r>
            <a:endParaRPr lang="en-US" sz="2000" dirty="0"/>
          </a:p>
          <a:p>
            <a:pPr marL="800100" lvl="2" indent="0">
              <a:buNone/>
            </a:pPr>
            <a:endParaRPr lang="en-US" sz="2000" dirty="0"/>
          </a:p>
          <a:p>
            <a:pPr marL="800100" lvl="2" indent="0">
              <a:buNone/>
            </a:pPr>
            <a:r>
              <a:rPr lang="en-US" sz="2000" dirty="0"/>
              <a:t>100 1	$a </a:t>
            </a:r>
            <a:r>
              <a:rPr lang="en-US" sz="2000" b="1" dirty="0" err="1" smtClean="0"/>
              <a:t>Pote</a:t>
            </a:r>
            <a:r>
              <a:rPr lang="en-US" sz="2000" b="1" dirty="0" smtClean="0"/>
              <a:t>, </a:t>
            </a:r>
            <a:r>
              <a:rPr lang="en-US" sz="2000" b="1" dirty="0"/>
              <a:t>Allen</a:t>
            </a:r>
            <a:r>
              <a:rPr lang="en-US" sz="2000" dirty="0"/>
              <a:t>, $e composer.</a:t>
            </a:r>
          </a:p>
          <a:p>
            <a:pPr marL="800100" lvl="2" indent="0">
              <a:buNone/>
            </a:pPr>
            <a:r>
              <a:rPr lang="en-US" sz="2000" dirty="0"/>
              <a:t>245 10	$a Sing we all Noel! : $b unison/two part with piano and optional </a:t>
            </a:r>
            <a:r>
              <a:rPr lang="en-US" sz="2000" dirty="0" err="1"/>
              <a:t>handbells</a:t>
            </a:r>
            <a:r>
              <a:rPr lang="en-US" sz="2000" dirty="0"/>
              <a:t> or </a:t>
            </a:r>
            <a:r>
              <a:rPr lang="en-US" sz="2000" dirty="0" err="1"/>
              <a:t>handchimes</a:t>
            </a:r>
            <a:r>
              <a:rPr lang="en-US" sz="2000" dirty="0"/>
              <a:t> (3 or 4 octaves) / $c [music by] Allen </a:t>
            </a:r>
            <a:r>
              <a:rPr lang="en-US" sz="2000" dirty="0" err="1"/>
              <a:t>Pote</a:t>
            </a:r>
            <a:r>
              <a:rPr lang="en-US" sz="2000" dirty="0"/>
              <a:t> ; [words by] C.F. </a:t>
            </a:r>
            <a:r>
              <a:rPr lang="en-US" sz="2000" dirty="0" err="1"/>
              <a:t>Hernaman</a:t>
            </a:r>
            <a:r>
              <a:rPr lang="en-US" sz="2000" dirty="0"/>
              <a:t>.</a:t>
            </a:r>
          </a:p>
          <a:p>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108593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	$a </a:t>
            </a:r>
            <a:r>
              <a:rPr lang="en-US" sz="1800" b="1"/>
              <a:t>Pote, Allen</a:t>
            </a:r>
            <a:r>
              <a:rPr lang="en-US" sz="1800"/>
              <a:t>, $e composer.</a:t>
            </a:r>
          </a:p>
          <a:p>
            <a:pPr marL="800100" lvl="2" indent="0">
              <a:buNone/>
            </a:pPr>
            <a:r>
              <a:rPr lang="en-US" sz="1800"/>
              <a:t>240 10	$a </a:t>
            </a:r>
            <a:r>
              <a:rPr lang="en-US" sz="1800" b="1"/>
              <a:t>Sing we all Noel!</a:t>
            </a:r>
          </a:p>
          <a:p>
            <a:pPr marL="800100" lvl="2" indent="0">
              <a:buNone/>
            </a:pPr>
            <a:r>
              <a:rPr lang="en-US" sz="1800"/>
              <a:t>245 10	$a Sing we all Noel! : $b unison/two part with piano and optional handbells or handchimes (3 or 4 octaves) / $c [music by] Allen Pote ; [words by] C.F. Hernaman</a:t>
            </a:r>
            <a:r>
              <a:rPr lang="en-US" sz="1800" smtClean="0"/>
              <a:t>.</a:t>
            </a:r>
          </a:p>
          <a:p>
            <a:pPr marL="800100" lvl="2" indent="0">
              <a:buNone/>
            </a:pPr>
            <a:endParaRPr lang="en-US" sz="1600"/>
          </a:p>
          <a:p>
            <a:pPr marL="800100" lvl="2" indent="0">
              <a:buNone/>
            </a:pPr>
            <a:r>
              <a:rPr lang="en-US" sz="1800"/>
              <a:t>100 1	$a </a:t>
            </a:r>
            <a:r>
              <a:rPr lang="en-US" sz="1800" b="1"/>
              <a:t>Brahms, Johannes, $d 1833-1897</a:t>
            </a:r>
            <a:r>
              <a:rPr lang="en-US" sz="1800"/>
              <a:t>, $e composer.</a:t>
            </a:r>
          </a:p>
          <a:p>
            <a:pPr marL="800100" lvl="2" indent="0">
              <a:buNone/>
            </a:pPr>
            <a:r>
              <a:rPr lang="en-US" sz="1800"/>
              <a:t>240 10	$a </a:t>
            </a:r>
            <a:r>
              <a:rPr lang="en-US" sz="1800" b="1"/>
              <a:t>Sonatas,</a:t>
            </a:r>
            <a:r>
              <a:rPr lang="en-US" sz="1800"/>
              <a:t> $m </a:t>
            </a:r>
            <a:r>
              <a:rPr lang="en-US" sz="1800" b="1"/>
              <a:t>cello, piano, </a:t>
            </a:r>
            <a:r>
              <a:rPr lang="en-US" sz="1800"/>
              <a:t>$n </a:t>
            </a:r>
            <a:r>
              <a:rPr lang="en-US" sz="1800" b="1"/>
              <a:t>no. 2, op. 99, </a:t>
            </a:r>
            <a:r>
              <a:rPr lang="en-US" sz="1800"/>
              <a:t>$r </a:t>
            </a:r>
            <a:r>
              <a:rPr lang="en-US" sz="1800" b="1"/>
              <a:t>F major</a:t>
            </a:r>
          </a:p>
          <a:p>
            <a:pPr marL="800100" lvl="2" indent="0">
              <a:buNone/>
            </a:pPr>
            <a:r>
              <a:rPr lang="en-US" sz="1800"/>
              <a:t>245 10 	$a Sonata no. 2 in F major, op. 99 / $c Johannes Brahms.</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77986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400050" lvl="1" indent="0">
              <a:buNone/>
            </a:pPr>
            <a:r>
              <a:rPr lang="en-US" sz="1800" dirty="0" smtClean="0"/>
              <a:t>245 14</a:t>
            </a:r>
            <a:r>
              <a:rPr lang="en-US" sz="1800" dirty="0"/>
              <a:t> </a:t>
            </a:r>
            <a:r>
              <a:rPr lang="en-US" sz="1800" dirty="0" smtClean="0"/>
              <a:t>$a </a:t>
            </a:r>
            <a:r>
              <a:rPr lang="en-US" sz="1800" dirty="0"/>
              <a:t>Sonata no. 2 in F major, op. 99 / $c Johannes </a:t>
            </a:r>
            <a:r>
              <a:rPr lang="en-US" sz="1800" dirty="0" smtClean="0"/>
              <a:t>Brahms.</a:t>
            </a:r>
          </a:p>
          <a:p>
            <a:pPr marL="400050" lvl="1" indent="0">
              <a:buNone/>
            </a:pPr>
            <a:r>
              <a:rPr lang="en-US" sz="1800" b="1" dirty="0" smtClean="0"/>
              <a:t>700 1    $a Baker, Dian, $e former owner. $5UPB</a:t>
            </a:r>
            <a:endParaRPr lang="en-US" sz="1800" b="1" dirty="0"/>
          </a:p>
          <a:p>
            <a:pPr marL="400050" lvl="1" indent="0">
              <a:buNone/>
            </a:pPr>
            <a:r>
              <a:rPr lang="en-US" sz="1800" b="1" dirty="0" smtClean="0"/>
              <a:t>830 </a:t>
            </a:r>
            <a:r>
              <a:rPr lang="en-US" sz="1800" b="1" dirty="0"/>
              <a:t>_</a:t>
            </a:r>
            <a:r>
              <a:rPr lang="en-US" sz="1800" b="1" dirty="0" smtClean="0"/>
              <a:t>0 $a </a:t>
            </a:r>
            <a:r>
              <a:rPr lang="en-US" sz="1800" b="1" dirty="0" err="1"/>
              <a:t>Kalmus</a:t>
            </a:r>
            <a:r>
              <a:rPr lang="en-US" sz="1800" b="1" dirty="0"/>
              <a:t> string series.</a:t>
            </a:r>
            <a:endParaRPr lang="en-US" sz="2400" b="1" dirty="0"/>
          </a:p>
          <a:p>
            <a:pPr marL="400050" lvl="1" indent="0">
              <a:buNone/>
            </a:pPr>
            <a:endParaRPr lang="en-US" sz="1800" dirty="0" smtClean="0"/>
          </a:p>
          <a:p>
            <a:pPr marL="400050" lvl="1" indent="0">
              <a:buNone/>
            </a:pPr>
            <a:r>
              <a:rPr lang="en-US" sz="1800" dirty="0" smtClean="0"/>
              <a:t>245 10 $a </a:t>
            </a:r>
            <a:r>
              <a:rPr lang="en-US" sz="1800" dirty="0"/>
              <a:t>Sing we all Noel! : $b unison/two part with piano and optional </a:t>
            </a:r>
            <a:r>
              <a:rPr lang="en-US" sz="1800" dirty="0" err="1"/>
              <a:t>handbells</a:t>
            </a:r>
            <a:r>
              <a:rPr lang="en-US" sz="1800" dirty="0"/>
              <a:t> or </a:t>
            </a:r>
            <a:r>
              <a:rPr lang="en-US" sz="1800" dirty="0" err="1"/>
              <a:t>handchimes</a:t>
            </a:r>
            <a:r>
              <a:rPr lang="en-US" sz="1800" dirty="0"/>
              <a:t> (3 or 4 octaves) / $c [music by] Allen </a:t>
            </a:r>
            <a:r>
              <a:rPr lang="en-US" sz="1800" dirty="0" err="1"/>
              <a:t>Pote</a:t>
            </a:r>
            <a:r>
              <a:rPr lang="en-US" sz="1800" dirty="0"/>
              <a:t> ; [words by] C.F. </a:t>
            </a:r>
            <a:r>
              <a:rPr lang="en-US" sz="1800" dirty="0" err="1"/>
              <a:t>Hernaman</a:t>
            </a:r>
            <a:r>
              <a:rPr lang="en-US" sz="1800" dirty="0" smtClean="0"/>
              <a:t>.</a:t>
            </a:r>
            <a:endParaRPr lang="en-US" sz="1800" i="1" dirty="0"/>
          </a:p>
          <a:p>
            <a:pPr marL="400050" lvl="1" indent="0">
              <a:buNone/>
            </a:pPr>
            <a:r>
              <a:rPr lang="en-US" sz="1800" b="1" dirty="0"/>
              <a:t>700 1</a:t>
            </a:r>
            <a:r>
              <a:rPr lang="en-US" sz="1800" b="1" dirty="0" smtClean="0"/>
              <a:t>_ $</a:t>
            </a:r>
            <a:r>
              <a:rPr lang="en-US" sz="1800" b="1" dirty="0"/>
              <a:t>a </a:t>
            </a:r>
            <a:r>
              <a:rPr lang="en-US" sz="1800" b="1" dirty="0" err="1"/>
              <a:t>Hernaman</a:t>
            </a:r>
            <a:r>
              <a:rPr lang="en-US" sz="1800" b="1" dirty="0"/>
              <a:t>, C. F. $q (Claudia Frances), $d 1838-1898, $e lyricist</a:t>
            </a:r>
            <a:r>
              <a:rPr lang="en-US" sz="1800"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880110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designators</a:t>
            </a:r>
            <a:endParaRPr lang="en-US"/>
          </a:p>
        </p:txBody>
      </p:sp>
      <p:sp>
        <p:nvSpPr>
          <p:cNvPr id="3" name="Content Placeholder 2"/>
          <p:cNvSpPr>
            <a:spLocks noGrp="1"/>
          </p:cNvSpPr>
          <p:nvPr>
            <p:ph idx="1"/>
          </p:nvPr>
        </p:nvSpPr>
        <p:spPr>
          <a:xfrm>
            <a:off x="457200" y="1295400"/>
            <a:ext cx="8229600" cy="4830763"/>
          </a:xfrm>
        </p:spPr>
        <p:txBody>
          <a:bodyPr/>
          <a:lstStyle/>
          <a:p>
            <a:r>
              <a:rPr lang="en-US" sz="2800" smtClean="0"/>
              <a:t>Some common relationship designators for printed music</a:t>
            </a:r>
          </a:p>
          <a:p>
            <a:pPr lvl="1"/>
            <a:r>
              <a:rPr lang="en-US" sz="2400" smtClean="0"/>
              <a:t>composer</a:t>
            </a:r>
          </a:p>
          <a:p>
            <a:pPr marL="914400" lvl="2" indent="0">
              <a:buNone/>
            </a:pPr>
            <a:r>
              <a:rPr lang="en-US" sz="1800" smtClean="0"/>
              <a:t>100 1_ $a Bach, Johann Sebastian, $d 1685-1750, $e composer.</a:t>
            </a:r>
            <a:endParaRPr lang="en-US" sz="2000" smtClean="0"/>
          </a:p>
          <a:p>
            <a:pPr lvl="1"/>
            <a:r>
              <a:rPr lang="en-US" sz="2400" smtClean="0"/>
              <a:t>librettist</a:t>
            </a:r>
          </a:p>
          <a:p>
            <a:pPr marL="914400" lvl="2" indent="0">
              <a:buNone/>
            </a:pPr>
            <a:r>
              <a:rPr lang="en-US" sz="1800"/>
              <a:t>7</a:t>
            </a:r>
            <a:r>
              <a:rPr lang="en-US" sz="1800" smtClean="0"/>
              <a:t>00 1_ $a Adami, Giuseppe, $d 1878-1946, $e librettist.</a:t>
            </a:r>
          </a:p>
          <a:p>
            <a:pPr lvl="1"/>
            <a:r>
              <a:rPr lang="en-US" sz="2400" smtClean="0"/>
              <a:t>lyricist</a:t>
            </a:r>
          </a:p>
          <a:p>
            <a:pPr marL="914400" lvl="2" indent="0">
              <a:buNone/>
            </a:pPr>
            <a:r>
              <a:rPr lang="en-US" sz="1800" smtClean="0"/>
              <a:t>700 1_ $a Hammerstein, Oscar, $d 1895-1960, $e lyricist.</a:t>
            </a:r>
          </a:p>
          <a:p>
            <a:pPr lvl="1"/>
            <a:r>
              <a:rPr lang="en-US" sz="2400"/>
              <a:t>arranger of music</a:t>
            </a:r>
          </a:p>
          <a:p>
            <a:pPr marL="914400" lvl="2" indent="0">
              <a:buNone/>
            </a:pPr>
            <a:r>
              <a:rPr lang="en-US" sz="1800"/>
              <a:t>700 1_ $a Liszt, Franz, $d 1811-1886, $e arranger of music.</a:t>
            </a:r>
          </a:p>
          <a:p>
            <a:pPr lvl="1"/>
            <a:r>
              <a:rPr lang="en-US" sz="2400" smtClean="0"/>
              <a:t>editor</a:t>
            </a:r>
            <a:endParaRPr lang="en-US" sz="2400"/>
          </a:p>
          <a:p>
            <a:pPr marL="914400" lvl="2" indent="0">
              <a:buNone/>
            </a:pPr>
            <a:r>
              <a:rPr lang="en-US" sz="1800"/>
              <a:t>700 1_ </a:t>
            </a:r>
            <a:r>
              <a:rPr lang="en-US" sz="1800" smtClean="0"/>
              <a:t>$a Jappe</a:t>
            </a:r>
            <a:r>
              <a:rPr lang="en-US" sz="1800"/>
              <a:t>, </a:t>
            </a:r>
            <a:r>
              <a:rPr lang="en-US" sz="1800" smtClean="0"/>
              <a:t>Michael, $e editor.</a:t>
            </a: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124266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printed music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433429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14</a:t>
            </a:r>
            <a:br>
              <a:rPr lang="en-US" sz="3600" b="1"/>
            </a:br>
            <a:r>
              <a:rPr lang="en-US" sz="3600" b="1"/>
              <a:t>Describing Printed Music</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4" name="Subtitle 2"/>
          <p:cNvSpPr>
            <a:spLocks noGrp="1"/>
          </p:cNvSpPr>
          <p:nvPr>
            <p:ph type="subTitle" idx="1"/>
          </p:nvPr>
        </p:nvSpPr>
        <p:spPr>
          <a:xfrm>
            <a:off x="1371600" y="3505200"/>
            <a:ext cx="6477000" cy="25908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Module 14. Describing Printed Music</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34</a:t>
            </a:fld>
            <a:endParaRPr lang="en-US"/>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35</a:t>
            </a:fld>
            <a:endParaRPr lang="en-US"/>
          </a:p>
        </p:txBody>
      </p:sp>
    </p:spTree>
    <p:extLst>
      <p:ext uri="{BB962C8B-B14F-4D97-AF65-F5344CB8AC3E}">
        <p14:creationId xmlns:p14="http://schemas.microsoft.com/office/powerpoint/2010/main" val="152764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title page,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“List title page”</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6" name="Picture 5" descr="http://nla.gov.au/nla.mus-vn2213141-s1-v.jpg"/>
          <p:cNvPicPr/>
          <p:nvPr/>
        </p:nvPicPr>
        <p:blipFill rotWithShape="1">
          <a:blip r:embed="rId3" cstate="print">
            <a:extLst>
              <a:ext uri="{28A0092B-C50C-407E-A947-70E740481C1C}">
                <a14:useLocalDpi xmlns:a14="http://schemas.microsoft.com/office/drawing/2010/main" val="0"/>
              </a:ext>
            </a:extLst>
          </a:blip>
          <a:srcRect b="1518"/>
          <a:stretch/>
        </p:blipFill>
        <p:spPr bwMode="auto">
          <a:xfrm>
            <a:off x="3276600" y="914400"/>
            <a:ext cx="3733800" cy="5253038"/>
          </a:xfrm>
          <a:prstGeom prst="rect">
            <a:avLst/>
          </a:prstGeom>
          <a:noFill/>
          <a:ln>
            <a:noFill/>
          </a:ln>
        </p:spPr>
      </p:pic>
    </p:spTree>
    <p:extLst>
      <p:ext uri="{BB962C8B-B14F-4D97-AF65-F5344CB8AC3E}">
        <p14:creationId xmlns:p14="http://schemas.microsoft.com/office/powerpoint/2010/main" val="114105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1" t="9317" r="20679" b="1537"/>
          <a:stretch/>
        </p:blipFill>
        <p:spPr bwMode="auto">
          <a:xfrm>
            <a:off x="4648200" y="1173271"/>
            <a:ext cx="3505200" cy="4901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96" t="9445" r="20115" b="1492"/>
          <a:stretch/>
        </p:blipFill>
        <p:spPr bwMode="auto">
          <a:xfrm>
            <a:off x="981652" y="1173271"/>
            <a:ext cx="3285548" cy="4903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6" t="9459" r="3763" b="1338"/>
          <a:stretch/>
        </p:blipFill>
        <p:spPr bwMode="auto">
          <a:xfrm>
            <a:off x="838200" y="1096101"/>
            <a:ext cx="3630995" cy="4911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30" t="12763" r="5970"/>
          <a:stretch/>
        </p:blipFill>
        <p:spPr bwMode="auto">
          <a:xfrm>
            <a:off x="4697796" y="1097146"/>
            <a:ext cx="3540690" cy="49226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Sing we all Noel! : $b unison/two part with piano and optional handbells or handchimes (3 or 4 octaves)</a:t>
            </a:r>
          </a:p>
          <a:p>
            <a:pPr marL="400050" lvl="1" indent="0">
              <a:buNone/>
            </a:pPr>
            <a:endParaRPr lang="en-US" b="1" smtClean="0"/>
          </a:p>
          <a:p>
            <a:pPr marL="400050" lvl="1" indent="0">
              <a:buNone/>
            </a:pPr>
            <a:r>
              <a:rPr lang="en-US" b="1" smtClean="0"/>
              <a:t>245 </a:t>
            </a:r>
            <a:r>
              <a:rPr lang="en-US" b="1"/>
              <a:t>10 $a Sonata no. 2 in F major, op. </a:t>
            </a:r>
            <a:r>
              <a:rPr lang="en-US" b="1" smtClean="0"/>
              <a:t>99</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5679</TotalTime>
  <Words>2207</Words>
  <Application>Microsoft Office PowerPoint</Application>
  <PresentationFormat>On-screen Show (4:3)</PresentationFormat>
  <Paragraphs>351</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Module 14 Describing Printed Music</vt:lpstr>
      <vt:lpstr>Please log in to RDA</vt:lpstr>
      <vt:lpstr>Mode of Issuance</vt:lpstr>
      <vt:lpstr>Basis for Identification RDA 2.1</vt:lpstr>
      <vt:lpstr>Preferred Source of Information RDA 2.2.2</vt:lpstr>
      <vt:lpstr>Preferred Source of Information RDA 2.2.2</vt:lpstr>
      <vt:lpstr>Preferred source?</vt:lpstr>
      <vt:lpstr>Preferred source?</vt:lpstr>
      <vt:lpstr>Title</vt:lpstr>
      <vt:lpstr>Variant title</vt:lpstr>
      <vt:lpstr>Statement of Responsibility</vt:lpstr>
      <vt:lpstr>Statement of Responsibility</vt:lpstr>
      <vt:lpstr>Edition Statement</vt:lpstr>
      <vt:lpstr>Publication Statement</vt:lpstr>
      <vt:lpstr>Copyright information</vt:lpstr>
      <vt:lpstr>Distribution information</vt:lpstr>
      <vt:lpstr>Manufacture information</vt:lpstr>
      <vt:lpstr>Extent (3.4.3)</vt:lpstr>
      <vt:lpstr>Extent (3.4.3)</vt:lpstr>
      <vt:lpstr>Extent (3.4.3)</vt:lpstr>
      <vt:lpstr>Illustrative and Color Content  (RDA 7.15, 7.17)</vt:lpstr>
      <vt:lpstr>Dimensions (3.5)</vt:lpstr>
      <vt:lpstr>Dimensions (3.5)</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Relationship designators</vt:lpstr>
      <vt:lpstr>Exercise </vt:lpstr>
      <vt:lpstr>Module 14 Describing Printed Music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457</cp:revision>
  <dcterms:created xsi:type="dcterms:W3CDTF">2009-02-12T16:45:06Z</dcterms:created>
  <dcterms:modified xsi:type="dcterms:W3CDTF">2013-05-14T22:17:18Z</dcterms:modified>
</cp:coreProperties>
</file>