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50" saveSubsetFonts="1">
  <p:sldMasterIdLst>
    <p:sldMasterId id="2147483878" r:id="rId1"/>
  </p:sldMasterIdLst>
  <p:notesMasterIdLst>
    <p:notesMasterId r:id="rId52"/>
  </p:notesMasterIdLst>
  <p:sldIdLst>
    <p:sldId id="457" r:id="rId2"/>
    <p:sldId id="541" r:id="rId3"/>
    <p:sldId id="610" r:id="rId4"/>
    <p:sldId id="611" r:id="rId5"/>
    <p:sldId id="612" r:id="rId6"/>
    <p:sldId id="613" r:id="rId7"/>
    <p:sldId id="614" r:id="rId8"/>
    <p:sldId id="542" r:id="rId9"/>
    <p:sldId id="543" r:id="rId10"/>
    <p:sldId id="615" r:id="rId11"/>
    <p:sldId id="545" r:id="rId12"/>
    <p:sldId id="546" r:id="rId13"/>
    <p:sldId id="616" r:id="rId14"/>
    <p:sldId id="547" r:id="rId15"/>
    <p:sldId id="548" r:id="rId16"/>
    <p:sldId id="549" r:id="rId17"/>
    <p:sldId id="550" r:id="rId18"/>
    <p:sldId id="551" r:id="rId19"/>
    <p:sldId id="617" r:id="rId20"/>
    <p:sldId id="618" r:id="rId21"/>
    <p:sldId id="552" r:id="rId22"/>
    <p:sldId id="619" r:id="rId23"/>
    <p:sldId id="553" r:id="rId24"/>
    <p:sldId id="554" r:id="rId25"/>
    <p:sldId id="555" r:id="rId26"/>
    <p:sldId id="620" r:id="rId27"/>
    <p:sldId id="621" r:id="rId28"/>
    <p:sldId id="622" r:id="rId29"/>
    <p:sldId id="557" r:id="rId30"/>
    <p:sldId id="623" r:id="rId31"/>
    <p:sldId id="624" r:id="rId32"/>
    <p:sldId id="559" r:id="rId33"/>
    <p:sldId id="560" r:id="rId34"/>
    <p:sldId id="625" r:id="rId35"/>
    <p:sldId id="626" r:id="rId36"/>
    <p:sldId id="627" r:id="rId37"/>
    <p:sldId id="628" r:id="rId38"/>
    <p:sldId id="629" r:id="rId39"/>
    <p:sldId id="561" r:id="rId40"/>
    <p:sldId id="562" r:id="rId41"/>
    <p:sldId id="563" r:id="rId42"/>
    <p:sldId id="564" r:id="rId43"/>
    <p:sldId id="631" r:id="rId44"/>
    <p:sldId id="565" r:id="rId45"/>
    <p:sldId id="632" r:id="rId46"/>
    <p:sldId id="566" r:id="rId47"/>
    <p:sldId id="630" r:id="rId48"/>
    <p:sldId id="567" r:id="rId49"/>
    <p:sldId id="535" r:id="rId50"/>
    <p:sldId id="633" r:id="rId51"/>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226" autoAdjust="0"/>
    <p:restoredTop sz="73770" autoAdjust="0"/>
  </p:normalViewPr>
  <p:slideViewPr>
    <p:cSldViewPr>
      <p:cViewPr varScale="1">
        <p:scale>
          <a:sx n="72" d="100"/>
          <a:sy n="72" d="100"/>
        </p:scale>
        <p:origin x="-768"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826"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77827" name="Rectangle 3"/>
          <p:cNvSpPr>
            <a:spLocks noGrp="1" noChangeArrowheads="1"/>
          </p:cNvSpPr>
          <p:nvPr>
            <p:ph type="dt" idx="1"/>
          </p:nvPr>
        </p:nvSpPr>
        <p:spPr bwMode="auto">
          <a:xfrm>
            <a:off x="3970338"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54628"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9" name="Rectangle 5"/>
          <p:cNvSpPr>
            <a:spLocks noGrp="1" noChangeArrowheads="1"/>
          </p:cNvSpPr>
          <p:nvPr>
            <p:ph type="body" sz="quarter" idx="3"/>
          </p:nvPr>
        </p:nvSpPr>
        <p:spPr bwMode="auto">
          <a:xfrm>
            <a:off x="701675" y="4416425"/>
            <a:ext cx="5607050" cy="4183063"/>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77830" name="Rectangle 6"/>
          <p:cNvSpPr>
            <a:spLocks noGrp="1" noChangeArrowheads="1"/>
          </p:cNvSpPr>
          <p:nvPr>
            <p:ph type="ftr" sz="quarter" idx="4"/>
          </p:nvPr>
        </p:nvSpPr>
        <p:spPr bwMode="auto">
          <a:xfrm>
            <a:off x="0"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77831" name="Rectangle 7"/>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eaLnBrk="1" hangingPunct="1">
              <a:defRPr sz="1200">
                <a:latin typeface="Arial" charset="0"/>
              </a:defRPr>
            </a:lvl1pPr>
          </a:lstStyle>
          <a:p>
            <a:pPr>
              <a:defRPr/>
            </a:pPr>
            <a:fld id="{E8E8A444-0F7E-413B-A9E6-274C22ECA5F6}" type="slidenum">
              <a:rPr lang="en-US"/>
              <a:pPr>
                <a:defRPr/>
              </a:pPr>
              <a:t>‹#›</a:t>
            </a:fld>
            <a:endParaRPr lang="en-US"/>
          </a:p>
        </p:txBody>
      </p:sp>
    </p:spTree>
    <p:extLst>
      <p:ext uri="{BB962C8B-B14F-4D97-AF65-F5344CB8AC3E}">
        <p14:creationId xmlns:p14="http://schemas.microsoft.com/office/powerpoint/2010/main" val="164057723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This</a:t>
            </a:r>
            <a:r>
              <a:rPr lang="en-US" baseline="0" smtClean="0"/>
              <a:t> module is intended to cover special procedures for audio recordings that differ from books. We’ve already covered thoroughly how to describe a book. We won’t go over all that again, exept to note when you do the same thing for an audio recording.</a:t>
            </a:r>
            <a:endParaRPr lang="en-US" smtClean="0"/>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50</a:t>
            </a:fld>
            <a:endParaRPr lang="en-US"/>
          </a:p>
        </p:txBody>
      </p:sp>
    </p:spTree>
    <p:extLst>
      <p:ext uri="{BB962C8B-B14F-4D97-AF65-F5344CB8AC3E}">
        <p14:creationId xmlns:p14="http://schemas.microsoft.com/office/powerpoint/2010/main" val="3844125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Go</a:t>
            </a:r>
            <a:r>
              <a:rPr lang="en-US" baseline="0" smtClean="0"/>
              <a:t> to 3.3.1.3</a:t>
            </a:r>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66</a:t>
            </a:fld>
            <a:endParaRPr lang="en-US"/>
          </a:p>
        </p:txBody>
      </p:sp>
    </p:spTree>
    <p:extLst>
      <p:ext uri="{BB962C8B-B14F-4D97-AF65-F5344CB8AC3E}">
        <p14:creationId xmlns:p14="http://schemas.microsoft.com/office/powerpoint/2010/main" val="1486113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7.22. Note this is an attribute of the</a:t>
            </a:r>
            <a:r>
              <a:rPr lang="en-US" baseline="0" smtClean="0"/>
              <a:t> expression, not the manifestation. The duration of Shirley Temple is given on the box. The duration of Kubrik is also given on the box, but I added the length of Fear and Desire to a “special feature” included with the film to arrive at 88 min. for the total duration of the DVD.</a:t>
            </a:r>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67</a:t>
            </a:fld>
            <a:endParaRPr lang="en-US"/>
          </a:p>
        </p:txBody>
      </p:sp>
    </p:spTree>
    <p:extLst>
      <p:ext uri="{BB962C8B-B14F-4D97-AF65-F5344CB8AC3E}">
        <p14:creationId xmlns:p14="http://schemas.microsoft.com/office/powerpoint/2010/main" val="1486113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Note: on this one I only recorded color content for the main film(s). In the Shirley Temple</a:t>
            </a:r>
            <a:r>
              <a:rPr lang="en-US" baseline="0" smtClean="0"/>
              <a:t> example, the films are all of more or less equal weight, but Fear and desire also has a “bonus” film, not mentioned in the title, that is in color.</a:t>
            </a:r>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69</a:t>
            </a:fld>
            <a:endParaRPr lang="en-US"/>
          </a:p>
        </p:txBody>
      </p:sp>
    </p:spTree>
    <p:extLst>
      <p:ext uri="{BB962C8B-B14F-4D97-AF65-F5344CB8AC3E}">
        <p14:creationId xmlns:p14="http://schemas.microsoft.com/office/powerpoint/2010/main" val="22898877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Everyone open to 3.5.1.4. The preferred</a:t>
            </a:r>
            <a:r>
              <a:rPr lang="en-US" baseline="0" smtClean="0"/>
              <a:t> unit of measure is metric, but alternatively the cataloging agency can choose another unit of measure. For discs, LC has chosen to measure in inches. Note this is abbreviated.</a:t>
            </a:r>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70</a:t>
            </a:fld>
            <a:endParaRPr lang="en-US"/>
          </a:p>
        </p:txBody>
      </p:sp>
    </p:spTree>
    <p:extLst>
      <p:ext uri="{BB962C8B-B14F-4D97-AF65-F5344CB8AC3E}">
        <p14:creationId xmlns:p14="http://schemas.microsoft.com/office/powerpoint/2010/main" val="1774520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Everyone open to 3.5.1.4. The preferred</a:t>
            </a:r>
            <a:r>
              <a:rPr lang="en-US" baseline="0" smtClean="0"/>
              <a:t> unit of measure is metric, but alternatively the cataloging agency can choose another unit of measure. For discs, LC has chosen to measure in inches. Note this is abbreviated.</a:t>
            </a:r>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71</a:t>
            </a:fld>
            <a:endParaRPr lang="en-US"/>
          </a:p>
        </p:txBody>
      </p:sp>
    </p:spTree>
    <p:extLst>
      <p:ext uri="{BB962C8B-B14F-4D97-AF65-F5344CB8AC3E}">
        <p14:creationId xmlns:p14="http://schemas.microsoft.com/office/powerpoint/2010/main" val="1774520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This is the most common combination, but Record</a:t>
            </a:r>
            <a:r>
              <a:rPr lang="en-US" baseline="0" smtClean="0"/>
              <a:t> content type as appropriate--might also be, for example, performed music.</a:t>
            </a:r>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72</a:t>
            </a:fld>
            <a:endParaRPr lang="en-US"/>
          </a:p>
        </p:txBody>
      </p:sp>
    </p:spTree>
    <p:extLst>
      <p:ext uri="{BB962C8B-B14F-4D97-AF65-F5344CB8AC3E}">
        <p14:creationId xmlns:p14="http://schemas.microsoft.com/office/powerpoint/2010/main" val="5030607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Note: this information used to be recorded</a:t>
            </a:r>
            <a:r>
              <a:rPr lang="en-US" baseline="0" smtClean="0"/>
              <a:t> in 300 subfield $b.</a:t>
            </a:r>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73</a:t>
            </a:fld>
            <a:endParaRPr lang="en-US"/>
          </a:p>
        </p:txBody>
      </p:sp>
    </p:spTree>
    <p:extLst>
      <p:ext uri="{BB962C8B-B14F-4D97-AF65-F5344CB8AC3E}">
        <p14:creationId xmlns:p14="http://schemas.microsoft.com/office/powerpoint/2010/main" val="20252159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There are other sound characteristics but these are the most commonly recorded</a:t>
            </a:r>
            <a:r>
              <a:rPr lang="en-US" baseline="0" smtClean="0"/>
              <a:t>.</a:t>
            </a:r>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74</a:t>
            </a:fld>
            <a:endParaRPr lang="en-US"/>
          </a:p>
        </p:txBody>
      </p:sp>
    </p:spTree>
    <p:extLst>
      <p:ext uri="{BB962C8B-B14F-4D97-AF65-F5344CB8AC3E}">
        <p14:creationId xmlns:p14="http://schemas.microsoft.com/office/powerpoint/2010/main" val="20252159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smtClean="0"/>
              <a:t>This information all comes from the container of this disc. The other disc doesn’t have any information. We can infer that it’s digital and optical from its format. Given the date of the films (1953) we might have been able to guess “mono” but I decided not to.</a:t>
            </a:r>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75</a:t>
            </a:fld>
            <a:endParaRPr lang="en-US"/>
          </a:p>
        </p:txBody>
      </p:sp>
    </p:spTree>
    <p:extLst>
      <p:ext uri="{BB962C8B-B14F-4D97-AF65-F5344CB8AC3E}">
        <p14:creationId xmlns:p14="http://schemas.microsoft.com/office/powerpoint/2010/main" val="20252159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smtClean="0"/>
              <a:t>Look together at 3.18</a:t>
            </a:r>
            <a:endParaRPr lang="en-US" b="1"/>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76</a:t>
            </a:fld>
            <a:endParaRPr lang="en-US"/>
          </a:p>
        </p:txBody>
      </p:sp>
    </p:spTree>
    <p:extLst>
      <p:ext uri="{BB962C8B-B14F-4D97-AF65-F5344CB8AC3E}">
        <p14:creationId xmlns:p14="http://schemas.microsoft.com/office/powerpoint/2010/main" val="32421134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smtClean="0"/>
              <a:t>Read together 2.3.1.6.</a:t>
            </a:r>
            <a:endParaRPr lang="en-US" b="1"/>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51</a:t>
            </a:fld>
            <a:endParaRPr lang="en-US"/>
          </a:p>
        </p:txBody>
      </p:sp>
    </p:spTree>
    <p:extLst>
      <p:ext uri="{BB962C8B-B14F-4D97-AF65-F5344CB8AC3E}">
        <p14:creationId xmlns:p14="http://schemas.microsoft.com/office/powerpoint/2010/main" val="27948565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In both of these cases this information was on the container.</a:t>
            </a:r>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77</a:t>
            </a:fld>
            <a:endParaRPr lang="en-US"/>
          </a:p>
        </p:txBody>
      </p:sp>
    </p:spTree>
    <p:extLst>
      <p:ext uri="{BB962C8B-B14F-4D97-AF65-F5344CB8AC3E}">
        <p14:creationId xmlns:p14="http://schemas.microsoft.com/office/powerpoint/2010/main" val="23869828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Everyone look at 3.19.</a:t>
            </a:r>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78</a:t>
            </a:fld>
            <a:endParaRPr lang="en-US"/>
          </a:p>
        </p:txBody>
      </p:sp>
    </p:spTree>
    <p:extLst>
      <p:ext uri="{BB962C8B-B14F-4D97-AF65-F5344CB8AC3E}">
        <p14:creationId xmlns:p14="http://schemas.microsoft.com/office/powerpoint/2010/main" val="13915815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Everyone look at 3.19.</a:t>
            </a:r>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79</a:t>
            </a:fld>
            <a:endParaRPr lang="en-US"/>
          </a:p>
        </p:txBody>
      </p:sp>
    </p:spTree>
    <p:extLst>
      <p:ext uri="{BB962C8B-B14F-4D97-AF65-F5344CB8AC3E}">
        <p14:creationId xmlns:p14="http://schemas.microsoft.com/office/powerpoint/2010/main" val="13915815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Everyone look at 3.19.</a:t>
            </a:r>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80</a:t>
            </a:fld>
            <a:endParaRPr lang="en-US"/>
          </a:p>
        </p:txBody>
      </p:sp>
    </p:spTree>
    <p:extLst>
      <p:ext uri="{BB962C8B-B14F-4D97-AF65-F5344CB8AC3E}">
        <p14:creationId xmlns:p14="http://schemas.microsoft.com/office/powerpoint/2010/main" val="139158151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smtClean="0"/>
              <a:t>Read RDA 7.7</a:t>
            </a:r>
            <a:endParaRPr lang="en-US" b="1"/>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82</a:t>
            </a:fld>
            <a:endParaRPr lang="en-US"/>
          </a:p>
        </p:txBody>
      </p:sp>
    </p:spTree>
    <p:extLst>
      <p:ext uri="{BB962C8B-B14F-4D97-AF65-F5344CB8AC3E}">
        <p14:creationId xmlns:p14="http://schemas.microsoft.com/office/powerpoint/2010/main" val="328200671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Look through the title</a:t>
            </a:r>
            <a:r>
              <a:rPr lang="en-US" baseline="0" smtClean="0"/>
              <a:t> frames here.</a:t>
            </a:r>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83</a:t>
            </a:fld>
            <a:endParaRPr lang="en-US"/>
          </a:p>
        </p:txBody>
      </p:sp>
    </p:spTree>
    <p:extLst>
      <p:ext uri="{BB962C8B-B14F-4D97-AF65-F5344CB8AC3E}">
        <p14:creationId xmlns:p14="http://schemas.microsoft.com/office/powerpoint/2010/main" val="313426452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84</a:t>
            </a:fld>
            <a:endParaRPr lang="en-US"/>
          </a:p>
        </p:txBody>
      </p:sp>
    </p:spTree>
    <p:extLst>
      <p:ext uri="{BB962C8B-B14F-4D97-AF65-F5344CB8AC3E}">
        <p14:creationId xmlns:p14="http://schemas.microsoft.com/office/powerpoint/2010/main" val="313426452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smtClean="0"/>
              <a:t>Turn to 7.19.</a:t>
            </a:r>
          </a:p>
          <a:p>
            <a:endParaRPr lang="en-US" b="1" smtClean="0"/>
          </a:p>
          <a:p>
            <a:r>
              <a:rPr lang="en-US" b="1" smtClean="0"/>
              <a:t>You</a:t>
            </a:r>
            <a:r>
              <a:rPr lang="en-US" b="1" baseline="0" smtClean="0"/>
              <a:t> might see something like this (from http://onvideos.wordpress.com/)</a:t>
            </a:r>
            <a:endParaRPr lang="en-US" b="1"/>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85</a:t>
            </a:fld>
            <a:endParaRPr lang="en-US"/>
          </a:p>
        </p:txBody>
      </p:sp>
    </p:spTree>
    <p:extLst>
      <p:ext uri="{BB962C8B-B14F-4D97-AF65-F5344CB8AC3E}">
        <p14:creationId xmlns:p14="http://schemas.microsoft.com/office/powerpoint/2010/main" val="313426452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86</a:t>
            </a:fld>
            <a:endParaRPr lang="en-US"/>
          </a:p>
        </p:txBody>
      </p:sp>
    </p:spTree>
    <p:extLst>
      <p:ext uri="{BB962C8B-B14F-4D97-AF65-F5344CB8AC3E}">
        <p14:creationId xmlns:p14="http://schemas.microsoft.com/office/powerpoint/2010/main" val="313426452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87</a:t>
            </a:fld>
            <a:endParaRPr lang="en-US"/>
          </a:p>
        </p:txBody>
      </p:sp>
    </p:spTree>
    <p:extLst>
      <p:ext uri="{BB962C8B-B14F-4D97-AF65-F5344CB8AC3E}">
        <p14:creationId xmlns:p14="http://schemas.microsoft.com/office/powerpoint/2010/main" val="31342645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DVDs</a:t>
            </a:r>
            <a:r>
              <a:rPr lang="en-US" baseline="0" smtClean="0"/>
              <a:t> frequently have more than one work on them. What do you do? </a:t>
            </a:r>
            <a:r>
              <a:rPr lang="en-US" b="1" baseline="0" smtClean="0"/>
              <a:t>Read together 2.3.2.9.</a:t>
            </a:r>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54</a:t>
            </a:fld>
            <a:endParaRPr lang="en-US"/>
          </a:p>
        </p:txBody>
      </p:sp>
    </p:spTree>
    <p:extLst>
      <p:ext uri="{BB962C8B-B14F-4D97-AF65-F5344CB8AC3E}">
        <p14:creationId xmlns:p14="http://schemas.microsoft.com/office/powerpoint/2010/main" val="279858223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First indicator 1 = cast.</a:t>
            </a:r>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88</a:t>
            </a:fld>
            <a:endParaRPr lang="en-US"/>
          </a:p>
        </p:txBody>
      </p:sp>
    </p:spTree>
    <p:extLst>
      <p:ext uri="{BB962C8B-B14F-4D97-AF65-F5344CB8AC3E}">
        <p14:creationId xmlns:p14="http://schemas.microsoft.com/office/powerpoint/2010/main" val="191322433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89</a:t>
            </a:fld>
            <a:endParaRPr lang="en-US"/>
          </a:p>
        </p:txBody>
      </p:sp>
    </p:spTree>
    <p:extLst>
      <p:ext uri="{BB962C8B-B14F-4D97-AF65-F5344CB8AC3E}">
        <p14:creationId xmlns:p14="http://schemas.microsoft.com/office/powerpoint/2010/main" val="191322433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90</a:t>
            </a:fld>
            <a:endParaRPr lang="en-US"/>
          </a:p>
        </p:txBody>
      </p:sp>
    </p:spTree>
    <p:extLst>
      <p:ext uri="{BB962C8B-B14F-4D97-AF65-F5344CB8AC3E}">
        <p14:creationId xmlns:p14="http://schemas.microsoft.com/office/powerpoint/2010/main" val="390727233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smtClean="0"/>
              <a:t>Read together 6.27.1.3</a:t>
            </a:r>
            <a:endParaRPr lang="en-US" b="1"/>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91</a:t>
            </a:fld>
            <a:endParaRPr lang="en-US"/>
          </a:p>
        </p:txBody>
      </p:sp>
    </p:spTree>
    <p:extLst>
      <p:ext uri="{BB962C8B-B14F-4D97-AF65-F5344CB8AC3E}">
        <p14:creationId xmlns:p14="http://schemas.microsoft.com/office/powerpoint/2010/main" val="17514299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Reminder: this is done by embedding the authorized access point for the</a:t>
            </a:r>
            <a:r>
              <a:rPr lang="en-US" baseline="0" smtClean="0"/>
              <a:t> work in the record. The authorized access point for Planet of the apes has a qualifier because there are more than one film with the same title.</a:t>
            </a:r>
            <a:endParaRPr lang="en-US" smtClean="0"/>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92</a:t>
            </a:fld>
            <a:endParaRPr lang="en-US"/>
          </a:p>
        </p:txBody>
      </p:sp>
    </p:spTree>
    <p:extLst>
      <p:ext uri="{BB962C8B-B14F-4D97-AF65-F5344CB8AC3E}">
        <p14:creationId xmlns:p14="http://schemas.microsoft.com/office/powerpoint/2010/main" val="130929392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Reminder: More</a:t>
            </a:r>
            <a:r>
              <a:rPr lang="en-US" baseline="0" smtClean="0"/>
              <a:t> than one work in the resource.</a:t>
            </a:r>
            <a:endParaRPr lang="en-US" smtClean="0"/>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93</a:t>
            </a:fld>
            <a:endParaRPr lang="en-US"/>
          </a:p>
        </p:txBody>
      </p:sp>
    </p:spTree>
    <p:extLst>
      <p:ext uri="{BB962C8B-B14F-4D97-AF65-F5344CB8AC3E}">
        <p14:creationId xmlns:p14="http://schemas.microsoft.com/office/powerpoint/2010/main" val="130929392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Reminder: More</a:t>
            </a:r>
            <a:r>
              <a:rPr lang="en-US" baseline="0" smtClean="0"/>
              <a:t> than one work in the resource.</a:t>
            </a:r>
            <a:endParaRPr lang="en-US" smtClean="0"/>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94</a:t>
            </a:fld>
            <a:endParaRPr lang="en-US"/>
          </a:p>
        </p:txBody>
      </p:sp>
    </p:spTree>
    <p:extLst>
      <p:ext uri="{BB962C8B-B14F-4D97-AF65-F5344CB8AC3E}">
        <p14:creationId xmlns:p14="http://schemas.microsoft.com/office/powerpoint/2010/main" val="130929392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These</a:t>
            </a:r>
            <a:r>
              <a:rPr lang="en-US" baseline="0" smtClean="0"/>
              <a:t> are just a few possibilities. Others could be included</a:t>
            </a:r>
            <a:r>
              <a:rPr lang="en-US" smtClean="0"/>
              <a:t>. </a:t>
            </a:r>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95</a:t>
            </a:fld>
            <a:endParaRPr lang="en-US"/>
          </a:p>
        </p:txBody>
      </p:sp>
    </p:spTree>
    <p:extLst>
      <p:ext uri="{BB962C8B-B14F-4D97-AF65-F5344CB8AC3E}">
        <p14:creationId xmlns:p14="http://schemas.microsoft.com/office/powerpoint/2010/main" val="130929392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These</a:t>
            </a:r>
            <a:r>
              <a:rPr lang="en-US" baseline="0" smtClean="0"/>
              <a:t> are just a few possibilities. Others could be included</a:t>
            </a:r>
            <a:r>
              <a:rPr lang="en-US" smtClean="0"/>
              <a:t>. </a:t>
            </a:r>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96</a:t>
            </a:fld>
            <a:endParaRPr lang="en-US"/>
          </a:p>
        </p:txBody>
      </p:sp>
    </p:spTree>
    <p:extLst>
      <p:ext uri="{BB962C8B-B14F-4D97-AF65-F5344CB8AC3E}">
        <p14:creationId xmlns:p14="http://schemas.microsoft.com/office/powerpoint/2010/main" val="130929392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mtClean="0"/>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98</a:t>
            </a:fld>
            <a:endParaRPr lang="en-US"/>
          </a:p>
        </p:txBody>
      </p:sp>
    </p:spTree>
    <p:extLst>
      <p:ext uri="{BB962C8B-B14F-4D97-AF65-F5344CB8AC3E}">
        <p14:creationId xmlns:p14="http://schemas.microsoft.com/office/powerpoint/2010/main" val="3844125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smtClean="0"/>
              <a:t>Read together 2.4.1.1, exceptions for performers</a:t>
            </a:r>
            <a:r>
              <a:rPr lang="en-US" b="1" baseline="0" smtClean="0"/>
              <a:t> and narrators--click through to 7.23.</a:t>
            </a:r>
            <a:endParaRPr lang="en-US" b="1"/>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57</a:t>
            </a:fld>
            <a:endParaRPr lang="en-US"/>
          </a:p>
        </p:txBody>
      </p:sp>
    </p:spTree>
    <p:extLst>
      <p:ext uri="{BB962C8B-B14F-4D97-AF65-F5344CB8AC3E}">
        <p14:creationId xmlns:p14="http://schemas.microsoft.com/office/powerpoint/2010/main" val="41308187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smtClean="0"/>
              <a:t>Look through the title frames</a:t>
            </a:r>
            <a:r>
              <a:rPr lang="en-US" b="1" baseline="0" smtClean="0"/>
              <a:t> to decide what to include.</a:t>
            </a:r>
          </a:p>
          <a:p>
            <a:endParaRPr lang="en-US" b="1" baseline="0" smtClean="0"/>
          </a:p>
          <a:p>
            <a:r>
              <a:rPr lang="en-US" b="1" baseline="0" smtClean="0"/>
              <a:t>This is a bit of a grey area. Producers and prominently named screenwriters are usually included in statements of responsibility for films, even though they might be “artistic or technical credits”. Writers of the music are not recorded here, they are recorded in an artistic/technical credits note.</a:t>
            </a:r>
          </a:p>
          <a:p>
            <a:endParaRPr lang="en-US" b="1" baseline="0" smtClean="0"/>
          </a:p>
          <a:p>
            <a:r>
              <a:rPr lang="en-US" b="1" baseline="0" smtClean="0"/>
              <a:t>In the case of Shirley Temple, there isn’t really a statement of responsibility that applies to the resource as a whole; we could include SoRs for each part, but since the second part is itself a collective title for several short films, perhaps better not to record any SofR here.</a:t>
            </a:r>
            <a:endParaRPr lang="en-US" b="1"/>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58</a:t>
            </a:fld>
            <a:endParaRPr lang="en-US"/>
          </a:p>
        </p:txBody>
      </p:sp>
    </p:spTree>
    <p:extLst>
      <p:ext uri="{BB962C8B-B14F-4D97-AF65-F5344CB8AC3E}">
        <p14:creationId xmlns:p14="http://schemas.microsoft.com/office/powerpoint/2010/main" val="41308187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smtClean="0"/>
              <a:t>See MARC 246 if</a:t>
            </a:r>
            <a:r>
              <a:rPr lang="en-US" b="1" baseline="0" smtClean="0"/>
              <a:t> you need a coding reminder.</a:t>
            </a:r>
          </a:p>
          <a:p>
            <a:endParaRPr lang="en-US" b="1" baseline="0" smtClean="0"/>
          </a:p>
          <a:p>
            <a:r>
              <a:rPr lang="en-US" b="1" baseline="0" smtClean="0"/>
              <a:t>Variant titles are not core. Record them if you think they would help lead the user to the resource.</a:t>
            </a:r>
            <a:endParaRPr lang="en-US" b="1"/>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59</a:t>
            </a:fld>
            <a:endParaRPr lang="en-US"/>
          </a:p>
        </p:txBody>
      </p:sp>
    </p:spTree>
    <p:extLst>
      <p:ext uri="{BB962C8B-B14F-4D97-AF65-F5344CB8AC3E}">
        <p14:creationId xmlns:p14="http://schemas.microsoft.com/office/powerpoint/2010/main" val="41308187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The RDA production statement is used to record information about </a:t>
            </a:r>
            <a:r>
              <a:rPr lang="en-US" i="1" smtClean="0"/>
              <a:t>unpublished</a:t>
            </a:r>
            <a:r>
              <a:rPr lang="en-US" i="0" smtClean="0"/>
              <a:t> resources.</a:t>
            </a:r>
          </a:p>
          <a:p>
            <a:endParaRPr lang="en-US" i="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smtClean="0"/>
              <a:t>Place of publication is often omitted in resources, so you may have to search to find out where the publisher was located. Also be careful to distinguish publishers from distributors.</a:t>
            </a:r>
            <a:r>
              <a:rPr lang="en-US" baseline="0"/>
              <a:t> </a:t>
            </a:r>
            <a:r>
              <a:rPr lang="en-US" baseline="0" smtClean="0"/>
              <a:t>Imdb.com is an excellent source.</a:t>
            </a:r>
            <a:endParaRPr lang="en-US" smtClean="0"/>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61</a:t>
            </a:fld>
            <a:endParaRPr lang="en-US"/>
          </a:p>
        </p:txBody>
      </p:sp>
    </p:spTree>
    <p:extLst>
      <p:ext uri="{BB962C8B-B14F-4D97-AF65-F5344CB8AC3E}">
        <p14:creationId xmlns:p14="http://schemas.microsoft.com/office/powerpoint/2010/main" val="12424941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The RDA production statement is used to record information about </a:t>
            </a:r>
            <a:r>
              <a:rPr lang="en-US" i="1" smtClean="0"/>
              <a:t>unpublished</a:t>
            </a:r>
            <a:r>
              <a:rPr lang="en-US" i="0" smtClean="0"/>
              <a:t> resources.</a:t>
            </a:r>
          </a:p>
          <a:p>
            <a:endParaRPr lang="en-US" i="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smtClean="0"/>
              <a:t>Place of publication is often omitted in resources, so you may have to search to find out where the publisher was located. Also be careful to distinguish publishers from distributors.</a:t>
            </a:r>
            <a:r>
              <a:rPr lang="en-US" baseline="0"/>
              <a:t> </a:t>
            </a:r>
            <a:r>
              <a:rPr lang="en-US" baseline="0" smtClean="0"/>
              <a:t>Imdb.com is an excellent source.</a:t>
            </a:r>
            <a:endParaRPr lang="en-US" smtClean="0"/>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62</a:t>
            </a:fld>
            <a:endParaRPr lang="en-US"/>
          </a:p>
        </p:txBody>
      </p:sp>
    </p:spTree>
    <p:extLst>
      <p:ext uri="{BB962C8B-B14F-4D97-AF65-F5344CB8AC3E}">
        <p14:creationId xmlns:p14="http://schemas.microsoft.com/office/powerpoint/2010/main" val="12424941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You don’t need to record a place, in fact you don’t need to record any of it--none of it is core unless publication information has not been identified.</a:t>
            </a:r>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64</a:t>
            </a:fld>
            <a:endParaRPr lang="en-US"/>
          </a:p>
        </p:txBody>
      </p:sp>
    </p:spTree>
    <p:extLst>
      <p:ext uri="{BB962C8B-B14F-4D97-AF65-F5344CB8AC3E}">
        <p14:creationId xmlns:p14="http://schemas.microsoft.com/office/powerpoint/2010/main" val="17727266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14401"/>
            <a:ext cx="7772400" cy="2686050"/>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Module 12. Describing Motion Picture Resources</a:t>
            </a:r>
            <a:endParaRPr lang="en-US"/>
          </a:p>
        </p:txBody>
      </p:sp>
      <p:sp>
        <p:nvSpPr>
          <p:cNvPr id="6" name="Slide Number Placeholder 5"/>
          <p:cNvSpPr>
            <a:spLocks noGrp="1"/>
          </p:cNvSpPr>
          <p:nvPr>
            <p:ph type="sldNum" sz="quarter" idx="12"/>
          </p:nvPr>
        </p:nvSpPr>
        <p:spPr/>
        <p:txBody>
          <a:bodyPr/>
          <a:lstStyle>
            <a:lvl1pPr>
              <a:defRPr/>
            </a:lvl1pPr>
          </a:lstStyle>
          <a:p>
            <a:pPr>
              <a:defRPr/>
            </a:pPr>
            <a:fld id="{2BB1B599-7F7B-42BE-81B9-48758CD7929B}" type="slidenum">
              <a:rPr lang="en-US"/>
              <a:pPr>
                <a:defRPr/>
              </a:pPr>
              <a:t>‹#›</a:t>
            </a:fld>
            <a:endParaRPr lang="en-US"/>
          </a:p>
        </p:txBody>
      </p:sp>
    </p:spTree>
    <p:extLst>
      <p:ext uri="{BB962C8B-B14F-4D97-AF65-F5344CB8AC3E}">
        <p14:creationId xmlns:p14="http://schemas.microsoft.com/office/powerpoint/2010/main" val="27847228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Module 12. Describing Motion Picture Resources</a:t>
            </a:r>
            <a:endParaRPr lang="en-US"/>
          </a:p>
        </p:txBody>
      </p:sp>
      <p:sp>
        <p:nvSpPr>
          <p:cNvPr id="6" name="Slide Number Placeholder 5"/>
          <p:cNvSpPr>
            <a:spLocks noGrp="1"/>
          </p:cNvSpPr>
          <p:nvPr>
            <p:ph type="sldNum" sz="quarter" idx="12"/>
          </p:nvPr>
        </p:nvSpPr>
        <p:spPr/>
        <p:txBody>
          <a:bodyPr/>
          <a:lstStyle>
            <a:lvl1pPr>
              <a:defRPr/>
            </a:lvl1pPr>
          </a:lstStyle>
          <a:p>
            <a:pPr>
              <a:defRPr/>
            </a:pPr>
            <a:fld id="{0E38BD48-C5D8-4E8B-8815-B796B3C9D8FF}" type="slidenum">
              <a:rPr lang="en-US"/>
              <a:pPr>
                <a:defRPr/>
              </a:pPr>
              <a:t>‹#›</a:t>
            </a:fld>
            <a:endParaRPr lang="en-US"/>
          </a:p>
        </p:txBody>
      </p:sp>
    </p:spTree>
    <p:extLst>
      <p:ext uri="{BB962C8B-B14F-4D97-AF65-F5344CB8AC3E}">
        <p14:creationId xmlns:p14="http://schemas.microsoft.com/office/powerpoint/2010/main" val="17387315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Module 12. Describing Motion Picture Resources</a:t>
            </a:r>
            <a:endParaRPr lang="en-US"/>
          </a:p>
        </p:txBody>
      </p:sp>
      <p:sp>
        <p:nvSpPr>
          <p:cNvPr id="6" name="Slide Number Placeholder 5"/>
          <p:cNvSpPr>
            <a:spLocks noGrp="1"/>
          </p:cNvSpPr>
          <p:nvPr>
            <p:ph type="sldNum" sz="quarter" idx="12"/>
          </p:nvPr>
        </p:nvSpPr>
        <p:spPr/>
        <p:txBody>
          <a:bodyPr/>
          <a:lstStyle>
            <a:lvl1pPr>
              <a:defRPr/>
            </a:lvl1pPr>
          </a:lstStyle>
          <a:p>
            <a:pPr>
              <a:defRPr/>
            </a:pPr>
            <a:fld id="{3DC9833E-1A9E-4FCA-B71D-8E632A89EEE2}" type="slidenum">
              <a:rPr lang="en-US"/>
              <a:pPr>
                <a:defRPr/>
              </a:pPr>
              <a:t>‹#›</a:t>
            </a:fld>
            <a:endParaRPr lang="en-US"/>
          </a:p>
        </p:txBody>
      </p:sp>
    </p:spTree>
    <p:extLst>
      <p:ext uri="{BB962C8B-B14F-4D97-AF65-F5344CB8AC3E}">
        <p14:creationId xmlns:p14="http://schemas.microsoft.com/office/powerpoint/2010/main" val="36624670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Module 12. Describing Motion Picture Resources</a:t>
            </a:r>
            <a:endParaRPr lang="en-US"/>
          </a:p>
        </p:txBody>
      </p:sp>
      <p:sp>
        <p:nvSpPr>
          <p:cNvPr id="6" name="Slide Number Placeholder 5"/>
          <p:cNvSpPr>
            <a:spLocks noGrp="1"/>
          </p:cNvSpPr>
          <p:nvPr>
            <p:ph type="sldNum" sz="quarter" idx="12"/>
          </p:nvPr>
        </p:nvSpPr>
        <p:spPr/>
        <p:txBody>
          <a:bodyPr/>
          <a:lstStyle>
            <a:lvl1pPr>
              <a:defRPr/>
            </a:lvl1pPr>
          </a:lstStyle>
          <a:p>
            <a:pPr>
              <a:defRPr/>
            </a:pPr>
            <a:fld id="{1026E286-E59E-4644-AB15-428BC9798D9A}" type="slidenum">
              <a:rPr lang="en-US"/>
              <a:pPr>
                <a:defRPr/>
              </a:pPr>
              <a:t>‹#›</a:t>
            </a:fld>
            <a:endParaRPr lang="en-US"/>
          </a:p>
        </p:txBody>
      </p:sp>
    </p:spTree>
    <p:extLst>
      <p:ext uri="{BB962C8B-B14F-4D97-AF65-F5344CB8AC3E}">
        <p14:creationId xmlns:p14="http://schemas.microsoft.com/office/powerpoint/2010/main" val="1024051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Module 12. Describing Motion Picture Resources</a:t>
            </a:r>
            <a:endParaRPr lang="en-US"/>
          </a:p>
        </p:txBody>
      </p:sp>
      <p:sp>
        <p:nvSpPr>
          <p:cNvPr id="6" name="Slide Number Placeholder 5"/>
          <p:cNvSpPr>
            <a:spLocks noGrp="1"/>
          </p:cNvSpPr>
          <p:nvPr>
            <p:ph type="sldNum" sz="quarter" idx="12"/>
          </p:nvPr>
        </p:nvSpPr>
        <p:spPr/>
        <p:txBody>
          <a:bodyPr/>
          <a:lstStyle>
            <a:lvl1pPr>
              <a:defRPr/>
            </a:lvl1pPr>
          </a:lstStyle>
          <a:p>
            <a:pPr>
              <a:defRPr/>
            </a:pPr>
            <a:fld id="{F78870DC-91BA-45D3-B323-FF9173B11883}" type="slidenum">
              <a:rPr lang="en-US"/>
              <a:pPr>
                <a:defRPr/>
              </a:pPr>
              <a:t>‹#›</a:t>
            </a:fld>
            <a:endParaRPr lang="en-US"/>
          </a:p>
        </p:txBody>
      </p:sp>
    </p:spTree>
    <p:extLst>
      <p:ext uri="{BB962C8B-B14F-4D97-AF65-F5344CB8AC3E}">
        <p14:creationId xmlns:p14="http://schemas.microsoft.com/office/powerpoint/2010/main" val="36221629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Module 12. Describing Motion Picture Resources</a:t>
            </a:r>
            <a:endParaRPr lang="en-US"/>
          </a:p>
        </p:txBody>
      </p:sp>
      <p:sp>
        <p:nvSpPr>
          <p:cNvPr id="7" name="Slide Number Placeholder 5"/>
          <p:cNvSpPr>
            <a:spLocks noGrp="1"/>
          </p:cNvSpPr>
          <p:nvPr>
            <p:ph type="sldNum" sz="quarter" idx="12"/>
          </p:nvPr>
        </p:nvSpPr>
        <p:spPr/>
        <p:txBody>
          <a:bodyPr/>
          <a:lstStyle>
            <a:lvl1pPr>
              <a:defRPr/>
            </a:lvl1pPr>
          </a:lstStyle>
          <a:p>
            <a:pPr>
              <a:defRPr/>
            </a:pPr>
            <a:fld id="{F5D29A31-E501-417D-99EE-1D62ECD2675F}" type="slidenum">
              <a:rPr lang="en-US"/>
              <a:pPr>
                <a:defRPr/>
              </a:pPr>
              <a:t>‹#›</a:t>
            </a:fld>
            <a:endParaRPr lang="en-US"/>
          </a:p>
        </p:txBody>
      </p:sp>
    </p:spTree>
    <p:extLst>
      <p:ext uri="{BB962C8B-B14F-4D97-AF65-F5344CB8AC3E}">
        <p14:creationId xmlns:p14="http://schemas.microsoft.com/office/powerpoint/2010/main" val="11577308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r>
              <a:rPr lang="en-US" smtClean="0"/>
              <a:t>Module 12. Describing Motion Picture Resources</a:t>
            </a:r>
            <a:endParaRPr lang="en-US"/>
          </a:p>
        </p:txBody>
      </p:sp>
      <p:sp>
        <p:nvSpPr>
          <p:cNvPr id="9" name="Slide Number Placeholder 5"/>
          <p:cNvSpPr>
            <a:spLocks noGrp="1"/>
          </p:cNvSpPr>
          <p:nvPr>
            <p:ph type="sldNum" sz="quarter" idx="12"/>
          </p:nvPr>
        </p:nvSpPr>
        <p:spPr/>
        <p:txBody>
          <a:bodyPr/>
          <a:lstStyle>
            <a:lvl1pPr>
              <a:defRPr/>
            </a:lvl1pPr>
          </a:lstStyle>
          <a:p>
            <a:pPr>
              <a:defRPr/>
            </a:pPr>
            <a:fld id="{987CAE83-7AE8-42CC-B48C-4B0D0EDA82D6}" type="slidenum">
              <a:rPr lang="en-US"/>
              <a:pPr>
                <a:defRPr/>
              </a:pPr>
              <a:t>‹#›</a:t>
            </a:fld>
            <a:endParaRPr lang="en-US"/>
          </a:p>
        </p:txBody>
      </p:sp>
    </p:spTree>
    <p:extLst>
      <p:ext uri="{BB962C8B-B14F-4D97-AF65-F5344CB8AC3E}">
        <p14:creationId xmlns:p14="http://schemas.microsoft.com/office/powerpoint/2010/main" val="4995918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r>
              <a:rPr lang="en-US" smtClean="0"/>
              <a:t>Module 12. Describing Motion Picture Resources</a:t>
            </a:r>
            <a:endParaRPr lang="en-US"/>
          </a:p>
        </p:txBody>
      </p:sp>
      <p:sp>
        <p:nvSpPr>
          <p:cNvPr id="5" name="Slide Number Placeholder 5"/>
          <p:cNvSpPr>
            <a:spLocks noGrp="1"/>
          </p:cNvSpPr>
          <p:nvPr>
            <p:ph type="sldNum" sz="quarter" idx="12"/>
          </p:nvPr>
        </p:nvSpPr>
        <p:spPr/>
        <p:txBody>
          <a:bodyPr/>
          <a:lstStyle>
            <a:lvl1pPr>
              <a:defRPr/>
            </a:lvl1pPr>
          </a:lstStyle>
          <a:p>
            <a:pPr>
              <a:defRPr/>
            </a:pPr>
            <a:fld id="{D8584969-DC8F-466D-A607-E57D64B64D2F}" type="slidenum">
              <a:rPr lang="en-US"/>
              <a:pPr>
                <a:defRPr/>
              </a:pPr>
              <a:t>‹#›</a:t>
            </a:fld>
            <a:endParaRPr lang="en-US"/>
          </a:p>
        </p:txBody>
      </p:sp>
    </p:spTree>
    <p:extLst>
      <p:ext uri="{BB962C8B-B14F-4D97-AF65-F5344CB8AC3E}">
        <p14:creationId xmlns:p14="http://schemas.microsoft.com/office/powerpoint/2010/main" val="11538667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r>
              <a:rPr lang="en-US" smtClean="0"/>
              <a:t>Module 12. Describing Motion Picture Resources</a:t>
            </a:r>
            <a:endParaRPr lang="en-US"/>
          </a:p>
        </p:txBody>
      </p:sp>
      <p:sp>
        <p:nvSpPr>
          <p:cNvPr id="4" name="Slide Number Placeholder 5"/>
          <p:cNvSpPr>
            <a:spLocks noGrp="1"/>
          </p:cNvSpPr>
          <p:nvPr>
            <p:ph type="sldNum" sz="quarter" idx="12"/>
          </p:nvPr>
        </p:nvSpPr>
        <p:spPr/>
        <p:txBody>
          <a:bodyPr/>
          <a:lstStyle>
            <a:lvl1pPr>
              <a:defRPr/>
            </a:lvl1pPr>
          </a:lstStyle>
          <a:p>
            <a:pPr>
              <a:defRPr/>
            </a:pPr>
            <a:fld id="{BE88F20C-4039-48E1-9B32-40BE48282A51}" type="slidenum">
              <a:rPr lang="en-US"/>
              <a:pPr>
                <a:defRPr/>
              </a:pPr>
              <a:t>‹#›</a:t>
            </a:fld>
            <a:endParaRPr lang="en-US"/>
          </a:p>
        </p:txBody>
      </p:sp>
    </p:spTree>
    <p:extLst>
      <p:ext uri="{BB962C8B-B14F-4D97-AF65-F5344CB8AC3E}">
        <p14:creationId xmlns:p14="http://schemas.microsoft.com/office/powerpoint/2010/main" val="21754302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Module 12. Describing Motion Picture Resources</a:t>
            </a:r>
            <a:endParaRPr lang="en-US"/>
          </a:p>
        </p:txBody>
      </p:sp>
      <p:sp>
        <p:nvSpPr>
          <p:cNvPr id="7" name="Slide Number Placeholder 5"/>
          <p:cNvSpPr>
            <a:spLocks noGrp="1"/>
          </p:cNvSpPr>
          <p:nvPr>
            <p:ph type="sldNum" sz="quarter" idx="12"/>
          </p:nvPr>
        </p:nvSpPr>
        <p:spPr/>
        <p:txBody>
          <a:bodyPr/>
          <a:lstStyle>
            <a:lvl1pPr>
              <a:defRPr/>
            </a:lvl1pPr>
          </a:lstStyle>
          <a:p>
            <a:pPr>
              <a:defRPr/>
            </a:pPr>
            <a:fld id="{8DB23274-1753-4FC1-90D1-CF0F82F10910}" type="slidenum">
              <a:rPr lang="en-US"/>
              <a:pPr>
                <a:defRPr/>
              </a:pPr>
              <a:t>‹#›</a:t>
            </a:fld>
            <a:endParaRPr lang="en-US"/>
          </a:p>
        </p:txBody>
      </p:sp>
    </p:spTree>
    <p:extLst>
      <p:ext uri="{BB962C8B-B14F-4D97-AF65-F5344CB8AC3E}">
        <p14:creationId xmlns:p14="http://schemas.microsoft.com/office/powerpoint/2010/main" val="29666224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Module 12. Describing Motion Picture Resources</a:t>
            </a:r>
            <a:endParaRPr lang="en-US"/>
          </a:p>
        </p:txBody>
      </p:sp>
      <p:sp>
        <p:nvSpPr>
          <p:cNvPr id="7" name="Slide Number Placeholder 5"/>
          <p:cNvSpPr>
            <a:spLocks noGrp="1"/>
          </p:cNvSpPr>
          <p:nvPr>
            <p:ph type="sldNum" sz="quarter" idx="12"/>
          </p:nvPr>
        </p:nvSpPr>
        <p:spPr/>
        <p:txBody>
          <a:bodyPr/>
          <a:lstStyle>
            <a:lvl1pPr>
              <a:defRPr/>
            </a:lvl1pPr>
          </a:lstStyle>
          <a:p>
            <a:pPr>
              <a:defRPr/>
            </a:pPr>
            <a:fld id="{0D96348B-97C9-40D3-892D-1E9B3EA300AF}" type="slidenum">
              <a:rPr lang="en-US"/>
              <a:pPr>
                <a:defRPr/>
              </a:pPr>
              <a:t>‹#›</a:t>
            </a:fld>
            <a:endParaRPr lang="en-US"/>
          </a:p>
        </p:txBody>
      </p:sp>
    </p:spTree>
    <p:extLst>
      <p:ext uri="{BB962C8B-B14F-4D97-AF65-F5344CB8AC3E}">
        <p14:creationId xmlns:p14="http://schemas.microsoft.com/office/powerpoint/2010/main" val="34482659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defRPr>
            </a:lvl1pPr>
          </a:lstStyle>
          <a:p>
            <a:pPr>
              <a:defRPr/>
            </a:pPr>
            <a:r>
              <a:rPr lang="en-US" smtClean="0"/>
              <a:t>Module 12. Describing Motion Picture Resources</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charset="0"/>
              </a:defRPr>
            </a:lvl1pPr>
          </a:lstStyle>
          <a:p>
            <a:pPr>
              <a:defRPr/>
            </a:pPr>
            <a:fld id="{00583241-3AE7-4B76-8162-CC742CDFE5FD}" type="slidenum">
              <a:rPr lang="en-US" smtClean="0"/>
              <a:t>‹#›</a:t>
            </a:fld>
            <a:endParaRPr lang="en-US"/>
          </a:p>
        </p:txBody>
      </p:sp>
      <p:pic>
        <p:nvPicPr>
          <p:cNvPr id="1031" name="Picture 4" descr="RDAlogo_rgb.gif"/>
          <p:cNvPicPr>
            <a:picLocks noChangeAspect="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457200" y="6189663"/>
            <a:ext cx="2133600" cy="592137"/>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879" r:id="rId1"/>
    <p:sldLayoutId id="2147483880" r:id="rId2"/>
    <p:sldLayoutId id="2147483881" r:id="rId3"/>
    <p:sldLayoutId id="2147483882" r:id="rId4"/>
    <p:sldLayoutId id="2147483883" r:id="rId5"/>
    <p:sldLayoutId id="2147483884" r:id="rId6"/>
    <p:sldLayoutId id="2147483885" r:id="rId7"/>
    <p:sldLayoutId id="2147483886" r:id="rId8"/>
    <p:sldLayoutId id="2147483887" r:id="rId9"/>
    <p:sldLayoutId id="2147483888" r:id="rId10"/>
    <p:sldLayoutId id="2147483889" r:id="rId11"/>
  </p:sldLayoutIdLst>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0.gif"/></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685800" y="1524000"/>
            <a:ext cx="7772400" cy="1470025"/>
          </a:xfrm>
        </p:spPr>
        <p:txBody>
          <a:bodyPr/>
          <a:lstStyle/>
          <a:p>
            <a:r>
              <a:rPr lang="en-US" sz="3600" b="1" smtClean="0"/>
              <a:t>Module 13b</a:t>
            </a:r>
            <a:br>
              <a:rPr lang="en-US" sz="3600" b="1" smtClean="0"/>
            </a:br>
            <a:r>
              <a:rPr lang="en-US" sz="3600" b="1" smtClean="0"/>
              <a:t>Describing Moving Image Resources</a:t>
            </a:r>
            <a:br>
              <a:rPr lang="en-US" sz="3600" b="1" smtClean="0"/>
            </a:br>
            <a:endParaRPr lang="en-US" sz="2400"/>
          </a:p>
        </p:txBody>
      </p:sp>
      <p:sp>
        <p:nvSpPr>
          <p:cNvPr id="6" name="Subtitle 2"/>
          <p:cNvSpPr>
            <a:spLocks noGrp="1"/>
          </p:cNvSpPr>
          <p:nvPr>
            <p:ph type="subTitle" idx="1"/>
          </p:nvPr>
        </p:nvSpPr>
        <p:spPr>
          <a:xfrm>
            <a:off x="1371600" y="3276600"/>
            <a:ext cx="6477000" cy="2819400"/>
          </a:xfrm>
        </p:spPr>
        <p:txBody>
          <a:bodyPr/>
          <a:lstStyle/>
          <a:p>
            <a:r>
              <a:rPr lang="en-US" sz="2800" b="1">
                <a:solidFill>
                  <a:schemeClr val="tx1"/>
                </a:solidFill>
              </a:rPr>
              <a:t>RDA Training</a:t>
            </a:r>
            <a:br>
              <a:rPr lang="en-US" sz="2800" b="1">
                <a:solidFill>
                  <a:schemeClr val="tx1"/>
                </a:solidFill>
              </a:rPr>
            </a:br>
            <a:r>
              <a:rPr lang="en-US" sz="2800" b="1">
                <a:solidFill>
                  <a:schemeClr val="tx1"/>
                </a:solidFill>
              </a:rPr>
              <a:t>University of Nevada, Reno</a:t>
            </a:r>
          </a:p>
          <a:p>
            <a:r>
              <a:rPr lang="en-US" sz="2800" b="1">
                <a:solidFill>
                  <a:schemeClr val="tx1"/>
                </a:solidFill>
              </a:rPr>
              <a:t>February 2013</a:t>
            </a:r>
            <a:endParaRPr lang="en-US" sz="2800" dirty="0">
              <a:solidFill>
                <a:schemeClr val="tx1"/>
              </a:solidFill>
            </a:endParaRPr>
          </a:p>
        </p:txBody>
      </p:sp>
    </p:spTree>
    <p:extLst>
      <p:ext uri="{BB962C8B-B14F-4D97-AF65-F5344CB8AC3E}">
        <p14:creationId xmlns:p14="http://schemas.microsoft.com/office/powerpoint/2010/main" val="28897885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Variant titles</a:t>
            </a:r>
            <a:endParaRPr lang="en-US"/>
          </a:p>
        </p:txBody>
      </p:sp>
      <p:sp>
        <p:nvSpPr>
          <p:cNvPr id="3" name="Content Placeholder 2"/>
          <p:cNvSpPr>
            <a:spLocks noGrp="1"/>
          </p:cNvSpPr>
          <p:nvPr>
            <p:ph idx="1"/>
          </p:nvPr>
        </p:nvSpPr>
        <p:spPr>
          <a:xfrm>
            <a:off x="457200" y="1295400"/>
            <a:ext cx="8229600" cy="4830763"/>
          </a:xfrm>
        </p:spPr>
        <p:txBody>
          <a:bodyPr/>
          <a:lstStyle/>
          <a:p>
            <a:pPr marL="0" indent="0">
              <a:buNone/>
            </a:pPr>
            <a:r>
              <a:rPr lang="en-US" sz="2400" b="1" smtClean="0"/>
              <a:t>Record in 246</a:t>
            </a:r>
          </a:p>
          <a:p>
            <a:pPr marL="0" indent="0">
              <a:buNone/>
            </a:pPr>
            <a:endParaRPr lang="en-US" sz="2400" b="1" smtClean="0"/>
          </a:p>
          <a:p>
            <a:pPr marL="0" indent="0">
              <a:buNone/>
            </a:pPr>
            <a:endParaRPr lang="en-US" sz="2400" b="1"/>
          </a:p>
          <a:p>
            <a:pPr marL="0" indent="0">
              <a:buNone/>
            </a:pPr>
            <a:r>
              <a:rPr lang="en-US" sz="2400"/>
              <a:t>245 </a:t>
            </a:r>
            <a:r>
              <a:rPr lang="en-US" sz="2400" smtClean="0"/>
              <a:t>04</a:t>
            </a:r>
            <a:r>
              <a:rPr lang="en-US" sz="2400"/>
              <a:t>	$a The little princess ; $b Shirley Temple </a:t>
            </a:r>
            <a:r>
              <a:rPr lang="en-US" sz="2400" smtClean="0"/>
              <a:t>festival.</a:t>
            </a:r>
          </a:p>
          <a:p>
            <a:pPr marL="0" indent="0">
              <a:buNone/>
            </a:pPr>
            <a:r>
              <a:rPr lang="en-US" sz="2400" smtClean="0"/>
              <a:t>246 3	$a </a:t>
            </a:r>
            <a:r>
              <a:rPr lang="en-US" sz="2400" b="1" smtClean="0">
                <a:solidFill>
                  <a:srgbClr val="FF0000"/>
                </a:solidFill>
              </a:rPr>
              <a:t>Shirley Temple festival</a:t>
            </a:r>
            <a:endParaRPr lang="en-US" sz="2400" b="1">
              <a:solidFill>
                <a:srgbClr val="FF0000"/>
              </a:solidFill>
            </a:endParaRPr>
          </a:p>
          <a:p>
            <a:pPr marL="0" indent="0">
              <a:buNone/>
            </a:pPr>
            <a:endParaRPr lang="en-US" sz="2400"/>
          </a:p>
        </p:txBody>
      </p:sp>
      <p:sp>
        <p:nvSpPr>
          <p:cNvPr id="4" name="Footer Placeholder 3"/>
          <p:cNvSpPr>
            <a:spLocks noGrp="1"/>
          </p:cNvSpPr>
          <p:nvPr>
            <p:ph type="ftr" sz="quarter" idx="11"/>
          </p:nvPr>
        </p:nvSpPr>
        <p:spPr/>
        <p:txBody>
          <a:bodyPr/>
          <a:lstStyle/>
          <a:p>
            <a:pPr>
              <a:defRPr/>
            </a:pPr>
            <a:r>
              <a:rPr lang="en-US" smtClean="0"/>
              <a:t>Module 12. Describing Motion Picture Resources</a:t>
            </a:r>
            <a:endParaRPr lang="en-US" dirty="0"/>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59</a:t>
            </a:fld>
            <a:endParaRPr lang="en-US"/>
          </a:p>
        </p:txBody>
      </p:sp>
    </p:spTree>
    <p:extLst>
      <p:ext uri="{BB962C8B-B14F-4D97-AF65-F5344CB8AC3E}">
        <p14:creationId xmlns:p14="http://schemas.microsoft.com/office/powerpoint/2010/main" val="34273191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Edition Statement</a:t>
            </a:r>
            <a:endParaRPr lang="en-US"/>
          </a:p>
        </p:txBody>
      </p:sp>
      <p:sp>
        <p:nvSpPr>
          <p:cNvPr id="3" name="Content Placeholder 2"/>
          <p:cNvSpPr>
            <a:spLocks noGrp="1"/>
          </p:cNvSpPr>
          <p:nvPr>
            <p:ph idx="1"/>
          </p:nvPr>
        </p:nvSpPr>
        <p:spPr/>
        <p:txBody>
          <a:bodyPr/>
          <a:lstStyle/>
          <a:p>
            <a:r>
              <a:rPr lang="en-US" smtClean="0"/>
              <a:t>Transcribe any edition statement you find.</a:t>
            </a:r>
          </a:p>
          <a:p>
            <a:endParaRPr lang="en-US"/>
          </a:p>
          <a:p>
            <a:pPr marL="0" indent="0">
              <a:buNone/>
            </a:pPr>
            <a:r>
              <a:rPr lang="en-US" sz="2400" smtClean="0"/>
              <a:t>245 00</a:t>
            </a:r>
            <a:r>
              <a:rPr lang="en-US" sz="2400"/>
              <a:t>	</a:t>
            </a:r>
            <a:r>
              <a:rPr lang="en-US" sz="2400" smtClean="0"/>
              <a:t>$a </a:t>
            </a:r>
            <a:r>
              <a:rPr lang="en-US" sz="2400"/>
              <a:t>Victor Borge classic </a:t>
            </a:r>
            <a:r>
              <a:rPr lang="en-US" sz="2400" smtClean="0"/>
              <a:t>collection.</a:t>
            </a:r>
            <a:endParaRPr lang="en-US" sz="2400"/>
          </a:p>
          <a:p>
            <a:pPr marL="0" indent="0">
              <a:buNone/>
            </a:pPr>
            <a:r>
              <a:rPr lang="en-US" sz="2400" smtClean="0"/>
              <a:t>250	$a </a:t>
            </a:r>
            <a:r>
              <a:rPr lang="en-US" sz="2400" b="1">
                <a:solidFill>
                  <a:srgbClr val="FF0000"/>
                </a:solidFill>
              </a:rPr>
              <a:t>100th anniversary edition</a:t>
            </a:r>
            <a:r>
              <a:rPr lang="en-US" sz="2800" smtClean="0"/>
              <a:t>.</a:t>
            </a:r>
            <a:endParaRPr lang="en-US" sz="2800"/>
          </a:p>
          <a:p>
            <a:endParaRPr lang="en-US"/>
          </a:p>
        </p:txBody>
      </p:sp>
      <p:sp>
        <p:nvSpPr>
          <p:cNvPr id="4" name="Footer Placeholder 3"/>
          <p:cNvSpPr>
            <a:spLocks noGrp="1"/>
          </p:cNvSpPr>
          <p:nvPr>
            <p:ph type="ftr" sz="quarter" idx="11"/>
          </p:nvPr>
        </p:nvSpPr>
        <p:spPr/>
        <p:txBody>
          <a:bodyPr/>
          <a:lstStyle/>
          <a:p>
            <a:pPr>
              <a:defRPr/>
            </a:pPr>
            <a:r>
              <a:rPr lang="en-US" smtClean="0"/>
              <a:t>Module 12. Describing Motion Picture Resources</a:t>
            </a:r>
            <a:endParaRPr lang="en-US" dirty="0"/>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60</a:t>
            </a:fld>
            <a:endParaRPr lang="en-US"/>
          </a:p>
        </p:txBody>
      </p:sp>
    </p:spTree>
    <p:extLst>
      <p:ext uri="{BB962C8B-B14F-4D97-AF65-F5344CB8AC3E}">
        <p14:creationId xmlns:p14="http://schemas.microsoft.com/office/powerpoint/2010/main" val="380353940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Publication Statement</a:t>
            </a:r>
            <a:endParaRPr lang="en-US"/>
          </a:p>
        </p:txBody>
      </p:sp>
      <p:sp>
        <p:nvSpPr>
          <p:cNvPr id="3" name="Content Placeholder 2"/>
          <p:cNvSpPr>
            <a:spLocks noGrp="1"/>
          </p:cNvSpPr>
          <p:nvPr>
            <p:ph idx="1"/>
          </p:nvPr>
        </p:nvSpPr>
        <p:spPr/>
        <p:txBody>
          <a:bodyPr/>
          <a:lstStyle/>
          <a:p>
            <a:r>
              <a:rPr lang="en-US" smtClean="0"/>
              <a:t>Record publication information as you find it.</a:t>
            </a:r>
            <a:endParaRPr lang="en-US"/>
          </a:p>
          <a:p>
            <a:r>
              <a:rPr lang="en-US" smtClean="0"/>
              <a:t>Note: The production company is not usually the publisher of the manifestation you are describing.</a:t>
            </a:r>
          </a:p>
          <a:p>
            <a:r>
              <a:rPr lang="en-US" smtClean="0"/>
              <a:t>The production company is also </a:t>
            </a:r>
            <a:r>
              <a:rPr lang="en-US" i="1" smtClean="0"/>
              <a:t>not</a:t>
            </a:r>
            <a:r>
              <a:rPr lang="en-US" smtClean="0"/>
              <a:t> a producer in the sense of RDA 2.7 (Production statement)</a:t>
            </a:r>
          </a:p>
          <a:p>
            <a:r>
              <a:rPr lang="en-US" smtClean="0"/>
              <a:t>Production company is recorded in a note.</a:t>
            </a:r>
          </a:p>
        </p:txBody>
      </p:sp>
      <p:sp>
        <p:nvSpPr>
          <p:cNvPr id="4" name="Footer Placeholder 3"/>
          <p:cNvSpPr>
            <a:spLocks noGrp="1"/>
          </p:cNvSpPr>
          <p:nvPr>
            <p:ph type="ftr" sz="quarter" idx="11"/>
          </p:nvPr>
        </p:nvSpPr>
        <p:spPr/>
        <p:txBody>
          <a:bodyPr/>
          <a:lstStyle/>
          <a:p>
            <a:pPr>
              <a:defRPr/>
            </a:pPr>
            <a:r>
              <a:rPr lang="en-US" smtClean="0"/>
              <a:t>Module 12. Describing Motion Picture Resources</a:t>
            </a:r>
            <a:endParaRPr lang="en-US" dirty="0"/>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61</a:t>
            </a:fld>
            <a:endParaRPr lang="en-US"/>
          </a:p>
        </p:txBody>
      </p:sp>
    </p:spTree>
    <p:extLst>
      <p:ext uri="{BB962C8B-B14F-4D97-AF65-F5344CB8AC3E}">
        <p14:creationId xmlns:p14="http://schemas.microsoft.com/office/powerpoint/2010/main" val="116031888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Publication Statement</a:t>
            </a:r>
            <a:endParaRPr lang="en-US"/>
          </a:p>
        </p:txBody>
      </p:sp>
      <p:sp>
        <p:nvSpPr>
          <p:cNvPr id="3" name="Content Placeholder 2"/>
          <p:cNvSpPr>
            <a:spLocks noGrp="1"/>
          </p:cNvSpPr>
          <p:nvPr>
            <p:ph idx="1"/>
          </p:nvPr>
        </p:nvSpPr>
        <p:spPr/>
        <p:txBody>
          <a:bodyPr/>
          <a:lstStyle/>
          <a:p>
            <a:pPr marL="0" indent="0">
              <a:buNone/>
            </a:pPr>
            <a:r>
              <a:rPr lang="en-US" sz="2400" dirty="0" smtClean="0"/>
              <a:t>245 </a:t>
            </a:r>
            <a:r>
              <a:rPr lang="en-US" sz="2400" dirty="0"/>
              <a:t>00	$a Fear and desire / $c written by Howard </a:t>
            </a:r>
            <a:r>
              <a:rPr lang="en-US" sz="2400" dirty="0" err="1"/>
              <a:t>Sackler</a:t>
            </a:r>
            <a:r>
              <a:rPr lang="en-US" sz="2400" dirty="0"/>
              <a:t> ; produced by Stanley Kubrick ; associate producer, Martin </a:t>
            </a:r>
            <a:r>
              <a:rPr lang="en-US" sz="2400" dirty="0" err="1"/>
              <a:t>Perveler</a:t>
            </a:r>
            <a:r>
              <a:rPr lang="en-US" sz="2400" dirty="0"/>
              <a:t>.</a:t>
            </a:r>
          </a:p>
          <a:p>
            <a:pPr marL="0" indent="0">
              <a:buNone/>
            </a:pPr>
            <a:r>
              <a:rPr lang="en-US" sz="2400" dirty="0" smtClean="0"/>
              <a:t>264 </a:t>
            </a:r>
            <a:r>
              <a:rPr lang="en-US" sz="2400" dirty="0"/>
              <a:t>_1	$a New York, </a:t>
            </a:r>
            <a:r>
              <a:rPr lang="en-US" sz="2400" dirty="0" smtClean="0"/>
              <a:t>New York </a:t>
            </a:r>
            <a:r>
              <a:rPr lang="en-US" sz="2400" dirty="0"/>
              <a:t>: $b Kino Classics ; $a [Washington, D.C.] : $b Library of Congress, $c [2012</a:t>
            </a:r>
            <a:r>
              <a:rPr lang="en-US" sz="2400" dirty="0" smtClean="0"/>
              <a:t>]</a:t>
            </a:r>
          </a:p>
          <a:p>
            <a:pPr marL="0" indent="0">
              <a:buNone/>
            </a:pPr>
            <a:endParaRPr lang="en-US" sz="2400" dirty="0" smtClean="0"/>
          </a:p>
          <a:p>
            <a:pPr marL="0" indent="0">
              <a:buNone/>
            </a:pPr>
            <a:r>
              <a:rPr lang="en-US" sz="2400" dirty="0"/>
              <a:t>245 04	$a The little princess ; $b Shirley Temple festival.</a:t>
            </a:r>
          </a:p>
          <a:p>
            <a:pPr marL="0" indent="0">
              <a:buNone/>
            </a:pPr>
            <a:r>
              <a:rPr lang="en-US" sz="2400" dirty="0"/>
              <a:t>264 _1	$a New York, N.Y. : $b </a:t>
            </a:r>
            <a:r>
              <a:rPr lang="en-US" sz="2400" dirty="0" err="1"/>
              <a:t>GoodTimes</a:t>
            </a:r>
            <a:r>
              <a:rPr lang="en-US" sz="2400" dirty="0"/>
              <a:t> Entertainment Limited, $c [2002]</a:t>
            </a:r>
          </a:p>
          <a:p>
            <a:pPr marL="0" indent="0">
              <a:buNone/>
            </a:pPr>
            <a:endParaRPr lang="en-US" dirty="0"/>
          </a:p>
          <a:p>
            <a:pPr marL="0" indent="0">
              <a:buNone/>
            </a:pPr>
            <a:endParaRPr lang="en-US" dirty="0" smtClean="0"/>
          </a:p>
          <a:p>
            <a:pPr marL="0" indent="0">
              <a:buNone/>
            </a:pPr>
            <a:endParaRPr lang="en-US" dirty="0" smtClean="0"/>
          </a:p>
        </p:txBody>
      </p:sp>
      <p:sp>
        <p:nvSpPr>
          <p:cNvPr id="4" name="Footer Placeholder 3"/>
          <p:cNvSpPr>
            <a:spLocks noGrp="1"/>
          </p:cNvSpPr>
          <p:nvPr>
            <p:ph type="ftr" sz="quarter" idx="11"/>
          </p:nvPr>
        </p:nvSpPr>
        <p:spPr/>
        <p:txBody>
          <a:bodyPr/>
          <a:lstStyle/>
          <a:p>
            <a:pPr>
              <a:defRPr/>
            </a:pPr>
            <a:r>
              <a:rPr lang="en-US" smtClean="0"/>
              <a:t>Module 12. Describing Motion Picture Resources</a:t>
            </a:r>
            <a:endParaRPr lang="en-US" dirty="0"/>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62</a:t>
            </a:fld>
            <a:endParaRPr lang="en-US"/>
          </a:p>
        </p:txBody>
      </p:sp>
    </p:spTree>
    <p:extLst>
      <p:ext uri="{BB962C8B-B14F-4D97-AF65-F5344CB8AC3E}">
        <p14:creationId xmlns:p14="http://schemas.microsoft.com/office/powerpoint/2010/main" val="79499690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Copyright information</a:t>
            </a:r>
            <a:endParaRPr lang="en-US"/>
          </a:p>
        </p:txBody>
      </p:sp>
      <p:sp>
        <p:nvSpPr>
          <p:cNvPr id="3" name="Content Placeholder 2"/>
          <p:cNvSpPr>
            <a:spLocks noGrp="1"/>
          </p:cNvSpPr>
          <p:nvPr>
            <p:ph idx="1"/>
          </p:nvPr>
        </p:nvSpPr>
        <p:spPr/>
        <p:txBody>
          <a:bodyPr/>
          <a:lstStyle/>
          <a:p>
            <a:r>
              <a:rPr lang="en-US" smtClean="0"/>
              <a:t>Optionally, record copyright information</a:t>
            </a:r>
          </a:p>
          <a:p>
            <a:endParaRPr lang="en-US"/>
          </a:p>
          <a:p>
            <a:pPr marL="0" indent="0">
              <a:buNone/>
            </a:pPr>
            <a:r>
              <a:rPr lang="en-US" sz="2400" smtClean="0"/>
              <a:t>245 </a:t>
            </a:r>
            <a:r>
              <a:rPr lang="en-US" sz="2400"/>
              <a:t>04	$a The little princess ; $b Shirley Temple festival.</a:t>
            </a:r>
          </a:p>
          <a:p>
            <a:pPr marL="0" indent="0">
              <a:buNone/>
            </a:pPr>
            <a:r>
              <a:rPr lang="en-US" sz="2400"/>
              <a:t>264 _1	$a New York, N.Y. : $b GoodTimes Entertainment Limited, $c [2002</a:t>
            </a:r>
            <a:r>
              <a:rPr lang="en-US" sz="2400" smtClean="0"/>
              <a:t>]</a:t>
            </a:r>
          </a:p>
          <a:p>
            <a:pPr marL="0" indent="0">
              <a:buNone/>
            </a:pPr>
            <a:r>
              <a:rPr lang="en-US" sz="2400" smtClean="0"/>
              <a:t>264 _4	$c </a:t>
            </a:r>
            <a:r>
              <a:rPr lang="en-US" sz="2400" b="1">
                <a:solidFill>
                  <a:srgbClr val="FF0000"/>
                </a:solidFill>
              </a:rPr>
              <a:t>©2002</a:t>
            </a:r>
          </a:p>
          <a:p>
            <a:pPr marL="0" indent="0">
              <a:buNone/>
            </a:pPr>
            <a:endParaRPr lang="en-US"/>
          </a:p>
        </p:txBody>
      </p:sp>
      <p:sp>
        <p:nvSpPr>
          <p:cNvPr id="4" name="Footer Placeholder 3"/>
          <p:cNvSpPr>
            <a:spLocks noGrp="1"/>
          </p:cNvSpPr>
          <p:nvPr>
            <p:ph type="ftr" sz="quarter" idx="11"/>
          </p:nvPr>
        </p:nvSpPr>
        <p:spPr/>
        <p:txBody>
          <a:bodyPr/>
          <a:lstStyle/>
          <a:p>
            <a:pPr>
              <a:defRPr/>
            </a:pPr>
            <a:r>
              <a:rPr lang="en-US" smtClean="0"/>
              <a:t>Module 12. Describing Motion Picture Resources</a:t>
            </a:r>
            <a:endParaRPr lang="en-US" dirty="0"/>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63</a:t>
            </a:fld>
            <a:endParaRPr lang="en-US"/>
          </a:p>
        </p:txBody>
      </p:sp>
    </p:spTree>
    <p:extLst>
      <p:ext uri="{BB962C8B-B14F-4D97-AF65-F5344CB8AC3E}">
        <p14:creationId xmlns:p14="http://schemas.microsoft.com/office/powerpoint/2010/main" val="280821806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Distribution information</a:t>
            </a:r>
            <a:endParaRPr lang="en-US"/>
          </a:p>
        </p:txBody>
      </p:sp>
      <p:sp>
        <p:nvSpPr>
          <p:cNvPr id="3" name="Content Placeholder 2"/>
          <p:cNvSpPr>
            <a:spLocks noGrp="1"/>
          </p:cNvSpPr>
          <p:nvPr>
            <p:ph idx="1"/>
          </p:nvPr>
        </p:nvSpPr>
        <p:spPr/>
        <p:txBody>
          <a:bodyPr/>
          <a:lstStyle/>
          <a:p>
            <a:r>
              <a:rPr lang="en-US" i="1" smtClean="0"/>
              <a:t>Optionally</a:t>
            </a:r>
            <a:r>
              <a:rPr lang="en-US" smtClean="0"/>
              <a:t> record distribution information</a:t>
            </a:r>
          </a:p>
          <a:p>
            <a:pPr marL="0" indent="0">
              <a:buNone/>
            </a:pPr>
            <a:endParaRPr lang="en-US" i="1"/>
          </a:p>
          <a:p>
            <a:pPr marL="400050" lvl="1" indent="0">
              <a:buNone/>
            </a:pPr>
            <a:r>
              <a:rPr lang="en-US"/>
              <a:t>264 _2 </a:t>
            </a:r>
            <a:r>
              <a:rPr lang="en-US" smtClean="0"/>
              <a:t>$b Universal </a:t>
            </a:r>
            <a:r>
              <a:rPr lang="en-US"/>
              <a:t>Music &amp; Video </a:t>
            </a:r>
            <a:r>
              <a:rPr lang="en-US" smtClean="0"/>
              <a:t>Distribution</a:t>
            </a:r>
          </a:p>
          <a:p>
            <a:pPr marL="800100" lvl="2" indent="0">
              <a:buNone/>
            </a:pPr>
            <a:endParaRPr lang="en-US" smtClean="0"/>
          </a:p>
          <a:p>
            <a:pPr marL="800100" lvl="2" indent="0">
              <a:buNone/>
            </a:pPr>
            <a:r>
              <a:rPr lang="en-US" i="1"/>
              <a:t>Source reads: </a:t>
            </a:r>
            <a:r>
              <a:rPr lang="en-US"/>
              <a:t>Distributed by Universal Music &amp; Video </a:t>
            </a:r>
            <a:r>
              <a:rPr lang="en-US" smtClean="0"/>
              <a:t>Distribution; no place given.</a:t>
            </a:r>
            <a:endParaRPr lang="en-US"/>
          </a:p>
        </p:txBody>
      </p:sp>
      <p:sp>
        <p:nvSpPr>
          <p:cNvPr id="4" name="Footer Placeholder 3"/>
          <p:cNvSpPr>
            <a:spLocks noGrp="1"/>
          </p:cNvSpPr>
          <p:nvPr>
            <p:ph type="ftr" sz="quarter" idx="11"/>
          </p:nvPr>
        </p:nvSpPr>
        <p:spPr/>
        <p:txBody>
          <a:bodyPr/>
          <a:lstStyle/>
          <a:p>
            <a:pPr>
              <a:defRPr/>
            </a:pPr>
            <a:r>
              <a:rPr lang="en-US" smtClean="0"/>
              <a:t>Module 12. Describing Motion Picture Resources</a:t>
            </a:r>
            <a:endParaRPr lang="en-US" dirty="0"/>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64</a:t>
            </a:fld>
            <a:endParaRPr lang="en-US"/>
          </a:p>
        </p:txBody>
      </p:sp>
    </p:spTree>
    <p:extLst>
      <p:ext uri="{BB962C8B-B14F-4D97-AF65-F5344CB8AC3E}">
        <p14:creationId xmlns:p14="http://schemas.microsoft.com/office/powerpoint/2010/main" val="416460018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Manufacture information</a:t>
            </a:r>
            <a:endParaRPr lang="en-US"/>
          </a:p>
        </p:txBody>
      </p:sp>
      <p:sp>
        <p:nvSpPr>
          <p:cNvPr id="3" name="Content Placeholder 2"/>
          <p:cNvSpPr>
            <a:spLocks noGrp="1"/>
          </p:cNvSpPr>
          <p:nvPr>
            <p:ph idx="1"/>
          </p:nvPr>
        </p:nvSpPr>
        <p:spPr/>
        <p:txBody>
          <a:bodyPr/>
          <a:lstStyle/>
          <a:p>
            <a:r>
              <a:rPr lang="en-US" i="1" smtClean="0"/>
              <a:t>Optionally</a:t>
            </a:r>
            <a:r>
              <a:rPr lang="en-US" smtClean="0"/>
              <a:t> record manufacture information</a:t>
            </a:r>
          </a:p>
          <a:p>
            <a:pPr marL="0" indent="0">
              <a:buNone/>
            </a:pPr>
            <a:endParaRPr lang="en-US" i="1"/>
          </a:p>
          <a:p>
            <a:pPr marL="400050" lvl="1" indent="0">
              <a:buNone/>
            </a:pPr>
            <a:r>
              <a:rPr lang="en-US"/>
              <a:t>264 </a:t>
            </a:r>
            <a:r>
              <a:rPr lang="en-US" smtClean="0"/>
              <a:t>_3 $b </a:t>
            </a:r>
            <a:r>
              <a:rPr lang="en-US"/>
              <a:t>Universal Music Classics </a:t>
            </a:r>
            <a:r>
              <a:rPr lang="en-US" smtClean="0"/>
              <a:t>Group</a:t>
            </a:r>
          </a:p>
          <a:p>
            <a:pPr marL="400050" lvl="1" indent="0">
              <a:buNone/>
            </a:pPr>
            <a:endParaRPr lang="en-US" smtClean="0"/>
          </a:p>
          <a:p>
            <a:pPr marL="800100" lvl="2" indent="0">
              <a:buNone/>
            </a:pPr>
            <a:r>
              <a:rPr lang="en-US" i="1"/>
              <a:t>Source reads: </a:t>
            </a:r>
            <a:r>
              <a:rPr lang="en-US"/>
              <a:t>Manufactured and marketed by Universal Music Classics </a:t>
            </a:r>
            <a:r>
              <a:rPr lang="en-US" smtClean="0"/>
              <a:t>Group; no place given.</a:t>
            </a:r>
            <a:endParaRPr lang="en-US"/>
          </a:p>
        </p:txBody>
      </p:sp>
      <p:sp>
        <p:nvSpPr>
          <p:cNvPr id="4" name="Footer Placeholder 3"/>
          <p:cNvSpPr>
            <a:spLocks noGrp="1"/>
          </p:cNvSpPr>
          <p:nvPr>
            <p:ph type="ftr" sz="quarter" idx="11"/>
          </p:nvPr>
        </p:nvSpPr>
        <p:spPr/>
        <p:txBody>
          <a:bodyPr/>
          <a:lstStyle/>
          <a:p>
            <a:pPr>
              <a:defRPr/>
            </a:pPr>
            <a:r>
              <a:rPr lang="en-US" smtClean="0"/>
              <a:t>Module 12. Describing Motion Picture Resources</a:t>
            </a:r>
            <a:endParaRPr lang="en-US" dirty="0"/>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65</a:t>
            </a:fld>
            <a:endParaRPr lang="en-US"/>
          </a:p>
        </p:txBody>
      </p:sp>
    </p:spTree>
    <p:extLst>
      <p:ext uri="{BB962C8B-B14F-4D97-AF65-F5344CB8AC3E}">
        <p14:creationId xmlns:p14="http://schemas.microsoft.com/office/powerpoint/2010/main" val="263374859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Extent (3.4.1)</a:t>
            </a:r>
            <a:endParaRPr lang="en-US"/>
          </a:p>
        </p:txBody>
      </p:sp>
      <p:sp>
        <p:nvSpPr>
          <p:cNvPr id="3" name="Content Placeholder 2"/>
          <p:cNvSpPr>
            <a:spLocks noGrp="1"/>
          </p:cNvSpPr>
          <p:nvPr>
            <p:ph idx="1"/>
          </p:nvPr>
        </p:nvSpPr>
        <p:spPr/>
        <p:txBody>
          <a:bodyPr/>
          <a:lstStyle/>
          <a:p>
            <a:r>
              <a:rPr lang="en-US" smtClean="0"/>
              <a:t>Record the number of units with an video </a:t>
            </a:r>
            <a:r>
              <a:rPr lang="en-US" i="1" smtClean="0"/>
              <a:t>or </a:t>
            </a:r>
            <a:r>
              <a:rPr lang="en-US" smtClean="0"/>
              <a:t>projected image term from the carrier type list in 3.3.1.3</a:t>
            </a:r>
            <a:endParaRPr lang="en-US"/>
          </a:p>
          <a:p>
            <a:pPr marL="400050" lvl="1" indent="0">
              <a:buNone/>
            </a:pPr>
            <a:r>
              <a:rPr lang="en-US" b="1" smtClean="0"/>
              <a:t>	300</a:t>
            </a:r>
            <a:r>
              <a:rPr lang="en-US" b="1"/>
              <a:t>	$a </a:t>
            </a:r>
            <a:r>
              <a:rPr lang="en-US" b="1" smtClean="0"/>
              <a:t>1 videodisc</a:t>
            </a:r>
            <a:endParaRPr lang="en-US" b="1"/>
          </a:p>
          <a:p>
            <a:pPr marL="400050" lvl="1" indent="0">
              <a:buNone/>
            </a:pPr>
            <a:r>
              <a:rPr lang="en-US" b="1" smtClean="0"/>
              <a:t>	300</a:t>
            </a:r>
            <a:r>
              <a:rPr lang="en-US" b="1"/>
              <a:t>	$a </a:t>
            </a:r>
            <a:r>
              <a:rPr lang="en-US" b="1" smtClean="0"/>
              <a:t>3 film reels</a:t>
            </a:r>
          </a:p>
          <a:p>
            <a:pPr marL="457200" indent="-457200"/>
            <a:r>
              <a:rPr lang="en-US" i="1" smtClean="0"/>
              <a:t>Alternatively,</a:t>
            </a:r>
            <a:r>
              <a:rPr lang="en-US" smtClean="0"/>
              <a:t> use a term in common usage if your agency prefers it</a:t>
            </a:r>
          </a:p>
          <a:p>
            <a:pPr marL="0" lvl="1" indent="0">
              <a:buNone/>
            </a:pPr>
            <a:r>
              <a:rPr lang="en-US" b="1" smtClean="0"/>
              <a:t>	300</a:t>
            </a:r>
            <a:r>
              <a:rPr lang="en-US" b="1"/>
              <a:t>	$a </a:t>
            </a:r>
            <a:r>
              <a:rPr lang="en-US" b="1" smtClean="0"/>
              <a:t>2 DVDs</a:t>
            </a:r>
            <a:endParaRPr lang="en-US" b="1"/>
          </a:p>
          <a:p>
            <a:pPr marL="457200" indent="-457200"/>
            <a:endParaRPr lang="en-US" i="1"/>
          </a:p>
        </p:txBody>
      </p:sp>
      <p:sp>
        <p:nvSpPr>
          <p:cNvPr id="4" name="Footer Placeholder 3"/>
          <p:cNvSpPr>
            <a:spLocks noGrp="1"/>
          </p:cNvSpPr>
          <p:nvPr>
            <p:ph type="ftr" sz="quarter" idx="11"/>
          </p:nvPr>
        </p:nvSpPr>
        <p:spPr/>
        <p:txBody>
          <a:bodyPr/>
          <a:lstStyle/>
          <a:p>
            <a:pPr>
              <a:defRPr/>
            </a:pPr>
            <a:r>
              <a:rPr lang="en-US" smtClean="0"/>
              <a:t>Module 12. Describing Motion Picture Resources</a:t>
            </a:r>
            <a:endParaRPr lang="en-US" dirty="0"/>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66</a:t>
            </a:fld>
            <a:endParaRPr lang="en-US"/>
          </a:p>
        </p:txBody>
      </p:sp>
    </p:spTree>
    <p:extLst>
      <p:ext uri="{BB962C8B-B14F-4D97-AF65-F5344CB8AC3E}">
        <p14:creationId xmlns:p14="http://schemas.microsoft.com/office/powerpoint/2010/main" val="193933447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Duration (7.22)</a:t>
            </a:r>
            <a:endParaRPr lang="en-US"/>
          </a:p>
        </p:txBody>
      </p:sp>
      <p:sp>
        <p:nvSpPr>
          <p:cNvPr id="3" name="Content Placeholder 2"/>
          <p:cNvSpPr>
            <a:spLocks noGrp="1"/>
          </p:cNvSpPr>
          <p:nvPr>
            <p:ph idx="1"/>
          </p:nvPr>
        </p:nvSpPr>
        <p:spPr/>
        <p:txBody>
          <a:bodyPr/>
          <a:lstStyle/>
          <a:p>
            <a:r>
              <a:rPr lang="en-US" smtClean="0"/>
              <a:t>Record the duration in parentheses following the extent if it can be determined. Abbreviate “hr.” “min.” “sec.”</a:t>
            </a:r>
            <a:endParaRPr lang="en-US"/>
          </a:p>
          <a:p>
            <a:pPr marL="1257300" lvl="3" indent="0">
              <a:buNone/>
            </a:pPr>
            <a:endParaRPr lang="en-US"/>
          </a:p>
          <a:p>
            <a:pPr marL="1257300" lvl="3" indent="0">
              <a:buNone/>
            </a:pPr>
            <a:r>
              <a:rPr lang="en-US" smtClean="0"/>
              <a:t>245 04 $a </a:t>
            </a:r>
            <a:r>
              <a:rPr lang="en-US"/>
              <a:t>The little princess ; $b Shirley Temple festival.</a:t>
            </a:r>
          </a:p>
          <a:p>
            <a:pPr marL="1257300" lvl="3" indent="0">
              <a:buNone/>
            </a:pPr>
            <a:r>
              <a:rPr lang="en-US" smtClean="0"/>
              <a:t>300</a:t>
            </a:r>
            <a:r>
              <a:rPr lang="en-US"/>
              <a:t>	$a </a:t>
            </a:r>
            <a:r>
              <a:rPr lang="en-US" smtClean="0"/>
              <a:t>1 videodisc (</a:t>
            </a:r>
            <a:r>
              <a:rPr lang="en-US" b="1" smtClean="0">
                <a:solidFill>
                  <a:srgbClr val="FF0000"/>
                </a:solidFill>
              </a:rPr>
              <a:t>147 min.</a:t>
            </a:r>
            <a:r>
              <a:rPr lang="en-US" smtClean="0"/>
              <a:t>) </a:t>
            </a:r>
          </a:p>
          <a:p>
            <a:pPr marL="1257300" lvl="3" indent="0">
              <a:buNone/>
            </a:pPr>
            <a:endParaRPr lang="en-US" b="1"/>
          </a:p>
          <a:p>
            <a:pPr marL="1257300" lvl="3" indent="0">
              <a:buNone/>
            </a:pPr>
            <a:r>
              <a:rPr lang="en-US"/>
              <a:t>245 </a:t>
            </a:r>
            <a:r>
              <a:rPr lang="en-US" smtClean="0"/>
              <a:t>00 $a </a:t>
            </a:r>
            <a:r>
              <a:rPr lang="en-US"/>
              <a:t>Fear and desire / $c written by Howard Sackler ; produced by Stanley Kubrick ; associate producer, Martin Perveler. </a:t>
            </a:r>
            <a:endParaRPr lang="en-US" smtClean="0"/>
          </a:p>
          <a:p>
            <a:pPr marL="1257300" lvl="3" indent="0">
              <a:buNone/>
            </a:pPr>
            <a:r>
              <a:rPr lang="en-US" smtClean="0"/>
              <a:t>300</a:t>
            </a:r>
            <a:r>
              <a:rPr lang="en-US"/>
              <a:t>	$a </a:t>
            </a:r>
            <a:r>
              <a:rPr lang="en-US" smtClean="0"/>
              <a:t>1 videodisc (</a:t>
            </a:r>
            <a:r>
              <a:rPr lang="en-US" b="1" smtClean="0">
                <a:solidFill>
                  <a:srgbClr val="FF0000"/>
                </a:solidFill>
              </a:rPr>
              <a:t>88 min.</a:t>
            </a:r>
            <a:r>
              <a:rPr lang="en-US" smtClean="0"/>
              <a:t>)</a:t>
            </a:r>
            <a:endParaRPr lang="en-US"/>
          </a:p>
        </p:txBody>
      </p:sp>
      <p:sp>
        <p:nvSpPr>
          <p:cNvPr id="4" name="Footer Placeholder 3"/>
          <p:cNvSpPr>
            <a:spLocks noGrp="1"/>
          </p:cNvSpPr>
          <p:nvPr>
            <p:ph type="ftr" sz="quarter" idx="11"/>
          </p:nvPr>
        </p:nvSpPr>
        <p:spPr/>
        <p:txBody>
          <a:bodyPr/>
          <a:lstStyle/>
          <a:p>
            <a:pPr>
              <a:defRPr/>
            </a:pPr>
            <a:r>
              <a:rPr lang="en-US" smtClean="0"/>
              <a:t>Module 12. Describing Motion Picture Resources</a:t>
            </a:r>
            <a:endParaRPr lang="en-US" dirty="0"/>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67</a:t>
            </a:fld>
            <a:endParaRPr lang="en-US"/>
          </a:p>
        </p:txBody>
      </p:sp>
    </p:spTree>
    <p:extLst>
      <p:ext uri="{BB962C8B-B14F-4D97-AF65-F5344CB8AC3E}">
        <p14:creationId xmlns:p14="http://schemas.microsoft.com/office/powerpoint/2010/main" val="410193172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Sound content (7.18)</a:t>
            </a:r>
            <a:endParaRPr lang="en-US"/>
          </a:p>
        </p:txBody>
      </p:sp>
      <p:sp>
        <p:nvSpPr>
          <p:cNvPr id="3" name="Content Placeholder 2"/>
          <p:cNvSpPr>
            <a:spLocks noGrp="1"/>
          </p:cNvSpPr>
          <p:nvPr>
            <p:ph idx="1"/>
          </p:nvPr>
        </p:nvSpPr>
        <p:spPr/>
        <p:txBody>
          <a:bodyPr/>
          <a:lstStyle/>
          <a:p>
            <a:r>
              <a:rPr lang="en-US" smtClean="0"/>
              <a:t>Record “sound” or “silent” in 300 $b</a:t>
            </a:r>
          </a:p>
          <a:p>
            <a:pPr marL="0" indent="0">
              <a:buNone/>
            </a:pPr>
            <a:endParaRPr lang="en-US" sz="2400" smtClean="0"/>
          </a:p>
          <a:p>
            <a:pPr marL="0" indent="0">
              <a:buNone/>
            </a:pPr>
            <a:r>
              <a:rPr lang="en-US" sz="2400" smtClean="0"/>
              <a:t>245 </a:t>
            </a:r>
            <a:r>
              <a:rPr lang="en-US" sz="2400"/>
              <a:t>04 $a The little princess ; $b Shirley Temple festival.</a:t>
            </a:r>
          </a:p>
          <a:p>
            <a:pPr marL="0" indent="0">
              <a:buNone/>
            </a:pPr>
            <a:r>
              <a:rPr lang="en-US" sz="2400"/>
              <a:t>300	$a 1 videodisc (147 min</a:t>
            </a:r>
            <a:r>
              <a:rPr lang="en-US" sz="2400" smtClean="0"/>
              <a:t>.) : $b </a:t>
            </a:r>
            <a:r>
              <a:rPr lang="en-US" sz="2400" b="1" smtClean="0">
                <a:solidFill>
                  <a:srgbClr val="FF0000"/>
                </a:solidFill>
              </a:rPr>
              <a:t>sound</a:t>
            </a:r>
            <a:endParaRPr lang="en-US" sz="2400" b="1">
              <a:solidFill>
                <a:srgbClr val="FF0000"/>
              </a:solidFill>
            </a:endParaRPr>
          </a:p>
          <a:p>
            <a:pPr marL="0" indent="0">
              <a:buNone/>
            </a:pPr>
            <a:endParaRPr lang="en-US" sz="2400" b="1"/>
          </a:p>
          <a:p>
            <a:pPr marL="0" indent="0">
              <a:buNone/>
            </a:pPr>
            <a:r>
              <a:rPr lang="en-US" sz="2400"/>
              <a:t>245 00 $a Fear and desire / $c written by Howard Sackler ; produced by Stanley Kubrick ; associate producer, Martin Perveler. </a:t>
            </a:r>
          </a:p>
          <a:p>
            <a:pPr marL="0" indent="0">
              <a:buNone/>
            </a:pPr>
            <a:r>
              <a:rPr lang="en-US" sz="2400"/>
              <a:t>300	$a 1 videodisc (88 min</a:t>
            </a:r>
            <a:r>
              <a:rPr lang="en-US" sz="2400" smtClean="0"/>
              <a:t>.) : $b </a:t>
            </a:r>
            <a:r>
              <a:rPr lang="en-US" sz="2400" b="1" smtClean="0">
                <a:solidFill>
                  <a:srgbClr val="FF0000"/>
                </a:solidFill>
              </a:rPr>
              <a:t>sound</a:t>
            </a:r>
            <a:endParaRPr lang="en-US" b="1">
              <a:solidFill>
                <a:srgbClr val="FF0000"/>
              </a:solidFill>
            </a:endParaRPr>
          </a:p>
          <a:p>
            <a:endParaRPr lang="en-US"/>
          </a:p>
        </p:txBody>
      </p:sp>
      <p:sp>
        <p:nvSpPr>
          <p:cNvPr id="4" name="Footer Placeholder 3"/>
          <p:cNvSpPr>
            <a:spLocks noGrp="1"/>
          </p:cNvSpPr>
          <p:nvPr>
            <p:ph type="ftr" sz="quarter" idx="11"/>
          </p:nvPr>
        </p:nvSpPr>
        <p:spPr/>
        <p:txBody>
          <a:bodyPr/>
          <a:lstStyle/>
          <a:p>
            <a:pPr>
              <a:defRPr/>
            </a:pPr>
            <a:r>
              <a:rPr lang="en-US" smtClean="0"/>
              <a:t>Module 12. Describing Motion Picture Resources</a:t>
            </a:r>
            <a:endParaRPr lang="en-US" dirty="0"/>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68</a:t>
            </a:fld>
            <a:endParaRPr lang="en-US"/>
          </a:p>
        </p:txBody>
      </p:sp>
    </p:spTree>
    <p:extLst>
      <p:ext uri="{BB962C8B-B14F-4D97-AF65-F5344CB8AC3E}">
        <p14:creationId xmlns:p14="http://schemas.microsoft.com/office/powerpoint/2010/main" val="40284644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Title</a:t>
            </a:r>
            <a:endParaRPr lang="en-US"/>
          </a:p>
        </p:txBody>
      </p:sp>
      <p:sp>
        <p:nvSpPr>
          <p:cNvPr id="3" name="Content Placeholder 2"/>
          <p:cNvSpPr>
            <a:spLocks noGrp="1"/>
          </p:cNvSpPr>
          <p:nvPr>
            <p:ph idx="1"/>
          </p:nvPr>
        </p:nvSpPr>
        <p:spPr/>
        <p:txBody>
          <a:bodyPr/>
          <a:lstStyle/>
          <a:p>
            <a:r>
              <a:rPr lang="en-US" smtClean="0"/>
              <a:t>Transcribe the title proper, parallel title proper and other title information exactly as found on the preferred source.</a:t>
            </a:r>
          </a:p>
          <a:p>
            <a:r>
              <a:rPr lang="en-US" smtClean="0"/>
              <a:t>However, see 2.3.1.6: </a:t>
            </a:r>
            <a:r>
              <a:rPr lang="en-US"/>
              <a:t>Do not transcribe words that serve as an introduction and are not intended to be part of the title</a:t>
            </a:r>
            <a:r>
              <a:rPr lang="en-US" smtClean="0"/>
              <a:t>.</a:t>
            </a:r>
          </a:p>
        </p:txBody>
      </p:sp>
      <p:sp>
        <p:nvSpPr>
          <p:cNvPr id="4" name="Footer Placeholder 3"/>
          <p:cNvSpPr>
            <a:spLocks noGrp="1"/>
          </p:cNvSpPr>
          <p:nvPr>
            <p:ph type="ftr" sz="quarter" idx="11"/>
          </p:nvPr>
        </p:nvSpPr>
        <p:spPr/>
        <p:txBody>
          <a:bodyPr/>
          <a:lstStyle/>
          <a:p>
            <a:pPr>
              <a:defRPr/>
            </a:pPr>
            <a:r>
              <a:rPr lang="en-US" smtClean="0"/>
              <a:t>Module 12. Describing Motion Picture Resources</a:t>
            </a:r>
            <a:endParaRPr lang="en-US" dirty="0"/>
          </a:p>
        </p:txBody>
      </p:sp>
      <p:sp>
        <p:nvSpPr>
          <p:cNvPr id="5" name="Slide Number Placeholder 4"/>
          <p:cNvSpPr>
            <a:spLocks noGrp="1"/>
          </p:cNvSpPr>
          <p:nvPr>
            <p:ph type="sldNum" sz="quarter" idx="12"/>
          </p:nvPr>
        </p:nvSpPr>
        <p:spPr/>
        <p:txBody>
          <a:bodyPr/>
          <a:lstStyle/>
          <a:p>
            <a:pPr>
              <a:defRPr/>
            </a:pPr>
            <a:fld id="{7263C5B7-A155-44F1-AED3-BC083C7B3F1B}" type="slidenum">
              <a:rPr lang="en-US" smtClean="0"/>
              <a:t>51</a:t>
            </a:fld>
            <a:endParaRPr lang="en-US"/>
          </a:p>
        </p:txBody>
      </p:sp>
    </p:spTree>
    <p:extLst>
      <p:ext uri="{BB962C8B-B14F-4D97-AF65-F5344CB8AC3E}">
        <p14:creationId xmlns:p14="http://schemas.microsoft.com/office/powerpoint/2010/main" val="141861763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Color content (7.17.3)</a:t>
            </a:r>
            <a:endParaRPr lang="en-US"/>
          </a:p>
        </p:txBody>
      </p:sp>
      <p:sp>
        <p:nvSpPr>
          <p:cNvPr id="3" name="Content Placeholder 2"/>
          <p:cNvSpPr>
            <a:spLocks noGrp="1"/>
          </p:cNvSpPr>
          <p:nvPr>
            <p:ph idx="1"/>
          </p:nvPr>
        </p:nvSpPr>
        <p:spPr/>
        <p:txBody>
          <a:bodyPr/>
          <a:lstStyle/>
          <a:p>
            <a:r>
              <a:rPr lang="en-US" smtClean="0"/>
              <a:t>Record “color” and/or “black and white” in 300 $b</a:t>
            </a:r>
            <a:endParaRPr lang="en-US" sz="2400" smtClean="0"/>
          </a:p>
          <a:p>
            <a:pPr marL="0" indent="0">
              <a:buNone/>
            </a:pPr>
            <a:endParaRPr lang="en-US" sz="2000" smtClean="0"/>
          </a:p>
          <a:p>
            <a:pPr marL="0" indent="0">
              <a:buNone/>
            </a:pPr>
            <a:r>
              <a:rPr lang="en-US" sz="2000" smtClean="0"/>
              <a:t>245 </a:t>
            </a:r>
            <a:r>
              <a:rPr lang="en-US" sz="2000"/>
              <a:t>04 $a The little princess ; $b Shirley Temple festival.</a:t>
            </a:r>
          </a:p>
          <a:p>
            <a:pPr marL="0" indent="0">
              <a:buNone/>
            </a:pPr>
            <a:r>
              <a:rPr lang="en-US" sz="2000"/>
              <a:t>300	$a 1 videodisc (147 min</a:t>
            </a:r>
            <a:r>
              <a:rPr lang="en-US" sz="2000" smtClean="0"/>
              <a:t>.) : $b sound, </a:t>
            </a:r>
            <a:r>
              <a:rPr lang="en-US" sz="2000" b="1" smtClean="0">
                <a:solidFill>
                  <a:srgbClr val="FF0000"/>
                </a:solidFill>
              </a:rPr>
              <a:t>color and black and white</a:t>
            </a:r>
            <a:endParaRPr lang="en-US" sz="2000" b="1">
              <a:solidFill>
                <a:srgbClr val="FF0000"/>
              </a:solidFill>
            </a:endParaRPr>
          </a:p>
          <a:p>
            <a:pPr marL="0" indent="0">
              <a:buNone/>
            </a:pPr>
            <a:endParaRPr lang="en-US" sz="2000" b="1"/>
          </a:p>
          <a:p>
            <a:pPr marL="0" indent="0">
              <a:buNone/>
            </a:pPr>
            <a:r>
              <a:rPr lang="en-US" sz="2000"/>
              <a:t>245 00 $a Fear and desire / $c written by Howard Sackler ; produced by Stanley Kubrick ; associate producer, Martin Perveler. </a:t>
            </a:r>
          </a:p>
          <a:p>
            <a:pPr marL="0" indent="0">
              <a:buNone/>
            </a:pPr>
            <a:r>
              <a:rPr lang="en-US" sz="2000"/>
              <a:t>300	$a 1 videodisc (88 min</a:t>
            </a:r>
            <a:r>
              <a:rPr lang="en-US" sz="2000" smtClean="0"/>
              <a:t>.) : $b sound</a:t>
            </a:r>
            <a:r>
              <a:rPr lang="en-US" sz="2000" b="1" smtClean="0"/>
              <a:t>, </a:t>
            </a:r>
            <a:r>
              <a:rPr lang="en-US" sz="2000" b="1" smtClean="0">
                <a:solidFill>
                  <a:srgbClr val="FF0000"/>
                </a:solidFill>
              </a:rPr>
              <a:t>black and white</a:t>
            </a:r>
            <a:endParaRPr lang="en-US" b="1">
              <a:solidFill>
                <a:srgbClr val="FF0000"/>
              </a:solidFill>
            </a:endParaRPr>
          </a:p>
          <a:p>
            <a:endParaRPr lang="en-US"/>
          </a:p>
        </p:txBody>
      </p:sp>
      <p:sp>
        <p:nvSpPr>
          <p:cNvPr id="4" name="Footer Placeholder 3"/>
          <p:cNvSpPr>
            <a:spLocks noGrp="1"/>
          </p:cNvSpPr>
          <p:nvPr>
            <p:ph type="ftr" sz="quarter" idx="11"/>
          </p:nvPr>
        </p:nvSpPr>
        <p:spPr/>
        <p:txBody>
          <a:bodyPr/>
          <a:lstStyle/>
          <a:p>
            <a:pPr>
              <a:defRPr/>
            </a:pPr>
            <a:r>
              <a:rPr lang="en-US" smtClean="0"/>
              <a:t>Module 12. Describing Motion Picture Resources</a:t>
            </a:r>
            <a:endParaRPr lang="en-US" dirty="0"/>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69</a:t>
            </a:fld>
            <a:endParaRPr lang="en-US"/>
          </a:p>
        </p:txBody>
      </p:sp>
    </p:spTree>
    <p:extLst>
      <p:ext uri="{BB962C8B-B14F-4D97-AF65-F5344CB8AC3E}">
        <p14:creationId xmlns:p14="http://schemas.microsoft.com/office/powerpoint/2010/main" val="29490420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Dimensions (3.5)</a:t>
            </a:r>
            <a:endParaRPr lang="en-US"/>
          </a:p>
        </p:txBody>
      </p:sp>
      <p:sp>
        <p:nvSpPr>
          <p:cNvPr id="3" name="Content Placeholder 2"/>
          <p:cNvSpPr>
            <a:spLocks noGrp="1"/>
          </p:cNvSpPr>
          <p:nvPr>
            <p:ph idx="1"/>
          </p:nvPr>
        </p:nvSpPr>
        <p:spPr/>
        <p:txBody>
          <a:bodyPr/>
          <a:lstStyle/>
          <a:p>
            <a:pPr marL="0" indent="0">
              <a:buNone/>
            </a:pPr>
            <a:r>
              <a:rPr lang="en-US" sz="2800" smtClean="0"/>
              <a:t>Record dimensions according to the appropriate format in 3.5.1.4</a:t>
            </a:r>
          </a:p>
          <a:p>
            <a:pPr lvl="1"/>
            <a:r>
              <a:rPr lang="en-US" sz="2400" smtClean="0"/>
              <a:t>Discs: record diameter (LC records in inches)</a:t>
            </a:r>
          </a:p>
          <a:p>
            <a:pPr marL="1828800" lvl="4" indent="0">
              <a:buNone/>
            </a:pPr>
            <a:r>
              <a:rPr lang="en-US" smtClean="0"/>
              <a:t>DVD or MP3</a:t>
            </a:r>
          </a:p>
          <a:p>
            <a:pPr marL="914400" lvl="2" indent="0">
              <a:buNone/>
            </a:pPr>
            <a:r>
              <a:rPr lang="en-US" sz="2000" smtClean="0"/>
              <a:t>	300 ... ; $c 4 3/4 in. </a:t>
            </a:r>
            <a:r>
              <a:rPr lang="en-US" sz="2000" i="1" smtClean="0"/>
              <a:t>or </a:t>
            </a:r>
            <a:r>
              <a:rPr lang="en-US" sz="2000" smtClean="0"/>
              <a:t>12 cm</a:t>
            </a:r>
          </a:p>
          <a:p>
            <a:pPr marL="1828800" lvl="4" indent="0">
              <a:buNone/>
            </a:pPr>
            <a:r>
              <a:rPr lang="en-US" smtClean="0"/>
              <a:t>Laserdisc</a:t>
            </a:r>
          </a:p>
          <a:p>
            <a:pPr marL="914400" lvl="2" indent="0">
              <a:buNone/>
            </a:pPr>
            <a:r>
              <a:rPr lang="en-US" sz="2000"/>
              <a:t>	</a:t>
            </a:r>
            <a:r>
              <a:rPr lang="en-US" sz="2000" smtClean="0"/>
              <a:t>300 ... ; $c 12 in.</a:t>
            </a:r>
            <a:r>
              <a:rPr lang="en-US" sz="2000" i="1" smtClean="0"/>
              <a:t> or </a:t>
            </a:r>
            <a:r>
              <a:rPr lang="en-US" sz="2000" smtClean="0"/>
              <a:t>30 cm</a:t>
            </a:r>
            <a:endParaRPr lang="en-US" sz="2000"/>
          </a:p>
          <a:p>
            <a:pPr lvl="1"/>
            <a:r>
              <a:rPr lang="en-US" sz="2400" smtClean="0"/>
              <a:t>Cassettes: record the gauge (width) of the tape (LC records in metric)</a:t>
            </a:r>
          </a:p>
          <a:p>
            <a:pPr marL="914400" lvl="2" indent="0">
              <a:buNone/>
            </a:pPr>
            <a:r>
              <a:rPr lang="nb-NO" sz="2000" smtClean="0"/>
              <a:t>	Videocassette	</a:t>
            </a:r>
          </a:p>
          <a:p>
            <a:pPr marL="914400" lvl="2" indent="0">
              <a:buNone/>
            </a:pPr>
            <a:r>
              <a:rPr lang="nb-NO" sz="2000" smtClean="0"/>
              <a:t>	300 ... ; $c 13 mm</a:t>
            </a:r>
            <a:endParaRPr lang="en-US" sz="2000"/>
          </a:p>
        </p:txBody>
      </p:sp>
      <p:sp>
        <p:nvSpPr>
          <p:cNvPr id="4" name="Footer Placeholder 3"/>
          <p:cNvSpPr>
            <a:spLocks noGrp="1"/>
          </p:cNvSpPr>
          <p:nvPr>
            <p:ph type="ftr" sz="quarter" idx="11"/>
          </p:nvPr>
        </p:nvSpPr>
        <p:spPr/>
        <p:txBody>
          <a:bodyPr/>
          <a:lstStyle/>
          <a:p>
            <a:pPr>
              <a:defRPr/>
            </a:pPr>
            <a:r>
              <a:rPr lang="en-US" smtClean="0"/>
              <a:t>Module 12. Describing Motion Picture Resources</a:t>
            </a:r>
            <a:endParaRPr lang="en-US" dirty="0"/>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70</a:t>
            </a:fld>
            <a:endParaRPr lang="en-US"/>
          </a:p>
        </p:txBody>
      </p:sp>
    </p:spTree>
    <p:extLst>
      <p:ext uri="{BB962C8B-B14F-4D97-AF65-F5344CB8AC3E}">
        <p14:creationId xmlns:p14="http://schemas.microsoft.com/office/powerpoint/2010/main" val="325665664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Dimensions (3.5)</a:t>
            </a:r>
            <a:endParaRPr lang="en-US"/>
          </a:p>
        </p:txBody>
      </p:sp>
      <p:sp>
        <p:nvSpPr>
          <p:cNvPr id="3" name="Content Placeholder 2"/>
          <p:cNvSpPr>
            <a:spLocks noGrp="1"/>
          </p:cNvSpPr>
          <p:nvPr>
            <p:ph idx="1"/>
          </p:nvPr>
        </p:nvSpPr>
        <p:spPr/>
        <p:txBody>
          <a:bodyPr/>
          <a:lstStyle/>
          <a:p>
            <a:pPr marL="0" indent="0">
              <a:buNone/>
            </a:pPr>
            <a:r>
              <a:rPr lang="en-US" sz="2400"/>
              <a:t>245 04 $a The little princess ; $b Shirley Temple festival.</a:t>
            </a:r>
          </a:p>
          <a:p>
            <a:pPr marL="0" indent="0">
              <a:buNone/>
            </a:pPr>
            <a:r>
              <a:rPr lang="en-US" sz="2400"/>
              <a:t>300	$a 1 videodisc (147 min.) : $b sound, color or black and </a:t>
            </a:r>
            <a:r>
              <a:rPr lang="en-US" sz="2400" smtClean="0"/>
              <a:t>white ; $c </a:t>
            </a:r>
            <a:r>
              <a:rPr lang="en-US" sz="2400" b="1" smtClean="0">
                <a:solidFill>
                  <a:srgbClr val="FF0000"/>
                </a:solidFill>
              </a:rPr>
              <a:t>4 3/4 in.</a:t>
            </a:r>
            <a:endParaRPr lang="en-US" sz="2400" b="1">
              <a:solidFill>
                <a:srgbClr val="FF0000"/>
              </a:solidFill>
            </a:endParaRPr>
          </a:p>
          <a:p>
            <a:pPr marL="0" indent="0">
              <a:buNone/>
            </a:pPr>
            <a:endParaRPr lang="en-US" sz="2400"/>
          </a:p>
          <a:p>
            <a:pPr marL="0" indent="0">
              <a:buNone/>
            </a:pPr>
            <a:r>
              <a:rPr lang="en-US" sz="2400"/>
              <a:t>245 00 $a Fear and desire / $c written by Howard Sackler ; produced by Stanley Kubrick ; associate producer, Martin Perveler. </a:t>
            </a:r>
          </a:p>
          <a:p>
            <a:pPr marL="0" indent="0">
              <a:buNone/>
            </a:pPr>
            <a:r>
              <a:rPr lang="en-US" sz="2400"/>
              <a:t>300	$a 1 videodisc (88 min.) : $b sound, black and white or </a:t>
            </a:r>
            <a:r>
              <a:rPr lang="en-US" sz="2400" smtClean="0"/>
              <a:t>color</a:t>
            </a:r>
            <a:r>
              <a:rPr lang="en-US" sz="2400"/>
              <a:t> ; $c </a:t>
            </a:r>
            <a:r>
              <a:rPr lang="en-US" sz="2400" b="1">
                <a:solidFill>
                  <a:srgbClr val="FF0000"/>
                </a:solidFill>
              </a:rPr>
              <a:t>4 3/4 in.</a:t>
            </a:r>
          </a:p>
        </p:txBody>
      </p:sp>
      <p:sp>
        <p:nvSpPr>
          <p:cNvPr id="4" name="Footer Placeholder 3"/>
          <p:cNvSpPr>
            <a:spLocks noGrp="1"/>
          </p:cNvSpPr>
          <p:nvPr>
            <p:ph type="ftr" sz="quarter" idx="11"/>
          </p:nvPr>
        </p:nvSpPr>
        <p:spPr/>
        <p:txBody>
          <a:bodyPr/>
          <a:lstStyle/>
          <a:p>
            <a:pPr>
              <a:defRPr/>
            </a:pPr>
            <a:r>
              <a:rPr lang="en-US" smtClean="0"/>
              <a:t>Module 12. Describing Motion Picture Resources</a:t>
            </a:r>
            <a:endParaRPr lang="en-US" dirty="0"/>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71</a:t>
            </a:fld>
            <a:endParaRPr lang="en-US"/>
          </a:p>
        </p:txBody>
      </p:sp>
    </p:spTree>
    <p:extLst>
      <p:ext uri="{BB962C8B-B14F-4D97-AF65-F5344CB8AC3E}">
        <p14:creationId xmlns:p14="http://schemas.microsoft.com/office/powerpoint/2010/main" val="219070593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Record content, media, </a:t>
            </a:r>
            <a:br>
              <a:rPr lang="en-US" smtClean="0"/>
            </a:br>
            <a:r>
              <a:rPr lang="en-US" smtClean="0"/>
              <a:t>and carrier type (3.2, 3.3, 6.9)</a:t>
            </a:r>
            <a:endParaRPr lang="en-US"/>
          </a:p>
        </p:txBody>
      </p:sp>
      <p:sp>
        <p:nvSpPr>
          <p:cNvPr id="3" name="Content Placeholder 2"/>
          <p:cNvSpPr>
            <a:spLocks noGrp="1"/>
          </p:cNvSpPr>
          <p:nvPr>
            <p:ph idx="1"/>
          </p:nvPr>
        </p:nvSpPr>
        <p:spPr>
          <a:xfrm>
            <a:off x="457200" y="1600200"/>
            <a:ext cx="8229600" cy="4495799"/>
          </a:xfrm>
        </p:spPr>
        <p:txBody>
          <a:bodyPr numCol="1"/>
          <a:lstStyle/>
          <a:p>
            <a:pPr marL="0" indent="0">
              <a:buNone/>
            </a:pPr>
            <a:endParaRPr lang="en-US" sz="2400" smtClean="0"/>
          </a:p>
          <a:p>
            <a:pPr marL="0" indent="0">
              <a:buNone/>
            </a:pPr>
            <a:endParaRPr lang="en-US" sz="2400" smtClean="0"/>
          </a:p>
          <a:p>
            <a:pPr marL="0" indent="0">
              <a:buNone/>
            </a:pPr>
            <a:r>
              <a:rPr lang="en-US" sz="2400" smtClean="0"/>
              <a:t>336  </a:t>
            </a:r>
            <a:r>
              <a:rPr lang="en-US" sz="2400"/>
              <a:t>	</a:t>
            </a:r>
            <a:r>
              <a:rPr lang="en-US" sz="2400" smtClean="0"/>
              <a:t>$a </a:t>
            </a:r>
            <a:r>
              <a:rPr lang="en-US" sz="2400"/>
              <a:t>two-dimensional moving image </a:t>
            </a:r>
            <a:r>
              <a:rPr lang="en-US" sz="2400" smtClean="0"/>
              <a:t>$2 rdacontent</a:t>
            </a:r>
          </a:p>
          <a:p>
            <a:pPr marL="0" indent="0">
              <a:buNone/>
            </a:pPr>
            <a:r>
              <a:rPr lang="en-US" sz="2400" smtClean="0"/>
              <a:t>337 </a:t>
            </a:r>
            <a:r>
              <a:rPr lang="en-US" sz="2400"/>
              <a:t>	</a:t>
            </a:r>
            <a:r>
              <a:rPr lang="en-US" sz="2400" smtClean="0"/>
              <a:t>$a video $2 </a:t>
            </a:r>
            <a:r>
              <a:rPr lang="en-US" sz="2400"/>
              <a:t>rdamedia	</a:t>
            </a:r>
            <a:endParaRPr lang="en-US" sz="2400" smtClean="0"/>
          </a:p>
          <a:p>
            <a:pPr marL="0" indent="0">
              <a:buNone/>
            </a:pPr>
            <a:r>
              <a:rPr lang="en-US" sz="2400" smtClean="0"/>
              <a:t>338  </a:t>
            </a:r>
            <a:r>
              <a:rPr lang="en-US" sz="2400"/>
              <a:t>	</a:t>
            </a:r>
            <a:r>
              <a:rPr lang="en-US" sz="2400" smtClean="0"/>
              <a:t>$a videodisc $2 rdacarrier</a:t>
            </a:r>
          </a:p>
          <a:p>
            <a:pPr marL="0" indent="0">
              <a:buNone/>
            </a:pPr>
            <a:endParaRPr lang="en-US" sz="2400"/>
          </a:p>
        </p:txBody>
      </p:sp>
      <p:sp>
        <p:nvSpPr>
          <p:cNvPr id="4" name="Footer Placeholder 3"/>
          <p:cNvSpPr>
            <a:spLocks noGrp="1"/>
          </p:cNvSpPr>
          <p:nvPr>
            <p:ph type="ftr" sz="quarter" idx="11"/>
          </p:nvPr>
        </p:nvSpPr>
        <p:spPr/>
        <p:txBody>
          <a:bodyPr/>
          <a:lstStyle/>
          <a:p>
            <a:pPr>
              <a:defRPr/>
            </a:pPr>
            <a:r>
              <a:rPr lang="en-US" smtClean="0"/>
              <a:t>Module 12. Describing Motion Picture Resources</a:t>
            </a:r>
            <a:endParaRPr lang="en-US" dirty="0"/>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72</a:t>
            </a:fld>
            <a:endParaRPr lang="en-US"/>
          </a:p>
        </p:txBody>
      </p:sp>
    </p:spTree>
    <p:extLst>
      <p:ext uri="{BB962C8B-B14F-4D97-AF65-F5344CB8AC3E}">
        <p14:creationId xmlns:p14="http://schemas.microsoft.com/office/powerpoint/2010/main" val="156295317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Sound Characteristic (3.16)</a:t>
            </a:r>
            <a:endParaRPr lang="en-US"/>
          </a:p>
        </p:txBody>
      </p:sp>
      <p:sp>
        <p:nvSpPr>
          <p:cNvPr id="3" name="Content Placeholder 2"/>
          <p:cNvSpPr>
            <a:spLocks noGrp="1"/>
          </p:cNvSpPr>
          <p:nvPr>
            <p:ph idx="1"/>
          </p:nvPr>
        </p:nvSpPr>
        <p:spPr>
          <a:xfrm>
            <a:off x="457200" y="1341437"/>
            <a:ext cx="8229600" cy="4525963"/>
          </a:xfrm>
        </p:spPr>
        <p:txBody>
          <a:bodyPr/>
          <a:lstStyle/>
          <a:p>
            <a:r>
              <a:rPr lang="en-US" smtClean="0"/>
              <a:t>Record in 344 field</a:t>
            </a:r>
          </a:p>
          <a:p>
            <a:pPr lvl="1"/>
            <a:r>
              <a:rPr lang="en-US" smtClean="0"/>
              <a:t>type of recording in $a</a:t>
            </a:r>
          </a:p>
          <a:p>
            <a:pPr marL="914400" lvl="2" indent="0">
              <a:buNone/>
            </a:pPr>
            <a:r>
              <a:rPr lang="en-US" smtClean="0"/>
              <a:t>344 $a digital</a:t>
            </a:r>
          </a:p>
          <a:p>
            <a:pPr marL="914400" lvl="2" indent="0">
              <a:buNone/>
            </a:pPr>
            <a:r>
              <a:rPr lang="en-US"/>
              <a:t>344 $a </a:t>
            </a:r>
            <a:r>
              <a:rPr lang="en-US" smtClean="0"/>
              <a:t>analog</a:t>
            </a:r>
          </a:p>
          <a:p>
            <a:pPr lvl="1"/>
            <a:endParaRPr lang="en-US" smtClean="0"/>
          </a:p>
          <a:p>
            <a:pPr lvl="1"/>
            <a:r>
              <a:rPr lang="en-US" smtClean="0"/>
              <a:t>recording medium in $b</a:t>
            </a:r>
          </a:p>
          <a:p>
            <a:pPr marL="914400" lvl="2" indent="0">
              <a:buNone/>
            </a:pPr>
            <a:r>
              <a:rPr lang="en-US" smtClean="0"/>
              <a:t>344 $b magnetic [for tapes]</a:t>
            </a:r>
          </a:p>
          <a:p>
            <a:pPr marL="914400" lvl="2" indent="0">
              <a:buNone/>
            </a:pPr>
            <a:r>
              <a:rPr lang="en-US" smtClean="0"/>
              <a:t>344 $b magneto-optical</a:t>
            </a:r>
          </a:p>
          <a:p>
            <a:pPr marL="914400" lvl="2" indent="0">
              <a:buNone/>
            </a:pPr>
            <a:r>
              <a:rPr lang="en-US" smtClean="0"/>
              <a:t>344 $b optical [for digital discs]</a:t>
            </a:r>
            <a:endParaRPr lang="en-US"/>
          </a:p>
          <a:p>
            <a:pPr marL="914400" lvl="2" indent="0">
              <a:buNone/>
            </a:pPr>
            <a:endParaRPr lang="en-US" smtClean="0"/>
          </a:p>
          <a:p>
            <a:pPr marL="457200" lvl="1" indent="0">
              <a:buNone/>
            </a:pPr>
            <a:endParaRPr lang="en-US"/>
          </a:p>
        </p:txBody>
      </p:sp>
      <p:sp>
        <p:nvSpPr>
          <p:cNvPr id="4" name="Footer Placeholder 3"/>
          <p:cNvSpPr>
            <a:spLocks noGrp="1"/>
          </p:cNvSpPr>
          <p:nvPr>
            <p:ph type="ftr" sz="quarter" idx="11"/>
          </p:nvPr>
        </p:nvSpPr>
        <p:spPr/>
        <p:txBody>
          <a:bodyPr/>
          <a:lstStyle/>
          <a:p>
            <a:pPr>
              <a:defRPr/>
            </a:pPr>
            <a:r>
              <a:rPr lang="en-US" smtClean="0"/>
              <a:t>Module 12. Describing Motion Picture Resources</a:t>
            </a:r>
            <a:endParaRPr lang="en-US" dirty="0"/>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73</a:t>
            </a:fld>
            <a:endParaRPr lang="en-US"/>
          </a:p>
        </p:txBody>
      </p:sp>
    </p:spTree>
    <p:extLst>
      <p:ext uri="{BB962C8B-B14F-4D97-AF65-F5344CB8AC3E}">
        <p14:creationId xmlns:p14="http://schemas.microsoft.com/office/powerpoint/2010/main" val="15780534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Sound Characteristic (3.16)</a:t>
            </a:r>
            <a:endParaRPr lang="en-US"/>
          </a:p>
        </p:txBody>
      </p:sp>
      <p:sp>
        <p:nvSpPr>
          <p:cNvPr id="3" name="Content Placeholder 2"/>
          <p:cNvSpPr>
            <a:spLocks noGrp="1"/>
          </p:cNvSpPr>
          <p:nvPr>
            <p:ph idx="1"/>
          </p:nvPr>
        </p:nvSpPr>
        <p:spPr>
          <a:xfrm>
            <a:off x="457200" y="1295400"/>
            <a:ext cx="8229600" cy="4830763"/>
          </a:xfrm>
        </p:spPr>
        <p:txBody>
          <a:bodyPr/>
          <a:lstStyle/>
          <a:p>
            <a:r>
              <a:rPr lang="en-US" smtClean="0"/>
              <a:t>Record in 344 field</a:t>
            </a:r>
          </a:p>
          <a:p>
            <a:pPr lvl="1"/>
            <a:r>
              <a:rPr lang="en-US" smtClean="0"/>
              <a:t>playback configuration in $g</a:t>
            </a:r>
          </a:p>
          <a:p>
            <a:pPr marL="914400" lvl="2" indent="0">
              <a:buNone/>
            </a:pPr>
            <a:r>
              <a:rPr lang="en-US" smtClean="0"/>
              <a:t>344 $g mono</a:t>
            </a:r>
          </a:p>
          <a:p>
            <a:pPr marL="914400" lvl="2" indent="0">
              <a:buNone/>
            </a:pPr>
            <a:r>
              <a:rPr lang="en-US" smtClean="0"/>
              <a:t>344 $g stereo</a:t>
            </a:r>
          </a:p>
          <a:p>
            <a:pPr marL="914400" lvl="2" indent="0">
              <a:buNone/>
            </a:pPr>
            <a:r>
              <a:rPr lang="en-US" smtClean="0"/>
              <a:t>344 $g quadraphonic</a:t>
            </a:r>
          </a:p>
          <a:p>
            <a:pPr marL="914400" lvl="2" indent="0">
              <a:buNone/>
            </a:pPr>
            <a:r>
              <a:rPr lang="en-US" smtClean="0"/>
              <a:t>344 $g surround</a:t>
            </a:r>
          </a:p>
          <a:p>
            <a:pPr lvl="1"/>
            <a:r>
              <a:rPr lang="en-US" smtClean="0"/>
              <a:t>special playback characteristics $h</a:t>
            </a:r>
          </a:p>
          <a:p>
            <a:pPr marL="914400" lvl="2" indent="0">
              <a:buNone/>
            </a:pPr>
            <a:r>
              <a:rPr lang="en-US" smtClean="0"/>
              <a:t>344 $h dbx encoded</a:t>
            </a:r>
          </a:p>
          <a:p>
            <a:pPr marL="914400" lvl="2" indent="0">
              <a:buNone/>
            </a:pPr>
            <a:r>
              <a:rPr lang="en-US" smtClean="0"/>
              <a:t>344 $h Dolby</a:t>
            </a:r>
            <a:endParaRPr lang="en-US"/>
          </a:p>
          <a:p>
            <a:pPr marL="914400" lvl="2" indent="0">
              <a:buNone/>
            </a:pPr>
            <a:endParaRPr lang="en-US" smtClean="0"/>
          </a:p>
          <a:p>
            <a:pPr marL="457200" lvl="1" indent="0">
              <a:buNone/>
            </a:pPr>
            <a:endParaRPr lang="en-US"/>
          </a:p>
        </p:txBody>
      </p:sp>
      <p:sp>
        <p:nvSpPr>
          <p:cNvPr id="4" name="Footer Placeholder 3"/>
          <p:cNvSpPr>
            <a:spLocks noGrp="1"/>
          </p:cNvSpPr>
          <p:nvPr>
            <p:ph type="ftr" sz="quarter" idx="11"/>
          </p:nvPr>
        </p:nvSpPr>
        <p:spPr/>
        <p:txBody>
          <a:bodyPr/>
          <a:lstStyle/>
          <a:p>
            <a:pPr>
              <a:defRPr/>
            </a:pPr>
            <a:r>
              <a:rPr lang="en-US" smtClean="0"/>
              <a:t>Module 12. Describing Motion Picture Resources</a:t>
            </a:r>
            <a:endParaRPr lang="en-US" dirty="0"/>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74</a:t>
            </a:fld>
            <a:endParaRPr lang="en-US"/>
          </a:p>
        </p:txBody>
      </p:sp>
    </p:spTree>
    <p:extLst>
      <p:ext uri="{BB962C8B-B14F-4D97-AF65-F5344CB8AC3E}">
        <p14:creationId xmlns:p14="http://schemas.microsoft.com/office/powerpoint/2010/main" val="22178183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Sound Characteristic (3.16)</a:t>
            </a:r>
            <a:endParaRPr lang="en-US"/>
          </a:p>
        </p:txBody>
      </p:sp>
      <p:sp>
        <p:nvSpPr>
          <p:cNvPr id="3" name="Content Placeholder 2"/>
          <p:cNvSpPr>
            <a:spLocks noGrp="1"/>
          </p:cNvSpPr>
          <p:nvPr>
            <p:ph idx="1"/>
          </p:nvPr>
        </p:nvSpPr>
        <p:spPr>
          <a:xfrm>
            <a:off x="457200" y="1295400"/>
            <a:ext cx="8229600" cy="4830763"/>
          </a:xfrm>
        </p:spPr>
        <p:txBody>
          <a:bodyPr/>
          <a:lstStyle/>
          <a:p>
            <a:pPr marL="114300" indent="0">
              <a:buNone/>
            </a:pPr>
            <a:r>
              <a:rPr lang="en-US" sz="2400" smtClean="0"/>
              <a:t>End </a:t>
            </a:r>
            <a:r>
              <a:rPr lang="en-US" sz="2400"/>
              <a:t>the 344 field with $2 rda if you’ve used the vocabulary prescribed by RDA.</a:t>
            </a:r>
          </a:p>
          <a:p>
            <a:pPr marL="114300" indent="0">
              <a:buNone/>
            </a:pPr>
            <a:endParaRPr lang="en-US" sz="2400"/>
          </a:p>
          <a:p>
            <a:pPr marL="114300" indent="0">
              <a:buNone/>
            </a:pPr>
            <a:r>
              <a:rPr lang="en-US" sz="2400" smtClean="0"/>
              <a:t>245 </a:t>
            </a:r>
            <a:r>
              <a:rPr lang="en-US" sz="2400"/>
              <a:t>04 $a The little princess ; $b Shirley Temple festival.</a:t>
            </a:r>
          </a:p>
          <a:p>
            <a:pPr marL="114300" indent="0">
              <a:buNone/>
            </a:pPr>
            <a:r>
              <a:rPr lang="en-US" sz="2400"/>
              <a:t>344	$a </a:t>
            </a:r>
            <a:r>
              <a:rPr lang="en-US" sz="2400" b="1">
                <a:solidFill>
                  <a:srgbClr val="FF0000"/>
                </a:solidFill>
              </a:rPr>
              <a:t>digital</a:t>
            </a:r>
            <a:r>
              <a:rPr lang="en-US" sz="2400">
                <a:solidFill>
                  <a:srgbClr val="FF0000"/>
                </a:solidFill>
              </a:rPr>
              <a:t> </a:t>
            </a:r>
            <a:r>
              <a:rPr lang="en-US" sz="2400"/>
              <a:t>$b </a:t>
            </a:r>
            <a:r>
              <a:rPr lang="en-US" sz="2400" b="1">
                <a:solidFill>
                  <a:srgbClr val="FF0000"/>
                </a:solidFill>
              </a:rPr>
              <a:t>optical</a:t>
            </a:r>
            <a:r>
              <a:rPr lang="en-US" sz="2400">
                <a:solidFill>
                  <a:srgbClr val="FF0000"/>
                </a:solidFill>
              </a:rPr>
              <a:t> </a:t>
            </a:r>
            <a:r>
              <a:rPr lang="en-US" sz="2400"/>
              <a:t>$g </a:t>
            </a:r>
            <a:r>
              <a:rPr lang="en-US" sz="2400" b="1">
                <a:solidFill>
                  <a:srgbClr val="FF0000"/>
                </a:solidFill>
              </a:rPr>
              <a:t>mono</a:t>
            </a:r>
            <a:r>
              <a:rPr lang="en-US" sz="2400">
                <a:solidFill>
                  <a:srgbClr val="FF0000"/>
                </a:solidFill>
              </a:rPr>
              <a:t> </a:t>
            </a:r>
            <a:r>
              <a:rPr lang="en-US" sz="2400"/>
              <a:t>$h </a:t>
            </a:r>
            <a:r>
              <a:rPr lang="en-US" sz="2400" b="1" smtClean="0">
                <a:solidFill>
                  <a:srgbClr val="FF0000"/>
                </a:solidFill>
              </a:rPr>
              <a:t>Dolby</a:t>
            </a:r>
            <a:r>
              <a:rPr lang="en-US" sz="2400" smtClean="0"/>
              <a:t> $2 rda</a:t>
            </a:r>
            <a:endParaRPr lang="en-US" sz="2400"/>
          </a:p>
          <a:p>
            <a:pPr marL="114300" indent="0">
              <a:buNone/>
            </a:pPr>
            <a:endParaRPr lang="en-US" sz="2400" smtClean="0"/>
          </a:p>
          <a:p>
            <a:pPr marL="114300" indent="0">
              <a:buNone/>
            </a:pPr>
            <a:r>
              <a:rPr lang="en-US" sz="2400" smtClean="0"/>
              <a:t>245 </a:t>
            </a:r>
            <a:r>
              <a:rPr lang="en-US" sz="2400"/>
              <a:t>00 $a Fear and desire / $c written by Howard Sackler ; produced by Stanley Kubrick ; associate producer, Martin Perveler. </a:t>
            </a:r>
          </a:p>
          <a:p>
            <a:pPr marL="114300" indent="0">
              <a:buNone/>
            </a:pPr>
            <a:r>
              <a:rPr lang="en-US" sz="2400"/>
              <a:t>344	$a </a:t>
            </a:r>
            <a:r>
              <a:rPr lang="en-US" sz="2400" b="1">
                <a:solidFill>
                  <a:srgbClr val="FF0000"/>
                </a:solidFill>
              </a:rPr>
              <a:t>digital</a:t>
            </a:r>
            <a:r>
              <a:rPr lang="en-US" sz="2400">
                <a:solidFill>
                  <a:srgbClr val="FF0000"/>
                </a:solidFill>
              </a:rPr>
              <a:t> </a:t>
            </a:r>
            <a:r>
              <a:rPr lang="en-US" sz="2400"/>
              <a:t>$b </a:t>
            </a:r>
            <a:r>
              <a:rPr lang="en-US" sz="2400" b="1">
                <a:solidFill>
                  <a:srgbClr val="FF0000"/>
                </a:solidFill>
              </a:rPr>
              <a:t>optical</a:t>
            </a:r>
            <a:r>
              <a:rPr lang="en-US" sz="2400">
                <a:solidFill>
                  <a:srgbClr val="FF0000"/>
                </a:solidFill>
              </a:rPr>
              <a:t> </a:t>
            </a:r>
            <a:r>
              <a:rPr lang="en-US" sz="2400" smtClean="0"/>
              <a:t>$</a:t>
            </a:r>
            <a:r>
              <a:rPr lang="en-US" sz="2400"/>
              <a:t>2 rda</a:t>
            </a:r>
          </a:p>
          <a:p>
            <a:pPr marL="114300" indent="0">
              <a:buNone/>
            </a:pPr>
            <a:endParaRPr lang="en-US" sz="3600" smtClean="0"/>
          </a:p>
          <a:p>
            <a:pPr marL="457200" lvl="1" indent="0">
              <a:buNone/>
            </a:pPr>
            <a:endParaRPr lang="en-US"/>
          </a:p>
        </p:txBody>
      </p:sp>
      <p:sp>
        <p:nvSpPr>
          <p:cNvPr id="4" name="Footer Placeholder 3"/>
          <p:cNvSpPr>
            <a:spLocks noGrp="1"/>
          </p:cNvSpPr>
          <p:nvPr>
            <p:ph type="ftr" sz="quarter" idx="11"/>
          </p:nvPr>
        </p:nvSpPr>
        <p:spPr/>
        <p:txBody>
          <a:bodyPr/>
          <a:lstStyle/>
          <a:p>
            <a:pPr>
              <a:defRPr/>
            </a:pPr>
            <a:r>
              <a:rPr lang="en-US" smtClean="0"/>
              <a:t>Module 12. Describing Motion Picture Resources</a:t>
            </a:r>
            <a:endParaRPr lang="en-US" dirty="0"/>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75</a:t>
            </a:fld>
            <a:endParaRPr lang="en-US"/>
          </a:p>
        </p:txBody>
      </p:sp>
    </p:spTree>
    <p:extLst>
      <p:ext uri="{BB962C8B-B14F-4D97-AF65-F5344CB8AC3E}">
        <p14:creationId xmlns:p14="http://schemas.microsoft.com/office/powerpoint/2010/main" val="18184993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Video Characteristic (3.18)</a:t>
            </a:r>
            <a:endParaRPr lang="en-US"/>
          </a:p>
        </p:txBody>
      </p:sp>
      <p:sp>
        <p:nvSpPr>
          <p:cNvPr id="3" name="Content Placeholder 2"/>
          <p:cNvSpPr>
            <a:spLocks noGrp="1"/>
          </p:cNvSpPr>
          <p:nvPr>
            <p:ph idx="1"/>
          </p:nvPr>
        </p:nvSpPr>
        <p:spPr/>
        <p:txBody>
          <a:bodyPr/>
          <a:lstStyle/>
          <a:p>
            <a:r>
              <a:rPr lang="en-US"/>
              <a:t>Technical specification relating to the encoding of video images in a resource</a:t>
            </a:r>
            <a:r>
              <a:rPr lang="en-US" smtClean="0"/>
              <a:t>.</a:t>
            </a:r>
          </a:p>
          <a:p>
            <a:r>
              <a:rPr lang="en-US" smtClean="0"/>
              <a:t>Record in 346</a:t>
            </a:r>
          </a:p>
          <a:p>
            <a:pPr lvl="1"/>
            <a:r>
              <a:rPr lang="en-US" smtClean="0"/>
              <a:t>Video format $a</a:t>
            </a:r>
          </a:p>
          <a:p>
            <a:pPr marL="914400" lvl="2" indent="0">
              <a:buNone/>
            </a:pPr>
            <a:r>
              <a:rPr lang="en-US" smtClean="0"/>
              <a:t>346 $a Beta</a:t>
            </a:r>
          </a:p>
          <a:p>
            <a:pPr marL="914400" lvl="2" indent="0">
              <a:buNone/>
            </a:pPr>
            <a:r>
              <a:rPr lang="en-US" smtClean="0"/>
              <a:t>346 $a VHS</a:t>
            </a:r>
          </a:p>
          <a:p>
            <a:pPr lvl="1"/>
            <a:r>
              <a:rPr lang="en-US" smtClean="0"/>
              <a:t>Broadcast standard $b</a:t>
            </a:r>
          </a:p>
          <a:p>
            <a:pPr marL="914400" lvl="2" indent="0">
              <a:buNone/>
            </a:pPr>
            <a:r>
              <a:rPr lang="en-US" smtClean="0"/>
              <a:t>346 $b HDTV</a:t>
            </a:r>
          </a:p>
          <a:p>
            <a:pPr marL="914400" lvl="2" indent="0">
              <a:buNone/>
            </a:pPr>
            <a:r>
              <a:rPr lang="en-US" smtClean="0"/>
              <a:t>346 $b NTSC</a:t>
            </a:r>
            <a:endParaRPr lang="en-US"/>
          </a:p>
        </p:txBody>
      </p:sp>
      <p:sp>
        <p:nvSpPr>
          <p:cNvPr id="4" name="Footer Placeholder 3"/>
          <p:cNvSpPr>
            <a:spLocks noGrp="1"/>
          </p:cNvSpPr>
          <p:nvPr>
            <p:ph type="ftr" sz="quarter" idx="11"/>
          </p:nvPr>
        </p:nvSpPr>
        <p:spPr/>
        <p:txBody>
          <a:bodyPr/>
          <a:lstStyle/>
          <a:p>
            <a:pPr>
              <a:defRPr/>
            </a:pPr>
            <a:r>
              <a:rPr lang="en-US" smtClean="0"/>
              <a:t>Module 12. Describing Motion Picture Resources</a:t>
            </a:r>
            <a:endParaRPr lang="en-US" dirty="0"/>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76</a:t>
            </a:fld>
            <a:endParaRPr lang="en-US"/>
          </a:p>
        </p:txBody>
      </p:sp>
    </p:spTree>
    <p:extLst>
      <p:ext uri="{BB962C8B-B14F-4D97-AF65-F5344CB8AC3E}">
        <p14:creationId xmlns:p14="http://schemas.microsoft.com/office/powerpoint/2010/main" val="25630142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Video Characteristic (3.18)</a:t>
            </a:r>
          </a:p>
        </p:txBody>
      </p:sp>
      <p:sp>
        <p:nvSpPr>
          <p:cNvPr id="3" name="Content Placeholder 2"/>
          <p:cNvSpPr>
            <a:spLocks noGrp="1"/>
          </p:cNvSpPr>
          <p:nvPr>
            <p:ph idx="1"/>
          </p:nvPr>
        </p:nvSpPr>
        <p:spPr/>
        <p:txBody>
          <a:bodyPr/>
          <a:lstStyle/>
          <a:p>
            <a:pPr marL="114300" indent="0">
              <a:buNone/>
            </a:pPr>
            <a:r>
              <a:rPr lang="en-US" sz="2400"/>
              <a:t>End the </a:t>
            </a:r>
            <a:r>
              <a:rPr lang="en-US" sz="2400" smtClean="0"/>
              <a:t>346 </a:t>
            </a:r>
            <a:r>
              <a:rPr lang="en-US" sz="2400"/>
              <a:t>field with $2 rda if you’ve used the vocabulary prescribed by RDA</a:t>
            </a:r>
            <a:r>
              <a:rPr lang="en-US" sz="2400" smtClean="0"/>
              <a:t>.</a:t>
            </a:r>
          </a:p>
          <a:p>
            <a:pPr marL="114300" indent="0">
              <a:buNone/>
            </a:pPr>
            <a:endParaRPr lang="en-US" sz="2400"/>
          </a:p>
          <a:p>
            <a:pPr marL="114300" indent="0">
              <a:buNone/>
            </a:pPr>
            <a:r>
              <a:rPr lang="en-US" sz="2400" smtClean="0"/>
              <a:t>245 </a:t>
            </a:r>
            <a:r>
              <a:rPr lang="en-US" sz="2400"/>
              <a:t>04 $a The little princess ; $b Shirley Temple </a:t>
            </a:r>
            <a:r>
              <a:rPr lang="en-US" sz="2400" smtClean="0"/>
              <a:t>festival.</a:t>
            </a:r>
          </a:p>
          <a:p>
            <a:pPr marL="114300" indent="0">
              <a:buNone/>
            </a:pPr>
            <a:r>
              <a:rPr lang="en-US" sz="2400" smtClean="0"/>
              <a:t>346</a:t>
            </a:r>
            <a:r>
              <a:rPr lang="en-US" sz="2400"/>
              <a:t>	$b </a:t>
            </a:r>
            <a:r>
              <a:rPr lang="en-US" sz="2400" b="1">
                <a:solidFill>
                  <a:srgbClr val="FF0000"/>
                </a:solidFill>
              </a:rPr>
              <a:t>NTSC</a:t>
            </a:r>
            <a:r>
              <a:rPr lang="en-US" sz="2400">
                <a:solidFill>
                  <a:srgbClr val="FF0000"/>
                </a:solidFill>
              </a:rPr>
              <a:t> </a:t>
            </a:r>
            <a:r>
              <a:rPr lang="en-US" sz="2400"/>
              <a:t>$2 rda</a:t>
            </a:r>
          </a:p>
          <a:p>
            <a:pPr marL="114300" indent="0">
              <a:buNone/>
            </a:pPr>
            <a:endParaRPr lang="en-US" sz="2400"/>
          </a:p>
          <a:p>
            <a:pPr marL="114300" indent="0">
              <a:buNone/>
            </a:pPr>
            <a:r>
              <a:rPr lang="en-US" sz="2400"/>
              <a:t>245 00 $a Fear and desire / $c written by Howard Sackler ; produced by Stanley Kubrick ; associate producer, Martin Perveler. </a:t>
            </a:r>
            <a:endParaRPr lang="en-US" sz="2400" smtClean="0"/>
          </a:p>
          <a:p>
            <a:pPr marL="114300" indent="0">
              <a:buNone/>
            </a:pPr>
            <a:r>
              <a:rPr lang="en-US" sz="2400" smtClean="0"/>
              <a:t>346</a:t>
            </a:r>
            <a:r>
              <a:rPr lang="en-US" sz="2400"/>
              <a:t>	$b </a:t>
            </a:r>
            <a:r>
              <a:rPr lang="en-US" sz="2400" b="1">
                <a:solidFill>
                  <a:srgbClr val="FF0000"/>
                </a:solidFill>
              </a:rPr>
              <a:t>NTSC</a:t>
            </a:r>
            <a:r>
              <a:rPr lang="en-US" sz="2400">
                <a:solidFill>
                  <a:srgbClr val="FF0000"/>
                </a:solidFill>
              </a:rPr>
              <a:t> </a:t>
            </a:r>
            <a:r>
              <a:rPr lang="en-US" sz="2400"/>
              <a:t>$2 rda</a:t>
            </a:r>
            <a:endParaRPr lang="en-US" sz="2800"/>
          </a:p>
        </p:txBody>
      </p:sp>
      <p:sp>
        <p:nvSpPr>
          <p:cNvPr id="4" name="Footer Placeholder 3"/>
          <p:cNvSpPr>
            <a:spLocks noGrp="1"/>
          </p:cNvSpPr>
          <p:nvPr>
            <p:ph type="ftr" sz="quarter" idx="11"/>
          </p:nvPr>
        </p:nvSpPr>
        <p:spPr/>
        <p:txBody>
          <a:bodyPr/>
          <a:lstStyle/>
          <a:p>
            <a:pPr>
              <a:defRPr/>
            </a:pPr>
            <a:r>
              <a:rPr lang="en-US" smtClean="0"/>
              <a:t>Module 12. Describing Motion Picture Resources</a:t>
            </a:r>
            <a:endParaRPr lang="en-US" dirty="0"/>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77</a:t>
            </a:fld>
            <a:endParaRPr lang="en-US"/>
          </a:p>
        </p:txBody>
      </p:sp>
    </p:spTree>
    <p:extLst>
      <p:ext uri="{BB962C8B-B14F-4D97-AF65-F5344CB8AC3E}">
        <p14:creationId xmlns:p14="http://schemas.microsoft.com/office/powerpoint/2010/main" val="40763212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Digital File Characteristic (3.19)</a:t>
            </a:r>
            <a:endParaRPr lang="en-US"/>
          </a:p>
        </p:txBody>
      </p:sp>
      <p:sp>
        <p:nvSpPr>
          <p:cNvPr id="3" name="Content Placeholder 2"/>
          <p:cNvSpPr>
            <a:spLocks noGrp="1"/>
          </p:cNvSpPr>
          <p:nvPr>
            <p:ph idx="1"/>
          </p:nvPr>
        </p:nvSpPr>
        <p:spPr/>
        <p:txBody>
          <a:bodyPr/>
          <a:lstStyle/>
          <a:p>
            <a:r>
              <a:rPr lang="en-US" smtClean="0"/>
              <a:t>Record in 347</a:t>
            </a:r>
          </a:p>
          <a:p>
            <a:pPr lvl="1"/>
            <a:r>
              <a:rPr lang="en-US" smtClean="0"/>
              <a:t>File type in $a</a:t>
            </a:r>
          </a:p>
          <a:p>
            <a:pPr marL="914400" lvl="2" indent="0">
              <a:buNone/>
            </a:pPr>
            <a:r>
              <a:rPr lang="en-US" smtClean="0"/>
              <a:t>347	$a video file </a:t>
            </a:r>
          </a:p>
          <a:p>
            <a:pPr lvl="1"/>
            <a:endParaRPr lang="en-US" smtClean="0"/>
          </a:p>
          <a:p>
            <a:pPr lvl="1"/>
            <a:r>
              <a:rPr lang="en-US" smtClean="0"/>
              <a:t>Encoding format in $b</a:t>
            </a:r>
          </a:p>
          <a:p>
            <a:pPr marL="914400" lvl="2" indent="0">
              <a:buNone/>
            </a:pPr>
            <a:r>
              <a:rPr lang="en-US" smtClean="0"/>
              <a:t>347	$b Blu-ray</a:t>
            </a:r>
          </a:p>
          <a:p>
            <a:pPr marL="914400" lvl="2" indent="0">
              <a:buNone/>
            </a:pPr>
            <a:r>
              <a:rPr lang="en-US" smtClean="0"/>
              <a:t>347	$b DVD video</a:t>
            </a:r>
          </a:p>
          <a:p>
            <a:pPr marL="914400" lvl="2" indent="0">
              <a:buNone/>
            </a:pPr>
            <a:r>
              <a:rPr lang="en-US" smtClean="0"/>
              <a:t>347	$b QuickTime</a:t>
            </a:r>
            <a:endParaRPr lang="en-US"/>
          </a:p>
        </p:txBody>
      </p:sp>
      <p:sp>
        <p:nvSpPr>
          <p:cNvPr id="4" name="Footer Placeholder 3"/>
          <p:cNvSpPr>
            <a:spLocks noGrp="1"/>
          </p:cNvSpPr>
          <p:nvPr>
            <p:ph type="ftr" sz="quarter" idx="11"/>
          </p:nvPr>
        </p:nvSpPr>
        <p:spPr/>
        <p:txBody>
          <a:bodyPr/>
          <a:lstStyle/>
          <a:p>
            <a:pPr>
              <a:defRPr/>
            </a:pPr>
            <a:r>
              <a:rPr lang="en-US" smtClean="0"/>
              <a:t>Module 12. Describing Motion Picture Resources</a:t>
            </a:r>
            <a:endParaRPr lang="en-US" dirty="0"/>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78</a:t>
            </a:fld>
            <a:endParaRPr lang="en-US"/>
          </a:p>
        </p:txBody>
      </p:sp>
    </p:spTree>
    <p:extLst>
      <p:ext uri="{BB962C8B-B14F-4D97-AF65-F5344CB8AC3E}">
        <p14:creationId xmlns:p14="http://schemas.microsoft.com/office/powerpoint/2010/main" val="40002941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 y="533400"/>
            <a:ext cx="2929631"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smtClean="0"/>
              <a:t>What’s the Title?</a:t>
            </a:r>
            <a:endParaRPr lang="en-US"/>
          </a:p>
        </p:txBody>
      </p:sp>
      <p:sp>
        <p:nvSpPr>
          <p:cNvPr id="4" name="Footer Placeholder 3"/>
          <p:cNvSpPr>
            <a:spLocks noGrp="1"/>
          </p:cNvSpPr>
          <p:nvPr>
            <p:ph type="ftr" sz="quarter" idx="11"/>
          </p:nvPr>
        </p:nvSpPr>
        <p:spPr/>
        <p:txBody>
          <a:bodyPr/>
          <a:lstStyle/>
          <a:p>
            <a:pPr>
              <a:defRPr/>
            </a:pPr>
            <a:r>
              <a:rPr lang="en-US" smtClean="0"/>
              <a:t>Module 12. Describing Motion Picture Resources</a:t>
            </a:r>
            <a:endParaRPr lang="en-US" dirty="0"/>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52</a:t>
            </a:fld>
            <a:endParaRPr lang="en-US"/>
          </a:p>
        </p:txBody>
      </p:sp>
      <p:pic>
        <p:nvPicPr>
          <p:cNvPr id="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67400" y="1828800"/>
            <a:ext cx="2805299" cy="3962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Content Placeholder 5" descr="M:\catshare\Maxwell\kubrick-800px\800px_Screen Shot 2012-10-29 at 9.42.12 AM.png"/>
          <p:cNvPicPr>
            <a:picLocks noGrp="1"/>
          </p:cNvPicPr>
          <p:nvPr>
            <p:ph idx="1"/>
          </p:nvPr>
        </p:nvPicPr>
        <p:blipFill>
          <a:blip r:embed="rId4" cstate="print">
            <a:extLst>
              <a:ext uri="{28A0092B-C50C-407E-A947-70E740481C1C}">
                <a14:useLocalDpi xmlns:a14="http://schemas.microsoft.com/office/drawing/2010/main" val="0"/>
              </a:ext>
            </a:extLst>
          </a:blip>
          <a:srcRect/>
          <a:stretch>
            <a:fillRect/>
          </a:stretch>
        </p:blipFill>
        <p:spPr bwMode="auto">
          <a:xfrm>
            <a:off x="1905000" y="3714750"/>
            <a:ext cx="3810000" cy="2381250"/>
          </a:xfrm>
          <a:prstGeom prst="rect">
            <a:avLst/>
          </a:prstGeom>
          <a:noFill/>
          <a:ln>
            <a:noFill/>
          </a:ln>
        </p:spPr>
      </p:pic>
      <p:pic>
        <p:nvPicPr>
          <p:cNvPr id="11" name="Content Placeholder 5" descr="M:\catshare\Maxwell\kubrick-800px\800px_Screen Shot 2012-10-29 at 9.42.03 AM.png"/>
          <p:cNvPicPr>
            <a:picLocks/>
          </p:cNvPicPr>
          <p:nvPr/>
        </p:nvPicPr>
        <p:blipFill>
          <a:blip r:embed="rId5" cstate="print">
            <a:extLst>
              <a:ext uri="{28A0092B-C50C-407E-A947-70E740481C1C}">
                <a14:useLocalDpi xmlns:a14="http://schemas.microsoft.com/office/drawing/2010/main" val="0"/>
              </a:ext>
            </a:extLst>
          </a:blip>
          <a:stretch>
            <a:fillRect/>
          </a:stretch>
        </p:blipFill>
        <p:spPr bwMode="auto">
          <a:xfrm>
            <a:off x="1905000" y="1352550"/>
            <a:ext cx="3810000" cy="238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4891343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Digital File Characteristic (3.19)</a:t>
            </a:r>
            <a:endParaRPr lang="en-US"/>
          </a:p>
        </p:txBody>
      </p:sp>
      <p:sp>
        <p:nvSpPr>
          <p:cNvPr id="3" name="Content Placeholder 2"/>
          <p:cNvSpPr>
            <a:spLocks noGrp="1"/>
          </p:cNvSpPr>
          <p:nvPr>
            <p:ph idx="1"/>
          </p:nvPr>
        </p:nvSpPr>
        <p:spPr/>
        <p:txBody>
          <a:bodyPr/>
          <a:lstStyle/>
          <a:p>
            <a:r>
              <a:rPr lang="en-US" smtClean="0"/>
              <a:t>Record in 347</a:t>
            </a:r>
          </a:p>
          <a:p>
            <a:pPr lvl="1"/>
            <a:r>
              <a:rPr lang="en-US" smtClean="0"/>
              <a:t>Regional encoding in $e</a:t>
            </a:r>
          </a:p>
          <a:p>
            <a:pPr marL="914400" lvl="2" indent="0">
              <a:buNone/>
            </a:pPr>
            <a:r>
              <a:rPr lang="en-US" smtClean="0"/>
              <a:t>347	$e region 1</a:t>
            </a:r>
          </a:p>
          <a:p>
            <a:pPr marL="914400" lvl="2" indent="0">
              <a:buNone/>
            </a:pPr>
            <a:r>
              <a:rPr lang="en-US" smtClean="0"/>
              <a:t>347	$e all regions</a:t>
            </a:r>
          </a:p>
          <a:p>
            <a:pPr marL="114300" indent="0">
              <a:buNone/>
            </a:pPr>
            <a:r>
              <a:rPr lang="en-US" smtClean="0"/>
              <a:t>Symbols you may find on DVD containers:</a:t>
            </a:r>
            <a:endParaRPr lang="en-US"/>
          </a:p>
          <a:p>
            <a:pPr marL="914400" lvl="2" indent="0">
              <a:buNone/>
            </a:pPr>
            <a:endParaRPr lang="en-US"/>
          </a:p>
        </p:txBody>
      </p:sp>
      <p:sp>
        <p:nvSpPr>
          <p:cNvPr id="4" name="Footer Placeholder 3"/>
          <p:cNvSpPr>
            <a:spLocks noGrp="1"/>
          </p:cNvSpPr>
          <p:nvPr>
            <p:ph type="ftr" sz="quarter" idx="11"/>
          </p:nvPr>
        </p:nvSpPr>
        <p:spPr/>
        <p:txBody>
          <a:bodyPr/>
          <a:lstStyle/>
          <a:p>
            <a:pPr>
              <a:defRPr/>
            </a:pPr>
            <a:r>
              <a:rPr lang="en-US" smtClean="0"/>
              <a:t>Module 12. Describing Motion Picture Resources</a:t>
            </a:r>
            <a:endParaRPr lang="en-US" dirty="0"/>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79</a:t>
            </a:fld>
            <a:endParaRPr lang="en-US"/>
          </a:p>
        </p:txBody>
      </p:sp>
      <p:pic>
        <p:nvPicPr>
          <p:cNvPr id="6" name="Picture 5" descr="http://gmaskew.com/pictures/dw_art/RegionsLogo.gif"/>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91000" y="4419600"/>
            <a:ext cx="609600" cy="609600"/>
          </a:xfrm>
          <a:prstGeom prst="rect">
            <a:avLst/>
          </a:prstGeom>
          <a:noFill/>
          <a:ln>
            <a:noFill/>
          </a:ln>
        </p:spPr>
      </p:pic>
      <p:pic>
        <p:nvPicPr>
          <p:cNvPr id="1026" name="Picture 2" descr="http://gmaskew.com/pictures/dw_art/region1.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95600" y="4419600"/>
            <a:ext cx="609600" cy="609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01129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Digital File Characteristic (3.19)</a:t>
            </a:r>
            <a:endParaRPr lang="en-US"/>
          </a:p>
        </p:txBody>
      </p:sp>
      <p:sp>
        <p:nvSpPr>
          <p:cNvPr id="3" name="Content Placeholder 2"/>
          <p:cNvSpPr>
            <a:spLocks noGrp="1"/>
          </p:cNvSpPr>
          <p:nvPr>
            <p:ph idx="1"/>
          </p:nvPr>
        </p:nvSpPr>
        <p:spPr/>
        <p:txBody>
          <a:bodyPr/>
          <a:lstStyle/>
          <a:p>
            <a:pPr marL="114300" indent="0">
              <a:buNone/>
            </a:pPr>
            <a:r>
              <a:rPr lang="en-US" sz="2400" dirty="0"/>
              <a:t>End the 347 field with $2 </a:t>
            </a:r>
            <a:r>
              <a:rPr lang="en-US" sz="2400" dirty="0" err="1"/>
              <a:t>rda</a:t>
            </a:r>
            <a:r>
              <a:rPr lang="en-US" sz="2400" dirty="0"/>
              <a:t> if you’ve used the vocabulary prescribed by RDA.</a:t>
            </a:r>
          </a:p>
          <a:p>
            <a:pPr marL="114300" indent="0">
              <a:buNone/>
            </a:pPr>
            <a:endParaRPr lang="en-US" sz="2400" dirty="0" smtClean="0"/>
          </a:p>
          <a:p>
            <a:pPr marL="114300" indent="0">
              <a:buNone/>
            </a:pPr>
            <a:r>
              <a:rPr lang="en-US" sz="2400" dirty="0" smtClean="0"/>
              <a:t>245 </a:t>
            </a:r>
            <a:r>
              <a:rPr lang="en-US" sz="2400" dirty="0"/>
              <a:t>04 $a The little princess ; $b Shirley Temple festival.</a:t>
            </a:r>
          </a:p>
          <a:p>
            <a:pPr marL="114300" indent="0">
              <a:buNone/>
            </a:pPr>
            <a:r>
              <a:rPr lang="en-US" sz="2400" dirty="0"/>
              <a:t>347	 </a:t>
            </a:r>
            <a:r>
              <a:rPr lang="en-US" sz="2400" dirty="0" smtClean="0"/>
              <a:t>$</a:t>
            </a:r>
            <a:r>
              <a:rPr lang="en-US" sz="2400" dirty="0"/>
              <a:t>a </a:t>
            </a:r>
            <a:r>
              <a:rPr lang="en-US" sz="2400" b="1" dirty="0">
                <a:solidFill>
                  <a:srgbClr val="FF0000"/>
                </a:solidFill>
              </a:rPr>
              <a:t>video file </a:t>
            </a:r>
            <a:r>
              <a:rPr lang="en-US" sz="2400" dirty="0"/>
              <a:t>$b</a:t>
            </a:r>
            <a:r>
              <a:rPr lang="en-US" sz="2400" b="1" dirty="0"/>
              <a:t> </a:t>
            </a:r>
            <a:r>
              <a:rPr lang="en-US" sz="2400" b="1" dirty="0">
                <a:solidFill>
                  <a:srgbClr val="FF0000"/>
                </a:solidFill>
              </a:rPr>
              <a:t>DVD video </a:t>
            </a:r>
            <a:r>
              <a:rPr lang="en-US" sz="2400" dirty="0"/>
              <a:t>$e</a:t>
            </a:r>
            <a:r>
              <a:rPr lang="en-US" sz="2400" b="1" dirty="0"/>
              <a:t> </a:t>
            </a:r>
            <a:r>
              <a:rPr lang="en-US" sz="2400" b="1" dirty="0" smtClean="0">
                <a:solidFill>
                  <a:srgbClr val="FF0000"/>
                </a:solidFill>
              </a:rPr>
              <a:t>all regions </a:t>
            </a:r>
            <a:r>
              <a:rPr lang="en-US" sz="2400" dirty="0" smtClean="0"/>
              <a:t>$2</a:t>
            </a:r>
            <a:r>
              <a:rPr lang="en-US" sz="2400" b="1" dirty="0" smtClean="0"/>
              <a:t> </a:t>
            </a:r>
            <a:r>
              <a:rPr lang="en-US" sz="2400" b="1" dirty="0" err="1">
                <a:solidFill>
                  <a:srgbClr val="FF0000"/>
                </a:solidFill>
              </a:rPr>
              <a:t>rda</a:t>
            </a:r>
            <a:endParaRPr lang="en-US" sz="2400" dirty="0">
              <a:solidFill>
                <a:srgbClr val="FF0000"/>
              </a:solidFill>
            </a:endParaRPr>
          </a:p>
          <a:p>
            <a:pPr marL="114300" indent="0">
              <a:buNone/>
            </a:pPr>
            <a:endParaRPr lang="en-US" sz="2400" dirty="0"/>
          </a:p>
          <a:p>
            <a:pPr marL="114300" indent="0">
              <a:buNone/>
            </a:pPr>
            <a:r>
              <a:rPr lang="en-US" sz="2400" dirty="0"/>
              <a:t>245 00 $a Fear and desire / $c written by Howard </a:t>
            </a:r>
            <a:r>
              <a:rPr lang="en-US" sz="2400" dirty="0" err="1"/>
              <a:t>Sackler</a:t>
            </a:r>
            <a:r>
              <a:rPr lang="en-US" sz="2400" dirty="0"/>
              <a:t> ; produced by Stanley Kubrick ; associate producer, Martin </a:t>
            </a:r>
            <a:r>
              <a:rPr lang="en-US" sz="2400" dirty="0" err="1"/>
              <a:t>Perveler</a:t>
            </a:r>
            <a:r>
              <a:rPr lang="en-US" sz="2400" dirty="0"/>
              <a:t>. </a:t>
            </a:r>
            <a:endParaRPr lang="en-US" sz="2400" dirty="0" smtClean="0"/>
          </a:p>
          <a:p>
            <a:pPr marL="114300" indent="0">
              <a:buNone/>
            </a:pPr>
            <a:r>
              <a:rPr lang="en-US" sz="2400" dirty="0" smtClean="0"/>
              <a:t>347</a:t>
            </a:r>
            <a:r>
              <a:rPr lang="en-US" sz="2400" dirty="0"/>
              <a:t>	</a:t>
            </a:r>
            <a:r>
              <a:rPr lang="en-US" sz="2400" dirty="0" smtClean="0"/>
              <a:t> $</a:t>
            </a:r>
            <a:r>
              <a:rPr lang="en-US" sz="2400" dirty="0"/>
              <a:t>a </a:t>
            </a:r>
            <a:r>
              <a:rPr lang="en-US" sz="2400" b="1" dirty="0" smtClean="0">
                <a:solidFill>
                  <a:srgbClr val="FF0000"/>
                </a:solidFill>
              </a:rPr>
              <a:t>video file </a:t>
            </a:r>
            <a:r>
              <a:rPr lang="en-US" sz="2400" dirty="0" smtClean="0"/>
              <a:t>$b</a:t>
            </a:r>
            <a:r>
              <a:rPr lang="en-US" sz="2400" b="1" dirty="0" smtClean="0"/>
              <a:t> </a:t>
            </a:r>
            <a:r>
              <a:rPr lang="en-US" sz="2400" b="1" dirty="0">
                <a:solidFill>
                  <a:srgbClr val="FF0000"/>
                </a:solidFill>
              </a:rPr>
              <a:t>DVD video </a:t>
            </a:r>
            <a:r>
              <a:rPr lang="en-US" sz="2400" dirty="0"/>
              <a:t>$e</a:t>
            </a:r>
            <a:r>
              <a:rPr lang="en-US" sz="2400" b="1" dirty="0"/>
              <a:t> </a:t>
            </a:r>
            <a:r>
              <a:rPr lang="en-US" sz="2400" b="1" dirty="0" smtClean="0">
                <a:solidFill>
                  <a:srgbClr val="FF0000"/>
                </a:solidFill>
              </a:rPr>
              <a:t>region 1 </a:t>
            </a:r>
            <a:r>
              <a:rPr lang="en-US" sz="2400" dirty="0"/>
              <a:t>$2</a:t>
            </a:r>
            <a:r>
              <a:rPr lang="en-US" sz="2400" b="1" dirty="0"/>
              <a:t> </a:t>
            </a:r>
            <a:r>
              <a:rPr lang="en-US" sz="2400" b="1" dirty="0" err="1">
                <a:solidFill>
                  <a:srgbClr val="FF0000"/>
                </a:solidFill>
              </a:rPr>
              <a:t>rda</a:t>
            </a:r>
            <a:endParaRPr lang="en-US" sz="2400" dirty="0">
              <a:solidFill>
                <a:srgbClr val="FF0000"/>
              </a:solidFill>
            </a:endParaRPr>
          </a:p>
        </p:txBody>
      </p:sp>
      <p:sp>
        <p:nvSpPr>
          <p:cNvPr id="4" name="Footer Placeholder 3"/>
          <p:cNvSpPr>
            <a:spLocks noGrp="1"/>
          </p:cNvSpPr>
          <p:nvPr>
            <p:ph type="ftr" sz="quarter" idx="11"/>
          </p:nvPr>
        </p:nvSpPr>
        <p:spPr/>
        <p:txBody>
          <a:bodyPr/>
          <a:lstStyle/>
          <a:p>
            <a:pPr>
              <a:defRPr/>
            </a:pPr>
            <a:r>
              <a:rPr lang="en-US" smtClean="0"/>
              <a:t>Module 12. Describing Motion Picture Resources</a:t>
            </a:r>
            <a:endParaRPr lang="en-US" dirty="0"/>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80</a:t>
            </a:fld>
            <a:endParaRPr lang="en-US"/>
          </a:p>
        </p:txBody>
      </p:sp>
    </p:spTree>
    <p:extLst>
      <p:ext uri="{BB962C8B-B14F-4D97-AF65-F5344CB8AC3E}">
        <p14:creationId xmlns:p14="http://schemas.microsoft.com/office/powerpoint/2010/main" val="5744082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Series Statement</a:t>
            </a:r>
            <a:endParaRPr lang="en-US"/>
          </a:p>
        </p:txBody>
      </p:sp>
      <p:sp>
        <p:nvSpPr>
          <p:cNvPr id="3" name="Content Placeholder 2"/>
          <p:cNvSpPr>
            <a:spLocks noGrp="1"/>
          </p:cNvSpPr>
          <p:nvPr>
            <p:ph idx="1"/>
          </p:nvPr>
        </p:nvSpPr>
        <p:spPr/>
        <p:txBody>
          <a:bodyPr/>
          <a:lstStyle/>
          <a:p>
            <a:r>
              <a:rPr lang="en-US" smtClean="0"/>
              <a:t>Record series statement if present on the item (no different from any other format)</a:t>
            </a:r>
            <a:endParaRPr lang="en-US"/>
          </a:p>
        </p:txBody>
      </p:sp>
      <p:sp>
        <p:nvSpPr>
          <p:cNvPr id="4" name="Footer Placeholder 3"/>
          <p:cNvSpPr>
            <a:spLocks noGrp="1"/>
          </p:cNvSpPr>
          <p:nvPr>
            <p:ph type="ftr" sz="quarter" idx="11"/>
          </p:nvPr>
        </p:nvSpPr>
        <p:spPr/>
        <p:txBody>
          <a:bodyPr/>
          <a:lstStyle/>
          <a:p>
            <a:pPr>
              <a:defRPr/>
            </a:pPr>
            <a:r>
              <a:rPr lang="en-US" smtClean="0"/>
              <a:t>Module 12. Describing Motion Picture Resources</a:t>
            </a:r>
            <a:endParaRPr lang="en-US" dirty="0"/>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81</a:t>
            </a:fld>
            <a:endParaRPr lang="en-US"/>
          </a:p>
        </p:txBody>
      </p:sp>
    </p:spTree>
    <p:extLst>
      <p:ext uri="{BB962C8B-B14F-4D97-AF65-F5344CB8AC3E}">
        <p14:creationId xmlns:p14="http://schemas.microsoft.com/office/powerpoint/2010/main" val="55595661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Notes</a:t>
            </a:r>
            <a:endParaRPr lang="en-US"/>
          </a:p>
        </p:txBody>
      </p:sp>
      <p:sp>
        <p:nvSpPr>
          <p:cNvPr id="3" name="Content Placeholder 2"/>
          <p:cNvSpPr>
            <a:spLocks noGrp="1"/>
          </p:cNvSpPr>
          <p:nvPr>
            <p:ph idx="1"/>
          </p:nvPr>
        </p:nvSpPr>
        <p:spPr>
          <a:xfrm>
            <a:off x="457200" y="1295400"/>
            <a:ext cx="8229600" cy="4525963"/>
          </a:xfrm>
        </p:spPr>
        <p:txBody>
          <a:bodyPr/>
          <a:lstStyle/>
          <a:p>
            <a:r>
              <a:rPr lang="en-US" sz="2800" smtClean="0"/>
              <a:t>Record notes as appropriate. </a:t>
            </a:r>
          </a:p>
          <a:p>
            <a:pPr lvl="1"/>
            <a:r>
              <a:rPr lang="en-US" sz="2400" smtClean="0"/>
              <a:t>Intended audience (RDA 7.7, MARC 521)</a:t>
            </a:r>
          </a:p>
          <a:p>
            <a:pPr marL="914400" lvl="2" indent="0">
              <a:buNone/>
            </a:pPr>
            <a:r>
              <a:rPr lang="en-US" sz="2000" smtClean="0"/>
              <a:t>521 8_ $a Not rated</a:t>
            </a:r>
          </a:p>
          <a:p>
            <a:pPr marL="914400" lvl="2" indent="0">
              <a:buNone/>
            </a:pPr>
            <a:r>
              <a:rPr lang="en-US" sz="2000" smtClean="0"/>
              <a:t>521 8_ $a </a:t>
            </a:r>
            <a:r>
              <a:rPr lang="en-US" sz="2000"/>
              <a:t>MPAA rating: PG-13 </a:t>
            </a:r>
            <a:endParaRPr lang="en-US" sz="2000" smtClean="0"/>
          </a:p>
          <a:p>
            <a:pPr marL="914400" lvl="2" indent="0">
              <a:buNone/>
            </a:pPr>
            <a:endParaRPr lang="en-US" sz="2000" smtClean="0"/>
          </a:p>
          <a:p>
            <a:pPr lvl="1"/>
            <a:r>
              <a:rPr lang="en-US" sz="2400" smtClean="0"/>
              <a:t>summary of content (RDA 7.10, MARC 520)</a:t>
            </a:r>
          </a:p>
          <a:p>
            <a:pPr marL="914400" lvl="2" indent="0">
              <a:buNone/>
            </a:pPr>
            <a:r>
              <a:rPr lang="en-US" sz="1800" smtClean="0"/>
              <a:t>520   $a </a:t>
            </a:r>
            <a:r>
              <a:rPr lang="en-US" sz="1800"/>
              <a:t>A plane carrying four soldiers crashes in a forest behind enemy lines in an unnamed country. Desperate to escape, the group plans to build a raft and travel up the river into allied country. However, they are sidetracked by a local woman who stumbles across them in the woods, and the nearby presence of an enemy general who one member of the group is determined to kill</a:t>
            </a:r>
            <a:r>
              <a:rPr lang="en-US" sz="1800" smtClean="0"/>
              <a:t>.</a:t>
            </a:r>
            <a:endParaRPr lang="en-US" sz="2000"/>
          </a:p>
          <a:p>
            <a:pPr lvl="2"/>
            <a:endParaRPr lang="en-US" sz="2000"/>
          </a:p>
        </p:txBody>
      </p:sp>
      <p:sp>
        <p:nvSpPr>
          <p:cNvPr id="4" name="Footer Placeholder 3"/>
          <p:cNvSpPr>
            <a:spLocks noGrp="1"/>
          </p:cNvSpPr>
          <p:nvPr>
            <p:ph type="ftr" sz="quarter" idx="11"/>
          </p:nvPr>
        </p:nvSpPr>
        <p:spPr/>
        <p:txBody>
          <a:bodyPr/>
          <a:lstStyle/>
          <a:p>
            <a:pPr>
              <a:defRPr/>
            </a:pPr>
            <a:r>
              <a:rPr lang="en-US" smtClean="0"/>
              <a:t>Module 12. Describing Motion Picture Resources</a:t>
            </a:r>
            <a:endParaRPr lang="en-US" dirty="0"/>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82</a:t>
            </a:fld>
            <a:endParaRPr lang="en-US"/>
          </a:p>
        </p:txBody>
      </p:sp>
    </p:spTree>
    <p:extLst>
      <p:ext uri="{BB962C8B-B14F-4D97-AF65-F5344CB8AC3E}">
        <p14:creationId xmlns:p14="http://schemas.microsoft.com/office/powerpoint/2010/main" val="85480801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Notes</a:t>
            </a:r>
            <a:endParaRPr lang="en-US"/>
          </a:p>
        </p:txBody>
      </p:sp>
      <p:sp>
        <p:nvSpPr>
          <p:cNvPr id="3" name="Content Placeholder 2"/>
          <p:cNvSpPr>
            <a:spLocks noGrp="1"/>
          </p:cNvSpPr>
          <p:nvPr>
            <p:ph idx="1"/>
          </p:nvPr>
        </p:nvSpPr>
        <p:spPr>
          <a:xfrm>
            <a:off x="457200" y="1143000"/>
            <a:ext cx="8229600" cy="5181600"/>
          </a:xfrm>
        </p:spPr>
        <p:txBody>
          <a:bodyPr/>
          <a:lstStyle/>
          <a:p>
            <a:r>
              <a:rPr lang="en-US" sz="2800" smtClean="0"/>
              <a:t>Record notes as appropriate. </a:t>
            </a:r>
          </a:p>
          <a:p>
            <a:pPr lvl="1"/>
            <a:r>
              <a:rPr lang="en-US" sz="2400" smtClean="0"/>
              <a:t>Contents (RDA chapter 25, MARC 505)</a:t>
            </a:r>
          </a:p>
          <a:p>
            <a:pPr marL="914400" lvl="2" indent="0">
              <a:buNone/>
            </a:pPr>
            <a:r>
              <a:rPr lang="en-US" sz="2000" smtClean="0"/>
              <a:t>505 0_ $a The </a:t>
            </a:r>
            <a:r>
              <a:rPr lang="en-US" sz="2000"/>
              <a:t>little princess / </a:t>
            </a:r>
            <a:r>
              <a:rPr lang="en-US" sz="2000" smtClean="0"/>
              <a:t>Twentieth Century-Fox </a:t>
            </a:r>
            <a:r>
              <a:rPr lang="en-US" sz="2000"/>
              <a:t>; </a:t>
            </a:r>
            <a:r>
              <a:rPr lang="en-US" sz="2000" smtClean="0"/>
              <a:t>Darryl </a:t>
            </a:r>
            <a:r>
              <a:rPr lang="en-US" sz="2000"/>
              <a:t>F. </a:t>
            </a:r>
            <a:r>
              <a:rPr lang="en-US" sz="2000" smtClean="0"/>
              <a:t>Zanuck, in charge of production </a:t>
            </a:r>
            <a:r>
              <a:rPr lang="en-US" sz="2000"/>
              <a:t>; directed by Walter Lang ; screen play by Ethel Hill and Walter </a:t>
            </a:r>
            <a:r>
              <a:rPr lang="en-US" sz="2000" smtClean="0"/>
              <a:t>Ferris -- Shirley </a:t>
            </a:r>
            <a:r>
              <a:rPr lang="en-US" sz="2000"/>
              <a:t>Temple festival: </a:t>
            </a:r>
            <a:r>
              <a:rPr lang="en-US" sz="2000" smtClean="0"/>
              <a:t>War </a:t>
            </a:r>
            <a:r>
              <a:rPr lang="en-US" sz="2000"/>
              <a:t>babies / </a:t>
            </a:r>
            <a:r>
              <a:rPr lang="en-US" sz="2000" smtClean="0"/>
              <a:t>released </a:t>
            </a:r>
            <a:r>
              <a:rPr lang="en-US" sz="2000"/>
              <a:t>by Comedy House -- </a:t>
            </a:r>
            <a:r>
              <a:rPr lang="en-US" sz="2000" smtClean="0"/>
              <a:t>Kid </a:t>
            </a:r>
            <a:r>
              <a:rPr lang="en-US" sz="2000"/>
              <a:t>in Africa / </a:t>
            </a:r>
            <a:r>
              <a:rPr lang="en-US" sz="2000" smtClean="0"/>
              <a:t>directed </a:t>
            </a:r>
            <a:r>
              <a:rPr lang="en-US" sz="2000"/>
              <a:t>by Jack Hays -- </a:t>
            </a:r>
            <a:r>
              <a:rPr lang="en-US" sz="2000" smtClean="0"/>
              <a:t>Dora's </a:t>
            </a:r>
            <a:r>
              <a:rPr lang="en-US" sz="2000"/>
              <a:t>dunking doughnuts / </a:t>
            </a:r>
            <a:r>
              <a:rPr lang="en-US" sz="2000" smtClean="0"/>
              <a:t>directed </a:t>
            </a:r>
            <a:r>
              <a:rPr lang="en-US" sz="2000"/>
              <a:t>by Harry J. Edwards ; story and dialogue, Ernest Pagano, Edwart Adamson -- </a:t>
            </a:r>
            <a:r>
              <a:rPr lang="en-US" sz="2000" smtClean="0"/>
              <a:t>Pardon </a:t>
            </a:r>
            <a:r>
              <a:rPr lang="en-US" sz="2000"/>
              <a:t>my pups / </a:t>
            </a:r>
            <a:r>
              <a:rPr lang="en-US" sz="2000" smtClean="0"/>
              <a:t>directed </a:t>
            </a:r>
            <a:r>
              <a:rPr lang="en-US" sz="2000"/>
              <a:t>by Charles Lamont</a:t>
            </a:r>
            <a:r>
              <a:rPr lang="en-US" sz="2000" smtClean="0"/>
              <a:t>.</a:t>
            </a:r>
          </a:p>
          <a:p>
            <a:pPr marL="914400" lvl="2" indent="0">
              <a:buNone/>
            </a:pPr>
            <a:endParaRPr lang="en-US" sz="2000"/>
          </a:p>
          <a:p>
            <a:pPr lvl="1"/>
            <a:r>
              <a:rPr lang="en-US" sz="2400" smtClean="0"/>
              <a:t>Place and date of capture (RDA, 7.11, MARC 518)</a:t>
            </a:r>
          </a:p>
          <a:p>
            <a:pPr marL="914400" lvl="2" indent="0">
              <a:buNone/>
            </a:pPr>
            <a:r>
              <a:rPr lang="en-US" sz="2000"/>
              <a:t>518	$a Filmed on location in Rome and Venice from January through June 1976.</a:t>
            </a:r>
            <a:endParaRPr lang="en-US"/>
          </a:p>
        </p:txBody>
      </p:sp>
      <p:sp>
        <p:nvSpPr>
          <p:cNvPr id="4" name="Footer Placeholder 3"/>
          <p:cNvSpPr>
            <a:spLocks noGrp="1"/>
          </p:cNvSpPr>
          <p:nvPr>
            <p:ph type="ftr" sz="quarter" idx="11"/>
          </p:nvPr>
        </p:nvSpPr>
        <p:spPr/>
        <p:txBody>
          <a:bodyPr/>
          <a:lstStyle/>
          <a:p>
            <a:pPr>
              <a:defRPr/>
            </a:pPr>
            <a:r>
              <a:rPr lang="en-US" smtClean="0"/>
              <a:t>Module 12. Describing Motion Picture Resources</a:t>
            </a:r>
            <a:endParaRPr lang="en-US" dirty="0"/>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83</a:t>
            </a:fld>
            <a:endParaRPr lang="en-US"/>
          </a:p>
        </p:txBody>
      </p:sp>
    </p:spTree>
    <p:extLst>
      <p:ext uri="{BB962C8B-B14F-4D97-AF65-F5344CB8AC3E}">
        <p14:creationId xmlns:p14="http://schemas.microsoft.com/office/powerpoint/2010/main" val="414055552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Notes</a:t>
            </a:r>
            <a:endParaRPr lang="en-US"/>
          </a:p>
        </p:txBody>
      </p:sp>
      <p:sp>
        <p:nvSpPr>
          <p:cNvPr id="3" name="Content Placeholder 2"/>
          <p:cNvSpPr>
            <a:spLocks noGrp="1"/>
          </p:cNvSpPr>
          <p:nvPr>
            <p:ph idx="1"/>
          </p:nvPr>
        </p:nvSpPr>
        <p:spPr>
          <a:xfrm>
            <a:off x="457200" y="1447800"/>
            <a:ext cx="8229600" cy="4525963"/>
          </a:xfrm>
        </p:spPr>
        <p:txBody>
          <a:bodyPr/>
          <a:lstStyle/>
          <a:p>
            <a:r>
              <a:rPr lang="en-US" sz="2800" smtClean="0"/>
              <a:t>Record notes as appropriate. </a:t>
            </a:r>
          </a:p>
          <a:p>
            <a:pPr lvl="1"/>
            <a:r>
              <a:rPr lang="en-US" sz="2400" smtClean="0"/>
              <a:t>Language of the content (including dubbing and subtitles) (RDA 7.12, 7.14, MARC 546)</a:t>
            </a:r>
          </a:p>
          <a:p>
            <a:pPr marL="914400" lvl="2" indent="0">
              <a:buNone/>
            </a:pPr>
            <a:r>
              <a:rPr lang="en-US" sz="2000" smtClean="0"/>
              <a:t>546	$a </a:t>
            </a:r>
            <a:r>
              <a:rPr lang="en-US" sz="2000"/>
              <a:t>In Spanish with optional English subtitles. </a:t>
            </a:r>
            <a:endParaRPr lang="en-US" sz="2000" smtClean="0"/>
          </a:p>
          <a:p>
            <a:pPr marL="914400" lvl="2" indent="0">
              <a:buNone/>
            </a:pPr>
            <a:endParaRPr lang="en-US" sz="2000" smtClean="0"/>
          </a:p>
          <a:p>
            <a:pPr lvl="1"/>
            <a:r>
              <a:rPr lang="en-US" sz="2400" smtClean="0"/>
              <a:t>Accessibility content (RDA 7.14, MARC 500 or 546)</a:t>
            </a:r>
          </a:p>
          <a:p>
            <a:pPr marL="914400" lvl="2" indent="0">
              <a:buNone/>
            </a:pPr>
            <a:r>
              <a:rPr lang="en-US" sz="2000" smtClean="0"/>
              <a:t>500	$a Closed captioning.</a:t>
            </a:r>
          </a:p>
          <a:p>
            <a:pPr marL="914400" lvl="2" indent="0">
              <a:buNone/>
            </a:pPr>
            <a:r>
              <a:rPr lang="en-US" sz="2000" smtClean="0"/>
              <a:t>546	$a </a:t>
            </a:r>
            <a:r>
              <a:rPr lang="en-US" sz="2000"/>
              <a:t>Closed captioning in </a:t>
            </a:r>
            <a:r>
              <a:rPr lang="en-US" sz="2000" smtClean="0"/>
              <a:t>German.</a:t>
            </a:r>
          </a:p>
          <a:p>
            <a:pPr marL="914400" lvl="2" indent="0">
              <a:buNone/>
            </a:pPr>
            <a:endParaRPr lang="en-US" sz="2000" smtClean="0"/>
          </a:p>
          <a:p>
            <a:pPr marL="971550" lvl="1" indent="-457200"/>
            <a:r>
              <a:rPr lang="en-US" sz="2400" smtClean="0"/>
              <a:t>Awards</a:t>
            </a:r>
          </a:p>
          <a:p>
            <a:pPr marL="914400" lvl="2" indent="0">
              <a:buNone/>
            </a:pPr>
            <a:r>
              <a:rPr lang="en-US" sz="2000"/>
              <a:t>586	$a 2012 Academy Awards for Best Achievement in Art </a:t>
            </a:r>
            <a:r>
              <a:rPr lang="en-US" sz="2000" smtClean="0"/>
              <a:t>Direction.</a:t>
            </a:r>
            <a:endParaRPr lang="en-US" sz="2000"/>
          </a:p>
          <a:p>
            <a:pPr lvl="2"/>
            <a:endParaRPr lang="en-US"/>
          </a:p>
        </p:txBody>
      </p:sp>
      <p:sp>
        <p:nvSpPr>
          <p:cNvPr id="4" name="Footer Placeholder 3"/>
          <p:cNvSpPr>
            <a:spLocks noGrp="1"/>
          </p:cNvSpPr>
          <p:nvPr>
            <p:ph type="ftr" sz="quarter" idx="11"/>
          </p:nvPr>
        </p:nvSpPr>
        <p:spPr/>
        <p:txBody>
          <a:bodyPr/>
          <a:lstStyle/>
          <a:p>
            <a:pPr>
              <a:defRPr/>
            </a:pPr>
            <a:r>
              <a:rPr lang="en-US" smtClean="0"/>
              <a:t>Module 12. Describing Motion Picture Resources</a:t>
            </a:r>
            <a:endParaRPr lang="en-US" dirty="0"/>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84</a:t>
            </a:fld>
            <a:endParaRPr lang="en-US"/>
          </a:p>
        </p:txBody>
      </p:sp>
    </p:spTree>
    <p:extLst>
      <p:ext uri="{BB962C8B-B14F-4D97-AF65-F5344CB8AC3E}">
        <p14:creationId xmlns:p14="http://schemas.microsoft.com/office/powerpoint/2010/main" val="238506369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Notes: Aspect ratio (7.19)</a:t>
            </a:r>
            <a:endParaRPr lang="en-US"/>
          </a:p>
        </p:txBody>
      </p:sp>
      <p:sp>
        <p:nvSpPr>
          <p:cNvPr id="3" name="Content Placeholder 2"/>
          <p:cNvSpPr>
            <a:spLocks noGrp="1"/>
          </p:cNvSpPr>
          <p:nvPr>
            <p:ph idx="1"/>
          </p:nvPr>
        </p:nvSpPr>
        <p:spPr>
          <a:xfrm>
            <a:off x="457199" y="1219200"/>
            <a:ext cx="8229600" cy="4525963"/>
          </a:xfrm>
        </p:spPr>
        <p:txBody>
          <a:bodyPr/>
          <a:lstStyle/>
          <a:p>
            <a:pPr marL="571500" indent="-457200"/>
            <a:r>
              <a:rPr lang="en-US" smtClean="0"/>
              <a:t>Aspect ratio = the </a:t>
            </a:r>
            <a:r>
              <a:rPr lang="en-US"/>
              <a:t>ratio of the width to the height of a moving image</a:t>
            </a:r>
            <a:endParaRPr lang="en-US" smtClean="0"/>
          </a:p>
          <a:p>
            <a:pPr marL="571500" indent="-457200"/>
            <a:r>
              <a:rPr lang="en-US" smtClean="0"/>
              <a:t>Look for a ratio on the container</a:t>
            </a:r>
            <a:endParaRPr lang="en-US"/>
          </a:p>
        </p:txBody>
      </p:sp>
      <p:sp>
        <p:nvSpPr>
          <p:cNvPr id="4" name="Footer Placeholder 3"/>
          <p:cNvSpPr>
            <a:spLocks noGrp="1"/>
          </p:cNvSpPr>
          <p:nvPr>
            <p:ph type="ftr" sz="quarter" idx="11"/>
          </p:nvPr>
        </p:nvSpPr>
        <p:spPr/>
        <p:txBody>
          <a:bodyPr/>
          <a:lstStyle/>
          <a:p>
            <a:pPr>
              <a:defRPr/>
            </a:pPr>
            <a:r>
              <a:rPr lang="en-US" smtClean="0"/>
              <a:t>Module 12. Describing Motion Picture Resources</a:t>
            </a:r>
            <a:endParaRPr lang="en-US" dirty="0"/>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85</a:t>
            </a:fld>
            <a:endParaRPr lang="en-US"/>
          </a:p>
        </p:txBody>
      </p:sp>
      <p:pic>
        <p:nvPicPr>
          <p:cNvPr id="6" name="Picture 5" descr="http://onvideos.files.wordpress.com/2011/12/aspectratio.png?w=584"/>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62137" y="2819400"/>
            <a:ext cx="5419725" cy="3171825"/>
          </a:xfrm>
          <a:prstGeom prst="rect">
            <a:avLst/>
          </a:prstGeom>
          <a:noFill/>
          <a:ln>
            <a:noFill/>
          </a:ln>
        </p:spPr>
      </p:pic>
      <p:sp>
        <p:nvSpPr>
          <p:cNvPr id="7" name="Content Placeholder 2"/>
          <p:cNvSpPr txBox="1">
            <a:spLocks/>
          </p:cNvSpPr>
          <p:nvPr/>
        </p:nvSpPr>
        <p:spPr bwMode="auto">
          <a:xfrm>
            <a:off x="2971800" y="5943600"/>
            <a:ext cx="5105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14300" indent="0">
              <a:buNone/>
            </a:pPr>
            <a:r>
              <a:rPr lang="en-US" sz="2000" b="1" smtClean="0"/>
              <a:t>credit: onvideos.wordpress.com</a:t>
            </a:r>
            <a:endParaRPr lang="en-US" sz="2000"/>
          </a:p>
        </p:txBody>
      </p:sp>
    </p:spTree>
    <p:extLst>
      <p:ext uri="{BB962C8B-B14F-4D97-AF65-F5344CB8AC3E}">
        <p14:creationId xmlns:p14="http://schemas.microsoft.com/office/powerpoint/2010/main" val="167040266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Notes: Aspect ratio (7.19)</a:t>
            </a:r>
            <a:endParaRPr lang="en-US"/>
          </a:p>
        </p:txBody>
      </p:sp>
      <p:sp>
        <p:nvSpPr>
          <p:cNvPr id="3" name="Content Placeholder 2"/>
          <p:cNvSpPr>
            <a:spLocks noGrp="1"/>
          </p:cNvSpPr>
          <p:nvPr>
            <p:ph idx="1"/>
          </p:nvPr>
        </p:nvSpPr>
        <p:spPr>
          <a:xfrm>
            <a:off x="457199" y="1219200"/>
            <a:ext cx="8229600" cy="4525963"/>
          </a:xfrm>
        </p:spPr>
        <p:txBody>
          <a:bodyPr/>
          <a:lstStyle/>
          <a:p>
            <a:pPr marL="514350" lvl="1" indent="0">
              <a:buNone/>
            </a:pPr>
            <a:r>
              <a:rPr lang="en-US"/>
              <a:t>Record in MARC 500:</a:t>
            </a:r>
          </a:p>
          <a:p>
            <a:pPr marL="857250" lvl="2" indent="0">
              <a:buNone/>
            </a:pPr>
            <a:r>
              <a:rPr lang="en-US"/>
              <a:t>full screen (if the ratio is less than 1.5:1)</a:t>
            </a:r>
          </a:p>
          <a:p>
            <a:pPr marL="857250" lvl="2" indent="0">
              <a:buNone/>
            </a:pPr>
            <a:r>
              <a:rPr lang="en-US"/>
              <a:t>wide screen (if the ratio is 1.5:1 or greater)</a:t>
            </a:r>
          </a:p>
          <a:p>
            <a:pPr marL="857250" lvl="2" indent="0">
              <a:buNone/>
            </a:pPr>
            <a:r>
              <a:rPr lang="en-US"/>
              <a:t>mixed (if there are multiple aspect ratios in same work)</a:t>
            </a:r>
          </a:p>
          <a:p>
            <a:pPr marL="514350" lvl="1" indent="0">
              <a:buNone/>
            </a:pPr>
            <a:endParaRPr lang="en-US" smtClean="0"/>
          </a:p>
          <a:p>
            <a:pPr marL="514350" lvl="1" indent="0">
              <a:buNone/>
            </a:pPr>
            <a:r>
              <a:rPr lang="en-US" smtClean="0"/>
              <a:t>Add</a:t>
            </a:r>
            <a:r>
              <a:rPr lang="en-US"/>
              <a:t>, in parentheses, the the ratio with the denominator (the figure after the colon) of 1, if the ratio is known </a:t>
            </a:r>
          </a:p>
        </p:txBody>
      </p:sp>
      <p:sp>
        <p:nvSpPr>
          <p:cNvPr id="4" name="Footer Placeholder 3"/>
          <p:cNvSpPr>
            <a:spLocks noGrp="1"/>
          </p:cNvSpPr>
          <p:nvPr>
            <p:ph type="ftr" sz="quarter" idx="11"/>
          </p:nvPr>
        </p:nvSpPr>
        <p:spPr/>
        <p:txBody>
          <a:bodyPr/>
          <a:lstStyle/>
          <a:p>
            <a:pPr>
              <a:defRPr/>
            </a:pPr>
            <a:r>
              <a:rPr lang="en-US" smtClean="0"/>
              <a:t>Module 12. Describing Motion Picture Resources</a:t>
            </a:r>
            <a:endParaRPr lang="en-US" dirty="0"/>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86</a:t>
            </a:fld>
            <a:endParaRPr lang="en-US"/>
          </a:p>
        </p:txBody>
      </p:sp>
    </p:spTree>
    <p:extLst>
      <p:ext uri="{BB962C8B-B14F-4D97-AF65-F5344CB8AC3E}">
        <p14:creationId xmlns:p14="http://schemas.microsoft.com/office/powerpoint/2010/main" val="346509843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Notes: Aspect ratio (7.19)</a:t>
            </a:r>
            <a:endParaRPr lang="en-US"/>
          </a:p>
        </p:txBody>
      </p:sp>
      <p:sp>
        <p:nvSpPr>
          <p:cNvPr id="3" name="Content Placeholder 2"/>
          <p:cNvSpPr>
            <a:spLocks noGrp="1"/>
          </p:cNvSpPr>
          <p:nvPr>
            <p:ph idx="1"/>
          </p:nvPr>
        </p:nvSpPr>
        <p:spPr>
          <a:xfrm>
            <a:off x="457199" y="1219200"/>
            <a:ext cx="8229600" cy="4525963"/>
          </a:xfrm>
        </p:spPr>
        <p:txBody>
          <a:bodyPr/>
          <a:lstStyle/>
          <a:p>
            <a:pPr marL="0" indent="0">
              <a:buNone/>
            </a:pPr>
            <a:endParaRPr lang="en-US" sz="2400" dirty="0" smtClean="0"/>
          </a:p>
          <a:p>
            <a:pPr marL="0" indent="0">
              <a:buNone/>
            </a:pPr>
            <a:r>
              <a:rPr lang="en-US" sz="2400" dirty="0" smtClean="0"/>
              <a:t>245 </a:t>
            </a:r>
            <a:r>
              <a:rPr lang="en-US" sz="2400" dirty="0"/>
              <a:t>04 $a The little princess ; $b Shirley Temple festival.</a:t>
            </a:r>
          </a:p>
          <a:p>
            <a:pPr marL="0" indent="0">
              <a:buNone/>
            </a:pPr>
            <a:r>
              <a:rPr lang="en-US" sz="2400" dirty="0" smtClean="0"/>
              <a:t>538   </a:t>
            </a:r>
            <a:r>
              <a:rPr lang="en-US" sz="2400" dirty="0"/>
              <a:t>	$a </a:t>
            </a:r>
            <a:r>
              <a:rPr lang="en-US" sz="2400" b="1" dirty="0">
                <a:solidFill>
                  <a:srgbClr val="FF0000"/>
                </a:solidFill>
              </a:rPr>
              <a:t>Full screen (1.33:1)</a:t>
            </a:r>
          </a:p>
          <a:p>
            <a:pPr marL="1257300" lvl="3" indent="0">
              <a:buNone/>
            </a:pPr>
            <a:endParaRPr lang="en-US" sz="2400" dirty="0"/>
          </a:p>
          <a:p>
            <a:pPr marL="0" indent="0">
              <a:buNone/>
            </a:pPr>
            <a:r>
              <a:rPr lang="en-US" sz="2400" dirty="0"/>
              <a:t>245 00 $a Fear and desire / $c written by Howard </a:t>
            </a:r>
            <a:r>
              <a:rPr lang="en-US" sz="2400" dirty="0" err="1"/>
              <a:t>Sackler</a:t>
            </a:r>
            <a:r>
              <a:rPr lang="en-US" sz="2400" dirty="0"/>
              <a:t> ; produced by Stanley Kubrick ; associate producer, Martin </a:t>
            </a:r>
            <a:r>
              <a:rPr lang="en-US" sz="2400" dirty="0" err="1"/>
              <a:t>Perveler</a:t>
            </a:r>
            <a:r>
              <a:rPr lang="en-US" sz="2400" dirty="0"/>
              <a:t>. </a:t>
            </a:r>
          </a:p>
          <a:p>
            <a:pPr marL="0" indent="0">
              <a:buNone/>
            </a:pPr>
            <a:r>
              <a:rPr lang="en-US" sz="2400" dirty="0" smtClean="0"/>
              <a:t>538   </a:t>
            </a:r>
            <a:r>
              <a:rPr lang="en-US" sz="2400" dirty="0"/>
              <a:t>	$a </a:t>
            </a:r>
            <a:r>
              <a:rPr lang="en-US" sz="2400" b="1" dirty="0">
                <a:solidFill>
                  <a:srgbClr val="FF0000"/>
                </a:solidFill>
              </a:rPr>
              <a:t>Full screen (1.33:1)</a:t>
            </a:r>
          </a:p>
          <a:p>
            <a:pPr marL="114300" indent="0">
              <a:buNone/>
            </a:pPr>
            <a:endParaRPr lang="en-US" dirty="0"/>
          </a:p>
        </p:txBody>
      </p:sp>
      <p:sp>
        <p:nvSpPr>
          <p:cNvPr id="4" name="Footer Placeholder 3"/>
          <p:cNvSpPr>
            <a:spLocks noGrp="1"/>
          </p:cNvSpPr>
          <p:nvPr>
            <p:ph type="ftr" sz="quarter" idx="11"/>
          </p:nvPr>
        </p:nvSpPr>
        <p:spPr/>
        <p:txBody>
          <a:bodyPr/>
          <a:lstStyle/>
          <a:p>
            <a:pPr>
              <a:defRPr/>
            </a:pPr>
            <a:r>
              <a:rPr lang="en-US" smtClean="0"/>
              <a:t>Module 12. Describing Motion Picture Resources</a:t>
            </a:r>
            <a:endParaRPr lang="en-US" dirty="0"/>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87</a:t>
            </a:fld>
            <a:endParaRPr lang="en-US"/>
          </a:p>
        </p:txBody>
      </p:sp>
    </p:spTree>
    <p:extLst>
      <p:ext uri="{BB962C8B-B14F-4D97-AF65-F5344CB8AC3E}">
        <p14:creationId xmlns:p14="http://schemas.microsoft.com/office/powerpoint/2010/main" val="145228969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smtClean="0"/>
              <a:t>Notes:</a:t>
            </a:r>
            <a:br>
              <a:rPr lang="en-US" sz="4000" smtClean="0"/>
            </a:br>
            <a:r>
              <a:rPr lang="en-US" sz="4000" smtClean="0"/>
              <a:t>Performer, Narrator, Presenter (7.23)</a:t>
            </a:r>
            <a:endParaRPr lang="en-US"/>
          </a:p>
        </p:txBody>
      </p:sp>
      <p:sp>
        <p:nvSpPr>
          <p:cNvPr id="3" name="Content Placeholder 2"/>
          <p:cNvSpPr>
            <a:spLocks noGrp="1"/>
          </p:cNvSpPr>
          <p:nvPr>
            <p:ph idx="1"/>
          </p:nvPr>
        </p:nvSpPr>
        <p:spPr/>
        <p:txBody>
          <a:bodyPr/>
          <a:lstStyle/>
          <a:p>
            <a:r>
              <a:rPr lang="en-US" sz="2800" smtClean="0"/>
              <a:t>Record in 511. </a:t>
            </a:r>
          </a:p>
          <a:p>
            <a:r>
              <a:rPr lang="en-US" sz="2800" smtClean="0"/>
              <a:t>List the names as concisely as possible, together with information about what each did.</a:t>
            </a:r>
          </a:p>
          <a:p>
            <a:pPr marL="0" indent="0">
              <a:buNone/>
            </a:pPr>
            <a:endParaRPr lang="en-US" sz="2000" smtClean="0"/>
          </a:p>
          <a:p>
            <a:pPr marL="0" indent="0">
              <a:buNone/>
            </a:pPr>
            <a:r>
              <a:rPr lang="en-US" sz="2000" smtClean="0"/>
              <a:t>245 </a:t>
            </a:r>
            <a:r>
              <a:rPr lang="en-US" sz="2000"/>
              <a:t>04 $a The little princess ; $b Shirley Temple festival.</a:t>
            </a:r>
          </a:p>
          <a:p>
            <a:pPr marL="0" indent="0">
              <a:buNone/>
            </a:pPr>
            <a:r>
              <a:rPr lang="en-US" sz="2000" smtClean="0"/>
              <a:t>511 </a:t>
            </a:r>
            <a:r>
              <a:rPr lang="en-US" sz="2000"/>
              <a:t>1_ 	$a The little princess: Shirley Temple, Richard Greene, Anita Louise, Ian Hunter, Cesar Romero, Arthur Treacher</a:t>
            </a:r>
            <a:r>
              <a:rPr lang="en-US" sz="2000" smtClean="0"/>
              <a:t>.</a:t>
            </a:r>
          </a:p>
          <a:p>
            <a:pPr marL="0" indent="0">
              <a:buNone/>
            </a:pPr>
            <a:endParaRPr lang="en-US" sz="2000" smtClean="0"/>
          </a:p>
          <a:p>
            <a:pPr marL="0" indent="0">
              <a:buNone/>
            </a:pPr>
            <a:r>
              <a:rPr lang="en-US" sz="2000"/>
              <a:t>245 00 $a Fear and desire / $c written by Howard Sackler ; produced by Stanley Kubrick ; associate producer, Martin Perveler. </a:t>
            </a:r>
            <a:endParaRPr lang="en-US" sz="2000" smtClean="0"/>
          </a:p>
          <a:p>
            <a:pPr marL="0" indent="0">
              <a:buNone/>
            </a:pPr>
            <a:r>
              <a:rPr lang="en-US" sz="2000"/>
              <a:t>511 </a:t>
            </a:r>
            <a:r>
              <a:rPr lang="en-US" sz="2000" smtClean="0"/>
              <a:t>1_ </a:t>
            </a:r>
            <a:r>
              <a:rPr lang="en-US" sz="2000"/>
              <a:t>$a Frank Silvera, Paul Mazursky, Kenneth Harp, Stephen Coit, Virginia Leith.</a:t>
            </a:r>
            <a:endParaRPr lang="en-US"/>
          </a:p>
        </p:txBody>
      </p:sp>
      <p:sp>
        <p:nvSpPr>
          <p:cNvPr id="4" name="Footer Placeholder 3"/>
          <p:cNvSpPr>
            <a:spLocks noGrp="1"/>
          </p:cNvSpPr>
          <p:nvPr>
            <p:ph type="ftr" sz="quarter" idx="11"/>
          </p:nvPr>
        </p:nvSpPr>
        <p:spPr/>
        <p:txBody>
          <a:bodyPr/>
          <a:lstStyle/>
          <a:p>
            <a:pPr>
              <a:defRPr/>
            </a:pPr>
            <a:r>
              <a:rPr lang="en-US" smtClean="0"/>
              <a:t>Module 12. Describing Motion Picture Resources</a:t>
            </a:r>
            <a:endParaRPr lang="en-US" dirty="0"/>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88</a:t>
            </a:fld>
            <a:endParaRPr lang="en-US"/>
          </a:p>
        </p:txBody>
      </p:sp>
    </p:spTree>
    <p:extLst>
      <p:ext uri="{BB962C8B-B14F-4D97-AF65-F5344CB8AC3E}">
        <p14:creationId xmlns:p14="http://schemas.microsoft.com/office/powerpoint/2010/main" val="10438684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Title</a:t>
            </a:r>
            <a:endParaRPr lang="en-US"/>
          </a:p>
        </p:txBody>
      </p:sp>
      <p:sp>
        <p:nvSpPr>
          <p:cNvPr id="3" name="Content Placeholder 2"/>
          <p:cNvSpPr>
            <a:spLocks noGrp="1"/>
          </p:cNvSpPr>
          <p:nvPr>
            <p:ph idx="1"/>
          </p:nvPr>
        </p:nvSpPr>
        <p:spPr/>
        <p:txBody>
          <a:bodyPr/>
          <a:lstStyle/>
          <a:p>
            <a:pPr marL="0" indent="0">
              <a:buNone/>
            </a:pPr>
            <a:endParaRPr lang="en-US" smtClean="0"/>
          </a:p>
          <a:p>
            <a:pPr marL="0" indent="0">
              <a:buNone/>
            </a:pPr>
            <a:r>
              <a:rPr lang="en-US" smtClean="0"/>
              <a:t>245 00 	$a Fear and desire</a:t>
            </a:r>
            <a:endParaRPr lang="en-US"/>
          </a:p>
        </p:txBody>
      </p:sp>
      <p:sp>
        <p:nvSpPr>
          <p:cNvPr id="4" name="Footer Placeholder 3"/>
          <p:cNvSpPr>
            <a:spLocks noGrp="1"/>
          </p:cNvSpPr>
          <p:nvPr>
            <p:ph type="ftr" sz="quarter" idx="11"/>
          </p:nvPr>
        </p:nvSpPr>
        <p:spPr/>
        <p:txBody>
          <a:bodyPr/>
          <a:lstStyle/>
          <a:p>
            <a:pPr>
              <a:defRPr/>
            </a:pPr>
            <a:r>
              <a:rPr lang="en-US" smtClean="0"/>
              <a:t>Module 12. Describing Motion Picture Resources</a:t>
            </a:r>
            <a:endParaRPr lang="en-US" dirty="0"/>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53</a:t>
            </a:fld>
            <a:endParaRPr lang="en-US"/>
          </a:p>
        </p:txBody>
      </p:sp>
    </p:spTree>
    <p:extLst>
      <p:ext uri="{BB962C8B-B14F-4D97-AF65-F5344CB8AC3E}">
        <p14:creationId xmlns:p14="http://schemas.microsoft.com/office/powerpoint/2010/main" val="333294705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Notes:</a:t>
            </a:r>
            <a:br>
              <a:rPr lang="en-US" smtClean="0"/>
            </a:br>
            <a:r>
              <a:rPr lang="en-US" smtClean="0"/>
              <a:t>Artistic or Technical Credit (7.24)</a:t>
            </a:r>
            <a:endParaRPr lang="en-US"/>
          </a:p>
        </p:txBody>
      </p:sp>
      <p:sp>
        <p:nvSpPr>
          <p:cNvPr id="3" name="Content Placeholder 2"/>
          <p:cNvSpPr>
            <a:spLocks noGrp="1"/>
          </p:cNvSpPr>
          <p:nvPr>
            <p:ph idx="1"/>
          </p:nvPr>
        </p:nvSpPr>
        <p:spPr/>
        <p:txBody>
          <a:bodyPr/>
          <a:lstStyle/>
          <a:p>
            <a:r>
              <a:rPr lang="en-US" sz="2800" smtClean="0"/>
              <a:t>Record in 508. </a:t>
            </a:r>
          </a:p>
          <a:p>
            <a:r>
              <a:rPr lang="en-US" sz="2800" smtClean="0"/>
              <a:t>List the names as concisely as possible, together with information about what each did.</a:t>
            </a:r>
          </a:p>
          <a:p>
            <a:pPr marL="0" indent="0">
              <a:buNone/>
            </a:pPr>
            <a:endParaRPr lang="en-US" sz="2000" smtClean="0"/>
          </a:p>
          <a:p>
            <a:pPr marL="0" indent="0">
              <a:buNone/>
            </a:pPr>
            <a:r>
              <a:rPr lang="en-US" sz="2000" smtClean="0"/>
              <a:t>245 </a:t>
            </a:r>
            <a:r>
              <a:rPr lang="en-US" sz="2000"/>
              <a:t>04 </a:t>
            </a:r>
            <a:r>
              <a:rPr lang="en-US" sz="2000" smtClean="0"/>
              <a:t>	$</a:t>
            </a:r>
            <a:r>
              <a:rPr lang="en-US" sz="2000"/>
              <a:t>a The little princess ; $b Shirley Temple festival.</a:t>
            </a:r>
          </a:p>
          <a:p>
            <a:pPr marL="0" indent="0">
              <a:buNone/>
            </a:pPr>
            <a:r>
              <a:rPr lang="en-US" sz="2000" smtClean="0"/>
              <a:t>508 </a:t>
            </a:r>
            <a:r>
              <a:rPr lang="en-US" sz="2000"/>
              <a:t>	$a The little princess: photography by Arthur Miller, William Skall ; film editor, Louis Loeffler. Shirley Temple festival: photography, Dwight Warren</a:t>
            </a:r>
            <a:r>
              <a:rPr lang="en-US" sz="2000" smtClean="0"/>
              <a:t>.</a:t>
            </a:r>
          </a:p>
          <a:p>
            <a:pPr marL="0" indent="0">
              <a:buNone/>
            </a:pPr>
            <a:endParaRPr lang="en-US" sz="2000" smtClean="0"/>
          </a:p>
          <a:p>
            <a:pPr marL="0" indent="0">
              <a:buNone/>
            </a:pPr>
            <a:r>
              <a:rPr lang="en-US" sz="2000" smtClean="0"/>
              <a:t>245 </a:t>
            </a:r>
            <a:r>
              <a:rPr lang="en-US" sz="2000"/>
              <a:t>00 </a:t>
            </a:r>
            <a:r>
              <a:rPr lang="en-US" sz="2000" smtClean="0"/>
              <a:t>	$</a:t>
            </a:r>
            <a:r>
              <a:rPr lang="en-US" sz="2000"/>
              <a:t>a Fear and desire / $c written by Howard Sackler ; produced by Stanley Kubrick ; associate producer, Martin Perveler. </a:t>
            </a:r>
          </a:p>
          <a:p>
            <a:pPr marL="0" indent="0">
              <a:buNone/>
            </a:pPr>
            <a:r>
              <a:rPr lang="en-US" sz="2000"/>
              <a:t>508	$a Photographer and editor, Stanley Kubrick.</a:t>
            </a:r>
            <a:endParaRPr lang="en-US"/>
          </a:p>
        </p:txBody>
      </p:sp>
      <p:sp>
        <p:nvSpPr>
          <p:cNvPr id="4" name="Footer Placeholder 3"/>
          <p:cNvSpPr>
            <a:spLocks noGrp="1"/>
          </p:cNvSpPr>
          <p:nvPr>
            <p:ph type="ftr" sz="quarter" idx="11"/>
          </p:nvPr>
        </p:nvSpPr>
        <p:spPr/>
        <p:txBody>
          <a:bodyPr/>
          <a:lstStyle/>
          <a:p>
            <a:pPr>
              <a:defRPr/>
            </a:pPr>
            <a:r>
              <a:rPr lang="en-US" smtClean="0"/>
              <a:t>Module 12. Describing Motion Picture Resources</a:t>
            </a:r>
            <a:endParaRPr lang="en-US" dirty="0"/>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89</a:t>
            </a:fld>
            <a:endParaRPr lang="en-US"/>
          </a:p>
        </p:txBody>
      </p:sp>
    </p:spTree>
    <p:extLst>
      <p:ext uri="{BB962C8B-B14F-4D97-AF65-F5344CB8AC3E}">
        <p14:creationId xmlns:p14="http://schemas.microsoft.com/office/powerpoint/2010/main" val="55194777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Identifier for the manifestation (2.15)</a:t>
            </a:r>
            <a:endParaRPr lang="en-US"/>
          </a:p>
        </p:txBody>
      </p:sp>
      <p:sp>
        <p:nvSpPr>
          <p:cNvPr id="3" name="Content Placeholder 2"/>
          <p:cNvSpPr>
            <a:spLocks noGrp="1"/>
          </p:cNvSpPr>
          <p:nvPr>
            <p:ph idx="1"/>
          </p:nvPr>
        </p:nvSpPr>
        <p:spPr>
          <a:xfrm>
            <a:off x="457200" y="1447800"/>
            <a:ext cx="8229600" cy="4876800"/>
          </a:xfrm>
        </p:spPr>
        <p:txBody>
          <a:bodyPr/>
          <a:lstStyle/>
          <a:p>
            <a:r>
              <a:rPr lang="en-US" smtClean="0"/>
              <a:t>Record identifiers</a:t>
            </a:r>
          </a:p>
          <a:p>
            <a:pPr lvl="1"/>
            <a:r>
              <a:rPr lang="en-US" smtClean="0"/>
              <a:t>ISBN in 020</a:t>
            </a:r>
          </a:p>
          <a:p>
            <a:pPr lvl="1"/>
            <a:r>
              <a:rPr lang="en-US" smtClean="0"/>
              <a:t>Publisher number in 028 42</a:t>
            </a:r>
          </a:p>
          <a:p>
            <a:pPr marL="800100" lvl="2" indent="0">
              <a:buNone/>
            </a:pPr>
            <a:endParaRPr lang="en-US" sz="2000" b="1" smtClean="0"/>
          </a:p>
          <a:p>
            <a:pPr marL="0" indent="0">
              <a:buNone/>
            </a:pPr>
            <a:r>
              <a:rPr lang="en-US" sz="2000" smtClean="0"/>
              <a:t>020	$a 0766210448</a:t>
            </a:r>
          </a:p>
          <a:p>
            <a:pPr marL="0" indent="0">
              <a:buNone/>
            </a:pPr>
            <a:r>
              <a:rPr lang="en-US" sz="2000" smtClean="0"/>
              <a:t>028 42	$a 05-81357 $b GoodTimes DVD</a:t>
            </a:r>
          </a:p>
          <a:p>
            <a:pPr marL="0" indent="0">
              <a:buNone/>
            </a:pPr>
            <a:r>
              <a:rPr lang="en-US" sz="2000" smtClean="0"/>
              <a:t>245 </a:t>
            </a:r>
            <a:r>
              <a:rPr lang="en-US" sz="2000"/>
              <a:t>04 	$a The little princess ; $b Shirley Temple festival.</a:t>
            </a:r>
          </a:p>
          <a:p>
            <a:pPr marL="0" indent="0">
              <a:buNone/>
            </a:pPr>
            <a:endParaRPr lang="en-US" sz="2000" smtClean="0"/>
          </a:p>
          <a:p>
            <a:pPr marL="0" indent="0">
              <a:buNone/>
            </a:pPr>
            <a:r>
              <a:rPr lang="en-US" sz="2000"/>
              <a:t>028 </a:t>
            </a:r>
            <a:r>
              <a:rPr lang="en-US" sz="2000" smtClean="0"/>
              <a:t>42</a:t>
            </a:r>
            <a:r>
              <a:rPr lang="en-US" sz="2000"/>
              <a:t>	$a K959 $b Kino Classics</a:t>
            </a:r>
          </a:p>
          <a:p>
            <a:pPr marL="0" indent="0">
              <a:buNone/>
            </a:pPr>
            <a:r>
              <a:rPr lang="en-US" sz="2000"/>
              <a:t>245 00 	$a Fear and desire / $c written by Howard Sackler ; produced by Stanley Kubrick ; associate producer, Martin Perveler. </a:t>
            </a:r>
          </a:p>
        </p:txBody>
      </p:sp>
      <p:sp>
        <p:nvSpPr>
          <p:cNvPr id="4" name="Footer Placeholder 3"/>
          <p:cNvSpPr>
            <a:spLocks noGrp="1"/>
          </p:cNvSpPr>
          <p:nvPr>
            <p:ph type="ftr" sz="quarter" idx="11"/>
          </p:nvPr>
        </p:nvSpPr>
        <p:spPr/>
        <p:txBody>
          <a:bodyPr/>
          <a:lstStyle/>
          <a:p>
            <a:pPr>
              <a:defRPr/>
            </a:pPr>
            <a:r>
              <a:rPr lang="en-US" smtClean="0"/>
              <a:t>Module 12. Describing Motion Picture Resources</a:t>
            </a:r>
            <a:endParaRPr lang="en-US" dirty="0"/>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90</a:t>
            </a:fld>
            <a:endParaRPr lang="en-US"/>
          </a:p>
        </p:txBody>
      </p:sp>
    </p:spTree>
    <p:extLst>
      <p:ext uri="{BB962C8B-B14F-4D97-AF65-F5344CB8AC3E}">
        <p14:creationId xmlns:p14="http://schemas.microsoft.com/office/powerpoint/2010/main" val="186823492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Record Relationships</a:t>
            </a:r>
            <a:endParaRPr lang="en-US"/>
          </a:p>
        </p:txBody>
      </p:sp>
      <p:sp>
        <p:nvSpPr>
          <p:cNvPr id="3" name="Content Placeholder 2"/>
          <p:cNvSpPr>
            <a:spLocks noGrp="1"/>
          </p:cNvSpPr>
          <p:nvPr>
            <p:ph idx="1"/>
          </p:nvPr>
        </p:nvSpPr>
        <p:spPr/>
        <p:txBody>
          <a:bodyPr/>
          <a:lstStyle/>
          <a:p>
            <a:r>
              <a:rPr lang="en-US" smtClean="0"/>
              <a:t>Record the principal creator (core), if any. Most motion pictures do not have one, though.</a:t>
            </a:r>
          </a:p>
          <a:p>
            <a:r>
              <a:rPr lang="en-US" smtClean="0"/>
              <a:t>6.27.1.3 says to construct the authorized access point for a collaborative motion image work using the preferred title alone (i.e., no principal creator).</a:t>
            </a:r>
            <a:endParaRPr lang="en-US"/>
          </a:p>
        </p:txBody>
      </p:sp>
      <p:sp>
        <p:nvSpPr>
          <p:cNvPr id="4" name="Footer Placeholder 3"/>
          <p:cNvSpPr>
            <a:spLocks noGrp="1"/>
          </p:cNvSpPr>
          <p:nvPr>
            <p:ph type="ftr" sz="quarter" idx="11"/>
          </p:nvPr>
        </p:nvSpPr>
        <p:spPr/>
        <p:txBody>
          <a:bodyPr/>
          <a:lstStyle/>
          <a:p>
            <a:pPr>
              <a:defRPr/>
            </a:pPr>
            <a:r>
              <a:rPr lang="en-US" smtClean="0"/>
              <a:t>Module 12. Describing Motion Picture Resources</a:t>
            </a:r>
            <a:endParaRPr lang="en-US" dirty="0"/>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91</a:t>
            </a:fld>
            <a:endParaRPr lang="en-US"/>
          </a:p>
        </p:txBody>
      </p:sp>
    </p:spTree>
    <p:extLst>
      <p:ext uri="{BB962C8B-B14F-4D97-AF65-F5344CB8AC3E}">
        <p14:creationId xmlns:p14="http://schemas.microsoft.com/office/powerpoint/2010/main" val="108593547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Record Relationships</a:t>
            </a:r>
            <a:endParaRPr lang="en-US"/>
          </a:p>
        </p:txBody>
      </p:sp>
      <p:sp>
        <p:nvSpPr>
          <p:cNvPr id="3" name="Content Placeholder 2"/>
          <p:cNvSpPr>
            <a:spLocks noGrp="1"/>
          </p:cNvSpPr>
          <p:nvPr>
            <p:ph idx="1"/>
          </p:nvPr>
        </p:nvSpPr>
        <p:spPr/>
        <p:txBody>
          <a:bodyPr/>
          <a:lstStyle/>
          <a:p>
            <a:r>
              <a:rPr lang="en-US" smtClean="0"/>
              <a:t>Record the relationship of the resource to the work embodied in it.</a:t>
            </a:r>
          </a:p>
          <a:p>
            <a:r>
              <a:rPr lang="en-US" smtClean="0"/>
              <a:t>Single work</a:t>
            </a:r>
          </a:p>
          <a:p>
            <a:pPr marL="400050" lvl="1" indent="0">
              <a:buNone/>
            </a:pPr>
            <a:r>
              <a:rPr lang="en-US" sz="1800"/>
              <a:t>130 0_ $a </a:t>
            </a:r>
            <a:r>
              <a:rPr lang="en-US" sz="1800" b="1"/>
              <a:t>Planet of the apes </a:t>
            </a:r>
            <a:r>
              <a:rPr lang="en-US" sz="1800"/>
              <a:t>(Motion picture : 2001</a:t>
            </a:r>
            <a:r>
              <a:rPr lang="en-US" sz="1800" smtClean="0"/>
              <a:t>)</a:t>
            </a:r>
          </a:p>
          <a:p>
            <a:pPr marL="400050" lvl="1" indent="0">
              <a:buNone/>
            </a:pPr>
            <a:r>
              <a:rPr lang="en-US" sz="1800" smtClean="0"/>
              <a:t>245 10 $a </a:t>
            </a:r>
            <a:r>
              <a:rPr lang="en-US" sz="1800"/>
              <a:t>Planet of the </a:t>
            </a:r>
            <a:r>
              <a:rPr lang="en-US" sz="1800" smtClean="0"/>
              <a:t>apes </a:t>
            </a:r>
            <a:r>
              <a:rPr lang="en-US" sz="1800"/>
              <a:t>/ $c Twentieth Century Fox presents a Zanuck Company production ; a Tim Burton film ; produced by Richard D. Zanuck ; screenplay by William Broyles, Jr. and Lawrence Konner &amp; Mark Rosenthal ; directed by Tim Burton</a:t>
            </a:r>
            <a:r>
              <a:rPr lang="en-US" sz="1800" smtClean="0"/>
              <a:t>.</a:t>
            </a:r>
          </a:p>
          <a:p>
            <a:pPr marL="400050" lvl="1" indent="0">
              <a:buNone/>
            </a:pPr>
            <a:endParaRPr lang="en-US" sz="1800"/>
          </a:p>
          <a:p>
            <a:pPr marL="400050" lvl="1" indent="0">
              <a:buNone/>
            </a:pPr>
            <a:endParaRPr lang="en-US"/>
          </a:p>
        </p:txBody>
      </p:sp>
      <p:sp>
        <p:nvSpPr>
          <p:cNvPr id="4" name="Footer Placeholder 3"/>
          <p:cNvSpPr>
            <a:spLocks noGrp="1"/>
          </p:cNvSpPr>
          <p:nvPr>
            <p:ph type="ftr" sz="quarter" idx="11"/>
          </p:nvPr>
        </p:nvSpPr>
        <p:spPr/>
        <p:txBody>
          <a:bodyPr/>
          <a:lstStyle/>
          <a:p>
            <a:pPr>
              <a:defRPr/>
            </a:pPr>
            <a:r>
              <a:rPr lang="en-US" smtClean="0"/>
              <a:t>Module 12. Describing Motion Picture Resources</a:t>
            </a:r>
            <a:endParaRPr lang="en-US" dirty="0"/>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92</a:t>
            </a:fld>
            <a:endParaRPr lang="en-US"/>
          </a:p>
        </p:txBody>
      </p:sp>
    </p:spTree>
    <p:extLst>
      <p:ext uri="{BB962C8B-B14F-4D97-AF65-F5344CB8AC3E}">
        <p14:creationId xmlns:p14="http://schemas.microsoft.com/office/powerpoint/2010/main" val="78367870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Record Relationships</a:t>
            </a:r>
            <a:endParaRPr lang="en-US"/>
          </a:p>
        </p:txBody>
      </p:sp>
      <p:sp>
        <p:nvSpPr>
          <p:cNvPr id="3" name="Content Placeholder 2"/>
          <p:cNvSpPr>
            <a:spLocks noGrp="1"/>
          </p:cNvSpPr>
          <p:nvPr>
            <p:ph idx="1"/>
          </p:nvPr>
        </p:nvSpPr>
        <p:spPr/>
        <p:txBody>
          <a:bodyPr/>
          <a:lstStyle/>
          <a:p>
            <a:r>
              <a:rPr lang="en-US" dirty="0" smtClean="0"/>
              <a:t>Record the relationship of the resource to the work embodied in it.</a:t>
            </a:r>
          </a:p>
          <a:p>
            <a:r>
              <a:rPr lang="en-US" dirty="0" smtClean="0"/>
              <a:t>More than one work in resource</a:t>
            </a:r>
          </a:p>
          <a:p>
            <a:pPr marL="400050" lvl="1" indent="0">
              <a:buNone/>
            </a:pPr>
            <a:endParaRPr lang="en-US" sz="1800" dirty="0" smtClean="0"/>
          </a:p>
          <a:p>
            <a:pPr marL="400050" lvl="1" indent="0">
              <a:buNone/>
            </a:pPr>
            <a:r>
              <a:rPr lang="en-US" sz="2000" dirty="0" smtClean="0"/>
              <a:t>245 </a:t>
            </a:r>
            <a:r>
              <a:rPr lang="en-US" sz="2000" dirty="0"/>
              <a:t>04 $a The little princess ; $b Shirley Temple festival</a:t>
            </a:r>
            <a:r>
              <a:rPr lang="en-US" sz="2000" dirty="0" smtClean="0"/>
              <a:t>.</a:t>
            </a:r>
          </a:p>
          <a:p>
            <a:pPr marL="400050" lvl="1" indent="0">
              <a:buNone/>
            </a:pPr>
            <a:r>
              <a:rPr lang="en-US" sz="2000" dirty="0" smtClean="0"/>
              <a:t>730 02 $a </a:t>
            </a:r>
            <a:r>
              <a:rPr lang="en-US" sz="2000" dirty="0"/>
              <a:t>Little princess (Motion picture : 1939)</a:t>
            </a:r>
          </a:p>
          <a:p>
            <a:pPr marL="400050" lvl="1" indent="0">
              <a:buNone/>
            </a:pPr>
            <a:r>
              <a:rPr lang="en-US" sz="2000" dirty="0"/>
              <a:t>730 </a:t>
            </a:r>
            <a:r>
              <a:rPr lang="en-US" sz="2000" dirty="0" smtClean="0"/>
              <a:t>02 $a </a:t>
            </a:r>
            <a:r>
              <a:rPr lang="en-US" sz="2000" dirty="0"/>
              <a:t>War babies (Motion picture)</a:t>
            </a:r>
          </a:p>
          <a:p>
            <a:pPr marL="400050" lvl="1" indent="0">
              <a:buNone/>
            </a:pPr>
            <a:r>
              <a:rPr lang="en-US" sz="2000" dirty="0"/>
              <a:t>730 </a:t>
            </a:r>
            <a:r>
              <a:rPr lang="en-US" sz="2000" dirty="0" smtClean="0"/>
              <a:t>02 $a </a:t>
            </a:r>
            <a:r>
              <a:rPr lang="en-US" sz="2000" dirty="0"/>
              <a:t>Kid in Africa (Motion picture)</a:t>
            </a:r>
          </a:p>
          <a:p>
            <a:pPr marL="400050" lvl="1" indent="0">
              <a:buNone/>
            </a:pPr>
            <a:r>
              <a:rPr lang="en-US" sz="2000" dirty="0"/>
              <a:t>730 </a:t>
            </a:r>
            <a:r>
              <a:rPr lang="en-US" sz="2000" dirty="0" smtClean="0"/>
              <a:t>02 $a </a:t>
            </a:r>
            <a:r>
              <a:rPr lang="en-US" sz="2000" dirty="0"/>
              <a:t>Dora’s dunking doughnuts (Motion picture)</a:t>
            </a:r>
          </a:p>
          <a:p>
            <a:pPr marL="400050" lvl="1" indent="0">
              <a:buNone/>
            </a:pPr>
            <a:r>
              <a:rPr lang="en-US" sz="2000" dirty="0" smtClean="0"/>
              <a:t>730 02 $a </a:t>
            </a:r>
            <a:r>
              <a:rPr lang="en-US" sz="2000" dirty="0"/>
              <a:t>Pardon my pups (Motion picture)</a:t>
            </a:r>
            <a:endParaRPr lang="en-US" dirty="0"/>
          </a:p>
        </p:txBody>
      </p:sp>
      <p:sp>
        <p:nvSpPr>
          <p:cNvPr id="4" name="Footer Placeholder 3"/>
          <p:cNvSpPr>
            <a:spLocks noGrp="1"/>
          </p:cNvSpPr>
          <p:nvPr>
            <p:ph type="ftr" sz="quarter" idx="11"/>
          </p:nvPr>
        </p:nvSpPr>
        <p:spPr/>
        <p:txBody>
          <a:bodyPr/>
          <a:lstStyle/>
          <a:p>
            <a:pPr>
              <a:defRPr/>
            </a:pPr>
            <a:r>
              <a:rPr lang="en-US" smtClean="0"/>
              <a:t>Module 12. Describing Motion Picture Resources</a:t>
            </a:r>
            <a:endParaRPr lang="en-US" dirty="0"/>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93</a:t>
            </a:fld>
            <a:endParaRPr lang="en-US"/>
          </a:p>
        </p:txBody>
      </p:sp>
    </p:spTree>
    <p:extLst>
      <p:ext uri="{BB962C8B-B14F-4D97-AF65-F5344CB8AC3E}">
        <p14:creationId xmlns:p14="http://schemas.microsoft.com/office/powerpoint/2010/main" val="277986579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Record Relationships</a:t>
            </a:r>
            <a:endParaRPr lang="en-US"/>
          </a:p>
        </p:txBody>
      </p:sp>
      <p:sp>
        <p:nvSpPr>
          <p:cNvPr id="3" name="Content Placeholder 2"/>
          <p:cNvSpPr>
            <a:spLocks noGrp="1"/>
          </p:cNvSpPr>
          <p:nvPr>
            <p:ph idx="1"/>
          </p:nvPr>
        </p:nvSpPr>
        <p:spPr/>
        <p:txBody>
          <a:bodyPr/>
          <a:lstStyle/>
          <a:p>
            <a:r>
              <a:rPr lang="en-US" smtClean="0"/>
              <a:t>Record the relationship of the resource to the work embodied in it.</a:t>
            </a:r>
          </a:p>
          <a:p>
            <a:r>
              <a:rPr lang="en-US" smtClean="0"/>
              <a:t>More than one work in resource</a:t>
            </a:r>
          </a:p>
          <a:p>
            <a:pPr marL="400050" lvl="1" indent="0">
              <a:buNone/>
            </a:pPr>
            <a:endParaRPr lang="en-US" sz="1800" smtClean="0"/>
          </a:p>
          <a:p>
            <a:pPr marL="400050" lvl="1" indent="0">
              <a:buNone/>
            </a:pPr>
            <a:r>
              <a:rPr lang="en-US" sz="2000"/>
              <a:t>245 00 $a Fear and desire / $c written by Howard Sackler ; produced by Stanley Kubrick ; associate producer, Martin Perveler</a:t>
            </a:r>
            <a:r>
              <a:rPr lang="en-US" sz="2000" smtClean="0"/>
              <a:t>.</a:t>
            </a:r>
          </a:p>
          <a:p>
            <a:pPr marL="400050" lvl="1" indent="0">
              <a:buNone/>
            </a:pPr>
            <a:r>
              <a:rPr lang="en-US" sz="2000" smtClean="0"/>
              <a:t>730 02 $a Fear and desire (Motion picture)</a:t>
            </a:r>
          </a:p>
          <a:p>
            <a:pPr marL="400050" lvl="1" indent="0">
              <a:buNone/>
            </a:pPr>
            <a:r>
              <a:rPr lang="en-US" sz="2000" smtClean="0"/>
              <a:t>730 02 $a Seafarers (Motion picture)</a:t>
            </a:r>
          </a:p>
        </p:txBody>
      </p:sp>
      <p:sp>
        <p:nvSpPr>
          <p:cNvPr id="4" name="Footer Placeholder 3"/>
          <p:cNvSpPr>
            <a:spLocks noGrp="1"/>
          </p:cNvSpPr>
          <p:nvPr>
            <p:ph type="ftr" sz="quarter" idx="11"/>
          </p:nvPr>
        </p:nvSpPr>
        <p:spPr/>
        <p:txBody>
          <a:bodyPr/>
          <a:lstStyle/>
          <a:p>
            <a:pPr>
              <a:defRPr/>
            </a:pPr>
            <a:r>
              <a:rPr lang="en-US" smtClean="0"/>
              <a:t>Module 12. Describing Motion Picture Resources</a:t>
            </a:r>
            <a:endParaRPr lang="en-US" dirty="0"/>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94</a:t>
            </a:fld>
            <a:endParaRPr lang="en-US"/>
          </a:p>
        </p:txBody>
      </p:sp>
    </p:spTree>
    <p:extLst>
      <p:ext uri="{BB962C8B-B14F-4D97-AF65-F5344CB8AC3E}">
        <p14:creationId xmlns:p14="http://schemas.microsoft.com/office/powerpoint/2010/main" val="100948971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Record Relationships</a:t>
            </a:r>
            <a:endParaRPr lang="en-US"/>
          </a:p>
        </p:txBody>
      </p:sp>
      <p:sp>
        <p:nvSpPr>
          <p:cNvPr id="3" name="Content Placeholder 2"/>
          <p:cNvSpPr>
            <a:spLocks noGrp="1"/>
          </p:cNvSpPr>
          <p:nvPr>
            <p:ph idx="1"/>
          </p:nvPr>
        </p:nvSpPr>
        <p:spPr/>
        <p:txBody>
          <a:bodyPr/>
          <a:lstStyle/>
          <a:p>
            <a:r>
              <a:rPr lang="en-US" dirty="0" smtClean="0"/>
              <a:t>Record other relationships you consider important.</a:t>
            </a:r>
          </a:p>
          <a:p>
            <a:pPr marL="0" indent="0">
              <a:buNone/>
            </a:pPr>
            <a:endParaRPr lang="en-US" sz="1600" dirty="0" smtClean="0"/>
          </a:p>
          <a:p>
            <a:pPr marL="0" indent="0">
              <a:buNone/>
            </a:pPr>
            <a:r>
              <a:rPr lang="en-US" sz="2000" dirty="0" smtClean="0"/>
              <a:t>245 04 $a </a:t>
            </a:r>
            <a:r>
              <a:rPr lang="en-US" sz="2000" dirty="0"/>
              <a:t>The little princess ; $b Shirley Temple </a:t>
            </a:r>
            <a:r>
              <a:rPr lang="en-US" sz="2000" dirty="0" smtClean="0"/>
              <a:t>festival. </a:t>
            </a:r>
          </a:p>
          <a:p>
            <a:pPr marL="0" indent="0">
              <a:buNone/>
            </a:pPr>
            <a:r>
              <a:rPr lang="en-US" sz="2000" dirty="0" smtClean="0"/>
              <a:t>700 1_ $a Zanuck, Darryl Francis, $d 1902-1979, $e film producer.</a:t>
            </a:r>
          </a:p>
          <a:p>
            <a:pPr marL="0" indent="0">
              <a:buNone/>
            </a:pPr>
            <a:r>
              <a:rPr lang="en-US" sz="2000" dirty="0" smtClean="0"/>
              <a:t>700 1_ $a Lang, Walter, $d 1898-1972, $e film director.</a:t>
            </a:r>
          </a:p>
          <a:p>
            <a:pPr marL="0" indent="0">
              <a:buNone/>
            </a:pPr>
            <a:r>
              <a:rPr lang="en-US" sz="2000" dirty="0" smtClean="0"/>
              <a:t>700 1_ $a Hill, Ethel, $d 1898-1954, $e screenwriter</a:t>
            </a:r>
          </a:p>
          <a:p>
            <a:pPr marL="0" indent="0">
              <a:buNone/>
            </a:pPr>
            <a:r>
              <a:rPr lang="en-US" sz="2000" dirty="0" smtClean="0"/>
              <a:t>700 1_ $a Ferris, Walter, $d 1882-1965, $e screenwriter.</a:t>
            </a:r>
          </a:p>
          <a:p>
            <a:pPr marL="0" indent="0">
              <a:buNone/>
            </a:pPr>
            <a:r>
              <a:rPr lang="en-US" sz="2000" dirty="0" smtClean="0"/>
              <a:t>700 1_ $a Temple, Shirley, $d 1928- $e performer.</a:t>
            </a:r>
          </a:p>
          <a:p>
            <a:pPr marL="0" indent="0">
              <a:buNone/>
            </a:pPr>
            <a:r>
              <a:rPr lang="en-US" sz="2000" dirty="0" smtClean="0"/>
              <a:t>700 1_ $</a:t>
            </a:r>
            <a:r>
              <a:rPr lang="en-US" sz="2000" dirty="0" err="1" smtClean="0"/>
              <a:t>i</a:t>
            </a:r>
            <a:r>
              <a:rPr lang="en-US" sz="2000" dirty="0" smtClean="0"/>
              <a:t> Motion picture adaptation of (work): $a </a:t>
            </a:r>
            <a:r>
              <a:rPr lang="fr-FR" sz="2000" dirty="0" err="1"/>
              <a:t>Burnett</a:t>
            </a:r>
            <a:r>
              <a:rPr lang="fr-FR" sz="2000" dirty="0"/>
              <a:t>, Frances </a:t>
            </a:r>
            <a:r>
              <a:rPr lang="fr-FR" sz="2000" dirty="0" err="1"/>
              <a:t>Hodgson</a:t>
            </a:r>
            <a:r>
              <a:rPr lang="fr-FR" sz="2000" dirty="0"/>
              <a:t>, $d 1849-1924. $t </a:t>
            </a:r>
            <a:r>
              <a:rPr lang="fr-FR" sz="2000" dirty="0" smtClean="0"/>
              <a:t>Little </a:t>
            </a:r>
            <a:r>
              <a:rPr lang="fr-FR" sz="2000" smtClean="0"/>
              <a:t>princess.</a:t>
            </a:r>
            <a:endParaRPr lang="en-US" sz="2000" dirty="0"/>
          </a:p>
          <a:p>
            <a:endParaRPr lang="en-US" dirty="0"/>
          </a:p>
        </p:txBody>
      </p:sp>
      <p:sp>
        <p:nvSpPr>
          <p:cNvPr id="4" name="Footer Placeholder 3"/>
          <p:cNvSpPr>
            <a:spLocks noGrp="1"/>
          </p:cNvSpPr>
          <p:nvPr>
            <p:ph type="ftr" sz="quarter" idx="11"/>
          </p:nvPr>
        </p:nvSpPr>
        <p:spPr/>
        <p:txBody>
          <a:bodyPr/>
          <a:lstStyle/>
          <a:p>
            <a:pPr>
              <a:defRPr/>
            </a:pPr>
            <a:r>
              <a:rPr lang="en-US" smtClean="0"/>
              <a:t>Module 12. Describing Motion Picture Resources</a:t>
            </a:r>
            <a:endParaRPr lang="en-US" dirty="0"/>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95</a:t>
            </a:fld>
            <a:endParaRPr lang="en-US"/>
          </a:p>
        </p:txBody>
      </p:sp>
    </p:spTree>
    <p:extLst>
      <p:ext uri="{BB962C8B-B14F-4D97-AF65-F5344CB8AC3E}">
        <p14:creationId xmlns:p14="http://schemas.microsoft.com/office/powerpoint/2010/main" val="88011093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Record Relationships</a:t>
            </a:r>
            <a:endParaRPr lang="en-US"/>
          </a:p>
        </p:txBody>
      </p:sp>
      <p:sp>
        <p:nvSpPr>
          <p:cNvPr id="3" name="Content Placeholder 2"/>
          <p:cNvSpPr>
            <a:spLocks noGrp="1"/>
          </p:cNvSpPr>
          <p:nvPr>
            <p:ph idx="1"/>
          </p:nvPr>
        </p:nvSpPr>
        <p:spPr/>
        <p:txBody>
          <a:bodyPr/>
          <a:lstStyle/>
          <a:p>
            <a:r>
              <a:rPr lang="en-US" smtClean="0"/>
              <a:t>Record other relationships you consider important.</a:t>
            </a:r>
          </a:p>
          <a:p>
            <a:pPr marL="0" indent="0">
              <a:buNone/>
            </a:pPr>
            <a:endParaRPr lang="en-US" sz="1600" smtClean="0"/>
          </a:p>
          <a:p>
            <a:pPr marL="0" indent="0">
              <a:buNone/>
            </a:pPr>
            <a:r>
              <a:rPr lang="en-US" sz="1800" smtClean="0"/>
              <a:t>245 00 $a </a:t>
            </a:r>
            <a:r>
              <a:rPr lang="en-US" sz="1800"/>
              <a:t>Fear and desire / $c written by Howard Sackler ; produced by Stanley Kubrick ; associate producer, Martin Perveler. </a:t>
            </a:r>
            <a:endParaRPr lang="en-US" sz="1800" smtClean="0"/>
          </a:p>
          <a:p>
            <a:pPr marL="0" indent="0">
              <a:buNone/>
            </a:pPr>
            <a:r>
              <a:rPr lang="en-US" sz="1800" smtClean="0"/>
              <a:t>700 1_ $a Kubrick, Stanley, $e film producer.</a:t>
            </a:r>
          </a:p>
          <a:p>
            <a:pPr marL="0" indent="0">
              <a:buNone/>
            </a:pPr>
            <a:r>
              <a:rPr lang="en-US" sz="1800" smtClean="0"/>
              <a:t>700 1_ $a Sackler, Howard, $e screenwriter.</a:t>
            </a:r>
          </a:p>
          <a:p>
            <a:pPr marL="0" indent="0">
              <a:buNone/>
            </a:pPr>
            <a:r>
              <a:rPr lang="en-US" sz="1800" smtClean="0"/>
              <a:t>700 1_ $a Silvera, Frank, $d 1914-1970, $e performer.</a:t>
            </a:r>
          </a:p>
          <a:p>
            <a:pPr marL="0" indent="0">
              <a:buNone/>
            </a:pPr>
            <a:r>
              <a:rPr lang="en-US" sz="1800" smtClean="0"/>
              <a:t>700 1_ $a Mazursky, Paul</a:t>
            </a:r>
            <a:r>
              <a:rPr lang="en-US" sz="1800"/>
              <a:t>, $e performer.</a:t>
            </a:r>
          </a:p>
          <a:p>
            <a:pPr marL="0" indent="0">
              <a:buNone/>
            </a:pPr>
            <a:r>
              <a:rPr lang="en-US" sz="1800" smtClean="0"/>
              <a:t>700 1_ $a Harp, Kenneth</a:t>
            </a:r>
            <a:r>
              <a:rPr lang="en-US" sz="1800"/>
              <a:t>, $e performer.</a:t>
            </a:r>
          </a:p>
          <a:p>
            <a:pPr marL="0" indent="0">
              <a:buNone/>
            </a:pPr>
            <a:r>
              <a:rPr lang="en-US" sz="1800" smtClean="0"/>
              <a:t>700 1_ $a Coit, Stephen</a:t>
            </a:r>
            <a:r>
              <a:rPr lang="en-US" sz="1800"/>
              <a:t>, $e performer.</a:t>
            </a:r>
          </a:p>
          <a:p>
            <a:pPr marL="0" indent="0">
              <a:buNone/>
            </a:pPr>
            <a:r>
              <a:rPr lang="en-US" sz="1800" smtClean="0"/>
              <a:t>700 1_ $a Leith, Virginia, $d 1932- $</a:t>
            </a:r>
            <a:r>
              <a:rPr lang="en-US" sz="1800"/>
              <a:t>e performer.</a:t>
            </a:r>
          </a:p>
          <a:p>
            <a:pPr marL="0" indent="0">
              <a:buNone/>
            </a:pPr>
            <a:r>
              <a:rPr lang="en-US" sz="1800" smtClean="0"/>
              <a:t>710 2_ $a Kino Classics (Firm), $e publisher.</a:t>
            </a:r>
            <a:endParaRPr lang="en-US" sz="1800"/>
          </a:p>
          <a:p>
            <a:endParaRPr lang="en-US"/>
          </a:p>
        </p:txBody>
      </p:sp>
      <p:sp>
        <p:nvSpPr>
          <p:cNvPr id="4" name="Footer Placeholder 3"/>
          <p:cNvSpPr>
            <a:spLocks noGrp="1"/>
          </p:cNvSpPr>
          <p:nvPr>
            <p:ph type="ftr" sz="quarter" idx="11"/>
          </p:nvPr>
        </p:nvSpPr>
        <p:spPr/>
        <p:txBody>
          <a:bodyPr/>
          <a:lstStyle/>
          <a:p>
            <a:pPr>
              <a:defRPr/>
            </a:pPr>
            <a:r>
              <a:rPr lang="en-US" smtClean="0"/>
              <a:t>Module 12. Describing Motion Picture Resources</a:t>
            </a:r>
            <a:endParaRPr lang="en-US" dirty="0"/>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96</a:t>
            </a:fld>
            <a:endParaRPr lang="en-US"/>
          </a:p>
        </p:txBody>
      </p:sp>
    </p:spTree>
    <p:extLst>
      <p:ext uri="{BB962C8B-B14F-4D97-AF65-F5344CB8AC3E}">
        <p14:creationId xmlns:p14="http://schemas.microsoft.com/office/powerpoint/2010/main" val="163992075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Exercise	</a:t>
            </a:r>
            <a:endParaRPr lang="en-US"/>
          </a:p>
        </p:txBody>
      </p:sp>
      <p:sp>
        <p:nvSpPr>
          <p:cNvPr id="3" name="Content Placeholder 2"/>
          <p:cNvSpPr>
            <a:spLocks noGrp="1"/>
          </p:cNvSpPr>
          <p:nvPr>
            <p:ph idx="1"/>
          </p:nvPr>
        </p:nvSpPr>
        <p:spPr/>
        <p:txBody>
          <a:bodyPr/>
          <a:lstStyle/>
          <a:p>
            <a:r>
              <a:rPr lang="en-US" smtClean="0"/>
              <a:t>Work together to catalog moving image resources workshop participants have brought, if any.</a:t>
            </a:r>
            <a:endParaRPr lang="en-US"/>
          </a:p>
        </p:txBody>
      </p:sp>
      <p:sp>
        <p:nvSpPr>
          <p:cNvPr id="4" name="Footer Placeholder 3"/>
          <p:cNvSpPr>
            <a:spLocks noGrp="1"/>
          </p:cNvSpPr>
          <p:nvPr>
            <p:ph type="ftr" sz="quarter" idx="11"/>
          </p:nvPr>
        </p:nvSpPr>
        <p:spPr/>
        <p:txBody>
          <a:bodyPr/>
          <a:lstStyle/>
          <a:p>
            <a:pPr>
              <a:defRPr/>
            </a:pPr>
            <a:r>
              <a:rPr lang="en-US" smtClean="0"/>
              <a:t>Module 12. Describing Motion Picture Resources</a:t>
            </a:r>
            <a:endParaRPr lang="en-US" dirty="0"/>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97</a:t>
            </a:fld>
            <a:endParaRPr lang="en-US"/>
          </a:p>
        </p:txBody>
      </p:sp>
    </p:spTree>
    <p:extLst>
      <p:ext uri="{BB962C8B-B14F-4D97-AF65-F5344CB8AC3E}">
        <p14:creationId xmlns:p14="http://schemas.microsoft.com/office/powerpoint/2010/main" val="43342951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685800" y="1524000"/>
            <a:ext cx="7772400" cy="1470025"/>
          </a:xfrm>
        </p:spPr>
        <p:txBody>
          <a:bodyPr/>
          <a:lstStyle/>
          <a:p>
            <a:r>
              <a:rPr lang="en-US" sz="3600" b="1"/>
              <a:t>Module </a:t>
            </a:r>
            <a:r>
              <a:rPr lang="en-US" sz="3600" b="1" smtClean="0"/>
              <a:t>13</a:t>
            </a:r>
            <a:r>
              <a:rPr lang="en-US" sz="3600" b="1"/>
              <a:t/>
            </a:r>
            <a:br>
              <a:rPr lang="en-US" sz="3600" b="1"/>
            </a:br>
            <a:r>
              <a:rPr lang="en-US" sz="3600" b="1"/>
              <a:t>Describing </a:t>
            </a:r>
            <a:r>
              <a:rPr lang="en-US" sz="3600" b="1" smtClean="0"/>
              <a:t>Moving Image Resources</a:t>
            </a:r>
            <a:br>
              <a:rPr lang="en-US" sz="3600" b="1" smtClean="0"/>
            </a:br>
            <a:r>
              <a:rPr lang="en-US" sz="3600" b="1"/>
              <a:t/>
            </a:r>
            <a:br>
              <a:rPr lang="en-US" sz="3600" b="1"/>
            </a:br>
            <a:r>
              <a:rPr lang="en-US" sz="3600" b="1" smtClean="0"/>
              <a:t>Questions?</a:t>
            </a:r>
            <a:br>
              <a:rPr lang="en-US" sz="3600" b="1" smtClean="0"/>
            </a:br>
            <a:endParaRPr lang="en-US" sz="2400"/>
          </a:p>
        </p:txBody>
      </p:sp>
      <p:sp>
        <p:nvSpPr>
          <p:cNvPr id="4" name="Subtitle 2"/>
          <p:cNvSpPr>
            <a:spLocks noGrp="1"/>
          </p:cNvSpPr>
          <p:nvPr>
            <p:ph type="subTitle" idx="1"/>
          </p:nvPr>
        </p:nvSpPr>
        <p:spPr>
          <a:xfrm>
            <a:off x="1371600" y="3657600"/>
            <a:ext cx="6477000" cy="2438400"/>
          </a:xfrm>
        </p:spPr>
        <p:txBody>
          <a:bodyPr/>
          <a:lstStyle/>
          <a:p>
            <a:r>
              <a:rPr lang="en-US" sz="2800" b="1">
                <a:solidFill>
                  <a:schemeClr val="tx1"/>
                </a:solidFill>
              </a:rPr>
              <a:t>RDA Training</a:t>
            </a:r>
            <a:br>
              <a:rPr lang="en-US" sz="2800" b="1">
                <a:solidFill>
                  <a:schemeClr val="tx1"/>
                </a:solidFill>
              </a:rPr>
            </a:br>
            <a:r>
              <a:rPr lang="en-US" sz="2800" b="1">
                <a:solidFill>
                  <a:schemeClr val="tx1"/>
                </a:solidFill>
              </a:rPr>
              <a:t>University of Nevada, </a:t>
            </a:r>
            <a:r>
              <a:rPr lang="en-US" sz="2800" b="1" smtClean="0">
                <a:solidFill>
                  <a:schemeClr val="tx1"/>
                </a:solidFill>
              </a:rPr>
              <a:t>Las Vegas</a:t>
            </a:r>
            <a:endParaRPr lang="en-US" sz="2800" b="1">
              <a:solidFill>
                <a:schemeClr val="tx1"/>
              </a:solidFill>
            </a:endParaRPr>
          </a:p>
          <a:p>
            <a:r>
              <a:rPr lang="en-US" sz="2800" b="1" smtClean="0">
                <a:solidFill>
                  <a:schemeClr val="tx1"/>
                </a:solidFill>
              </a:rPr>
              <a:t>May 2013</a:t>
            </a:r>
            <a:endParaRPr lang="en-US" sz="2800" dirty="0">
              <a:solidFill>
                <a:schemeClr val="tx1"/>
              </a:solidFill>
            </a:endParaRPr>
          </a:p>
        </p:txBody>
      </p:sp>
      <p:sp>
        <p:nvSpPr>
          <p:cNvPr id="2" name="Footer Placeholder 1"/>
          <p:cNvSpPr>
            <a:spLocks noGrp="1"/>
          </p:cNvSpPr>
          <p:nvPr>
            <p:ph type="ftr" sz="quarter" idx="11"/>
          </p:nvPr>
        </p:nvSpPr>
        <p:spPr/>
        <p:txBody>
          <a:bodyPr/>
          <a:lstStyle/>
          <a:p>
            <a:pPr>
              <a:defRPr/>
            </a:pPr>
            <a:r>
              <a:rPr lang="en-US" smtClean="0"/>
              <a:t>Module 12. Describing Motion Picture Resources</a:t>
            </a:r>
            <a:endParaRPr lang="en-US"/>
          </a:p>
        </p:txBody>
      </p:sp>
      <p:sp>
        <p:nvSpPr>
          <p:cNvPr id="3" name="Slide Number Placeholder 2"/>
          <p:cNvSpPr>
            <a:spLocks noGrp="1"/>
          </p:cNvSpPr>
          <p:nvPr>
            <p:ph type="sldNum" sz="quarter" idx="12"/>
          </p:nvPr>
        </p:nvSpPr>
        <p:spPr/>
        <p:txBody>
          <a:bodyPr/>
          <a:lstStyle/>
          <a:p>
            <a:pPr>
              <a:defRPr/>
            </a:pPr>
            <a:fld id="{2BB1B599-7F7B-42BE-81B9-48758CD7929B}" type="slidenum">
              <a:rPr lang="en-US" smtClean="0"/>
              <a:pPr>
                <a:defRPr/>
              </a:pPr>
              <a:t>98</a:t>
            </a:fld>
            <a:endParaRPr lang="en-US"/>
          </a:p>
        </p:txBody>
      </p:sp>
    </p:spTree>
    <p:extLst>
      <p:ext uri="{BB962C8B-B14F-4D97-AF65-F5344CB8AC3E}">
        <p14:creationId xmlns:p14="http://schemas.microsoft.com/office/powerpoint/2010/main" val="10087437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Title</a:t>
            </a:r>
            <a:endParaRPr lang="en-US"/>
          </a:p>
        </p:txBody>
      </p:sp>
      <p:sp>
        <p:nvSpPr>
          <p:cNvPr id="3" name="Content Placeholder 2"/>
          <p:cNvSpPr>
            <a:spLocks noGrp="1"/>
          </p:cNvSpPr>
          <p:nvPr>
            <p:ph idx="1"/>
          </p:nvPr>
        </p:nvSpPr>
        <p:spPr/>
        <p:txBody>
          <a:bodyPr/>
          <a:lstStyle/>
          <a:p>
            <a:pPr marL="0" indent="0">
              <a:buNone/>
            </a:pPr>
            <a:r>
              <a:rPr lang="en-US" smtClean="0"/>
              <a:t>2.3.2.9. Resource lacking a collective title</a:t>
            </a:r>
          </a:p>
          <a:p>
            <a:pPr marL="857250" lvl="1" indent="-457200"/>
            <a:r>
              <a:rPr lang="en-US" smtClean="0"/>
              <a:t>Record titles as they appear in the source of information “for the resource as a whole”</a:t>
            </a:r>
          </a:p>
          <a:p>
            <a:pPr marL="857250" lvl="1" indent="-457200"/>
            <a:r>
              <a:rPr lang="en-US" smtClean="0"/>
              <a:t>If there isn’t such a source, treat information identifying parts as a collective source of information, and record them in the order in which they appear.</a:t>
            </a:r>
            <a:endParaRPr lang="en-US"/>
          </a:p>
        </p:txBody>
      </p:sp>
      <p:sp>
        <p:nvSpPr>
          <p:cNvPr id="4" name="Footer Placeholder 3"/>
          <p:cNvSpPr>
            <a:spLocks noGrp="1"/>
          </p:cNvSpPr>
          <p:nvPr>
            <p:ph type="ftr" sz="quarter" idx="11"/>
          </p:nvPr>
        </p:nvSpPr>
        <p:spPr/>
        <p:txBody>
          <a:bodyPr/>
          <a:lstStyle/>
          <a:p>
            <a:pPr>
              <a:defRPr/>
            </a:pPr>
            <a:r>
              <a:rPr lang="en-US" smtClean="0"/>
              <a:t>Module 12. Describing Motion Picture Resources</a:t>
            </a:r>
            <a:endParaRPr lang="en-US" dirty="0"/>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54</a:t>
            </a:fld>
            <a:endParaRPr lang="en-US"/>
          </a:p>
        </p:txBody>
      </p:sp>
    </p:spTree>
    <p:extLst>
      <p:ext uri="{BB962C8B-B14F-4D97-AF65-F5344CB8AC3E}">
        <p14:creationId xmlns:p14="http://schemas.microsoft.com/office/powerpoint/2010/main" val="29260320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
            </a:r>
            <a:br>
              <a:rPr lang="en-US" smtClean="0"/>
            </a:br>
            <a:r>
              <a:rPr lang="en-US"/>
              <a:t/>
            </a:r>
            <a:br>
              <a:rPr lang="en-US"/>
            </a:br>
            <a:r>
              <a:rPr lang="en-US" smtClean="0"/>
              <a:t>This Presentation is available at</a:t>
            </a:r>
            <a:br>
              <a:rPr lang="en-US" smtClean="0"/>
            </a:br>
            <a:endParaRPr lang="en-US"/>
          </a:p>
        </p:txBody>
      </p:sp>
      <p:sp>
        <p:nvSpPr>
          <p:cNvPr id="3" name="Content Placeholder 2"/>
          <p:cNvSpPr>
            <a:spLocks noGrp="1"/>
          </p:cNvSpPr>
          <p:nvPr>
            <p:ph idx="1"/>
          </p:nvPr>
        </p:nvSpPr>
        <p:spPr>
          <a:xfrm>
            <a:off x="762000" y="1600201"/>
            <a:ext cx="7620000" cy="4495799"/>
          </a:xfrm>
        </p:spPr>
        <p:txBody>
          <a:bodyPr/>
          <a:lstStyle/>
          <a:p>
            <a:pPr marL="0" indent="0">
              <a:buNone/>
            </a:pPr>
            <a:endParaRPr lang="en-US" smtClean="0"/>
          </a:p>
          <a:p>
            <a:pPr marL="0" indent="0" algn="ctr">
              <a:buNone/>
            </a:pPr>
            <a:r>
              <a:rPr lang="en-US" smtClean="0"/>
              <a:t>http</a:t>
            </a:r>
            <a:r>
              <a:rPr lang="en-US"/>
              <a:t>://net.lib.byu.edu/~</a:t>
            </a:r>
            <a:r>
              <a:rPr lang="en-US" smtClean="0"/>
              <a:t>catalog/people/rlm/RDALV201305/index.htm</a:t>
            </a:r>
            <a:endParaRPr lang="en-US" smtClean="0"/>
          </a:p>
          <a:p>
            <a:pPr marL="0" indent="0" algn="ctr">
              <a:buNone/>
            </a:pPr>
            <a:endParaRPr lang="en-US"/>
          </a:p>
          <a:p>
            <a:pPr marL="0" indent="0" algn="ctr">
              <a:buNone/>
            </a:pPr>
            <a:r>
              <a:rPr lang="en-US" smtClean="0"/>
              <a:t>For further information </a:t>
            </a:r>
          </a:p>
          <a:p>
            <a:pPr marL="0" indent="0" algn="ctr">
              <a:buNone/>
            </a:pPr>
            <a:r>
              <a:rPr lang="en-US" smtClean="0"/>
              <a:t>contact Robert L. Maxwell</a:t>
            </a:r>
          </a:p>
          <a:p>
            <a:pPr marL="0" indent="0" algn="ctr">
              <a:buNone/>
            </a:pPr>
            <a:r>
              <a:rPr lang="en-US" smtClean="0"/>
              <a:t>robert_maxwell@byu.edu</a:t>
            </a:r>
            <a:endParaRPr lang="en-US"/>
          </a:p>
        </p:txBody>
      </p:sp>
      <p:sp>
        <p:nvSpPr>
          <p:cNvPr id="4" name="Footer Placeholder 3"/>
          <p:cNvSpPr>
            <a:spLocks noGrp="1"/>
          </p:cNvSpPr>
          <p:nvPr>
            <p:ph type="ftr" sz="quarter" idx="11"/>
          </p:nvPr>
        </p:nvSpPr>
        <p:spPr/>
        <p:txBody>
          <a:bodyPr/>
          <a:lstStyle/>
          <a:p>
            <a:pPr>
              <a:defRPr/>
            </a:pPr>
            <a:r>
              <a:rPr lang="en-US" smtClean="0"/>
              <a:t>Module 12. Describing Motion Picture Resources</a:t>
            </a:r>
            <a:endParaRPr lang="en-US"/>
          </a:p>
        </p:txBody>
      </p:sp>
      <p:sp>
        <p:nvSpPr>
          <p:cNvPr id="5" name="Slide Number Placeholder 4"/>
          <p:cNvSpPr>
            <a:spLocks noGrp="1"/>
          </p:cNvSpPr>
          <p:nvPr>
            <p:ph type="sldNum" sz="quarter" idx="12"/>
          </p:nvPr>
        </p:nvSpPr>
        <p:spPr/>
        <p:txBody>
          <a:bodyPr/>
          <a:lstStyle/>
          <a:p>
            <a:pPr>
              <a:defRPr/>
            </a:pPr>
            <a:fld id="{31594486-D201-49C5-8E7E-D1598C506A7F}" type="slidenum">
              <a:rPr lang="en-US" smtClean="0"/>
              <a:pPr>
                <a:defRPr/>
              </a:pPr>
              <a:t>99</a:t>
            </a:fld>
            <a:endParaRPr lang="en-US"/>
          </a:p>
        </p:txBody>
      </p:sp>
    </p:spTree>
    <p:extLst>
      <p:ext uri="{BB962C8B-B14F-4D97-AF65-F5344CB8AC3E}">
        <p14:creationId xmlns:p14="http://schemas.microsoft.com/office/powerpoint/2010/main" val="15276434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42269" y="1095375"/>
            <a:ext cx="2815931" cy="396186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smtClean="0"/>
              <a:t>Title?</a:t>
            </a:r>
            <a:endParaRPr lang="en-US"/>
          </a:p>
        </p:txBody>
      </p:sp>
      <p:sp>
        <p:nvSpPr>
          <p:cNvPr id="4" name="Footer Placeholder 3"/>
          <p:cNvSpPr>
            <a:spLocks noGrp="1"/>
          </p:cNvSpPr>
          <p:nvPr>
            <p:ph type="ftr" sz="quarter" idx="11"/>
          </p:nvPr>
        </p:nvSpPr>
        <p:spPr/>
        <p:txBody>
          <a:bodyPr/>
          <a:lstStyle/>
          <a:p>
            <a:pPr>
              <a:defRPr/>
            </a:pPr>
            <a:r>
              <a:rPr lang="en-US" smtClean="0"/>
              <a:t>Module 12. Describing Motion Picture Resources</a:t>
            </a:r>
            <a:endParaRPr lang="en-US" dirty="0"/>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55</a:t>
            </a:fld>
            <a:endParaRPr lang="en-US"/>
          </a:p>
        </p:txBody>
      </p:sp>
      <p:pic>
        <p:nvPicPr>
          <p:cNvPr id="11" name="Content Placeholder 5" descr="M:\catshare\Maxwell\temple-800px\800px_Screen Shot 2012-10-29 at 9.56.11 AM.png"/>
          <p:cNvPicPr>
            <a:picLocks/>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71600" y="3124200"/>
            <a:ext cx="3810000" cy="238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Content Placeholder 5" descr="M:\catshare\Maxwell\temple-800px\800px_Screen Shot 2012-10-29 at 9.49.17 AM.png"/>
          <p:cNvPicPr>
            <a:picLocks/>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8600" y="1066800"/>
            <a:ext cx="3810000" cy="238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857790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Title</a:t>
            </a:r>
            <a:endParaRPr lang="en-US"/>
          </a:p>
        </p:txBody>
      </p:sp>
      <p:sp>
        <p:nvSpPr>
          <p:cNvPr id="3" name="Content Placeholder 2"/>
          <p:cNvSpPr>
            <a:spLocks noGrp="1"/>
          </p:cNvSpPr>
          <p:nvPr>
            <p:ph idx="1"/>
          </p:nvPr>
        </p:nvSpPr>
        <p:spPr/>
        <p:txBody>
          <a:bodyPr/>
          <a:lstStyle/>
          <a:p>
            <a:pPr marL="0" indent="0">
              <a:buNone/>
            </a:pPr>
            <a:endParaRPr lang="en-US" smtClean="0"/>
          </a:p>
          <a:p>
            <a:pPr marL="0" indent="0">
              <a:buNone/>
            </a:pPr>
            <a:endParaRPr lang="en-US"/>
          </a:p>
          <a:p>
            <a:pPr marL="0" indent="0">
              <a:buNone/>
            </a:pPr>
            <a:r>
              <a:rPr lang="en-US" smtClean="0"/>
              <a:t>245 </a:t>
            </a:r>
            <a:r>
              <a:rPr lang="en-US"/>
              <a:t>0</a:t>
            </a:r>
            <a:r>
              <a:rPr lang="en-US" smtClean="0"/>
              <a:t>4</a:t>
            </a:r>
            <a:r>
              <a:rPr lang="en-US"/>
              <a:t>	$a The little princess ; $b Shirley Temple festival</a:t>
            </a:r>
          </a:p>
          <a:p>
            <a:pPr marL="0" indent="0">
              <a:buNone/>
            </a:pPr>
            <a:endParaRPr lang="en-US"/>
          </a:p>
        </p:txBody>
      </p:sp>
      <p:sp>
        <p:nvSpPr>
          <p:cNvPr id="4" name="Footer Placeholder 3"/>
          <p:cNvSpPr>
            <a:spLocks noGrp="1"/>
          </p:cNvSpPr>
          <p:nvPr>
            <p:ph type="ftr" sz="quarter" idx="11"/>
          </p:nvPr>
        </p:nvSpPr>
        <p:spPr/>
        <p:txBody>
          <a:bodyPr/>
          <a:lstStyle/>
          <a:p>
            <a:pPr>
              <a:defRPr/>
            </a:pPr>
            <a:r>
              <a:rPr lang="en-US" smtClean="0"/>
              <a:t>Module 12. Describing Motion Picture Resources</a:t>
            </a:r>
            <a:endParaRPr lang="en-US" dirty="0"/>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56</a:t>
            </a:fld>
            <a:endParaRPr lang="en-US"/>
          </a:p>
        </p:txBody>
      </p:sp>
    </p:spTree>
    <p:extLst>
      <p:ext uri="{BB962C8B-B14F-4D97-AF65-F5344CB8AC3E}">
        <p14:creationId xmlns:p14="http://schemas.microsoft.com/office/powerpoint/2010/main" val="6618032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Statement of Responsibility</a:t>
            </a:r>
            <a:endParaRPr lang="en-US"/>
          </a:p>
        </p:txBody>
      </p:sp>
      <p:sp>
        <p:nvSpPr>
          <p:cNvPr id="3" name="Content Placeholder 2"/>
          <p:cNvSpPr>
            <a:spLocks noGrp="1"/>
          </p:cNvSpPr>
          <p:nvPr>
            <p:ph idx="1"/>
          </p:nvPr>
        </p:nvSpPr>
        <p:spPr/>
        <p:txBody>
          <a:bodyPr/>
          <a:lstStyle/>
          <a:p>
            <a:r>
              <a:rPr lang="en-US" smtClean="0"/>
              <a:t>Same as for other formats </a:t>
            </a:r>
            <a:r>
              <a:rPr lang="en-US" i="1" smtClean="0"/>
              <a:t>except</a:t>
            </a:r>
            <a:endParaRPr lang="en-US" smtClean="0"/>
          </a:p>
          <a:p>
            <a:pPr lvl="1"/>
            <a:r>
              <a:rPr lang="en-US" smtClean="0"/>
              <a:t>Statements identifying performers of music (7.23)</a:t>
            </a:r>
          </a:p>
          <a:p>
            <a:pPr lvl="1"/>
            <a:r>
              <a:rPr lang="en-US" smtClean="0"/>
              <a:t>Statements identifying narrators, presenters, other kinds of performers (e.g. actors) (7.23)</a:t>
            </a:r>
          </a:p>
          <a:p>
            <a:pPr lvl="1"/>
            <a:r>
              <a:rPr lang="en-US" smtClean="0"/>
              <a:t>Statements identifying contributors to the artistic and/or technical production (7.24)</a:t>
            </a:r>
          </a:p>
          <a:p>
            <a:r>
              <a:rPr lang="en-US" smtClean="0"/>
              <a:t>These statements are recorded as notes (511 or 508 field)</a:t>
            </a:r>
          </a:p>
        </p:txBody>
      </p:sp>
      <p:sp>
        <p:nvSpPr>
          <p:cNvPr id="4" name="Footer Placeholder 3"/>
          <p:cNvSpPr>
            <a:spLocks noGrp="1"/>
          </p:cNvSpPr>
          <p:nvPr>
            <p:ph type="ftr" sz="quarter" idx="11"/>
          </p:nvPr>
        </p:nvSpPr>
        <p:spPr/>
        <p:txBody>
          <a:bodyPr/>
          <a:lstStyle/>
          <a:p>
            <a:pPr>
              <a:defRPr/>
            </a:pPr>
            <a:r>
              <a:rPr lang="en-US" smtClean="0"/>
              <a:t>Module 12. Describing Motion Picture Resources</a:t>
            </a:r>
            <a:endParaRPr lang="en-US" dirty="0"/>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57</a:t>
            </a:fld>
            <a:endParaRPr lang="en-US"/>
          </a:p>
        </p:txBody>
      </p:sp>
    </p:spTree>
    <p:extLst>
      <p:ext uri="{BB962C8B-B14F-4D97-AF65-F5344CB8AC3E}">
        <p14:creationId xmlns:p14="http://schemas.microsoft.com/office/powerpoint/2010/main" val="34393758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Statement of Responsibility</a:t>
            </a:r>
            <a:endParaRPr lang="en-US"/>
          </a:p>
        </p:txBody>
      </p:sp>
      <p:sp>
        <p:nvSpPr>
          <p:cNvPr id="3" name="Content Placeholder 2"/>
          <p:cNvSpPr>
            <a:spLocks noGrp="1"/>
          </p:cNvSpPr>
          <p:nvPr>
            <p:ph idx="1"/>
          </p:nvPr>
        </p:nvSpPr>
        <p:spPr>
          <a:xfrm>
            <a:off x="457200" y="1295400"/>
            <a:ext cx="8229600" cy="4830763"/>
          </a:xfrm>
        </p:spPr>
        <p:txBody>
          <a:bodyPr/>
          <a:lstStyle/>
          <a:p>
            <a:pPr marL="0" indent="0">
              <a:buNone/>
            </a:pPr>
            <a:endParaRPr lang="en-US" sz="2400" b="1" smtClean="0"/>
          </a:p>
          <a:p>
            <a:pPr marL="0" indent="0">
              <a:buNone/>
            </a:pPr>
            <a:r>
              <a:rPr lang="en-US" sz="2400" smtClean="0"/>
              <a:t>245 </a:t>
            </a:r>
            <a:r>
              <a:rPr lang="en-US" sz="2400"/>
              <a:t>0</a:t>
            </a:r>
            <a:r>
              <a:rPr lang="en-US" sz="2400" smtClean="0"/>
              <a:t>0</a:t>
            </a:r>
            <a:r>
              <a:rPr lang="en-US" sz="2400"/>
              <a:t>	$a Fear and desire / $c written by Howard Sackler ; produced by Stanley Kubrick ; associate producer, Martin Perveler.</a:t>
            </a:r>
          </a:p>
          <a:p>
            <a:pPr marL="0" indent="0">
              <a:buNone/>
            </a:pPr>
            <a:endParaRPr lang="en-US" sz="2400" b="1"/>
          </a:p>
          <a:p>
            <a:pPr marL="0" indent="0">
              <a:buNone/>
            </a:pPr>
            <a:r>
              <a:rPr lang="en-US" sz="2400"/>
              <a:t>245 </a:t>
            </a:r>
            <a:r>
              <a:rPr lang="en-US" sz="2400" smtClean="0"/>
              <a:t>04</a:t>
            </a:r>
            <a:r>
              <a:rPr lang="en-US" sz="2400"/>
              <a:t>	$a The little princess ; $b Shirley Temple </a:t>
            </a:r>
            <a:r>
              <a:rPr lang="en-US" sz="2400" smtClean="0"/>
              <a:t>festival.</a:t>
            </a:r>
            <a:endParaRPr lang="en-US" sz="2400"/>
          </a:p>
          <a:p>
            <a:pPr marL="0" indent="0">
              <a:buNone/>
            </a:pPr>
            <a:endParaRPr lang="en-US" sz="2400"/>
          </a:p>
        </p:txBody>
      </p:sp>
      <p:sp>
        <p:nvSpPr>
          <p:cNvPr id="4" name="Footer Placeholder 3"/>
          <p:cNvSpPr>
            <a:spLocks noGrp="1"/>
          </p:cNvSpPr>
          <p:nvPr>
            <p:ph type="ftr" sz="quarter" idx="11"/>
          </p:nvPr>
        </p:nvSpPr>
        <p:spPr/>
        <p:txBody>
          <a:bodyPr/>
          <a:lstStyle/>
          <a:p>
            <a:pPr>
              <a:defRPr/>
            </a:pPr>
            <a:r>
              <a:rPr lang="en-US" smtClean="0"/>
              <a:t>Module 12. Describing Motion Picture Resources</a:t>
            </a:r>
            <a:endParaRPr lang="en-US" dirty="0"/>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58</a:t>
            </a:fld>
            <a:endParaRPr lang="en-US"/>
          </a:p>
        </p:txBody>
      </p:sp>
    </p:spTree>
    <p:extLst>
      <p:ext uri="{BB962C8B-B14F-4D97-AF65-F5344CB8AC3E}">
        <p14:creationId xmlns:p14="http://schemas.microsoft.com/office/powerpoint/2010/main" val="2353760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5746</TotalTime>
  <Words>3153</Words>
  <Application>Microsoft Office PowerPoint</Application>
  <PresentationFormat>On-screen Show (4:3)</PresentationFormat>
  <Paragraphs>507</Paragraphs>
  <Slides>50</Slides>
  <Notes>39</Notes>
  <HiddenSlides>0</HiddenSlides>
  <MMClips>0</MMClips>
  <ScaleCrop>false</ScaleCrop>
  <HeadingPairs>
    <vt:vector size="4" baseType="variant">
      <vt:variant>
        <vt:lpstr>Theme</vt:lpstr>
      </vt:variant>
      <vt:variant>
        <vt:i4>1</vt:i4>
      </vt:variant>
      <vt:variant>
        <vt:lpstr>Slide Titles</vt:lpstr>
      </vt:variant>
      <vt:variant>
        <vt:i4>50</vt:i4>
      </vt:variant>
    </vt:vector>
  </HeadingPairs>
  <TitlesOfParts>
    <vt:vector size="51" baseType="lpstr">
      <vt:lpstr>Office Theme</vt:lpstr>
      <vt:lpstr>Module 13b Describing Moving Image Resources </vt:lpstr>
      <vt:lpstr>Title</vt:lpstr>
      <vt:lpstr>What’s the Title?</vt:lpstr>
      <vt:lpstr>Title</vt:lpstr>
      <vt:lpstr>Title</vt:lpstr>
      <vt:lpstr>Title?</vt:lpstr>
      <vt:lpstr>Title</vt:lpstr>
      <vt:lpstr>Statement of Responsibility</vt:lpstr>
      <vt:lpstr>Statement of Responsibility</vt:lpstr>
      <vt:lpstr>Variant titles</vt:lpstr>
      <vt:lpstr>Edition Statement</vt:lpstr>
      <vt:lpstr>Publication Statement</vt:lpstr>
      <vt:lpstr>Publication Statement</vt:lpstr>
      <vt:lpstr>Copyright information</vt:lpstr>
      <vt:lpstr>Distribution information</vt:lpstr>
      <vt:lpstr>Manufacture information</vt:lpstr>
      <vt:lpstr>Extent (3.4.1)</vt:lpstr>
      <vt:lpstr>Duration (7.22)</vt:lpstr>
      <vt:lpstr>Sound content (7.18)</vt:lpstr>
      <vt:lpstr>Color content (7.17.3)</vt:lpstr>
      <vt:lpstr>Dimensions (3.5)</vt:lpstr>
      <vt:lpstr>Dimensions (3.5)</vt:lpstr>
      <vt:lpstr>Record content, media,  and carrier type (3.2, 3.3, 6.9)</vt:lpstr>
      <vt:lpstr>Sound Characteristic (3.16)</vt:lpstr>
      <vt:lpstr>Sound Characteristic (3.16)</vt:lpstr>
      <vt:lpstr>Sound Characteristic (3.16)</vt:lpstr>
      <vt:lpstr>Video Characteristic (3.18)</vt:lpstr>
      <vt:lpstr>Video Characteristic (3.18)</vt:lpstr>
      <vt:lpstr>Digital File Characteristic (3.19)</vt:lpstr>
      <vt:lpstr>Digital File Characteristic (3.19)</vt:lpstr>
      <vt:lpstr>Digital File Characteristic (3.19)</vt:lpstr>
      <vt:lpstr>Series Statement</vt:lpstr>
      <vt:lpstr>Notes</vt:lpstr>
      <vt:lpstr>Notes</vt:lpstr>
      <vt:lpstr>Notes</vt:lpstr>
      <vt:lpstr>Notes: Aspect ratio (7.19)</vt:lpstr>
      <vt:lpstr>Notes: Aspect ratio (7.19)</vt:lpstr>
      <vt:lpstr>Notes: Aspect ratio (7.19)</vt:lpstr>
      <vt:lpstr>Notes: Performer, Narrator, Presenter (7.23)</vt:lpstr>
      <vt:lpstr>Notes: Artistic or Technical Credit (7.24)</vt:lpstr>
      <vt:lpstr>Identifier for the manifestation (2.15)</vt:lpstr>
      <vt:lpstr>Record Relationships</vt:lpstr>
      <vt:lpstr>Record Relationships</vt:lpstr>
      <vt:lpstr>Record Relationships</vt:lpstr>
      <vt:lpstr>Record Relationships</vt:lpstr>
      <vt:lpstr>Record Relationships</vt:lpstr>
      <vt:lpstr>Record Relationships</vt:lpstr>
      <vt:lpstr>Exercise </vt:lpstr>
      <vt:lpstr>Module 13 Describing Moving Image Resources  Questions? </vt:lpstr>
      <vt:lpstr>  This Presentation is available at </vt:lpstr>
    </vt:vector>
  </TitlesOfParts>
  <Company>St Charles City-County Library District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Library</dc:creator>
  <cp:lastModifiedBy>rlm3</cp:lastModifiedBy>
  <cp:revision>463</cp:revision>
  <dcterms:created xsi:type="dcterms:W3CDTF">2009-02-12T16:45:06Z</dcterms:created>
  <dcterms:modified xsi:type="dcterms:W3CDTF">2013-05-14T22:08:50Z</dcterms:modified>
</cp:coreProperties>
</file>