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78" r:id="rId25"/>
    <p:sldId id="279" r:id="rId26"/>
    <p:sldId id="280" r:id="rId27"/>
    <p:sldId id="296" r:id="rId28"/>
    <p:sldId id="297" r:id="rId29"/>
    <p:sldId id="298" r:id="rId30"/>
    <p:sldId id="284" r:id="rId31"/>
    <p:sldId id="285" r:id="rId32"/>
    <p:sldId id="286" r:id="rId33"/>
    <p:sldId id="287" r:id="rId34"/>
    <p:sldId id="288" r:id="rId35"/>
    <p:sldId id="289" r:id="rId36"/>
    <p:sldId id="290" r:id="rId37"/>
    <p:sldId id="291" r:id="rId38"/>
    <p:sldId id="292" r:id="rId39"/>
    <p:sldId id="293" r:id="rId40"/>
    <p:sldId id="295" r:id="rId41"/>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6" autoAdjust="0"/>
    <p:restoredTop sz="73282" autoAdjust="0"/>
  </p:normalViewPr>
  <p:slideViewPr>
    <p:cSldViewPr>
      <p:cViewPr>
        <p:scale>
          <a:sx n="82" d="100"/>
          <a:sy n="82" d="100"/>
        </p:scale>
        <p:origin x="-46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356" cy="465932"/>
          </a:xfrm>
          <a:prstGeom prst="rect">
            <a:avLst/>
          </a:prstGeom>
        </p:spPr>
        <p:txBody>
          <a:bodyPr vert="horz" lIns="91614" tIns="45807" rIns="91614" bIns="45807" rtlCol="0"/>
          <a:lstStyle>
            <a:lvl1pPr algn="l">
              <a:defRPr sz="1200"/>
            </a:lvl1pPr>
          </a:lstStyle>
          <a:p>
            <a:endParaRPr lang="en-US"/>
          </a:p>
        </p:txBody>
      </p:sp>
      <p:sp>
        <p:nvSpPr>
          <p:cNvPr id="3" name="Date Placeholder 2"/>
          <p:cNvSpPr>
            <a:spLocks noGrp="1"/>
          </p:cNvSpPr>
          <p:nvPr>
            <p:ph type="dt" sz="quarter" idx="1"/>
          </p:nvPr>
        </p:nvSpPr>
        <p:spPr>
          <a:xfrm>
            <a:off x="3979329" y="0"/>
            <a:ext cx="3045356" cy="465932"/>
          </a:xfrm>
          <a:prstGeom prst="rect">
            <a:avLst/>
          </a:prstGeom>
        </p:spPr>
        <p:txBody>
          <a:bodyPr vert="horz" lIns="91614" tIns="45807" rIns="91614" bIns="45807" rtlCol="0"/>
          <a:lstStyle>
            <a:lvl1pPr algn="r">
              <a:defRPr sz="1200"/>
            </a:lvl1pPr>
          </a:lstStyle>
          <a:p>
            <a:fld id="{7AA2C117-6D9B-4586-9893-9CEFD0532609}" type="datetimeFigureOut">
              <a:rPr lang="en-US" smtClean="0"/>
              <a:pPr/>
              <a:t>5/14/2013</a:t>
            </a:fld>
            <a:endParaRPr lang="en-US"/>
          </a:p>
        </p:txBody>
      </p:sp>
      <p:sp>
        <p:nvSpPr>
          <p:cNvPr id="4" name="Footer Placeholder 3"/>
          <p:cNvSpPr>
            <a:spLocks noGrp="1"/>
          </p:cNvSpPr>
          <p:nvPr>
            <p:ph type="ftr" sz="quarter" idx="2"/>
          </p:nvPr>
        </p:nvSpPr>
        <p:spPr>
          <a:xfrm>
            <a:off x="0" y="8844753"/>
            <a:ext cx="3045356" cy="465932"/>
          </a:xfrm>
          <a:prstGeom prst="rect">
            <a:avLst/>
          </a:prstGeom>
        </p:spPr>
        <p:txBody>
          <a:bodyPr vert="horz" lIns="91614" tIns="45807" rIns="91614" bIns="45807" rtlCol="0" anchor="b"/>
          <a:lstStyle>
            <a:lvl1pPr algn="l">
              <a:defRPr sz="1200"/>
            </a:lvl1pPr>
          </a:lstStyle>
          <a:p>
            <a:endParaRPr lang="en-US"/>
          </a:p>
        </p:txBody>
      </p:sp>
      <p:sp>
        <p:nvSpPr>
          <p:cNvPr id="5" name="Slide Number Placeholder 4"/>
          <p:cNvSpPr>
            <a:spLocks noGrp="1"/>
          </p:cNvSpPr>
          <p:nvPr>
            <p:ph type="sldNum" sz="quarter" idx="3"/>
          </p:nvPr>
        </p:nvSpPr>
        <p:spPr>
          <a:xfrm>
            <a:off x="3979329" y="8844753"/>
            <a:ext cx="3045356" cy="465932"/>
          </a:xfrm>
          <a:prstGeom prst="rect">
            <a:avLst/>
          </a:prstGeom>
        </p:spPr>
        <p:txBody>
          <a:bodyPr vert="horz" lIns="91614" tIns="45807" rIns="91614" bIns="45807"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9329"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3264" y="4423967"/>
            <a:ext cx="5619747" cy="4190206"/>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9329"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We will beging with a brief overview of FRBR and its relationship to RDA.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Here are some specific examples of these abstract entities.</a:t>
            </a:r>
          </a:p>
          <a:p>
            <a:r>
              <a:rPr lang="en-US" sz="1000"/>
              <a:t>All of these entities have attributes. Attributes are characteristics that would be necessary to describe each entity, to distinguish it from other entities of the same type.</a:t>
            </a:r>
          </a:p>
          <a:p>
            <a:r>
              <a:rPr lang="en-US" sz="1000" i="1"/>
              <a:t>Work</a:t>
            </a:r>
            <a:r>
              <a:rPr lang="en-US" sz="1000"/>
              <a:t>: (what distinguishes it from other works?) title (“Gone with the wind”), form (novel), date of composition (pre-1936), etc. (music attributes include key, medium of performance)</a:t>
            </a:r>
          </a:p>
          <a:p>
            <a:r>
              <a:rPr lang="en-US" sz="1000" i="1"/>
              <a:t>Expression</a:t>
            </a:r>
            <a:r>
              <a:rPr lang="en-US" sz="100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a:t>Manifestation</a:t>
            </a:r>
            <a:r>
              <a:rPr lang="en-US" sz="1000"/>
              <a:t>: (what distinguishes it from other manifestations?) title (i.e. exactly what is printed on the title page), statement of resp. (ditto), edition/issue designation, place of publication, publisher, date of publication, etc.</a:t>
            </a:r>
          </a:p>
          <a:p>
            <a:r>
              <a:rPr lang="en-US" sz="1000" i="1"/>
              <a:t>Item</a:t>
            </a:r>
            <a:r>
              <a:rPr lang="en-US" sz="1000"/>
              <a:t>: (what distinguishes it from other items?) item identifier (e.g. barcode, possibly call number); provenance (who has owned the item?); marks/inscriptions; condition (missing its cover, etc.); access restrictions; location of the item (where is it vs. others?)</a:t>
            </a:r>
          </a:p>
          <a:p>
            <a:endParaRPr lang="en-US" sz="1000"/>
          </a:p>
          <a:p>
            <a:r>
              <a:rPr lang="en-US" sz="1000" i="1"/>
              <a:t>NOTE: Much of RDA consists of instructions for naming and describing the attributes of the entities. </a:t>
            </a:r>
            <a:r>
              <a:rPr lang="en-US" sz="1000"/>
              <a:t>It looks to a situation where we might have a separate record or description for each entity, and so tells us what we should include in the descriptions of those entities—i.e., we’ll need to enter the attributes of the entities into our records.</a:t>
            </a:r>
            <a:endParaRPr lang="en-US" sz="1000" i="1"/>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a:t>Here are some concrete instances of these abstract entities. </a:t>
            </a:r>
          </a:p>
          <a:p>
            <a:pPr>
              <a:defRPr/>
            </a:pPr>
            <a:endParaRPr lang="en-US" sz="1000"/>
          </a:p>
          <a:p>
            <a:pPr>
              <a:defRPr/>
            </a:pPr>
            <a:r>
              <a:rPr lang="en-US" sz="1000"/>
              <a:t>Attributes have been defined for each of these entities. </a:t>
            </a:r>
          </a:p>
          <a:p>
            <a:pPr>
              <a:defRPr/>
            </a:pPr>
            <a:endParaRPr lang="en-US" sz="1000"/>
          </a:p>
          <a:p>
            <a:pPr>
              <a:defRPr/>
            </a:pPr>
            <a:r>
              <a:rPr lang="en-US" sz="1000"/>
              <a:t>For person, these include: </a:t>
            </a:r>
            <a:r>
              <a:rPr lang="en-US" sz="1000" dirty="0"/>
              <a:t>name, dates, title, other designation, gender, place of birth, place of residence, language of person, field </a:t>
            </a:r>
            <a:r>
              <a:rPr lang="en-US" sz="100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a:p>
          <a:p>
            <a:pPr>
              <a:defRPr/>
            </a:pPr>
            <a:r>
              <a:rPr lang="en-US" sz="1000"/>
              <a:t>For corporate body, attributes include: </a:t>
            </a:r>
            <a:r>
              <a:rPr lang="en-US" sz="1000" dirty="0"/>
              <a:t>name, number (e.g. for meetings), place associated </a:t>
            </a:r>
            <a:r>
              <a:rPr lang="en-US" sz="1000"/>
              <a:t>with the corporate body, </a:t>
            </a:r>
            <a:r>
              <a:rPr lang="en-US" sz="1000" dirty="0"/>
              <a:t>date </a:t>
            </a:r>
            <a:r>
              <a:rPr lang="en-US" sz="1000"/>
              <a:t>associated with the corporate body, </a:t>
            </a:r>
            <a:r>
              <a:rPr lang="en-US" sz="1000" dirty="0"/>
              <a:t>type </a:t>
            </a:r>
            <a:r>
              <a:rPr lang="en-US" sz="1000"/>
              <a:t>of corporate body, </a:t>
            </a:r>
            <a:r>
              <a:rPr lang="en-US" sz="1000" dirty="0"/>
              <a:t>language </a:t>
            </a:r>
            <a:r>
              <a:rPr lang="en-US" sz="1000"/>
              <a:t>of the corporate body, its field of activity</a:t>
            </a:r>
          </a:p>
          <a:p>
            <a:pPr>
              <a:defRPr/>
            </a:pPr>
            <a:endParaRPr lang="en-US" sz="1000" dirty="0"/>
          </a:p>
          <a:p>
            <a:pPr>
              <a:defRPr/>
            </a:pPr>
            <a:r>
              <a:rPr lang="en-US" sz="1000"/>
              <a:t>For family, attributes include: </a:t>
            </a:r>
            <a:r>
              <a:rPr lang="en-US" sz="1000" dirty="0"/>
              <a:t>name, type of family (e.g. clan, dynasty, etc.), dates of family, places associated with family, history of family</a:t>
            </a:r>
          </a:p>
          <a:p>
            <a:pPr>
              <a:defRPr/>
            </a:pPr>
            <a:endParaRPr lang="en-US" sz="1000" dirty="0"/>
          </a:p>
          <a:p>
            <a:pPr>
              <a:defRPr/>
            </a:pPr>
            <a:r>
              <a:rPr lang="en-US" sz="1000" dirty="0"/>
              <a:t>The RDA chapters dealing with these entities tell us how to record the attributes of </a:t>
            </a:r>
            <a:r>
              <a:rPr lang="en-US" sz="1000"/>
              <a:t>the entities and we’ll be looking at them in detail in upcoming modules. </a:t>
            </a:r>
            <a:r>
              <a:rPr lang="en-US" sz="1000" dirty="0"/>
              <a:t>Again, RDA is looking toward a database structure where we would have a separate </a:t>
            </a:r>
            <a:r>
              <a:rPr lang="en-US" sz="1000"/>
              <a:t>entity record or description </a:t>
            </a:r>
            <a:r>
              <a:rPr lang="en-US" sz="1000" dirty="0"/>
              <a:t>for each person</a:t>
            </a:r>
            <a:r>
              <a:rPr lang="en-US" sz="1000"/>
              <a:t>, corporate body, </a:t>
            </a:r>
            <a:r>
              <a:rPr lang="en-US" sz="1000" dirty="0"/>
              <a:t>or family, and within that entity record we would describe the entity, or in other words, record its attributes</a:t>
            </a:r>
            <a:r>
              <a:rPr lang="en-US" sz="1000"/>
              <a:t>. We would create such a record only once for each entity rather than our current practice in MARC of repeating much information every time we create a new bibliographic record. Entity </a:t>
            </a:r>
            <a:r>
              <a:rPr lang="en-US" sz="1000" dirty="0"/>
              <a:t>records would be linked </a:t>
            </a:r>
            <a:r>
              <a:rPr lang="en-US" sz="1000"/>
              <a:t>to other FRBR entity </a:t>
            </a:r>
            <a:r>
              <a:rPr lang="en-US" sz="1000" dirty="0"/>
              <a:t>records, e.g., the entity record for Margaret Mitchell would be linked to the work record for </a:t>
            </a:r>
            <a:r>
              <a:rPr lang="en-US" sz="1000" i="1" dirty="0"/>
              <a:t>Gone with the wind </a:t>
            </a:r>
            <a:r>
              <a:rPr lang="en-US" sz="1000" dirty="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2043"/>
            <a:r>
              <a:rPr lang="en-US" sz="1000"/>
              <a:t>How might this work in the real world? “Margaret Mitchell” is an instance of the “person” entity. Many of the RDA-defined attributes apply to her. How would we work RDA out in a FRBR-based database?</a:t>
            </a:r>
          </a:p>
          <a:p>
            <a:pPr defTabSz="932043"/>
            <a:r>
              <a:rPr lang="en-US" sz="100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2043"/>
            <a:r>
              <a:rPr lang="en-US" sz="1000"/>
              <a:t>	In RDA a fuller form of name is not required to “fill out” elements already found in a preferred or variant name. Because Mitchell had a middle name, the fuller form of her forename is “Margaret Munnerlyn”.</a:t>
            </a:r>
          </a:p>
          <a:p>
            <a:pPr defTabSz="932043"/>
            <a:r>
              <a:rPr lang="en-US" sz="100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2043"/>
            <a:r>
              <a:rPr lang="en-US" sz="1000"/>
              <a:t>	The attribute “gender” in RDA can be recorded either “male” “female”, or “unknown”. If none of these terms is appropriate, another may be provided by the cataloger.</a:t>
            </a:r>
          </a:p>
          <a:p>
            <a:pPr defTabSz="932043"/>
            <a:r>
              <a:rPr lang="en-US" sz="1000"/>
              <a:t>	Place of birth and language of the person are other possible attributes to record. RDA prescribes the forms shown.</a:t>
            </a:r>
          </a:p>
          <a:p>
            <a:pPr defTabSz="932043"/>
            <a:r>
              <a:rPr lang="en-US" sz="100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2043"/>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a:t>These same RDA elements translate into MARC in this way.</a:t>
            </a:r>
          </a:p>
          <a:p>
            <a:r>
              <a:rPr lang="en-US" sz="90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a:t>Similarly there is no discrete place to record the variant name. Until MARC expands to allow this, it has to be recorded as part of a variant access point, in $a and $c of a 4XX field.</a:t>
            </a:r>
          </a:p>
          <a:p>
            <a:r>
              <a:rPr lang="en-US" sz="900"/>
              <a:t>There is a brand new place to record the fuller form of name element. It is recorded in field 378. </a:t>
            </a:r>
          </a:p>
          <a:p>
            <a:r>
              <a:rPr lang="en-US" sz="900"/>
              <a:t>The date subelements are recorded in field 046; subfield f is date of birth, subfield g is date of death. Note the MARC formatting is different from the formatting called for in RDA--MARC calls for YYYYMMDD or YYYY-MM.</a:t>
            </a:r>
          </a:p>
          <a:p>
            <a:r>
              <a:rPr lang="en-US" sz="900"/>
              <a:t>Place elements associated with a person are recorded in 370; $a is the place of birth.</a:t>
            </a:r>
          </a:p>
          <a:p>
            <a:r>
              <a:rPr lang="en-US" sz="900"/>
              <a:t>375 contains the gender element. It is recorded in MARC exactly as RDA calls for it.</a:t>
            </a:r>
          </a:p>
          <a:p>
            <a:r>
              <a:rPr lang="en-US" sz="900"/>
              <a:t>The language of the person element is recorded in 377. In current MARC practice, languages are recorded as the MARC language code in subfield $a, which is repeatable if the person </a:t>
            </a:r>
            <a:r>
              <a:rPr lang="en-US" sz="900" i="1"/>
              <a:t>used</a:t>
            </a:r>
            <a:r>
              <a:rPr lang="en-US" sz="900"/>
              <a:t> more than one language (we don’t record all languages the person knows, just the ones he or she actually produces works in).</a:t>
            </a:r>
          </a:p>
          <a:p>
            <a:r>
              <a:rPr lang="en-US" sz="90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t>This slide shows the elements of the entity “work” as currently recorded in the MARC authority format. </a:t>
            </a:r>
          </a:p>
          <a:p>
            <a:endParaRPr lang="en-US" sz="1000" dirty="0"/>
          </a:p>
          <a:p>
            <a:r>
              <a:rPr lang="en-US" sz="1000" dirty="0"/>
              <a:t>We’ve already noted that the creator is not one of the elements of “work.” The creator is a separate entity as we’ve already seen, and it is </a:t>
            </a:r>
            <a:r>
              <a:rPr lang="en-US" sz="1000" i="1" dirty="0"/>
              <a:t>linked</a:t>
            </a:r>
            <a:r>
              <a:rPr lang="en-US" sz="1000" dirty="0"/>
              <a:t> to the authority record for the work by recording the exact string found in the 1XX field of the creator’s own record at the beginning of the 1XX field in the authority record for the work. We will see this on the next slide.</a:t>
            </a:r>
          </a:p>
          <a:p>
            <a:endParaRPr lang="en-US" sz="1000" dirty="0"/>
          </a:p>
          <a:p>
            <a:r>
              <a:rPr lang="en-US" sz="1000" dirty="0"/>
              <a:t>Preferred title is recorded in $t of the 1XX field as part of the authorized access point because there is no discrete place to record the element outside the authorized access point.</a:t>
            </a:r>
          </a:p>
          <a:p>
            <a:endParaRPr lang="en-US" sz="1000" dirty="0"/>
          </a:p>
          <a:p>
            <a:r>
              <a:rPr lang="en-US" sz="1000" dirty="0"/>
              <a:t>Date of work is recorded in 046 subfield $k.</a:t>
            </a:r>
          </a:p>
          <a:p>
            <a:endParaRPr lang="en-US" sz="1000" dirty="0"/>
          </a:p>
          <a:p>
            <a:r>
              <a:rPr lang="en-US" sz="1000" dirty="0"/>
              <a:t>Form of work is recorded in 380 subfield $a.</a:t>
            </a:r>
          </a:p>
          <a:p>
            <a:endParaRPr lang="en-US" sz="1000" dirty="0"/>
          </a:p>
          <a:p>
            <a:pPr defTabSz="908895">
              <a:defRPr/>
            </a:pPr>
            <a:r>
              <a:rPr lang="en-US" sz="1000" dirty="0"/>
              <a:t>History of the work is recorded in 678. </a:t>
            </a:r>
          </a:p>
          <a:p>
            <a:endParaRPr lang="en-US" sz="1000" dirty="0"/>
          </a:p>
          <a:p>
            <a:r>
              <a:rPr lang="en-US" sz="1000" dirty="0"/>
              <a:t>We recorded a summary of the work as one of the elements of the description in the previous (non-MARC) slide. There is no place to record the summary in the MARC authority format, so for the moment it will continue to be recorded redundantly in every bibliographic record for resources containing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reminder, here is how the linking of the two entity descriptions we just created would appear in an</a:t>
            </a:r>
            <a:r>
              <a:rPr lang="en-US" baseline="0" smtClean="0"/>
              <a:t> entity-relationship diagram. The next slide shows how this same thing is done in MARC.</a:t>
            </a:r>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28</a:t>
            </a:fld>
            <a:endParaRPr lang="en-US"/>
          </a:p>
        </p:txBody>
      </p:sp>
    </p:spTree>
    <p:extLst>
      <p:ext uri="{BB962C8B-B14F-4D97-AF65-F5344CB8AC3E}">
        <p14:creationId xmlns:p14="http://schemas.microsoft.com/office/powerpoint/2010/main" val="595851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olidFill>
                  <a:schemeClr val="tx1"/>
                </a:solidFill>
              </a:rPr>
              <a:t>We create links in MARC records by using tex</a:t>
            </a:r>
            <a:r>
              <a:rPr lang="en-US" baseline="0" dirty="0" smtClean="0">
                <a:solidFill>
                  <a:schemeClr val="tx1"/>
                </a:solidFill>
              </a:rPr>
              <a:t>t strings. In this case the work record for Gone with the wind is </a:t>
            </a:r>
            <a:r>
              <a:rPr lang="en-US" i="1" baseline="0" dirty="0" smtClean="0">
                <a:solidFill>
                  <a:schemeClr val="tx1"/>
                </a:solidFill>
              </a:rPr>
              <a:t>linked</a:t>
            </a:r>
            <a:r>
              <a:rPr lang="en-US" i="0" baseline="0" dirty="0" smtClean="0">
                <a:solidFill>
                  <a:schemeClr val="tx1"/>
                </a:solidFill>
              </a:rPr>
              <a:t> to the person record for Margaret Mitchell because an exactly-matching text string (the authorized access point for Margaret Mitchell) is in the appropriate fields in the linked records. The type of relationship seen on the previous slide, “created by”, is implied by the position of Mitchell’s authorized access point at the beginning of the 100 field in the work description. It would be possible to make this explicit in a MARC authority record by recording another link to Margaret Mitchell in a 500 field and recording with it the relationship designator “author”: 500 1_  $w r $</a:t>
            </a:r>
            <a:r>
              <a:rPr lang="en-US" i="0" baseline="0" dirty="0" err="1" smtClean="0">
                <a:solidFill>
                  <a:schemeClr val="tx1"/>
                </a:solidFill>
              </a:rPr>
              <a:t>i</a:t>
            </a:r>
            <a:r>
              <a:rPr lang="en-US" i="0" baseline="0" dirty="0" smtClean="0">
                <a:solidFill>
                  <a:schemeClr val="tx1"/>
                </a:solidFill>
              </a:rPr>
              <a:t> Author: $a </a:t>
            </a:r>
            <a:r>
              <a:rPr lang="en-US" kern="0" dirty="0">
                <a:latin typeface="Arial" charset="0"/>
              </a:rPr>
              <a:t>Mitchell, Margaret, $d 1900-1949. This is not currently done in NACO authority records for works.</a:t>
            </a:r>
            <a:endParaRPr lang="en-US" i="0" baseline="0" dirty="0" smtClean="0">
              <a:solidFill>
                <a:schemeClr val="tx1"/>
              </a:solidFill>
            </a:endParaRPr>
          </a:p>
          <a:p>
            <a:endParaRPr lang="en-US" i="0" baseline="0" dirty="0" smtClean="0">
              <a:solidFill>
                <a:schemeClr val="tx1"/>
              </a:solidFill>
            </a:endParaRPr>
          </a:p>
          <a:p>
            <a:r>
              <a:rPr lang="en-US" i="0" baseline="0" dirty="0" smtClean="0">
                <a:solidFill>
                  <a:schemeClr val="tx1"/>
                </a:solidFill>
              </a:rPr>
              <a:t>To repeat: “</a:t>
            </a:r>
            <a:r>
              <a:rPr lang="en-US" kern="0" dirty="0">
                <a:latin typeface="Arial" charset="0"/>
              </a:rPr>
              <a:t>Mitchell, Margaret, $d 1900-1949” is </a:t>
            </a:r>
            <a:r>
              <a:rPr lang="en-US" i="1" kern="0" dirty="0">
                <a:latin typeface="Arial" charset="0"/>
              </a:rPr>
              <a:t>not</a:t>
            </a:r>
            <a:r>
              <a:rPr lang="en-US" kern="0" dirty="0">
                <a:latin typeface="Arial" charset="0"/>
              </a:rPr>
              <a:t> one of the elements of the work description. Its presence in the authority record for the work is </a:t>
            </a:r>
            <a:r>
              <a:rPr lang="en-US" i="1" kern="0" dirty="0">
                <a:latin typeface="Arial" charset="0"/>
              </a:rPr>
              <a:t>only</a:t>
            </a:r>
            <a:r>
              <a:rPr lang="en-US" kern="0" dirty="0">
                <a:latin typeface="Arial" charset="0"/>
              </a:rPr>
              <a:t> to create the link.</a:t>
            </a:r>
            <a:endParaRPr lang="en-US" dirty="0" smtClean="0">
              <a:solidFill>
                <a:schemeClr val="tx1"/>
              </a:solidFill>
            </a:endParaRPr>
          </a:p>
          <a:p>
            <a:endParaRPr lang="en-US" dirty="0" smtClean="0">
              <a:solidFill>
                <a:schemeClr val="tx1"/>
              </a:solidFill>
            </a:endParaRPr>
          </a:p>
          <a:p>
            <a:r>
              <a:rPr lang="en-US" dirty="0" smtClean="0">
                <a:solidFill>
                  <a:schemeClr val="tx1"/>
                </a:solidFill>
              </a:rPr>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30453"/>
            <a:endParaRPr lang="en-US" smtClean="0"/>
          </a:p>
          <a:p>
            <a:pPr defTabSz="930453"/>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a:p>
            <a:r>
              <a:rPr lang="en-US" smtClean="0"/>
              <a:t>2. Justify means to document one’s reasons for choosing a name or term on which a controlled access point is based. This task is probably undertaken only by creators of authority data.</a:t>
            </a:r>
          </a:p>
          <a:p>
            <a:r>
              <a:rPr lang="en-US" smtClean="0"/>
              <a:t>	So we can partially judge FRBR and RDA by how well they promote these user tasks. Hopefully, by moving to an entity-relationship database structure we will be making it easier for our users (which include ourselves) to do this. Let’s see how an ER database might behave.</a:t>
            </a:r>
          </a:p>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39</a:t>
            </a:fld>
            <a:endParaRPr lang="en-US"/>
          </a:p>
        </p:txBody>
      </p:sp>
    </p:spTree>
    <p:extLst>
      <p:ext uri="{BB962C8B-B14F-4D97-AF65-F5344CB8AC3E}">
        <p14:creationId xmlns:p14="http://schemas.microsoft.com/office/powerpoint/2010/main" val="402681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40</a:t>
            </a:fld>
            <a:endParaRPr lang="en-US"/>
          </a:p>
        </p:txBody>
      </p:sp>
    </p:spTree>
    <p:extLst>
      <p:ext uri="{BB962C8B-B14F-4D97-AF65-F5344CB8AC3E}">
        <p14:creationId xmlns:p14="http://schemas.microsoft.com/office/powerpoint/2010/main" val="4161484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a:p>
          <a:p>
            <a:r>
              <a:rPr lang="en-US" sz="1000"/>
              <a:t>An </a:t>
            </a:r>
            <a:r>
              <a:rPr lang="en-US" sz="1000" i="1"/>
              <a:t>entity</a:t>
            </a:r>
            <a:r>
              <a:rPr lang="en-US" sz="100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a:p>
          <a:p>
            <a:r>
              <a:rPr lang="en-US" sz="1000"/>
              <a:t>A </a:t>
            </a:r>
            <a:r>
              <a:rPr lang="en-US" sz="1000" i="1"/>
              <a:t>relationship</a:t>
            </a:r>
            <a:r>
              <a:rPr lang="en-US" sz="100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a:p>
          <a:p>
            <a:r>
              <a:rPr lang="en-US" sz="1000"/>
              <a:t>In the model, entities and relationships are defined by </a:t>
            </a:r>
            <a:r>
              <a:rPr lang="en-US" sz="1000" i="1"/>
              <a:t>attributes</a:t>
            </a:r>
            <a:r>
              <a:rPr lang="en-US" sz="100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will consist of describing the attributes of the different FRBR entities. </a:t>
            </a:r>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has two diagramming techniques, one for entity-relationship sets (i.e., the abstract model), and another for specific instances of entity-relationship. This slide illustrates the entity-relationship set diagramming technique. Entities are shown in rectangles as in the classic model, but relationships are simply shown by words next to the lines. In this illustration, “work”, “expression”, “manifestation”, and “item” are entities; “is realized through”, “is embodied in” and “is expemplified by” are relationships. Single arrows mean that only one instance of an entity can occur in the relationship; double arrows mean that more than one instance can occur. For example, look at the relationship between item and manifestation. In the FRBR model, a manifestation can be related to more than one item, but an item can be related to only one manifestation.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4C692E5-B679-4F8D-A3CE-7A28D1943F1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illustrates FRBR’s diagramming technique when it wants to show specific instances of an entity. In this illustration, the corporate body entity “Kelmscott Press” has a specific relationship (producer) to three manifestation entities, </a:t>
            </a:r>
            <a:r>
              <a:rPr lang="en-US" i="1" smtClean="0"/>
              <a:t>Poems by the way</a:t>
            </a:r>
            <a:r>
              <a:rPr lang="en-US" smtClean="0"/>
              <a:t>, </a:t>
            </a:r>
            <a:r>
              <a:rPr lang="en-US" i="1" smtClean="0"/>
              <a:t>The Recuyell of the Historyes of Troye</a:t>
            </a:r>
            <a:r>
              <a:rPr lang="en-US" smtClean="0"/>
              <a:t>, and </a:t>
            </a:r>
            <a:r>
              <a:rPr lang="en-US" i="1" smtClean="0"/>
              <a:t>The works of Geoffrey Chaucer.</a:t>
            </a:r>
            <a:r>
              <a:rPr lang="en-US" smtClean="0"/>
              <a:t> </a:t>
            </a:r>
          </a:p>
          <a:p>
            <a:endParaRPr lang="en-US" smtClean="0"/>
          </a:p>
          <a:p>
            <a:r>
              <a:rPr lang="en-US" smtClean="0"/>
              <a:t>I have illustrated the two FRBR diagramming techniques here in order to help you understand FRBR itself when you have a look at it. However, as mentioned, I find the traditional Entity-Relationship diagramming technique to be a bit clearer in a graphic presentation, and so I will be using it in the rest of this presentation.</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DB41DFB-B53F-4358-B039-9461384F651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2819400"/>
          </a:xfrm>
        </p:spPr>
        <p:txBody>
          <a:bodyPr/>
          <a:lstStyle/>
          <a:p>
            <a:r>
              <a:rPr lang="en-US" sz="2800" b="1" dirty="0">
                <a:solidFill>
                  <a:schemeClr val="tx1"/>
                </a:solidFill>
              </a:rPr>
              <a:t>RDA Training</a:t>
            </a:r>
            <a:r>
              <a:rPr lang="en-US" sz="2800" b="1">
                <a:solidFill>
                  <a:schemeClr val="tx1"/>
                </a:solidFill>
              </a:rPr>
              <a:t/>
            </a:r>
            <a:br>
              <a:rPr lang="en-US" sz="2800" b="1">
                <a:solidFill>
                  <a:schemeClr val="tx1"/>
                </a:solidFill>
              </a:rPr>
            </a:br>
            <a:r>
              <a:rPr lang="en-US" sz="2800" b="1" smtClean="0">
                <a:solidFill>
                  <a:schemeClr val="tx1"/>
                </a:solidFill>
              </a:rPr>
              <a:t>University of Nevada, Las Vegas</a:t>
            </a:r>
          </a:p>
          <a:p>
            <a:r>
              <a:rPr lang="en-US" sz="2800" b="1" smtClean="0">
                <a:solidFill>
                  <a:schemeClr val="tx1"/>
                </a:solidFill>
              </a:rPr>
              <a:t>May 2013</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10</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17</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endParaRPr lang="en-US" smtClean="0"/>
          </a:p>
          <a:p>
            <a:r>
              <a:rPr lang="en-US" smtClean="0"/>
              <a:t>Las Vegas Workshop: 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a:t>
            </a:r>
            <a:r>
              <a:rPr lang="en-US" smtClean="0"/>
              <a:t>of </a:t>
            </a:r>
            <a:r>
              <a:rPr lang="en-US"/>
              <a:t>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19001108 $g 19490816</a:t>
            </a:r>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$k 1936</a:t>
            </a:r>
          </a:p>
          <a:p>
            <a:pPr>
              <a:buFont typeface="Wingdings" pitchFamily="2" charset="2"/>
              <a:buNone/>
            </a:pPr>
            <a:r>
              <a:rPr lang="en-US" sz="2400" smtClean="0"/>
              <a:t>100 1_ 	 … . </a:t>
            </a:r>
            <a:r>
              <a:rPr lang="en-US" sz="2400" dirty="0" smtClean="0"/>
              <a:t>$t Gone with the wind</a:t>
            </a:r>
            <a:endParaRPr lang="en-US" sz="2400" dirty="0" smtClean="0">
              <a:solidFill>
                <a:srgbClr val="FF0000"/>
              </a:solidFill>
            </a:endParaRPr>
          </a:p>
          <a:p>
            <a:pPr>
              <a:buFont typeface="Wingdings" pitchFamily="2" charset="2"/>
              <a:buNone/>
            </a:pPr>
            <a:r>
              <a:rPr lang="en-US" sz="2400" dirty="0" smtClean="0"/>
              <a:t>380</a:t>
            </a:r>
            <a:r>
              <a:rPr lang="en-US" sz="2400" smtClean="0"/>
              <a:t>	Novel</a:t>
            </a:r>
            <a:endParaRPr lang="en-US" sz="2400" dirty="0" smtClean="0"/>
          </a:p>
          <a:p>
            <a:pPr>
              <a:buFont typeface="Wingdings" pitchFamily="2" charset="2"/>
              <a:buNone/>
            </a:pPr>
            <a:r>
              <a:rPr lang="en-US" sz="2400" dirty="0" smtClean="0"/>
              <a:t>678</a:t>
            </a:r>
            <a:r>
              <a:rPr lang="en-US" sz="2400" smtClean="0"/>
              <a:t>	Romantic </a:t>
            </a:r>
            <a:r>
              <a:rPr lang="en-US" sz="2400" dirty="0" smtClean="0"/>
              <a:t>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27</a:t>
            </a:fld>
            <a:endParaRPr lang="en-US"/>
          </a:p>
        </p:txBody>
      </p:sp>
    </p:spTree>
    <p:extLst>
      <p:ext uri="{BB962C8B-B14F-4D97-AF65-F5344CB8AC3E}">
        <p14:creationId xmlns:p14="http://schemas.microsoft.com/office/powerpoint/2010/main" val="617931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Entity-Relationship Linking</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
        <p:nvSpPr>
          <p:cNvPr id="6" name="TextBox 5"/>
          <p:cNvSpPr txBox="1"/>
          <p:nvPr/>
        </p:nvSpPr>
        <p:spPr>
          <a:xfrm>
            <a:off x="685800" y="46878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7" name="TextBox 6"/>
          <p:cNvSpPr txBox="1"/>
          <p:nvPr/>
        </p:nvSpPr>
        <p:spPr>
          <a:xfrm>
            <a:off x="5638800" y="2097087"/>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cxnSp>
        <p:nvCxnSpPr>
          <p:cNvPr id="8" name="Straight Connector 7"/>
          <p:cNvCxnSpPr>
            <a:stCxn id="9" idx="3"/>
            <a:endCxn id="7" idx="1"/>
          </p:cNvCxnSpPr>
          <p:nvPr/>
        </p:nvCxnSpPr>
        <p:spPr>
          <a:xfrm flipV="1">
            <a:off x="4876800" y="2420144"/>
            <a:ext cx="762000" cy="780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47"/>
          <p:cNvSpPr>
            <a:spLocks noChangeArrowheads="1"/>
          </p:cNvSpPr>
          <p:nvPr/>
        </p:nvSpPr>
        <p:spPr bwMode="auto">
          <a:xfrm>
            <a:off x="3048000" y="28194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38"/>
          <p:cNvCxnSpPr>
            <a:cxnSpLocks noChangeShapeType="1"/>
            <a:stCxn id="9" idx="1"/>
            <a:endCxn id="6" idx="0"/>
          </p:cNvCxnSpPr>
          <p:nvPr/>
        </p:nvCxnSpPr>
        <p:spPr bwMode="auto">
          <a:xfrm flipH="1">
            <a:off x="2057400" y="3200400"/>
            <a:ext cx="990600" cy="14874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92949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Linking in MARC</a:t>
            </a:r>
          </a:p>
        </p:txBody>
      </p:sp>
      <p:sp>
        <p:nvSpPr>
          <p:cNvPr id="4" name="Content Placeholder 2"/>
          <p:cNvSpPr txBox="1">
            <a:spLocks/>
          </p:cNvSpPr>
          <p:nvPr/>
        </p:nvSpPr>
        <p:spPr>
          <a:xfrm>
            <a:off x="3242841" y="1227881"/>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Work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k 1936</a:t>
            </a:r>
          </a:p>
          <a:p>
            <a:pPr marL="342900" indent="-342900">
              <a:spcBef>
                <a:spcPct val="20000"/>
              </a:spcBef>
              <a:buClr>
                <a:schemeClr val="bg2"/>
              </a:buClr>
              <a:buSzPct val="75000"/>
              <a:buFont typeface="Wingdings" pitchFamily="2" charset="2"/>
              <a:buNone/>
              <a:defRPr/>
            </a:pPr>
            <a:r>
              <a:rPr lang="en-US" sz="1200" kern="0" smtClean="0">
                <a:latin typeface="+mn-lt"/>
              </a:rPr>
              <a:t>100 1_  </a:t>
            </a:r>
            <a:r>
              <a:rPr lang="en-US" sz="1200" kern="0" smtClean="0">
                <a:solidFill>
                  <a:srgbClr val="FF0000"/>
                </a:solidFill>
                <a:latin typeface="+mn-lt"/>
              </a:rPr>
              <a:t>Mitchell</a:t>
            </a:r>
            <a:r>
              <a:rPr lang="en-US" sz="1200" kern="0">
                <a:solidFill>
                  <a:srgbClr val="FF0000"/>
                </a:solidFill>
                <a:latin typeface="+mn-lt"/>
              </a:rPr>
              <a:t>, Margaret, $d </a:t>
            </a:r>
            <a:r>
              <a:rPr lang="en-US" sz="1200" kern="0" smtClean="0">
                <a:solidFill>
                  <a:srgbClr val="FF0000"/>
                </a:solidFill>
                <a:latin typeface="+mn-lt"/>
              </a:rPr>
              <a:t>1900-1949</a:t>
            </a:r>
            <a:r>
              <a:rPr lang="en-US" sz="1200" kern="0" smtClean="0">
                <a:latin typeface="+mn-lt"/>
              </a:rPr>
              <a:t>. $t Gone </a:t>
            </a:r>
            <a:r>
              <a:rPr lang="en-US" sz="1200" kern="0">
                <a:latin typeface="+mn-lt"/>
              </a:rPr>
              <a:t>with the </a:t>
            </a:r>
            <a:r>
              <a:rPr lang="en-US" sz="1200" kern="0" smtClean="0">
                <a:latin typeface="+mn-lt"/>
              </a:rPr>
              <a:t>wind</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t>
            </a:r>
            <a:r>
              <a:rPr lang="en-US" sz="1200" kern="0" smtClean="0">
                <a:latin typeface="+mn-lt"/>
              </a:rPr>
              <a:t>    Novel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678	</a:t>
            </a:r>
            <a:r>
              <a:rPr lang="en-US" sz="1200" kern="0" smtClean="0">
                <a:latin typeface="+mn-lt"/>
              </a:rPr>
              <a:t>    Romantic </a:t>
            </a:r>
            <a:r>
              <a:rPr lang="en-US" sz="1200" kern="0">
                <a:latin typeface="+mn-lt"/>
              </a:rPr>
              <a:t>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Person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$f 19001108 $g 19490816</a:t>
            </a:r>
          </a:p>
          <a:p>
            <a:pPr marL="342900" indent="-342900">
              <a:spcBef>
                <a:spcPct val="20000"/>
              </a:spcBef>
              <a:buClr>
                <a:schemeClr val="bg2"/>
              </a:buClr>
              <a:buSzPct val="75000"/>
              <a:buFont typeface="Wingdings" pitchFamily="2" charset="2"/>
              <a:buNone/>
              <a:defRPr/>
            </a:pPr>
            <a:r>
              <a:rPr lang="en-US" sz="1200" kern="0">
                <a:latin typeface="+mn-lt"/>
              </a:rPr>
              <a:t>100 </a:t>
            </a:r>
            <a:r>
              <a:rPr lang="en-US" sz="1200" kern="0" smtClean="0">
                <a:latin typeface="+mn-lt"/>
              </a:rPr>
              <a:t>1_   </a:t>
            </a:r>
            <a:r>
              <a:rPr lang="en-US" sz="1200" kern="0" smtClean="0">
                <a:solidFill>
                  <a:srgbClr val="FF0000"/>
                </a:solidFill>
                <a:latin typeface="+mn-lt"/>
              </a:rPr>
              <a:t>Mitchell</a:t>
            </a:r>
            <a:r>
              <a:rPr lang="en-US" sz="1200" kern="0">
                <a:solidFill>
                  <a:srgbClr val="FF0000"/>
                </a:solidFill>
                <a:latin typeface="+mn-lt"/>
              </a:rPr>
              <a:t>, </a:t>
            </a:r>
            <a:r>
              <a:rPr lang="en-US" sz="1200" kern="0" smtClean="0">
                <a:solidFill>
                  <a:srgbClr val="FF0000"/>
                </a:solidFill>
                <a:latin typeface="+mn-lt"/>
              </a:rPr>
              <a:t>Margaret, </a:t>
            </a:r>
            <a:r>
              <a:rPr lang="en-US" sz="1200" kern="0">
                <a:solidFill>
                  <a:srgbClr val="FF0000"/>
                </a:solidFill>
                <a:latin typeface="+mn-lt"/>
              </a:rPr>
              <a:t>$d 1900-1949</a:t>
            </a:r>
          </a:p>
          <a:p>
            <a:pPr marL="342900" indent="-342900">
              <a:spcBef>
                <a:spcPct val="20000"/>
              </a:spcBef>
              <a:buClr>
                <a:schemeClr val="bg2"/>
              </a:buClr>
              <a:buSzPct val="75000"/>
              <a:buFont typeface="Wingdings" pitchFamily="2" charset="2"/>
              <a:buNone/>
              <a:defRPr/>
            </a:pPr>
            <a:r>
              <a:rPr lang="en-US" sz="1200" kern="0">
                <a:latin typeface="+mn-lt"/>
              </a:rPr>
              <a:t>400 </a:t>
            </a:r>
            <a:r>
              <a:rPr lang="en-US" sz="1200" kern="0" smtClean="0">
                <a:latin typeface="+mn-lt"/>
              </a:rPr>
              <a:t>1_   Marsh</a:t>
            </a:r>
            <a:r>
              <a:rPr lang="en-US" sz="1200" kern="0">
                <a:latin typeface="+mn-lt"/>
              </a:rPr>
              <a:t>,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t>
            </a:r>
            <a:r>
              <a:rPr lang="en-US" sz="1200" kern="0" smtClean="0">
                <a:latin typeface="+mn-lt"/>
              </a:rPr>
              <a:t>     Atlanta</a:t>
            </a:r>
            <a:r>
              <a:rPr lang="en-US" sz="1200" kern="0">
                <a:latin typeface="+mn-lt"/>
              </a:rPr>
              <a:t>, Ga.</a:t>
            </a:r>
          </a:p>
          <a:p>
            <a:pPr marL="342900" indent="-342900">
              <a:spcBef>
                <a:spcPct val="20000"/>
              </a:spcBef>
              <a:buClr>
                <a:schemeClr val="bg2"/>
              </a:buClr>
              <a:buSzPct val="75000"/>
              <a:buFont typeface="Wingdings" pitchFamily="2" charset="2"/>
              <a:buNone/>
              <a:defRPr/>
            </a:pPr>
            <a:r>
              <a:rPr lang="en-US" sz="1200" kern="0">
                <a:latin typeface="+mn-lt"/>
              </a:rPr>
              <a:t>375  </a:t>
            </a:r>
            <a:r>
              <a:rPr lang="en-US" sz="1200" kern="0" smtClean="0">
                <a:latin typeface="+mn-lt"/>
              </a:rPr>
              <a:t>      female</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377	</a:t>
            </a:r>
            <a:r>
              <a:rPr lang="en-US" sz="1200" kern="0" smtClean="0">
                <a:latin typeface="+mn-lt"/>
              </a:rPr>
              <a:t>     eng</a:t>
            </a:r>
            <a:endParaRPr lang="en-US" sz="1200" kern="0">
              <a:latin typeface="+mn-lt"/>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29</a:t>
            </a:fld>
            <a:endParaRPr lang="en-US"/>
          </a:p>
        </p:txBody>
      </p:sp>
      <p:cxnSp>
        <p:nvCxnSpPr>
          <p:cNvPr id="7" name="Straight Arrow Connector 6"/>
          <p:cNvCxnSpPr>
            <a:stCxn id="18" idx="0"/>
          </p:cNvCxnSpPr>
          <p:nvPr/>
        </p:nvCxnSpPr>
        <p:spPr>
          <a:xfrm flipV="1">
            <a:off x="2089016" y="1905000"/>
            <a:ext cx="1923541" cy="153566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8" idx="2"/>
          </p:cNvCxnSpPr>
          <p:nvPr/>
        </p:nvCxnSpPr>
        <p:spPr>
          <a:xfrm>
            <a:off x="2089016" y="3810000"/>
            <a:ext cx="368675" cy="11430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39792" y="3440668"/>
            <a:ext cx="3698448" cy="369332"/>
          </a:xfrm>
          <a:prstGeom prst="rect">
            <a:avLst/>
          </a:prstGeom>
          <a:ln>
            <a:solidFill>
              <a:srgbClr val="FF0000"/>
            </a:solidFill>
          </a:ln>
        </p:spPr>
        <p:txBody>
          <a:bodyPr wrap="none">
            <a:spAutoFit/>
          </a:bodyPr>
          <a:lstStyle/>
          <a:p>
            <a:r>
              <a:rPr lang="en-US" kern="0" smtClean="0">
                <a:solidFill>
                  <a:srgbClr val="FF0000"/>
                </a:solidFill>
              </a:rPr>
              <a:t>Mitchell</a:t>
            </a:r>
            <a:r>
              <a:rPr lang="en-US" kern="0">
                <a:solidFill>
                  <a:srgbClr val="FF0000"/>
                </a:solidFill>
              </a:rPr>
              <a:t>, Margaret, $d 1900-1949</a:t>
            </a:r>
            <a:endParaRPr lang="en-US"/>
          </a:p>
        </p:txBody>
      </p:sp>
    </p:spTree>
    <p:extLst>
      <p:ext uri="{BB962C8B-B14F-4D97-AF65-F5344CB8AC3E}">
        <p14:creationId xmlns:p14="http://schemas.microsoft.com/office/powerpoint/2010/main" val="225017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5181600" y="1905000"/>
            <a:ext cx="246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available in print.</a:t>
            </a:r>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a:p>
            <a:r>
              <a:rPr lang="en-US" smtClean="0"/>
              <a:t>Justify</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RDA Training</a:t>
            </a:r>
            <a:br>
              <a:rPr lang="en-US" sz="2800" b="1"/>
            </a:br>
            <a:r>
              <a:rPr lang="en-US" sz="2800" b="1"/>
              <a:t>University of Nevada, </a:t>
            </a:r>
            <a:r>
              <a:rPr lang="en-US" sz="2800" b="1" smtClean="0"/>
              <a:t>Las Vegas</a:t>
            </a:r>
            <a:endParaRPr lang="en-US" sz="2800" b="1"/>
          </a:p>
          <a:p>
            <a:pPr marL="0" indent="0" algn="ctr">
              <a:buNone/>
            </a:pPr>
            <a:r>
              <a:rPr lang="en-US" sz="2800" b="1" smtClean="0"/>
              <a:t>May 2013</a:t>
            </a:r>
            <a:endParaRPr lang="en-US"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catalog/people/rlm/RDALV201305/index.htm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40</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6"/>
          <p:cNvSpPr>
            <a:spLocks noGrp="1"/>
          </p:cNvSpPr>
          <p:nvPr>
            <p:ph type="title"/>
          </p:nvPr>
        </p:nvSpPr>
        <p:spPr/>
        <p:txBody>
          <a:bodyPr/>
          <a:lstStyle/>
          <a:p>
            <a:r>
              <a:rPr lang="en-US" smtClean="0"/>
              <a:t>FRBR Diagramming</a:t>
            </a:r>
          </a:p>
        </p:txBody>
      </p:sp>
      <p:sp>
        <p:nvSpPr>
          <p:cNvPr id="9219" name="Rectangle 5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9220" name="Group 32"/>
          <p:cNvGrpSpPr>
            <a:grpSpLocks noChangeAspect="1"/>
          </p:cNvGrpSpPr>
          <p:nvPr/>
        </p:nvGrpSpPr>
        <p:grpSpPr bwMode="auto">
          <a:xfrm>
            <a:off x="990600" y="1524000"/>
            <a:ext cx="6858000" cy="4429125"/>
            <a:chOff x="1800" y="1440"/>
            <a:chExt cx="8640" cy="5580"/>
          </a:xfrm>
        </p:grpSpPr>
        <p:sp>
          <p:nvSpPr>
            <p:cNvPr id="9221" name="AutoShape 53"/>
            <p:cNvSpPr>
              <a:spLocks noChangeAspect="1" noChangeArrowheads="1" noTextEdit="1"/>
            </p:cNvSpPr>
            <p:nvPr/>
          </p:nvSpPr>
          <p:spPr bwMode="auto">
            <a:xfrm>
              <a:off x="1800" y="1440"/>
              <a:ext cx="8640" cy="5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 name="Rectangle 52"/>
            <p:cNvSpPr>
              <a:spLocks noChangeArrowheads="1"/>
            </p:cNvSpPr>
            <p:nvPr/>
          </p:nvSpPr>
          <p:spPr bwMode="auto">
            <a:xfrm>
              <a:off x="2340" y="180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Work</a:t>
              </a:r>
              <a:endParaRPr lang="en-US"/>
            </a:p>
          </p:txBody>
        </p:sp>
        <p:sp>
          <p:nvSpPr>
            <p:cNvPr id="9223" name="Rectangle 51"/>
            <p:cNvSpPr>
              <a:spLocks noChangeArrowheads="1"/>
            </p:cNvSpPr>
            <p:nvPr/>
          </p:nvSpPr>
          <p:spPr bwMode="auto">
            <a:xfrm>
              <a:off x="4320" y="3061"/>
              <a:ext cx="1800" cy="719"/>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Expression</a:t>
              </a:r>
              <a:endParaRPr lang="en-US"/>
            </a:p>
          </p:txBody>
        </p:sp>
        <p:sp>
          <p:nvSpPr>
            <p:cNvPr id="9224" name="Rectangle 50"/>
            <p:cNvSpPr>
              <a:spLocks noChangeArrowheads="1"/>
            </p:cNvSpPr>
            <p:nvPr/>
          </p:nvSpPr>
          <p:spPr bwMode="auto">
            <a:xfrm>
              <a:off x="6300" y="4323"/>
              <a:ext cx="1800" cy="717"/>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Manifestation</a:t>
              </a:r>
              <a:endParaRPr lang="en-US"/>
            </a:p>
          </p:txBody>
        </p:sp>
        <p:sp>
          <p:nvSpPr>
            <p:cNvPr id="9225" name="Rectangle 49"/>
            <p:cNvSpPr>
              <a:spLocks noChangeArrowheads="1"/>
            </p:cNvSpPr>
            <p:nvPr/>
          </p:nvSpPr>
          <p:spPr bwMode="auto">
            <a:xfrm>
              <a:off x="8280" y="558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Item</a:t>
              </a:r>
              <a:endParaRPr lang="en-US"/>
            </a:p>
          </p:txBody>
        </p:sp>
        <p:cxnSp>
          <p:nvCxnSpPr>
            <p:cNvPr id="9226" name="AutoShape 48"/>
            <p:cNvCxnSpPr>
              <a:cxnSpLocks noChangeShapeType="1"/>
            </p:cNvCxnSpPr>
            <p:nvPr/>
          </p:nvCxnSpPr>
          <p:spPr bwMode="auto">
            <a:xfrm rot="10800000" flipH="1" flipV="1">
              <a:off x="2340" y="2160"/>
              <a:ext cx="1980" cy="1080"/>
            </a:xfrm>
            <a:prstGeom prst="bentConnector3">
              <a:avLst>
                <a:gd name="adj1" fmla="val -18181"/>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7" name="AutoShape 47"/>
            <p:cNvCxnSpPr>
              <a:cxnSpLocks noChangeShapeType="1"/>
            </p:cNvCxnSpPr>
            <p:nvPr/>
          </p:nvCxnSpPr>
          <p:spPr bwMode="auto">
            <a:xfrm>
              <a:off x="4321" y="3600"/>
              <a:ext cx="1980" cy="900"/>
            </a:xfrm>
            <a:prstGeom prst="bentConnector4">
              <a:avLst>
                <a:gd name="adj1" fmla="val -19699"/>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8" name="AutoShape 46"/>
            <p:cNvCxnSpPr>
              <a:cxnSpLocks noChangeShapeType="1"/>
            </p:cNvCxnSpPr>
            <p:nvPr/>
          </p:nvCxnSpPr>
          <p:spPr bwMode="auto">
            <a:xfrm rot="10800000">
              <a:off x="6300" y="4860"/>
              <a:ext cx="1980" cy="1080"/>
            </a:xfrm>
            <a:prstGeom prst="bentConnector4">
              <a:avLst>
                <a:gd name="adj1" fmla="val 125755"/>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29" name="Text Box 45"/>
            <p:cNvSpPr txBox="1">
              <a:spLocks noChangeArrowheads="1"/>
            </p:cNvSpPr>
            <p:nvPr/>
          </p:nvSpPr>
          <p:spPr bwMode="auto">
            <a:xfrm>
              <a:off x="2340" y="27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realized through</a:t>
              </a:r>
              <a:endParaRPr lang="en-US"/>
            </a:p>
          </p:txBody>
        </p:sp>
        <p:sp>
          <p:nvSpPr>
            <p:cNvPr id="9230" name="Text Box 44"/>
            <p:cNvSpPr txBox="1">
              <a:spLocks noChangeArrowheads="1"/>
            </p:cNvSpPr>
            <p:nvPr/>
          </p:nvSpPr>
          <p:spPr bwMode="auto">
            <a:xfrm>
              <a:off x="4140" y="396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embodied in</a:t>
              </a:r>
              <a:endParaRPr lang="en-US"/>
            </a:p>
          </p:txBody>
        </p:sp>
        <p:sp>
          <p:nvSpPr>
            <p:cNvPr id="9231" name="Text Box 43"/>
            <p:cNvSpPr txBox="1">
              <a:spLocks noChangeArrowheads="1"/>
            </p:cNvSpPr>
            <p:nvPr/>
          </p:nvSpPr>
          <p:spPr bwMode="auto">
            <a:xfrm>
              <a:off x="6300" y="54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exemplified by</a:t>
              </a:r>
              <a:endParaRPr lang="en-US"/>
            </a:p>
          </p:txBody>
        </p:sp>
        <p:sp>
          <p:nvSpPr>
            <p:cNvPr id="9232" name="Line 42"/>
            <p:cNvSpPr>
              <a:spLocks noChangeShapeType="1"/>
            </p:cNvSpPr>
            <p:nvPr/>
          </p:nvSpPr>
          <p:spPr bwMode="auto">
            <a:xfrm>
              <a:off x="4320" y="30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41"/>
            <p:cNvSpPr>
              <a:spLocks noChangeShapeType="1"/>
            </p:cNvSpPr>
            <p:nvPr/>
          </p:nvSpPr>
          <p:spPr bwMode="auto">
            <a:xfrm flipV="1">
              <a:off x="4320" y="360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40"/>
            <p:cNvSpPr>
              <a:spLocks noChangeShapeType="1"/>
            </p:cNvSpPr>
            <p:nvPr/>
          </p:nvSpPr>
          <p:spPr bwMode="auto">
            <a:xfrm>
              <a:off x="6300" y="43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39"/>
            <p:cNvSpPr>
              <a:spLocks noChangeShapeType="1"/>
            </p:cNvSpPr>
            <p:nvPr/>
          </p:nvSpPr>
          <p:spPr bwMode="auto">
            <a:xfrm flipV="1">
              <a:off x="6300" y="46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38"/>
            <p:cNvSpPr>
              <a:spLocks noChangeShapeType="1"/>
            </p:cNvSpPr>
            <p:nvPr/>
          </p:nvSpPr>
          <p:spPr bwMode="auto">
            <a:xfrm>
              <a:off x="3960" y="36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37"/>
            <p:cNvSpPr>
              <a:spLocks noChangeShapeType="1"/>
            </p:cNvSpPr>
            <p:nvPr/>
          </p:nvSpPr>
          <p:spPr bwMode="auto">
            <a:xfrm>
              <a:off x="5940" y="45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6"/>
            <p:cNvSpPr>
              <a:spLocks noChangeShapeType="1"/>
            </p:cNvSpPr>
            <p:nvPr/>
          </p:nvSpPr>
          <p:spPr bwMode="auto">
            <a:xfrm>
              <a:off x="3960" y="3240"/>
              <a:ext cx="1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35"/>
            <p:cNvSpPr>
              <a:spLocks noChangeShapeType="1"/>
            </p:cNvSpPr>
            <p:nvPr/>
          </p:nvSpPr>
          <p:spPr bwMode="auto">
            <a:xfrm>
              <a:off x="7920" y="594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4"/>
            <p:cNvSpPr>
              <a:spLocks noChangeShapeType="1"/>
            </p:cNvSpPr>
            <p:nvPr/>
          </p:nvSpPr>
          <p:spPr bwMode="auto">
            <a:xfrm flipV="1">
              <a:off x="6300" y="48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FRBR Diagramming</a:t>
            </a:r>
          </a:p>
        </p:txBody>
      </p:sp>
      <p:sp>
        <p:nvSpPr>
          <p:cNvPr id="10243" name="Content Placeholder 4"/>
          <p:cNvSpPr>
            <a:spLocks noGrp="1"/>
          </p:cNvSpPr>
          <p:nvPr>
            <p:ph idx="1"/>
          </p:nvPr>
        </p:nvSpPr>
        <p:spPr/>
        <p:txBody>
          <a:bodyPr/>
          <a:lstStyle/>
          <a:p>
            <a:r>
              <a:rPr lang="en-US" b="1" smtClean="0"/>
              <a:t>cb</a:t>
            </a:r>
            <a:r>
              <a:rPr lang="en-US" b="1" baseline="-25000" smtClean="0"/>
              <a:t>1</a:t>
            </a:r>
            <a:r>
              <a:rPr lang="en-US" smtClean="0"/>
              <a:t> Kelmscott Press</a:t>
            </a:r>
          </a:p>
          <a:p>
            <a:pPr>
              <a:buFont typeface="Wingdings" pitchFamily="2" charset="2"/>
              <a:buNone/>
            </a:pPr>
            <a:r>
              <a:rPr lang="en-US" smtClean="0"/>
              <a:t>		is the producer of →</a:t>
            </a:r>
          </a:p>
          <a:p>
            <a:pPr>
              <a:buFont typeface="Wingdings" pitchFamily="2" charset="2"/>
              <a:buNone/>
            </a:pPr>
            <a:r>
              <a:rPr lang="en-US" smtClean="0"/>
              <a:t>		← has a producer</a:t>
            </a:r>
          </a:p>
          <a:p>
            <a:pPr lvl="2">
              <a:buFont typeface="Courier New" pitchFamily="49" charset="0"/>
              <a:buChar char="o"/>
            </a:pPr>
            <a:r>
              <a:rPr lang="en-US" b="1" smtClean="0"/>
              <a:t>m</a:t>
            </a:r>
            <a:r>
              <a:rPr lang="en-US" b="1" baseline="-25000" smtClean="0"/>
              <a:t>1</a:t>
            </a:r>
            <a:r>
              <a:rPr lang="en-US" smtClean="0"/>
              <a:t> the 1891 publication of </a:t>
            </a:r>
            <a:r>
              <a:rPr lang="en-US" i="1" smtClean="0"/>
              <a:t>Poems by the Way</a:t>
            </a:r>
            <a:r>
              <a:rPr lang="en-US" smtClean="0"/>
              <a:t> by William Morris</a:t>
            </a:r>
          </a:p>
          <a:p>
            <a:pPr lvl="2">
              <a:buFont typeface="Courier New" pitchFamily="49" charset="0"/>
              <a:buChar char="o"/>
            </a:pPr>
            <a:r>
              <a:rPr lang="en-US" b="1" smtClean="0"/>
              <a:t>m</a:t>
            </a:r>
            <a:r>
              <a:rPr lang="en-US" b="1" baseline="-25000" smtClean="0"/>
              <a:t>2</a:t>
            </a:r>
            <a:r>
              <a:rPr lang="en-US" smtClean="0"/>
              <a:t> the 1892 publication of </a:t>
            </a:r>
            <a:r>
              <a:rPr lang="en-US" i="1" smtClean="0"/>
              <a:t>The Recuyell of the Historyes of Troye</a:t>
            </a:r>
            <a:r>
              <a:rPr lang="en-US" smtClean="0"/>
              <a:t> by Raoul Lefevre.</a:t>
            </a:r>
          </a:p>
          <a:p>
            <a:pPr lvl="2">
              <a:buFont typeface="Courier New" pitchFamily="49" charset="0"/>
              <a:buChar char="o"/>
            </a:pPr>
            <a:r>
              <a:rPr lang="en-US" b="1" smtClean="0"/>
              <a:t>m</a:t>
            </a:r>
            <a:r>
              <a:rPr lang="en-US" b="1" baseline="-25000" smtClean="0"/>
              <a:t>3</a:t>
            </a:r>
            <a:r>
              <a:rPr lang="en-US" smtClean="0"/>
              <a:t> the 1896 publication of </a:t>
            </a:r>
            <a:r>
              <a:rPr lang="en-US" i="1" smtClean="0"/>
              <a:t>The Works of Geoffrey Chaucer</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3527</TotalTime>
  <Words>6957</Words>
  <Application>Microsoft Office PowerPoint</Application>
  <PresentationFormat>On-screen Show (4:3)</PresentationFormat>
  <Paragraphs>607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Diagramming</vt:lpstr>
      <vt:lpstr>FRBR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(Current MARC Practice)</vt:lpstr>
      <vt:lpstr>Entity-Relationship Linking</vt:lpstr>
      <vt:lpstr>Linking in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373</cp:revision>
  <dcterms:created xsi:type="dcterms:W3CDTF">2009-02-12T16:45:06Z</dcterms:created>
  <dcterms:modified xsi:type="dcterms:W3CDTF">2013-05-14T20:17:14Z</dcterms:modified>
</cp:coreProperties>
</file>