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64"/>
  </p:notesMasterIdLst>
  <p:handoutMasterIdLst>
    <p:handoutMasterId r:id="rId65"/>
  </p:handout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99" r:id="rId16"/>
    <p:sldId id="272" r:id="rId17"/>
    <p:sldId id="273" r:id="rId18"/>
    <p:sldId id="274" r:id="rId19"/>
    <p:sldId id="275" r:id="rId20"/>
    <p:sldId id="294" r:id="rId21"/>
    <p:sldId id="276" r:id="rId22"/>
    <p:sldId id="277" r:id="rId23"/>
    <p:sldId id="278" r:id="rId24"/>
    <p:sldId id="279" r:id="rId25"/>
    <p:sldId id="280" r:id="rId26"/>
    <p:sldId id="296" r:id="rId27"/>
    <p:sldId id="297" r:id="rId28"/>
    <p:sldId id="298" r:id="rId29"/>
    <p:sldId id="292"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293" r:id="rId62"/>
    <p:sldId id="295" r:id="rId63"/>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2" autoAdjust="0"/>
    <p:restoredTop sz="90969" autoAdjust="0"/>
  </p:normalViewPr>
  <p:slideViewPr>
    <p:cSldViewPr>
      <p:cViewPr varScale="1">
        <p:scale>
          <a:sx n="87" d="100"/>
          <a:sy n="87"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fld id="{7AA2C117-6D9B-4586-9893-9CEFD0532609}" type="datetimeFigureOut">
              <a:rPr lang="en-US" smtClean="0"/>
              <a:pPr/>
              <a:t>4/22/2015</a:t>
            </a:fld>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51FF68D6-CF0E-4344-B779-DB162576F805}" type="slidenum">
              <a:rPr lang="en-US" smtClean="0"/>
              <a:pPr/>
              <a:t>‹#›</a:t>
            </a:fld>
            <a:endParaRPr lang="en-US"/>
          </a:p>
        </p:txBody>
      </p:sp>
    </p:spTree>
    <p:extLst>
      <p:ext uri="{BB962C8B-B14F-4D97-AF65-F5344CB8AC3E}">
        <p14:creationId xmlns:p14="http://schemas.microsoft.com/office/powerpoint/2010/main" val="266547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153C9DC5-6BBB-47C0-B82C-15732F0D3D44}" type="slidenum">
              <a:rPr lang="en-US"/>
              <a:pPr>
                <a:defRPr/>
              </a:pPr>
              <a:t>‹#›</a:t>
            </a:fld>
            <a:endParaRPr lang="en-US"/>
          </a:p>
        </p:txBody>
      </p:sp>
    </p:spTree>
    <p:extLst>
      <p:ext uri="{BB962C8B-B14F-4D97-AF65-F5344CB8AC3E}">
        <p14:creationId xmlns:p14="http://schemas.microsoft.com/office/powerpoint/2010/main" val="4089202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6D0C283-8FEE-491A-989F-7AD8C9A0ADF5}"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Thank you for coming to this workshop. We will beging with a brief overview of FRBR and its relationship to RDA.</a:t>
            </a:r>
          </a:p>
        </p:txBody>
      </p:sp>
    </p:spTree>
    <p:extLst>
      <p:ext uri="{BB962C8B-B14F-4D97-AF65-F5344CB8AC3E}">
        <p14:creationId xmlns:p14="http://schemas.microsoft.com/office/powerpoint/2010/main" val="312680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is how the primary entities are related to each other (read from slide)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058C7B-2EC8-438E-9EA0-5EDC3E0032B9}" type="slidenum">
              <a:rPr lang="en-US" smtClean="0"/>
              <a:pPr/>
              <a:t>10</a:t>
            </a:fld>
            <a:endParaRPr lang="en-US" smtClean="0"/>
          </a:p>
        </p:txBody>
      </p:sp>
    </p:spTree>
    <p:extLst>
      <p:ext uri="{BB962C8B-B14F-4D97-AF65-F5344CB8AC3E}">
        <p14:creationId xmlns:p14="http://schemas.microsoft.com/office/powerpoint/2010/main" val="318660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get more concrete, here are some specific instances of the FRBR work entity with various types of relationships. In this slide the novel is shown to have a relationship to two other works: a derivative relationship with the movie, and a descriptive relationship with the work </a:t>
            </a:r>
            <a:r>
              <a:rPr lang="en-US" i="1" smtClean="0"/>
              <a:t>Vanity fair and Gone with the wind: a critical comparison. </a:t>
            </a:r>
            <a:r>
              <a:rPr lang="en-US" smtClean="0"/>
              <a:t>In a real database the work Gone with the wind (the novel) would have relationships with many other works; and it would also potentially have relationships with instances of all the other types of FRBR entities. The database becomes like a web, with dozens, hundreds, or even thousands of relationship links between any one entity and other entities. In this slide you can see further relationships between the movie and a work that describes it, and the work </a:t>
            </a:r>
            <a:r>
              <a:rPr lang="en-US" i="1" smtClean="0"/>
              <a:t>Vanity Fair</a:t>
            </a:r>
            <a:r>
              <a:rPr lang="en-US" smtClean="0"/>
              <a:t> and the work that also describes </a:t>
            </a:r>
            <a:r>
              <a:rPr lang="en-US" i="1" smtClean="0"/>
              <a:t>Gone with the wind. </a:t>
            </a:r>
            <a:r>
              <a:rPr lang="en-US" smtClean="0"/>
              <a:t>In a FRBR/RDA based database each of these work entites would have separate descriptions that the user could examine.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99C2CC4-82B6-4383-8EC9-B7C8E6CC8B7E}" type="slidenum">
              <a:rPr lang="en-US" smtClean="0"/>
              <a:pPr/>
              <a:t>11</a:t>
            </a:fld>
            <a:endParaRPr lang="en-US" smtClean="0"/>
          </a:p>
        </p:txBody>
      </p:sp>
    </p:spTree>
    <p:extLst>
      <p:ext uri="{BB962C8B-B14F-4D97-AF65-F5344CB8AC3E}">
        <p14:creationId xmlns:p14="http://schemas.microsoft.com/office/powerpoint/2010/main" val="261358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second group of entities are those responsible for creating intellectual or artistic content in Group 1 entities. FRBR/FRAD have defined three: Person, Family, Corporate body. Note “family” is new to descriptive cataloging rules, and was added to the FRBR model through FRAD. RDA incorporates guidelines for describing instances of the family entity. This should be helpful to us as we move forward.</a:t>
            </a:r>
          </a:p>
          <a:p>
            <a:endParaRPr lang="en-US" smtClean="0"/>
          </a:p>
          <a:p>
            <a:r>
              <a:rPr lang="en-US" smtClean="0"/>
              <a:t>The three entities here are defined much as we would expect</a:t>
            </a:r>
          </a:p>
          <a:p>
            <a:r>
              <a:rPr lang="en-US" smtClean="0"/>
              <a:t>Person: “an individual or persona established or adopted by an individual or group”</a:t>
            </a:r>
          </a:p>
          <a:p>
            <a:r>
              <a:rPr lang="en-US" smtClean="0"/>
              <a:t>Family: “Two or more persons related by birth, marriage, adoption, or similar legal status, or who otherwise present themselves as a family.”</a:t>
            </a:r>
          </a:p>
          <a:p>
            <a:r>
              <a:rPr lang="en-US" smtClean="0"/>
              <a:t>Corporate body: “an organization or group of individuals and/or organizations acting as a unit”</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4AA3407-569F-4337-89A2-4A11BB82C2A2}" type="slidenum">
              <a:rPr lang="en-US" smtClean="0"/>
              <a:pPr/>
              <a:t>12</a:t>
            </a:fld>
            <a:endParaRPr lang="en-US" smtClean="0"/>
          </a:p>
        </p:txBody>
      </p:sp>
    </p:spTree>
    <p:extLst>
      <p:ext uri="{BB962C8B-B14F-4D97-AF65-F5344CB8AC3E}">
        <p14:creationId xmlns:p14="http://schemas.microsoft.com/office/powerpoint/2010/main" val="180190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sz="1000"/>
              <a:t>Here are some concrete instances of these abstract entities. </a:t>
            </a:r>
          </a:p>
          <a:p>
            <a:pPr>
              <a:defRPr/>
            </a:pPr>
            <a:endParaRPr lang="en-US" sz="1000"/>
          </a:p>
          <a:p>
            <a:pPr>
              <a:defRPr/>
            </a:pPr>
            <a:r>
              <a:rPr lang="en-US" sz="1000"/>
              <a:t>Attributes have been defined for each of these entities. </a:t>
            </a:r>
          </a:p>
          <a:p>
            <a:pPr>
              <a:defRPr/>
            </a:pPr>
            <a:endParaRPr lang="en-US" sz="1000"/>
          </a:p>
          <a:p>
            <a:pPr>
              <a:defRPr/>
            </a:pPr>
            <a:r>
              <a:rPr lang="en-US" sz="1000"/>
              <a:t>For person, these include: </a:t>
            </a:r>
            <a:r>
              <a:rPr lang="en-US" sz="1000" dirty="0"/>
              <a:t>name, dates, title, other designation, gender, place of birth, place of residence, language of person, field </a:t>
            </a:r>
            <a:r>
              <a:rPr lang="en-US" sz="1000"/>
              <a:t>of activity. For example, Margaret Mitchell has a name, she has a gender, dates, and so on, as do Claude Debussy and George W. Bush. The fact that the attributes of each of these are different is what distinguishes them from one another.</a:t>
            </a:r>
          </a:p>
          <a:p>
            <a:pPr>
              <a:defRPr/>
            </a:pPr>
            <a:endParaRPr lang="en-US" sz="1000" dirty="0"/>
          </a:p>
          <a:p>
            <a:pPr>
              <a:defRPr/>
            </a:pPr>
            <a:r>
              <a:rPr lang="en-US" sz="1000"/>
              <a:t>For corporate body, attributes include: </a:t>
            </a:r>
            <a:r>
              <a:rPr lang="en-US" sz="1000" dirty="0"/>
              <a:t>name, number (e.g. for meetings), place associated </a:t>
            </a:r>
            <a:r>
              <a:rPr lang="en-US" sz="1000"/>
              <a:t>with the corporate body, </a:t>
            </a:r>
            <a:r>
              <a:rPr lang="en-US" sz="1000" dirty="0"/>
              <a:t>date </a:t>
            </a:r>
            <a:r>
              <a:rPr lang="en-US" sz="1000"/>
              <a:t>associated with the corporate body, </a:t>
            </a:r>
            <a:r>
              <a:rPr lang="en-US" sz="1000" dirty="0"/>
              <a:t>type </a:t>
            </a:r>
            <a:r>
              <a:rPr lang="en-US" sz="1000"/>
              <a:t>of corporate body, </a:t>
            </a:r>
            <a:r>
              <a:rPr lang="en-US" sz="1000" dirty="0"/>
              <a:t>language </a:t>
            </a:r>
            <a:r>
              <a:rPr lang="en-US" sz="1000"/>
              <a:t>of the corporate body, its field of activity</a:t>
            </a:r>
          </a:p>
          <a:p>
            <a:pPr>
              <a:defRPr/>
            </a:pPr>
            <a:endParaRPr lang="en-US" sz="1000" dirty="0"/>
          </a:p>
          <a:p>
            <a:pPr>
              <a:defRPr/>
            </a:pPr>
            <a:r>
              <a:rPr lang="en-US" sz="1000"/>
              <a:t>For family, attributes include: </a:t>
            </a:r>
            <a:r>
              <a:rPr lang="en-US" sz="1000" dirty="0"/>
              <a:t>name, type of family (e.g. clan, dynasty, etc.), dates of family, places associated with family, history of family</a:t>
            </a:r>
          </a:p>
          <a:p>
            <a:pPr>
              <a:defRPr/>
            </a:pPr>
            <a:endParaRPr lang="en-US" sz="1000" dirty="0"/>
          </a:p>
          <a:p>
            <a:pPr>
              <a:defRPr/>
            </a:pPr>
            <a:r>
              <a:rPr lang="en-US" sz="1000" dirty="0"/>
              <a:t>The RDA chapters dealing with these entities tell us how to record the attributes of </a:t>
            </a:r>
            <a:r>
              <a:rPr lang="en-US" sz="1000"/>
              <a:t>the entities and we’ll be looking at them in detail in upcoming modules. </a:t>
            </a:r>
            <a:r>
              <a:rPr lang="en-US" sz="1000" dirty="0"/>
              <a:t>Again, RDA is looking toward a database structure where we would have a separate </a:t>
            </a:r>
            <a:r>
              <a:rPr lang="en-US" sz="1000"/>
              <a:t>entity record or description </a:t>
            </a:r>
            <a:r>
              <a:rPr lang="en-US" sz="1000" dirty="0"/>
              <a:t>for each person</a:t>
            </a:r>
            <a:r>
              <a:rPr lang="en-US" sz="1000"/>
              <a:t>, corporate body, </a:t>
            </a:r>
            <a:r>
              <a:rPr lang="en-US" sz="1000" dirty="0"/>
              <a:t>or family, and within that entity record we would describe the entity, or in other words, record its attributes</a:t>
            </a:r>
            <a:r>
              <a:rPr lang="en-US" sz="1000"/>
              <a:t>. We would create such a record only once for each entity rather than our current practice in MARC of repeating much information every time we create a new bibliographic record. Entity </a:t>
            </a:r>
            <a:r>
              <a:rPr lang="en-US" sz="1000" dirty="0"/>
              <a:t>records would be linked </a:t>
            </a:r>
            <a:r>
              <a:rPr lang="en-US" sz="1000"/>
              <a:t>to other FRBR entity </a:t>
            </a:r>
            <a:r>
              <a:rPr lang="en-US" sz="1000" dirty="0"/>
              <a:t>records, e.g., the entity record for Margaret Mitchell would be linked to the work record for </a:t>
            </a:r>
            <a:r>
              <a:rPr lang="en-US" sz="1000" i="1" dirty="0"/>
              <a:t>Gone with the wind </a:t>
            </a:r>
            <a:r>
              <a:rPr lang="en-US" sz="1000" dirty="0"/>
              <a:t>via a “creator” relationship link. Any entity record can be linked to any other entity record as appropriate.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2CF76B3-A66D-4829-A8A0-1C51CACAA6A4}" type="slidenum">
              <a:rPr lang="en-US" smtClean="0"/>
              <a:pPr/>
              <a:t>13</a:t>
            </a:fld>
            <a:endParaRPr lang="en-US" smtClean="0"/>
          </a:p>
        </p:txBody>
      </p:sp>
    </p:spTree>
    <p:extLst>
      <p:ext uri="{BB962C8B-B14F-4D97-AF65-F5344CB8AC3E}">
        <p14:creationId xmlns:p14="http://schemas.microsoft.com/office/powerpoint/2010/main" val="34788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we have various relationships between entities. Margaret Mitchell has a creator relationship with Gone with the Wind. The work has a “realized through” relationship with the two expressions; and notice the expression entities also have a relationship to each other. Finally, the German expression has a “translated by” relationship with another person entity, Martin Beheim-Schwarzbach.</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2B29408-ADA7-4F0A-BEF7-BF7C2D9D7B93}" type="slidenum">
              <a:rPr lang="en-US" smtClean="0"/>
              <a:pPr/>
              <a:t>14</a:t>
            </a:fld>
            <a:endParaRPr lang="en-US" smtClean="0"/>
          </a:p>
        </p:txBody>
      </p:sp>
    </p:spTree>
    <p:extLst>
      <p:ext uri="{BB962C8B-B14F-4D97-AF65-F5344CB8AC3E}">
        <p14:creationId xmlns:p14="http://schemas.microsoft.com/office/powerpoint/2010/main" val="177544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will</a:t>
            </a:r>
            <a:r>
              <a:rPr lang="en-US" baseline="0" smtClean="0"/>
              <a:t> be covering four of the group 1 and 2 entities, all of which are described in authority records. In fact, we can think of a MARC authority record as a FRBR entity record if we want. We do not have time to cover one important group 2 entity, Family. If any of you are interested in creating RDA authority descriptions for families, let me know and I can send you a module I use for teaching description of families in RDA.</a:t>
            </a:r>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15</a:t>
            </a:fld>
            <a:endParaRPr lang="en-US"/>
          </a:p>
        </p:txBody>
      </p:sp>
    </p:spTree>
    <p:extLst>
      <p:ext uri="{BB962C8B-B14F-4D97-AF65-F5344CB8AC3E}">
        <p14:creationId xmlns:p14="http://schemas.microsoft.com/office/powerpoint/2010/main" val="3033115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Group 3 entities are entities that can be subjects of works, expressions, manifestations, or items. Any of the entities can be the subject of a work—for example a person entity, from group 2, could be the subject of a biography.</a:t>
            </a:r>
          </a:p>
          <a:p>
            <a:endParaRPr lang="en-US" smtClean="0"/>
          </a:p>
          <a:p>
            <a:r>
              <a:rPr lang="en-US" smtClean="0"/>
              <a:t>The “new” entities in Group 3 are:</a:t>
            </a:r>
          </a:p>
          <a:p>
            <a:endParaRPr lang="en-US" smtClean="0"/>
          </a:p>
          <a:p>
            <a:r>
              <a:rPr lang="en-US" smtClean="0"/>
              <a:t>Concept: “an abstract notion or idea”</a:t>
            </a:r>
          </a:p>
          <a:p>
            <a:r>
              <a:rPr lang="en-US" smtClean="0"/>
              <a:t>Object: “a material thing”</a:t>
            </a:r>
          </a:p>
          <a:p>
            <a:r>
              <a:rPr lang="en-US" smtClean="0"/>
              <a:t>Event: “an action or occurrence”</a:t>
            </a:r>
          </a:p>
          <a:p>
            <a:r>
              <a:rPr lang="en-US" smtClean="0"/>
              <a:t>Place: “a location”</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1047703-1E28-419B-BA41-C5348CC0227B}" type="slidenum">
              <a:rPr lang="en-US" smtClean="0"/>
              <a:pPr/>
              <a:t>16</a:t>
            </a:fld>
            <a:endParaRPr lang="en-US" smtClean="0"/>
          </a:p>
        </p:txBody>
      </p:sp>
    </p:spTree>
    <p:extLst>
      <p:ext uri="{BB962C8B-B14F-4D97-AF65-F5344CB8AC3E}">
        <p14:creationId xmlns:p14="http://schemas.microsoft.com/office/powerpoint/2010/main" val="415093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some concrete examples of Group 3 entities. All the examples are LCSH or currently formed name access points.</a:t>
            </a:r>
          </a:p>
          <a:p>
            <a:endParaRPr lang="en-US" smtClean="0"/>
          </a:p>
          <a:p>
            <a:r>
              <a:rPr lang="en-US" smtClean="0"/>
              <a:t>Attributes of concept include: term of concept, type of concept</a:t>
            </a:r>
          </a:p>
          <a:p>
            <a:r>
              <a:rPr lang="en-US" smtClean="0"/>
              <a:t>Attributes of object include: type of object, date of production, physical medium, place of production, etc.</a:t>
            </a:r>
          </a:p>
          <a:p>
            <a:r>
              <a:rPr lang="en-US" smtClean="0"/>
              <a:t>Attributes of event include: Date associated with event, place associated with event</a:t>
            </a:r>
          </a:p>
          <a:p>
            <a:r>
              <a:rPr lang="en-US" smtClean="0"/>
              <a:t>Attributes of place include: term for the place</a:t>
            </a:r>
          </a:p>
          <a:p>
            <a:endParaRPr lang="en-US" smtClean="0"/>
          </a:p>
          <a:p>
            <a:r>
              <a:rPr lang="en-US" smtClean="0"/>
              <a:t>The RDA guidelines for recording attributes of concept and objects are not yet written and do not appear with the first publication. Guidelines for recording attributes of events and jurisdictional places are in the current publication.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46E7FE5-9C45-48FD-BF58-D62DF933CCF3}" type="slidenum">
              <a:rPr lang="en-US" smtClean="0"/>
              <a:pPr/>
              <a:t>17</a:t>
            </a:fld>
            <a:endParaRPr lang="en-US" smtClean="0"/>
          </a:p>
        </p:txBody>
      </p:sp>
    </p:spTree>
    <p:extLst>
      <p:ext uri="{BB962C8B-B14F-4D97-AF65-F5344CB8AC3E}">
        <p14:creationId xmlns:p14="http://schemas.microsoft.com/office/powerpoint/2010/main" val="59346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a few group three relationships to the work Gone with the wind. In order to keep on familiar ground I’ve used LCSH style subject strings. However, note that with current LCSH practice there is a mixture of FRBR entities when a subject string is subdivided. For example, Georgia is a FRBR place entity, History and fiction are concept entities, and Civil war is an event entity. When combined as a string the whole thing would probably be regarded as a concept. If the strings were broken up (faceted) it would be possible to be more precise about the entity. This needs thinking out. Another point to note: in RDA fictitious characters are grouped within the person entity, not the concept entity, so Scarlett O’Hara is labeled a “person” in this example. [Pause to look at the diagram.]</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66170A3-AEB8-467C-A47B-DB2926E8DDD3}" type="slidenum">
              <a:rPr lang="en-US" smtClean="0"/>
              <a:pPr/>
              <a:t>18</a:t>
            </a:fld>
            <a:endParaRPr lang="en-US" smtClean="0"/>
          </a:p>
        </p:txBody>
      </p:sp>
    </p:spTree>
    <p:extLst>
      <p:ext uri="{BB962C8B-B14F-4D97-AF65-F5344CB8AC3E}">
        <p14:creationId xmlns:p14="http://schemas.microsoft.com/office/powerpoint/2010/main" val="22626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FRBR defines a set of attributes for each entity in the model. Because it is not a cataloging code, FRBR does not define how the information is to be recorded. For example, “name of person” is one of the attributes of the “person” entity in FRBR. FRBR defines this attribute: “The name of a </a:t>
            </a:r>
            <a:r>
              <a:rPr lang="en-US" i="1" smtClean="0"/>
              <a:t>person</a:t>
            </a:r>
            <a:r>
              <a:rPr lang="en-US" smtClean="0"/>
              <a:t> is the word, character, or group of words and/or characters by which the </a:t>
            </a:r>
            <a:r>
              <a:rPr lang="en-US" i="1" smtClean="0"/>
              <a:t>person</a:t>
            </a:r>
            <a:r>
              <a:rPr lang="en-US" smtClean="0"/>
              <a:t> is known”, and points out that a person may be known by more than one name, and that libraries normally select one of the names as a uniform heading. But it does not tell us how to form the data to be recorded in this element, and if we are one of the libraries that wants to select one as a uniform heading, it does not tell us how to make that choice. That is the province of a cataloging code, such as RDA. RDA also defines attributes for entities, but because it is a cataloging code it also informs us how to record the data and in the case of the “name of person” attribute, it tells us how to choose between competing forms.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16212AF-7002-4BE9-97EE-E17CAA2BE6C4}" type="slidenum">
              <a:rPr lang="en-US" smtClean="0"/>
              <a:pPr/>
              <a:t>19</a:t>
            </a:fld>
            <a:endParaRPr lang="en-US" smtClean="0"/>
          </a:p>
        </p:txBody>
      </p:sp>
    </p:spTree>
    <p:extLst>
      <p:ext uri="{BB962C8B-B14F-4D97-AF65-F5344CB8AC3E}">
        <p14:creationId xmlns:p14="http://schemas.microsoft.com/office/powerpoint/2010/main" val="67690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453"/>
            <a:r>
              <a:rPr lang="en-US" smtClean="0"/>
              <a:t>During the 1990s IFLA, the International Federation of Library Associations and Institutions, commissioned a new look at the bibliographic universe. The result was the document </a:t>
            </a:r>
            <a:r>
              <a:rPr lang="en-US" i="1" smtClean="0"/>
              <a:t>Functional Requirements for Bibliographic Records</a:t>
            </a:r>
            <a:r>
              <a:rPr lang="en-US" smtClean="0"/>
              <a:t>, or FRBR (published in 1998).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FDE17E0-9921-460F-867B-26F984AF73E2}" type="slidenum">
              <a:rPr lang="en-US" smtClean="0"/>
              <a:pPr/>
              <a:t>2</a:t>
            </a:fld>
            <a:endParaRPr lang="en-US" smtClean="0"/>
          </a:p>
        </p:txBody>
      </p:sp>
    </p:spTree>
    <p:extLst>
      <p:ext uri="{BB962C8B-B14F-4D97-AF65-F5344CB8AC3E}">
        <p14:creationId xmlns:p14="http://schemas.microsoft.com/office/powerpoint/2010/main" val="272408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20</a:t>
            </a:fld>
            <a:endParaRPr lang="en-US" smtClean="0"/>
          </a:p>
        </p:txBody>
      </p:sp>
    </p:spTree>
    <p:extLst>
      <p:ext uri="{BB962C8B-B14F-4D97-AF65-F5344CB8AC3E}">
        <p14:creationId xmlns:p14="http://schemas.microsoft.com/office/powerpoint/2010/main" val="2816481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this workshop I will take one FRBR entity, “person”, and demonstrate how this works out in RDA. We will be looking at this entity in much more detail later.</a:t>
            </a:r>
          </a:p>
          <a:p>
            <a:endParaRPr lang="en-US" smtClean="0"/>
          </a:p>
          <a:p>
            <a:r>
              <a:rPr lang="en-US" smtClean="0"/>
              <a:t>FRBR and FRAD define several attributes of “person”. These are mostly taken directly into RDA, where they are worked out more fully, and in some cases refined with subelements. In RDA the act of recording attributes of an entity is referred to as “identifying” so RDA chapter 9 is called “Identifying Persons”. Chapter 9 is within a larger RDA section called “Recording attributes.” Within each “entity” chapter the guidelines begin with a scope note and general guidelines defining the entity, as you can see here. The central portion of each chapter consists of subsections detailing each attribute of the entity, including a definition of the attribute (also referred to as an “element” in RDA) and guidelines for recording the information. Finally, at the very end of each chapter, is a subsection detailing how to construct an access point to represent the entity. [Draw attention to 9.19.] It is extremely important that you understand this structure or you will get confused. The central subsections of the chapter do </a:t>
            </a:r>
            <a:r>
              <a:rPr lang="en-US" i="1" smtClean="0"/>
              <a:t>not</a:t>
            </a:r>
            <a:r>
              <a:rPr lang="en-US" smtClean="0"/>
              <a:t> necessarily have anything to do with the access point. They are intended to give guidance for recording attributes, not constructing an access point. </a:t>
            </a:r>
          </a:p>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8A50D03-F1AE-47A7-BAA4-137A1B52506C}" type="slidenum">
              <a:rPr lang="en-US" smtClean="0"/>
              <a:pPr/>
              <a:t>21</a:t>
            </a:fld>
            <a:endParaRPr lang="en-US" smtClean="0"/>
          </a:p>
        </p:txBody>
      </p:sp>
    </p:spTree>
    <p:extLst>
      <p:ext uri="{BB962C8B-B14F-4D97-AF65-F5344CB8AC3E}">
        <p14:creationId xmlns:p14="http://schemas.microsoft.com/office/powerpoint/2010/main" val="6501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043"/>
            <a:r>
              <a:rPr lang="en-US" sz="1000"/>
              <a:t>How might this work in the real world? “Margaret Mitchell” is an instance of the “person” entity. Many of the RDA-defined attributes apply to her. How would we work RDA out in a FRBR-based database?</a:t>
            </a:r>
          </a:p>
          <a:p>
            <a:pPr defTabSz="932043"/>
            <a:r>
              <a:rPr lang="en-US" sz="1000"/>
              <a:t>	The first RDA attribute is “name of person”. RDA works this out into two subelements, “preferred name” and “variant name.” RDA instructs us, for all of these forms, to invert; and it instructs us to choose the commonly known form as the preferred name. In this demonstration I will record the preferred name and one variant name. The preferred name is based on usage. Variant names can come from any source. Regarding Mrs. John Robert Marsh, in RDA, as in AACR2, if a married person is identified only by a partner’s name, the term of address is considered an integral part of the name, and hence is recorded as part of the name attribute, as here.</a:t>
            </a:r>
          </a:p>
          <a:p>
            <a:pPr defTabSz="932043"/>
            <a:r>
              <a:rPr lang="en-US" sz="1000"/>
              <a:t>	In RDA a fuller form of name is not required to “fill out” elements already found in a preferred or variant name. Because Mitchell had a middle name, the fuller form of her forename is “Margaret Munnerlyn”.</a:t>
            </a:r>
          </a:p>
          <a:p>
            <a:pPr defTabSz="932043"/>
            <a:r>
              <a:rPr lang="en-US" sz="1000"/>
              <a:t>	“Date associated with the person” is an element which RDA has subdivided into subelements: date of birth, date of death, and period of activity. Note the RDA element only calls for the year to be recorded in most cases. I am giving the format RDA prescribes if two persons with the same name are born or died in the same year. We will see that this data is recorded slightly differently in MARC.</a:t>
            </a:r>
          </a:p>
          <a:p>
            <a:pPr defTabSz="932043"/>
            <a:r>
              <a:rPr lang="en-US" sz="1000"/>
              <a:t>	The attribute “gender” in RDA can be recorded either “male” “female”, or “unknown”. If none of these terms is appropriate, another may be provided by the cataloger.</a:t>
            </a:r>
          </a:p>
          <a:p>
            <a:pPr defTabSz="932043"/>
            <a:r>
              <a:rPr lang="en-US" sz="1000"/>
              <a:t>	Place of birth and language of the person are other possible attributes to record. RDA prescribes the forms shown.</a:t>
            </a:r>
          </a:p>
          <a:p>
            <a:pPr defTabSz="932043"/>
            <a:r>
              <a:rPr lang="en-US" sz="1000"/>
              <a:t>	There are many other elements and subelements called for in RDA. Note that only a few are core or required. Preferred name and dates are core. Remember this doesn’t mean the dates necessarily have to be part of the access point. It just means they need to be recorded as an element of the RDA record if known. There are a few other elements that are core if needed to distinguish one person from another.</a:t>
            </a:r>
          </a:p>
          <a:p>
            <a:pPr defTabSz="932043"/>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A751048-F071-4289-9693-6CF34279A2B4}" type="slidenum">
              <a:rPr lang="en-US" smtClean="0"/>
              <a:pPr/>
              <a:t>22</a:t>
            </a:fld>
            <a:endParaRPr lang="en-US" smtClean="0"/>
          </a:p>
        </p:txBody>
      </p:sp>
    </p:spTree>
    <p:extLst>
      <p:ext uri="{BB962C8B-B14F-4D97-AF65-F5344CB8AC3E}">
        <p14:creationId xmlns:p14="http://schemas.microsoft.com/office/powerpoint/2010/main" val="195811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a:t>These same RDA elements translate into MARC in this way.</a:t>
            </a:r>
          </a:p>
          <a:p>
            <a:r>
              <a:rPr lang="en-US" sz="900"/>
              <a:t>There is no discrete field in current MARC for recording the preferred name. The only place to record it is as a part of the authorized access point in 100. Subfield $a and $c (not present in this example) contains the preferred name prescribed by RDA. </a:t>
            </a:r>
          </a:p>
          <a:p>
            <a:r>
              <a:rPr lang="en-US" sz="900"/>
              <a:t>Similarly there is no discrete place to record the variant name. Until MARC expands to allow this, it has to be recorded as part of a variant access point, in $a and $c of a 4XX field</a:t>
            </a:r>
            <a:r>
              <a:rPr lang="en-US" sz="900" smtClean="0"/>
              <a:t>.</a:t>
            </a:r>
            <a:endParaRPr lang="en-US" sz="900"/>
          </a:p>
          <a:p>
            <a:r>
              <a:rPr lang="en-US" sz="900" smtClean="0"/>
              <a:t>The </a:t>
            </a:r>
            <a:r>
              <a:rPr lang="en-US" sz="900"/>
              <a:t>fuller form of name </a:t>
            </a:r>
            <a:r>
              <a:rPr lang="en-US" sz="900" smtClean="0"/>
              <a:t>element is </a:t>
            </a:r>
            <a:r>
              <a:rPr lang="en-US" sz="900"/>
              <a:t>recorded in field 378. </a:t>
            </a:r>
          </a:p>
          <a:p>
            <a:r>
              <a:rPr lang="en-US" sz="900"/>
              <a:t>The date subelements are recorded in field 046; subfield f is date of birth, subfield g is date of death. Note the MARC formatting is different from the formatting called for in RDA--MARC calls for YYYYMMDD or YYYY-MM.</a:t>
            </a:r>
          </a:p>
          <a:p>
            <a:r>
              <a:rPr lang="en-US" sz="900"/>
              <a:t>Place elements associated with a person are recorded in 370; $a is the place of birth</a:t>
            </a:r>
            <a:r>
              <a:rPr lang="en-US" sz="900" smtClean="0"/>
              <a:t>. Current practice is to record the form</a:t>
            </a:r>
            <a:r>
              <a:rPr lang="en-US" sz="900" baseline="0" smtClean="0"/>
              <a:t> as established in the NAF.</a:t>
            </a:r>
            <a:endParaRPr lang="en-US" sz="900"/>
          </a:p>
          <a:p>
            <a:r>
              <a:rPr lang="en-US" sz="900"/>
              <a:t>375 contains the gender element. It is recorded in MARC exactly as RDA calls for it.</a:t>
            </a:r>
          </a:p>
          <a:p>
            <a:r>
              <a:rPr lang="en-US" sz="900"/>
              <a:t>The language of the person element is recorded in 377. In current MARC practice, languages are recorded as the MARC language code in subfield $a, which is repeatable if the person </a:t>
            </a:r>
            <a:r>
              <a:rPr lang="en-US" sz="900" i="1"/>
              <a:t>used</a:t>
            </a:r>
            <a:r>
              <a:rPr lang="en-US" sz="900"/>
              <a:t> more than one language (we don’t record all languages the person knows, just the ones he or she actually produces works in).</a:t>
            </a:r>
          </a:p>
          <a:p>
            <a:r>
              <a:rPr lang="en-US" sz="900"/>
              <a:t>To complete this record we would include notes for the sources we consulted to find the information. RDA instructions for this are in chapter 8; for the most part they would be recorded in 670 fields, just as NACO practice has been until now.</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75EE491-F043-42D0-8587-8F07D38CD795}" type="slidenum">
              <a:rPr lang="en-US" smtClean="0"/>
              <a:pPr/>
              <a:t>23</a:t>
            </a:fld>
            <a:endParaRPr lang="en-US" smtClean="0"/>
          </a:p>
        </p:txBody>
      </p:sp>
    </p:spTree>
    <p:extLst>
      <p:ext uri="{BB962C8B-B14F-4D97-AF65-F5344CB8AC3E}">
        <p14:creationId xmlns:p14="http://schemas.microsoft.com/office/powerpoint/2010/main" val="4188119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let’s create a record for a work. The attributes, or elements, of the work entity are found in RDA chapter 6, “Identifying works and expressions.” Elements or attributes of work include title, form, date of the work (date the work was created), other distinguishing characteristic, and special guidelines for particular kinds of works like musical works. There are more elements and subelements defining work in RDA than there were for person, so I can’t fit them all on the screen, but these are enough to get us started. Let’s create a record for </a:t>
            </a:r>
            <a:r>
              <a:rPr lang="en-US" i="1" smtClean="0"/>
              <a:t>Gone with the wind</a:t>
            </a:r>
            <a:r>
              <a:rPr lang="en-US" smtClean="0"/>
              <a:t> using some of these elements.</a:t>
            </a:r>
          </a:p>
          <a:p>
            <a:endParaRPr lang="en-US" smtClean="0"/>
          </a:p>
          <a:p>
            <a:r>
              <a:rPr lang="en-US" smtClean="0"/>
              <a:t>One thing to note before we start: “Author” or “Creator” is </a:t>
            </a:r>
            <a:r>
              <a:rPr lang="en-US" i="1" smtClean="0"/>
              <a:t>not</a:t>
            </a:r>
            <a:r>
              <a:rPr lang="en-US" smtClean="0"/>
              <a:t> an attribute of work in RDA or FRBR. The author is a person, family, or corporate body, and as such is a separate entity with a relationship to the work. In a pure RDA work record the author’s name would not appear in the record, but the record instead would be linked to the record for the author. This is a dramatic difference from current MARC practice.</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F6C2279-1325-467E-9246-C7768979816C}" type="slidenum">
              <a:rPr lang="en-US" smtClean="0"/>
              <a:pPr/>
              <a:t>24</a:t>
            </a:fld>
            <a:endParaRPr lang="en-US" smtClean="0"/>
          </a:p>
        </p:txBody>
      </p:sp>
    </p:spTree>
    <p:extLst>
      <p:ext uri="{BB962C8B-B14F-4D97-AF65-F5344CB8AC3E}">
        <p14:creationId xmlns:p14="http://schemas.microsoft.com/office/powerpoint/2010/main" val="192587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title of the work” element in RDA is subdivided into subelements “preferred title for the work” and “variant title for the work.” The preferred title is chosen as you would expect: choose the title by which the work is commonly known. I am not aware of any variant titles for this particular work, so this element isn’t recorded.</a:t>
            </a:r>
          </a:p>
          <a:p>
            <a:endParaRPr lang="en-US" smtClean="0"/>
          </a:p>
          <a:p>
            <a:r>
              <a:rPr lang="en-US" smtClean="0"/>
              <a:t>Gone with the wind does have a form. It is a novel.</a:t>
            </a:r>
          </a:p>
          <a:p>
            <a:endParaRPr lang="en-US" smtClean="0"/>
          </a:p>
          <a:p>
            <a:r>
              <a:rPr lang="en-US" smtClean="0"/>
              <a:t>We are instructed in RDA to record the date of the work, defined as the earliest date associated with the work. If we don’t know the complete history of the work, which we usually won’t, we can record the date of the first expression of the work; this date in turn may be the first time the expression was published in a manifestation. In this case that would be 1936.</a:t>
            </a:r>
          </a:p>
          <a:p>
            <a:endParaRPr lang="en-US" smtClean="0"/>
          </a:p>
          <a:p>
            <a:r>
              <a:rPr lang="en-US" smtClean="0"/>
              <a:t>History of the work is another possible element, as is summarization of the content (RDA 7.10). Both of these are totally free text. There isn’t a prescribed form.</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A2C86B-5C77-4293-8CDA-4C050F426EDB}" type="slidenum">
              <a:rPr lang="en-US" smtClean="0"/>
              <a:pPr/>
              <a:t>25</a:t>
            </a:fld>
            <a:endParaRPr lang="en-US" smtClean="0"/>
          </a:p>
        </p:txBody>
      </p:sp>
    </p:spTree>
    <p:extLst>
      <p:ext uri="{BB962C8B-B14F-4D97-AF65-F5344CB8AC3E}">
        <p14:creationId xmlns:p14="http://schemas.microsoft.com/office/powerpoint/2010/main" val="2843790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This slide shows the elements of the entity “work” as currently recorded in the MARC authority format. </a:t>
            </a:r>
          </a:p>
          <a:p>
            <a:endParaRPr lang="en-US" sz="1000" dirty="0"/>
          </a:p>
          <a:p>
            <a:r>
              <a:rPr lang="en-US" sz="1000" dirty="0"/>
              <a:t>We’ve already noted that the creator is not one of the elements of “work.” The creator is a separate entity as we’ve already seen, and it is </a:t>
            </a:r>
            <a:r>
              <a:rPr lang="en-US" sz="1000" i="1" dirty="0"/>
              <a:t>linked</a:t>
            </a:r>
            <a:r>
              <a:rPr lang="en-US" sz="1000" dirty="0"/>
              <a:t> to the authority record for the work by recording the exact string found in the 1XX field of the creator’s own record at the beginning of the 1XX field in the authority record for the work. We will see this on the next slide.</a:t>
            </a:r>
          </a:p>
          <a:p>
            <a:endParaRPr lang="en-US" sz="1000" dirty="0"/>
          </a:p>
          <a:p>
            <a:r>
              <a:rPr lang="en-US" sz="1000" dirty="0"/>
              <a:t>Preferred title is recorded in $t of the 1XX field as part of the authorized access point because there is no discrete place to record the element outside the authorized access point.</a:t>
            </a:r>
          </a:p>
          <a:p>
            <a:endParaRPr lang="en-US" sz="1000" dirty="0"/>
          </a:p>
          <a:p>
            <a:r>
              <a:rPr lang="en-US" sz="1000" dirty="0"/>
              <a:t>Date of work is recorded in 046 subfield $k.</a:t>
            </a:r>
          </a:p>
          <a:p>
            <a:endParaRPr lang="en-US" sz="1000" dirty="0"/>
          </a:p>
          <a:p>
            <a:r>
              <a:rPr lang="en-US" sz="1000" dirty="0"/>
              <a:t>Form of work is recorded in 380 subfield $a.</a:t>
            </a:r>
          </a:p>
          <a:p>
            <a:endParaRPr lang="en-US" sz="1000" dirty="0"/>
          </a:p>
          <a:p>
            <a:pPr defTabSz="908895">
              <a:defRPr/>
            </a:pPr>
            <a:r>
              <a:rPr lang="en-US" sz="1000" dirty="0"/>
              <a:t>History of the work is recorded in 678. </a:t>
            </a:r>
          </a:p>
          <a:p>
            <a:endParaRPr lang="en-US" sz="1000" dirty="0"/>
          </a:p>
          <a:p>
            <a:r>
              <a:rPr lang="en-US" sz="1000" dirty="0"/>
              <a:t>We recorded a summary of the work as one of the elements of the description in the previous (non-MARC) slide. There is no place to record the summary in the MARC authority format, so for the moment it will continue to be recorded redundantly in every bibliographic record for resources containing the work.</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8477" indent="-284029">
              <a:defRPr>
                <a:solidFill>
                  <a:schemeClr val="tx1"/>
                </a:solidFill>
                <a:latin typeface="Arial" charset="0"/>
              </a:defRPr>
            </a:lvl2pPr>
            <a:lvl3pPr marL="1136119" indent="-227224">
              <a:defRPr>
                <a:solidFill>
                  <a:schemeClr val="tx1"/>
                </a:solidFill>
                <a:latin typeface="Arial" charset="0"/>
              </a:defRPr>
            </a:lvl3pPr>
            <a:lvl4pPr marL="1590565" indent="-227224">
              <a:defRPr>
                <a:solidFill>
                  <a:schemeClr val="tx1"/>
                </a:solidFill>
                <a:latin typeface="Arial" charset="0"/>
              </a:defRPr>
            </a:lvl4pPr>
            <a:lvl5pPr marL="2045013" indent="-227224">
              <a:defRPr>
                <a:solidFill>
                  <a:schemeClr val="tx1"/>
                </a:solidFill>
                <a:latin typeface="Arial" charset="0"/>
              </a:defRPr>
            </a:lvl5pPr>
            <a:lvl6pPr marL="2499460" indent="-227224" eaLnBrk="0" fontAlgn="base" hangingPunct="0">
              <a:spcBef>
                <a:spcPct val="0"/>
              </a:spcBef>
              <a:spcAft>
                <a:spcPct val="0"/>
              </a:spcAft>
              <a:defRPr>
                <a:solidFill>
                  <a:schemeClr val="tx1"/>
                </a:solidFill>
                <a:latin typeface="Arial" charset="0"/>
              </a:defRPr>
            </a:lvl6pPr>
            <a:lvl7pPr marL="2953907" indent="-227224" eaLnBrk="0" fontAlgn="base" hangingPunct="0">
              <a:spcBef>
                <a:spcPct val="0"/>
              </a:spcBef>
              <a:spcAft>
                <a:spcPct val="0"/>
              </a:spcAft>
              <a:defRPr>
                <a:solidFill>
                  <a:schemeClr val="tx1"/>
                </a:solidFill>
                <a:latin typeface="Arial" charset="0"/>
              </a:defRPr>
            </a:lvl7pPr>
            <a:lvl8pPr marL="3408356" indent="-227224" eaLnBrk="0" fontAlgn="base" hangingPunct="0">
              <a:spcBef>
                <a:spcPct val="0"/>
              </a:spcBef>
              <a:spcAft>
                <a:spcPct val="0"/>
              </a:spcAft>
              <a:defRPr>
                <a:solidFill>
                  <a:schemeClr val="tx1"/>
                </a:solidFill>
                <a:latin typeface="Arial" charset="0"/>
              </a:defRPr>
            </a:lvl8pPr>
            <a:lvl9pPr marL="3862802" indent="-227224" eaLnBrk="0" fontAlgn="base" hangingPunct="0">
              <a:spcBef>
                <a:spcPct val="0"/>
              </a:spcBef>
              <a:spcAft>
                <a:spcPct val="0"/>
              </a:spcAft>
              <a:defRPr>
                <a:solidFill>
                  <a:schemeClr val="tx1"/>
                </a:solidFill>
                <a:latin typeface="Arial" charset="0"/>
              </a:defRPr>
            </a:lvl9pPr>
          </a:lstStyle>
          <a:p>
            <a:fld id="{78EA3CC7-DDEF-4516-B621-3734A551BE75}" type="slidenum">
              <a:rPr lang="en-US" smtClean="0"/>
              <a:pPr/>
              <a:t>26</a:t>
            </a:fld>
            <a:endParaRPr lang="en-US" smtClean="0"/>
          </a:p>
        </p:txBody>
      </p:sp>
    </p:spTree>
    <p:extLst>
      <p:ext uri="{BB962C8B-B14F-4D97-AF65-F5344CB8AC3E}">
        <p14:creationId xmlns:p14="http://schemas.microsoft.com/office/powerpoint/2010/main" val="105778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reminder, here is how the linking of the two entity descriptions we just created would appear in an</a:t>
            </a:r>
            <a:r>
              <a:rPr lang="en-US" baseline="0" smtClean="0"/>
              <a:t> entity-relationship diagram. The next slide shows how this same thing is done in MARC.</a:t>
            </a:r>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27</a:t>
            </a:fld>
            <a:endParaRPr lang="en-US"/>
          </a:p>
        </p:txBody>
      </p:sp>
    </p:spTree>
    <p:extLst>
      <p:ext uri="{BB962C8B-B14F-4D97-AF65-F5344CB8AC3E}">
        <p14:creationId xmlns:p14="http://schemas.microsoft.com/office/powerpoint/2010/main" val="59585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chemeClr val="tx1"/>
                </a:solidFill>
              </a:rPr>
              <a:t>We create links in MARC records by using tex</a:t>
            </a:r>
            <a:r>
              <a:rPr lang="en-US" baseline="0" dirty="0" smtClean="0">
                <a:solidFill>
                  <a:schemeClr val="tx1"/>
                </a:solidFill>
              </a:rPr>
              <a:t>t strings. In this case the work record for Gone with the wind is </a:t>
            </a:r>
            <a:r>
              <a:rPr lang="en-US" i="1" baseline="0" dirty="0" smtClean="0">
                <a:solidFill>
                  <a:schemeClr val="tx1"/>
                </a:solidFill>
              </a:rPr>
              <a:t>linked</a:t>
            </a:r>
            <a:r>
              <a:rPr lang="en-US" i="0" baseline="0" dirty="0" smtClean="0">
                <a:solidFill>
                  <a:schemeClr val="tx1"/>
                </a:solidFill>
              </a:rPr>
              <a:t> to the person record for Margaret Mitchell because an exactly-matching text string (the authorized access point for Margaret Mitchell) is in the appropriate fields in the linked records. The type of relationship seen on the previous slide, “created by”, is implied by the position of Mitchell’s authorized access point at the beginning of the 100 field in the work description. It would be possible to make this explicit in a MARC authority record by recording another link to Margaret Mitchell in a 500 field and recording with it the relationship designator “author”: 500 1_  $w r $</a:t>
            </a:r>
            <a:r>
              <a:rPr lang="en-US" i="0" baseline="0" dirty="0" err="1" smtClean="0">
                <a:solidFill>
                  <a:schemeClr val="tx1"/>
                </a:solidFill>
              </a:rPr>
              <a:t>i</a:t>
            </a:r>
            <a:r>
              <a:rPr lang="en-US" i="0" baseline="0" dirty="0" smtClean="0">
                <a:solidFill>
                  <a:schemeClr val="tx1"/>
                </a:solidFill>
              </a:rPr>
              <a:t> Author: $a </a:t>
            </a:r>
            <a:r>
              <a:rPr lang="en-US" kern="0" dirty="0">
                <a:latin typeface="Arial" charset="0"/>
              </a:rPr>
              <a:t>Mitchell, Margaret, $d 1900-1949. This is not currently done in NACO authority records for works.</a:t>
            </a:r>
            <a:endParaRPr lang="en-US" i="0" baseline="0" dirty="0" smtClean="0">
              <a:solidFill>
                <a:schemeClr val="tx1"/>
              </a:solidFill>
            </a:endParaRPr>
          </a:p>
          <a:p>
            <a:endParaRPr lang="en-US" i="0" baseline="0" dirty="0" smtClean="0">
              <a:solidFill>
                <a:schemeClr val="tx1"/>
              </a:solidFill>
            </a:endParaRPr>
          </a:p>
          <a:p>
            <a:r>
              <a:rPr lang="en-US" i="0" baseline="0" dirty="0" smtClean="0">
                <a:solidFill>
                  <a:schemeClr val="tx1"/>
                </a:solidFill>
              </a:rPr>
              <a:t>To repeat: “</a:t>
            </a:r>
            <a:r>
              <a:rPr lang="en-US" kern="0" dirty="0">
                <a:latin typeface="Arial" charset="0"/>
              </a:rPr>
              <a:t>Mitchell, Margaret, $d 1900-1949” is </a:t>
            </a:r>
            <a:r>
              <a:rPr lang="en-US" i="1" kern="0" dirty="0">
                <a:latin typeface="Arial" charset="0"/>
              </a:rPr>
              <a:t>not</a:t>
            </a:r>
            <a:r>
              <a:rPr lang="en-US" kern="0" dirty="0">
                <a:latin typeface="Arial" charset="0"/>
              </a:rPr>
              <a:t> one of the elements of the work description. Its presence in the authority record for the work is </a:t>
            </a:r>
            <a:r>
              <a:rPr lang="en-US" i="1" kern="0" dirty="0">
                <a:latin typeface="Arial" charset="0"/>
              </a:rPr>
              <a:t>only</a:t>
            </a:r>
            <a:r>
              <a:rPr lang="en-US" kern="0" dirty="0">
                <a:latin typeface="Arial" charset="0"/>
              </a:rPr>
              <a:t> to create the link.</a:t>
            </a:r>
            <a:endParaRPr lang="en-US" dirty="0" smtClean="0">
              <a:solidFill>
                <a:schemeClr val="tx1"/>
              </a:solidFill>
            </a:endParaRPr>
          </a:p>
          <a:p>
            <a:endParaRPr lang="en-US" dirty="0" smtClean="0">
              <a:solidFill>
                <a:schemeClr val="tx1"/>
              </a:solidFill>
            </a:endParaRPr>
          </a:p>
          <a:p>
            <a:r>
              <a:rPr lang="en-US" dirty="0" smtClean="0">
                <a:solidFill>
                  <a:schemeClr val="tx1"/>
                </a:solidFill>
              </a:rPr>
              <a:t>PAUSE HERE TO LET PEOPLE LOOK.</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8477" indent="-284029">
              <a:defRPr>
                <a:solidFill>
                  <a:schemeClr val="tx1"/>
                </a:solidFill>
                <a:latin typeface="Arial" charset="0"/>
              </a:defRPr>
            </a:lvl2pPr>
            <a:lvl3pPr marL="1136119" indent="-227224">
              <a:defRPr>
                <a:solidFill>
                  <a:schemeClr val="tx1"/>
                </a:solidFill>
                <a:latin typeface="Arial" charset="0"/>
              </a:defRPr>
            </a:lvl3pPr>
            <a:lvl4pPr marL="1590565" indent="-227224">
              <a:defRPr>
                <a:solidFill>
                  <a:schemeClr val="tx1"/>
                </a:solidFill>
                <a:latin typeface="Arial" charset="0"/>
              </a:defRPr>
            </a:lvl4pPr>
            <a:lvl5pPr marL="2045013" indent="-227224">
              <a:defRPr>
                <a:solidFill>
                  <a:schemeClr val="tx1"/>
                </a:solidFill>
                <a:latin typeface="Arial" charset="0"/>
              </a:defRPr>
            </a:lvl5pPr>
            <a:lvl6pPr marL="2499460" indent="-227224" eaLnBrk="0" fontAlgn="base" hangingPunct="0">
              <a:spcBef>
                <a:spcPct val="0"/>
              </a:spcBef>
              <a:spcAft>
                <a:spcPct val="0"/>
              </a:spcAft>
              <a:defRPr>
                <a:solidFill>
                  <a:schemeClr val="tx1"/>
                </a:solidFill>
                <a:latin typeface="Arial" charset="0"/>
              </a:defRPr>
            </a:lvl6pPr>
            <a:lvl7pPr marL="2953907" indent="-227224" eaLnBrk="0" fontAlgn="base" hangingPunct="0">
              <a:spcBef>
                <a:spcPct val="0"/>
              </a:spcBef>
              <a:spcAft>
                <a:spcPct val="0"/>
              </a:spcAft>
              <a:defRPr>
                <a:solidFill>
                  <a:schemeClr val="tx1"/>
                </a:solidFill>
                <a:latin typeface="Arial" charset="0"/>
              </a:defRPr>
            </a:lvl7pPr>
            <a:lvl8pPr marL="3408356" indent="-227224" eaLnBrk="0" fontAlgn="base" hangingPunct="0">
              <a:spcBef>
                <a:spcPct val="0"/>
              </a:spcBef>
              <a:spcAft>
                <a:spcPct val="0"/>
              </a:spcAft>
              <a:defRPr>
                <a:solidFill>
                  <a:schemeClr val="tx1"/>
                </a:solidFill>
                <a:latin typeface="Arial" charset="0"/>
              </a:defRPr>
            </a:lvl8pPr>
            <a:lvl9pPr marL="3862802" indent="-227224" eaLnBrk="0" fontAlgn="base" hangingPunct="0">
              <a:spcBef>
                <a:spcPct val="0"/>
              </a:spcBef>
              <a:spcAft>
                <a:spcPct val="0"/>
              </a:spcAft>
              <a:defRPr>
                <a:solidFill>
                  <a:schemeClr val="tx1"/>
                </a:solidFill>
                <a:latin typeface="Arial" charset="0"/>
              </a:defRPr>
            </a:lvl9pPr>
          </a:lstStyle>
          <a:p>
            <a:fld id="{1B29426B-7233-4113-828B-09C70DC43212}" type="slidenum">
              <a:rPr lang="en-US" smtClean="0"/>
              <a:pPr/>
              <a:t>28</a:t>
            </a:fld>
            <a:endParaRPr lang="en-US" smtClean="0"/>
          </a:p>
        </p:txBody>
      </p:sp>
    </p:spTree>
    <p:extLst>
      <p:ext uri="{BB962C8B-B14F-4D97-AF65-F5344CB8AC3E}">
        <p14:creationId xmlns:p14="http://schemas.microsoft.com/office/powerpoint/2010/main" val="720448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Point 1: good for the cataloger</a:t>
            </a:r>
          </a:p>
          <a:p>
            <a:r>
              <a:rPr lang="en-US" smtClean="0"/>
              <a:t>Point 2: good for the user</a:t>
            </a:r>
          </a:p>
          <a:p>
            <a:r>
              <a:rPr lang="en-US" smtClean="0"/>
              <a:t>Point 3: Every piece of the FRBR study was based on perceived user needs to find, identify, select, and obtain library materials. RDA, following FRBR, also claims to be designed with the user in mind. It will be up to us in the coming months and years as we become familiar with RDA and begin to use it to decide whether it lives up to its promise; and where it doesn’t, to contribute to improving it.</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7232492-1C20-4911-849E-C6973448A365}" type="slidenum">
              <a:rPr lang="en-US" smtClean="0"/>
              <a:pPr/>
              <a:t>29</a:t>
            </a:fld>
            <a:endParaRPr lang="en-US" smtClean="0"/>
          </a:p>
        </p:txBody>
      </p:sp>
    </p:spTree>
    <p:extLst>
      <p:ext uri="{BB962C8B-B14F-4D97-AF65-F5344CB8AC3E}">
        <p14:creationId xmlns:p14="http://schemas.microsoft.com/office/powerpoint/2010/main" val="90889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453"/>
            <a:r>
              <a:rPr lang="en-US" smtClean="0"/>
              <a:t>FRBR was joined by a companion volume, </a:t>
            </a:r>
            <a:r>
              <a:rPr lang="en-US" i="1" smtClean="0"/>
              <a:t>Functional Requirements for Authority data</a:t>
            </a:r>
            <a:r>
              <a:rPr lang="en-US" smtClean="0"/>
              <a:t>, or FRAD, published in 2009. FRAD is an expansion of FRBR and adds a number of entities not found in FRBR. There is also an extension of FRBR called </a:t>
            </a:r>
            <a:r>
              <a:rPr lang="en-US" i="1" smtClean="0"/>
              <a:t>Functional Requirements for Subject Authority Data. </a:t>
            </a:r>
            <a:r>
              <a:rPr lang="en-US" smtClean="0"/>
              <a:t>This presentation will be based on FRBR and FRAD, but I will refer to the model as a whole as FRBR.</a:t>
            </a:r>
          </a:p>
          <a:p>
            <a:pPr defTabSz="930453"/>
            <a:endParaRPr lang="en-US" smtClean="0"/>
          </a:p>
          <a:p>
            <a:pPr defTabSz="930453"/>
            <a:r>
              <a:rPr lang="en-US" smtClean="0"/>
              <a:t>FRBR analyzes the bibliographic universe and divides it into a set of entities, such as persons, corporate bodies, concepts, works, and so forth.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CAF0F61-62D2-4436-A81D-05FFE0C400E8}" type="slidenum">
              <a:rPr lang="en-US" smtClean="0"/>
              <a:pPr/>
              <a:t>3</a:t>
            </a:fld>
            <a:endParaRPr lang="en-US" smtClean="0"/>
          </a:p>
        </p:txBody>
      </p:sp>
    </p:spTree>
    <p:extLst>
      <p:ext uri="{BB962C8B-B14F-4D97-AF65-F5344CB8AC3E}">
        <p14:creationId xmlns:p14="http://schemas.microsoft.com/office/powerpoint/2010/main" val="3143619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30</a:t>
            </a:fld>
            <a:endParaRPr lang="en-US"/>
          </a:p>
        </p:txBody>
      </p:sp>
    </p:spTree>
    <p:extLst>
      <p:ext uri="{BB962C8B-B14F-4D97-AF65-F5344CB8AC3E}">
        <p14:creationId xmlns:p14="http://schemas.microsoft.com/office/powerpoint/2010/main" val="1955025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31</a:t>
            </a:fld>
            <a:endParaRPr lang="en-US"/>
          </a:p>
        </p:txBody>
      </p:sp>
    </p:spTree>
    <p:extLst>
      <p:ext uri="{BB962C8B-B14F-4D97-AF65-F5344CB8AC3E}">
        <p14:creationId xmlns:p14="http://schemas.microsoft.com/office/powerpoint/2010/main" val="4080457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32</a:t>
            </a:fld>
            <a:endParaRPr lang="en-US"/>
          </a:p>
        </p:txBody>
      </p:sp>
    </p:spTree>
    <p:extLst>
      <p:ext uri="{BB962C8B-B14F-4D97-AF65-F5344CB8AC3E}">
        <p14:creationId xmlns:p14="http://schemas.microsoft.com/office/powerpoint/2010/main" val="1205089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33</a:t>
            </a:fld>
            <a:endParaRPr lang="en-US"/>
          </a:p>
        </p:txBody>
      </p:sp>
    </p:spTree>
    <p:extLst>
      <p:ext uri="{BB962C8B-B14F-4D97-AF65-F5344CB8AC3E}">
        <p14:creationId xmlns:p14="http://schemas.microsoft.com/office/powerpoint/2010/main" val="22723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34</a:t>
            </a:fld>
            <a:endParaRPr lang="en-US"/>
          </a:p>
        </p:txBody>
      </p:sp>
    </p:spTree>
    <p:extLst>
      <p:ext uri="{BB962C8B-B14F-4D97-AF65-F5344CB8AC3E}">
        <p14:creationId xmlns:p14="http://schemas.microsoft.com/office/powerpoint/2010/main" val="3083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do you notice about this authority record that is different from AACR2?</a:t>
            </a:r>
          </a:p>
          <a:p>
            <a:r>
              <a:rPr lang="en-US" baseline="0" smtClean="0"/>
              <a:t>040 rules</a:t>
            </a:r>
          </a:p>
          <a:p>
            <a:r>
              <a:rPr lang="en-US" baseline="0" smtClean="0"/>
              <a:t>046 dates</a:t>
            </a:r>
          </a:p>
          <a:p>
            <a:r>
              <a:rPr lang="en-US" baseline="0" smtClean="0"/>
              <a:t>370 associated places</a:t>
            </a:r>
          </a:p>
          <a:p>
            <a:r>
              <a:rPr lang="en-US" baseline="0" smtClean="0"/>
              <a:t>373 affiliation</a:t>
            </a:r>
          </a:p>
          <a:p>
            <a:r>
              <a:rPr lang="en-US" baseline="0" smtClean="0"/>
              <a:t>374 occupation</a:t>
            </a:r>
          </a:p>
          <a:p>
            <a:r>
              <a:rPr lang="en-US" baseline="0" smtClean="0"/>
              <a:t>375 gender</a:t>
            </a:r>
          </a:p>
          <a:p>
            <a:r>
              <a:rPr lang="en-US" baseline="0" smtClean="0"/>
              <a:t>377 language</a:t>
            </a:r>
          </a:p>
          <a:p>
            <a:r>
              <a:rPr lang="en-US" baseline="0" smtClean="0"/>
              <a:t>378 fuller forms</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35</a:t>
            </a:fld>
            <a:endParaRPr lang="en-US"/>
          </a:p>
        </p:txBody>
      </p:sp>
    </p:spTree>
    <p:extLst>
      <p:ext uri="{BB962C8B-B14F-4D97-AF65-F5344CB8AC3E}">
        <p14:creationId xmlns:p14="http://schemas.microsoft.com/office/powerpoint/2010/main" val="209275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36</a:t>
            </a:fld>
            <a:endParaRPr lang="en-US"/>
          </a:p>
        </p:txBody>
      </p:sp>
    </p:spTree>
    <p:extLst>
      <p:ext uri="{BB962C8B-B14F-4D97-AF65-F5344CB8AC3E}">
        <p14:creationId xmlns:p14="http://schemas.microsoft.com/office/powerpoint/2010/main" val="1855493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extLst>
      <p:ext uri="{BB962C8B-B14F-4D97-AF65-F5344CB8AC3E}">
        <p14:creationId xmlns:p14="http://schemas.microsoft.com/office/powerpoint/2010/main" val="2084840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extLst>
      <p:ext uri="{BB962C8B-B14F-4D97-AF65-F5344CB8AC3E}">
        <p14:creationId xmlns:p14="http://schemas.microsoft.com/office/powerpoint/2010/main" val="3815307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extLst>
      <p:ext uri="{BB962C8B-B14F-4D97-AF65-F5344CB8AC3E}">
        <p14:creationId xmlns:p14="http://schemas.microsoft.com/office/powerpoint/2010/main" val="289906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FRBR is not a cataloging code. It is a conceptual model of the bibliographic universe based on a database modeling technique called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8562BB8-DECD-4555-9ADD-3F13565BEF87}" type="slidenum">
              <a:rPr lang="en-US" smtClean="0"/>
              <a:pPr/>
              <a:t>4</a:t>
            </a:fld>
            <a:endParaRPr lang="en-US" smtClean="0"/>
          </a:p>
        </p:txBody>
      </p:sp>
    </p:spTree>
    <p:extLst>
      <p:ext uri="{BB962C8B-B14F-4D97-AF65-F5344CB8AC3E}">
        <p14:creationId xmlns:p14="http://schemas.microsoft.com/office/powerpoint/2010/main" val="1351746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extLst>
      <p:ext uri="{BB962C8B-B14F-4D97-AF65-F5344CB8AC3E}">
        <p14:creationId xmlns:p14="http://schemas.microsoft.com/office/powerpoint/2010/main" val="2924600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404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extLst>
      <p:ext uri="{BB962C8B-B14F-4D97-AF65-F5344CB8AC3E}">
        <p14:creationId xmlns:p14="http://schemas.microsoft.com/office/powerpoint/2010/main" val="1618472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4086391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43</a:t>
            </a:fld>
            <a:endParaRPr lang="en-US"/>
          </a:p>
        </p:txBody>
      </p:sp>
    </p:spTree>
    <p:extLst>
      <p:ext uri="{BB962C8B-B14F-4D97-AF65-F5344CB8AC3E}">
        <p14:creationId xmlns:p14="http://schemas.microsoft.com/office/powerpoint/2010/main" val="1865166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44</a:t>
            </a:fld>
            <a:endParaRPr lang="en-US"/>
          </a:p>
        </p:txBody>
      </p:sp>
    </p:spTree>
    <p:extLst>
      <p:ext uri="{BB962C8B-B14F-4D97-AF65-F5344CB8AC3E}">
        <p14:creationId xmlns:p14="http://schemas.microsoft.com/office/powerpoint/2010/main" val="3163026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35005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3157007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731079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36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2169967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p>
          <a:p>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Now scroll down the right hand column (the main text) until you come to 6.11.1.3.</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49</a:t>
            </a:fld>
            <a:endParaRPr lang="en-US"/>
          </a:p>
        </p:txBody>
      </p:sp>
    </p:spTree>
    <p:extLst>
      <p:ext uri="{BB962C8B-B14F-4D97-AF65-F5344CB8AC3E}">
        <p14:creationId xmlns:p14="http://schemas.microsoft.com/office/powerpoint/2010/main" val="140821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t>... “entity-relationship,” first introduced in the 1970s. This model is widely used in database design, but until recently hasn’t been used extensively in library databases. In this model a specific database universe is defined, and this universe is divided into specific entities linked by specific relationships. </a:t>
            </a:r>
          </a:p>
          <a:p>
            <a:endParaRPr lang="en-US" sz="1000"/>
          </a:p>
          <a:p>
            <a:r>
              <a:rPr lang="en-US" sz="1000"/>
              <a:t>An </a:t>
            </a:r>
            <a:r>
              <a:rPr lang="en-US" sz="1000" i="1"/>
              <a:t>entity</a:t>
            </a:r>
            <a:r>
              <a:rPr lang="en-US" sz="1000"/>
              <a:t> is something that can be distinctly identified within the context of the database. For example, a business database might define as entities “customers,” “employees,” “managers,” “stores,” “suppliers,” etc. A genealogical database might define as entities “persons,” “places,” “events.”</a:t>
            </a:r>
          </a:p>
          <a:p>
            <a:endParaRPr lang="en-US" sz="1000"/>
          </a:p>
          <a:p>
            <a:r>
              <a:rPr lang="en-US" sz="1000"/>
              <a:t>A </a:t>
            </a:r>
            <a:r>
              <a:rPr lang="en-US" sz="1000" i="1"/>
              <a:t>relationship</a:t>
            </a:r>
            <a:r>
              <a:rPr lang="en-US" sz="1000"/>
              <a:t> is an association between two or more entities. A business database might define a relationship between a particular store and an employee. A genealogical database might define a “father-child” relationship between a male person and his children.</a:t>
            </a:r>
          </a:p>
          <a:p>
            <a:endParaRPr lang="en-US" sz="1000"/>
          </a:p>
          <a:p>
            <a:r>
              <a:rPr lang="en-US" sz="1000"/>
              <a:t>In the model, entities and relationships are defined by </a:t>
            </a:r>
            <a:r>
              <a:rPr lang="en-US" sz="1000" i="1"/>
              <a:t>attributes</a:t>
            </a:r>
            <a:r>
              <a:rPr lang="en-US" sz="1000"/>
              <a:t>. An attribute is a characteristic that may identify instances of entities or relationships. For example, one of the attributes of a person is his or her birth date; other possible attributes for a person might be where he lives, his profession, his marital status, and so forth. Entity-relationship databases are designed with the entities, relationships, and attributes needed for the purpose of the database. A personnel database might need to define lots of attributes and relationships for persons (e.g., SSN, sex, marital status, position in the company, salary, etc.). A bibliographic database would not define all possible attributes and relationships for “person”, just those needed for the purposes of the database, such as name, possibly birth and death dates, relationship to works he/she created, etc. RDA, based on FRBR, defines entities, relationships, and attributes. Most of our cataloging under RDA </a:t>
            </a:r>
            <a:r>
              <a:rPr lang="en-US" sz="1000" smtClean="0"/>
              <a:t>consists of </a:t>
            </a:r>
            <a:r>
              <a:rPr lang="en-US" sz="1000"/>
              <a:t>describing the attributes of the different FRBR entities. </a:t>
            </a:r>
            <a:r>
              <a:rPr lang="en-US" sz="1000" b="1" smtClean="0"/>
              <a:t>The FRBR</a:t>
            </a:r>
            <a:r>
              <a:rPr lang="en-US" sz="1000" b="1" baseline="0" smtClean="0"/>
              <a:t> attributs are called “elements” in RDA.</a:t>
            </a:r>
            <a:endParaRPr lang="en-US" sz="1000" b="1"/>
          </a:p>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24C773F-5EF1-4356-8B45-7B67D2BD837B}" type="slidenum">
              <a:rPr lang="en-US" smtClean="0"/>
              <a:pPr/>
              <a:t>5</a:t>
            </a:fld>
            <a:endParaRPr lang="en-US" smtClean="0"/>
          </a:p>
        </p:txBody>
      </p:sp>
    </p:spTree>
    <p:extLst>
      <p:ext uri="{BB962C8B-B14F-4D97-AF65-F5344CB8AC3E}">
        <p14:creationId xmlns:p14="http://schemas.microsoft.com/office/powerpoint/2010/main" val="1223554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2540739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3440022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701809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4228855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54</a:t>
            </a:fld>
            <a:endParaRPr lang="en-US"/>
          </a:p>
        </p:txBody>
      </p:sp>
    </p:spTree>
    <p:extLst>
      <p:ext uri="{BB962C8B-B14F-4D97-AF65-F5344CB8AC3E}">
        <p14:creationId xmlns:p14="http://schemas.microsoft.com/office/powerpoint/2010/main" val="18992226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4278736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355558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2193918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416231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289035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many different conventions of diagramming the entity-relationship model. One of the most basic methods is to use a rectangle for an entity, a diamond for a relationship, and an oval for an attribute. I have found this model to be the most convenient for describing an actual database, and so I will be using this diagramming technique during most of this presentation. </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17CC7ED-A20F-4B7D-8D29-8A0633693B41}" type="slidenum">
              <a:rPr lang="en-US" smtClean="0"/>
              <a:pPr/>
              <a:t>6</a:t>
            </a:fld>
            <a:endParaRPr lang="en-US" smtClean="0"/>
          </a:p>
        </p:txBody>
      </p:sp>
    </p:spTree>
    <p:extLst>
      <p:ext uri="{BB962C8B-B14F-4D97-AF65-F5344CB8AC3E}">
        <p14:creationId xmlns:p14="http://schemas.microsoft.com/office/powerpoint/2010/main" val="391052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60</a:t>
            </a:fld>
            <a:endParaRPr lang="en-US"/>
          </a:p>
        </p:txBody>
      </p:sp>
    </p:spTree>
    <p:extLst>
      <p:ext uri="{BB962C8B-B14F-4D97-AF65-F5344CB8AC3E}">
        <p14:creationId xmlns:p14="http://schemas.microsoft.com/office/powerpoint/2010/main" val="40660941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61</a:t>
            </a:fld>
            <a:endParaRPr lang="en-US"/>
          </a:p>
        </p:txBody>
      </p:sp>
    </p:spTree>
    <p:extLst>
      <p:ext uri="{BB962C8B-B14F-4D97-AF65-F5344CB8AC3E}">
        <p14:creationId xmlns:p14="http://schemas.microsoft.com/office/powerpoint/2010/main" val="4026813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62</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diagramming method entites, relationships, and attributes are linked by lines.  The simplest version uses single lines, as shown here. To illustrate more complex situations other types of lines may be used, including lines with arrows at either end to show whether the relationship is reciprocal or not. In this presentation most of the diagrams will have the simple lines shown here. In the basic model both entities and relationships can have attributes, but in FRBR attributes have only been defined for entities, so no attributes for relationships will be shown in this presentation.</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2AFAB51-59F3-42BC-8DDE-47E493C44650}" type="slidenum">
              <a:rPr lang="en-US" smtClean="0"/>
              <a:pPr/>
              <a:t>7</a:t>
            </a:fld>
            <a:endParaRPr lang="en-US" smtClean="0"/>
          </a:p>
        </p:txBody>
      </p:sp>
    </p:spTree>
    <p:extLst>
      <p:ext uri="{BB962C8B-B14F-4D97-AF65-F5344CB8AC3E}">
        <p14:creationId xmlns:p14="http://schemas.microsoft.com/office/powerpoint/2010/main" val="350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create a good entity-relationship database, careful planning is required. When you begin to design an entity-relationship database, one of the first things you need to do is define the entities and relationships. You need to define every entity and every relationship that is important to your particular database. On the other hand, one type of entity should not overlap with another. This careful planning process is exactly what the authors of FRBR, FRAD, and FRSAD have done, and it has taken years. The authors of FRBR thought about what types of things should be defined as entities in our bibliographic universe, and this is the result. </a:t>
            </a:r>
          </a:p>
          <a:p>
            <a:endParaRPr lang="en-US" smtClean="0"/>
          </a:p>
          <a:p>
            <a:r>
              <a:rPr lang="en-US" smtClean="0"/>
              <a:t>The entities in the FRBR model are divided into three groups. The first is defined as “the products of intellectual or artistic endeavor,” and the entities in this group are listed on this slide.</a:t>
            </a:r>
          </a:p>
          <a:p>
            <a:endParaRPr lang="en-US" smtClean="0"/>
          </a:p>
          <a:p>
            <a:r>
              <a:rPr lang="en-US" smtClean="0"/>
              <a:t>Work: “a distinct intellectual or artistic creation”</a:t>
            </a:r>
          </a:p>
          <a:p>
            <a:r>
              <a:rPr lang="en-US" smtClean="0"/>
              <a:t>Expression: “intellectual or artistic </a:t>
            </a:r>
            <a:r>
              <a:rPr lang="en-US" i="1" smtClean="0"/>
              <a:t>realization</a:t>
            </a:r>
            <a:r>
              <a:rPr lang="en-US" smtClean="0"/>
              <a:t> of a work in the form of alpha-numeric, musical, or choreographic notation, sound, image,” etc.</a:t>
            </a:r>
          </a:p>
          <a:p>
            <a:r>
              <a:rPr lang="en-US" smtClean="0"/>
              <a:t>Manifestation: “the physical embodiment of an expression of a work”</a:t>
            </a:r>
          </a:p>
          <a:p>
            <a:r>
              <a:rPr lang="en-US" smtClean="0"/>
              <a:t>Item: “a single instance of a manifestation”--in other words, a copy</a:t>
            </a:r>
          </a:p>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7787600-05D9-47F6-A5AA-AC50D7BED02B}" type="slidenum">
              <a:rPr lang="en-US" smtClean="0"/>
              <a:pPr/>
              <a:t>8</a:t>
            </a:fld>
            <a:endParaRPr lang="en-US" smtClean="0"/>
          </a:p>
        </p:txBody>
      </p:sp>
    </p:spTree>
    <p:extLst>
      <p:ext uri="{BB962C8B-B14F-4D97-AF65-F5344CB8AC3E}">
        <p14:creationId xmlns:p14="http://schemas.microsoft.com/office/powerpoint/2010/main" val="62947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t>Here are some specific examples of these abstract entities.</a:t>
            </a:r>
          </a:p>
          <a:p>
            <a:r>
              <a:rPr lang="en-US" sz="1000"/>
              <a:t>All of these entities have attributes. Attributes are characteristics that would be necessary to describe each entity, to distinguish it from other entities of the same type.</a:t>
            </a:r>
          </a:p>
          <a:p>
            <a:r>
              <a:rPr lang="en-US" sz="1000" i="1"/>
              <a:t>Work</a:t>
            </a:r>
            <a:r>
              <a:rPr lang="en-US" sz="1000"/>
              <a:t>: (what distinguishes it from other works?) title (“Gone with the wind”), form (novel), date of composition (pre-1936), etc. (music attributes include key, medium of performance)</a:t>
            </a:r>
          </a:p>
          <a:p>
            <a:r>
              <a:rPr lang="en-US" sz="1000" i="1"/>
              <a:t>Expression</a:t>
            </a:r>
            <a:r>
              <a:rPr lang="en-US" sz="1000"/>
              <a:t>: (what distinguishes it from other expressions?) form (not literary form—physical form, i.e., text on paper, cassette, compact disc, electronic); date (in the case of the German translation, the date it was composed); language (1st expression = English; there may be other English expressions; language of the German translation is German, etc.); extent (e.g., the number of words, the duration of a recording, etc.)</a:t>
            </a:r>
          </a:p>
          <a:p>
            <a:r>
              <a:rPr lang="en-US" sz="1000" i="1"/>
              <a:t>Manifestation</a:t>
            </a:r>
            <a:r>
              <a:rPr lang="en-US" sz="1000"/>
              <a:t>: (what distinguishes it from other manifestations?) title (i.e. exactly what is printed on the title page), statement of resp. (ditto), edition/issue designation, place of publication, publisher, date of publication, etc.</a:t>
            </a:r>
          </a:p>
          <a:p>
            <a:r>
              <a:rPr lang="en-US" sz="1000" i="1"/>
              <a:t>Item</a:t>
            </a:r>
            <a:r>
              <a:rPr lang="en-US" sz="1000"/>
              <a:t>: (what distinguishes it from other items?) item identifier (e.g. barcode, possibly call number); provenance (who has owned the item?); marks/inscriptions; condition (missing its cover, etc.); access restrictions; location of the item (where is it vs. others?)</a:t>
            </a:r>
          </a:p>
          <a:p>
            <a:endParaRPr lang="en-US" sz="1000"/>
          </a:p>
          <a:p>
            <a:r>
              <a:rPr lang="en-US" sz="1000" i="1"/>
              <a:t>NOTE: Much of RDA consists of instructions for naming and describing the attributes of the entities. </a:t>
            </a:r>
            <a:r>
              <a:rPr lang="en-US" sz="1000"/>
              <a:t>It looks to a situation where we might have a separate record or description for each entity, and so tells us what we should include in the descriptions of those entities—i.e., we’ll need to enter the attributes of the entities into our records.</a:t>
            </a:r>
            <a:endParaRPr lang="en-US" sz="1000" i="1"/>
          </a:p>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1B7FA3-631B-4ADE-8E65-E1AA4AC495B0}" type="slidenum">
              <a:rPr lang="en-US" smtClean="0"/>
              <a:pPr/>
              <a:t>9</a:t>
            </a:fld>
            <a:endParaRPr lang="en-US" smtClean="0"/>
          </a:p>
        </p:txBody>
      </p:sp>
    </p:spTree>
    <p:extLst>
      <p:ext uri="{BB962C8B-B14F-4D97-AF65-F5344CB8AC3E}">
        <p14:creationId xmlns:p14="http://schemas.microsoft.com/office/powerpoint/2010/main" val="383339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BA2469A4-6A27-4FF7-BF5E-33C4ED1D7571}" type="slidenum">
              <a:rPr lang="en-US"/>
              <a:pPr>
                <a:defRPr/>
              </a:pPr>
              <a:t>‹#›</a:t>
            </a:fld>
            <a:endParaRPr lang="en-US"/>
          </a:p>
        </p:txBody>
      </p:sp>
    </p:spTree>
    <p:extLst>
      <p:ext uri="{BB962C8B-B14F-4D97-AF65-F5344CB8AC3E}">
        <p14:creationId xmlns:p14="http://schemas.microsoft.com/office/powerpoint/2010/main" val="103592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E88E9DBA-6E2D-4F3C-A51F-9D17B67725F3}" type="slidenum">
              <a:rPr lang="en-US"/>
              <a:pPr>
                <a:defRPr/>
              </a:pPr>
              <a:t>‹#›</a:t>
            </a:fld>
            <a:endParaRPr lang="en-US"/>
          </a:p>
        </p:txBody>
      </p:sp>
    </p:spTree>
    <p:extLst>
      <p:ext uri="{BB962C8B-B14F-4D97-AF65-F5344CB8AC3E}">
        <p14:creationId xmlns:p14="http://schemas.microsoft.com/office/powerpoint/2010/main" val="308660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BE55AFC1-BB10-4B3F-9A6D-4B6B73B87974}" type="slidenum">
              <a:rPr lang="en-US"/>
              <a:pPr>
                <a:defRPr/>
              </a:pPr>
              <a:t>‹#›</a:t>
            </a:fld>
            <a:endParaRPr lang="en-US"/>
          </a:p>
        </p:txBody>
      </p:sp>
    </p:spTree>
    <p:extLst>
      <p:ext uri="{BB962C8B-B14F-4D97-AF65-F5344CB8AC3E}">
        <p14:creationId xmlns:p14="http://schemas.microsoft.com/office/powerpoint/2010/main" val="289098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31594486-D201-49C5-8E7E-D1598C506A7F}" type="slidenum">
              <a:rPr lang="en-US"/>
              <a:pPr>
                <a:defRPr/>
              </a:pPr>
              <a:t>‹#›</a:t>
            </a:fld>
            <a:endParaRPr lang="en-US"/>
          </a:p>
        </p:txBody>
      </p:sp>
    </p:spTree>
    <p:extLst>
      <p:ext uri="{BB962C8B-B14F-4D97-AF65-F5344CB8AC3E}">
        <p14:creationId xmlns:p14="http://schemas.microsoft.com/office/powerpoint/2010/main" val="358899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lvl1pPr>
              <a:defRPr/>
            </a:lvl1pPr>
          </a:lstStyle>
          <a:p>
            <a:pPr>
              <a:defRPr/>
            </a:pPr>
            <a:fld id="{5358766D-5CAE-4859-91DB-167B330B8BC0}" type="slidenum">
              <a:rPr lang="en-US"/>
              <a:pPr>
                <a:defRPr/>
              </a:pPr>
              <a:t>‹#›</a:t>
            </a:fld>
            <a:endParaRPr lang="en-US"/>
          </a:p>
        </p:txBody>
      </p:sp>
    </p:spTree>
    <p:extLst>
      <p:ext uri="{BB962C8B-B14F-4D97-AF65-F5344CB8AC3E}">
        <p14:creationId xmlns:p14="http://schemas.microsoft.com/office/powerpoint/2010/main" val="259991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7" name="Slide Number Placeholder 5"/>
          <p:cNvSpPr>
            <a:spLocks noGrp="1"/>
          </p:cNvSpPr>
          <p:nvPr>
            <p:ph type="sldNum" sz="quarter" idx="12"/>
          </p:nvPr>
        </p:nvSpPr>
        <p:spPr/>
        <p:txBody>
          <a:bodyPr/>
          <a:lstStyle>
            <a:lvl1pPr>
              <a:defRPr/>
            </a:lvl1pPr>
          </a:lstStyle>
          <a:p>
            <a:pPr>
              <a:defRPr/>
            </a:pPr>
            <a:fld id="{5EB94BF8-BE69-43E6-9D0B-046E840E93D8}" type="slidenum">
              <a:rPr lang="en-US"/>
              <a:pPr>
                <a:defRPr/>
              </a:pPr>
              <a:t>‹#›</a:t>
            </a:fld>
            <a:endParaRPr lang="en-US"/>
          </a:p>
        </p:txBody>
      </p:sp>
    </p:spTree>
    <p:extLst>
      <p:ext uri="{BB962C8B-B14F-4D97-AF65-F5344CB8AC3E}">
        <p14:creationId xmlns:p14="http://schemas.microsoft.com/office/powerpoint/2010/main" val="321263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9" name="Slide Number Placeholder 5"/>
          <p:cNvSpPr>
            <a:spLocks noGrp="1"/>
          </p:cNvSpPr>
          <p:nvPr>
            <p:ph type="sldNum" sz="quarter" idx="12"/>
          </p:nvPr>
        </p:nvSpPr>
        <p:spPr/>
        <p:txBody>
          <a:bodyPr/>
          <a:lstStyle>
            <a:lvl1pPr>
              <a:defRPr/>
            </a:lvl1pPr>
          </a:lstStyle>
          <a:p>
            <a:pPr>
              <a:defRPr/>
            </a:pPr>
            <a:fld id="{24B40EAC-1776-49A3-AF05-0990E3E3A46E}" type="slidenum">
              <a:rPr lang="en-US"/>
              <a:pPr>
                <a:defRPr/>
              </a:pPr>
              <a:t>‹#›</a:t>
            </a:fld>
            <a:endParaRPr lang="en-US"/>
          </a:p>
        </p:txBody>
      </p:sp>
    </p:spTree>
    <p:extLst>
      <p:ext uri="{BB962C8B-B14F-4D97-AF65-F5344CB8AC3E}">
        <p14:creationId xmlns:p14="http://schemas.microsoft.com/office/powerpoint/2010/main" val="23829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5" name="Slide Number Placeholder 5"/>
          <p:cNvSpPr>
            <a:spLocks noGrp="1"/>
          </p:cNvSpPr>
          <p:nvPr>
            <p:ph type="sldNum" sz="quarter" idx="12"/>
          </p:nvPr>
        </p:nvSpPr>
        <p:spPr/>
        <p:txBody>
          <a:bodyPr/>
          <a:lstStyle>
            <a:lvl1pPr>
              <a:defRPr/>
            </a:lvl1pPr>
          </a:lstStyle>
          <a:p>
            <a:pPr>
              <a:defRPr/>
            </a:pPr>
            <a:fld id="{4A6F49C5-E3B4-4DAC-A88C-B7DF53F7B215}" type="slidenum">
              <a:rPr lang="en-US"/>
              <a:pPr>
                <a:defRPr/>
              </a:pPr>
              <a:t>‹#›</a:t>
            </a:fld>
            <a:endParaRPr lang="en-US"/>
          </a:p>
        </p:txBody>
      </p:sp>
    </p:spTree>
    <p:extLst>
      <p:ext uri="{BB962C8B-B14F-4D97-AF65-F5344CB8AC3E}">
        <p14:creationId xmlns:p14="http://schemas.microsoft.com/office/powerpoint/2010/main" val="360771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4" name="Slide Number Placeholder 5"/>
          <p:cNvSpPr>
            <a:spLocks noGrp="1"/>
          </p:cNvSpPr>
          <p:nvPr>
            <p:ph type="sldNum" sz="quarter" idx="12"/>
          </p:nvPr>
        </p:nvSpPr>
        <p:spPr/>
        <p:txBody>
          <a:bodyPr/>
          <a:lstStyle>
            <a:lvl1pPr>
              <a:defRPr/>
            </a:lvl1pPr>
          </a:lstStyle>
          <a:p>
            <a:pPr>
              <a:defRPr/>
            </a:pPr>
            <a:fld id="{965022B5-3F38-4037-8037-C41A582DFD3B}" type="slidenum">
              <a:rPr lang="en-US"/>
              <a:pPr>
                <a:defRPr/>
              </a:pPr>
              <a:t>‹#›</a:t>
            </a:fld>
            <a:endParaRPr lang="en-US"/>
          </a:p>
        </p:txBody>
      </p:sp>
    </p:spTree>
    <p:extLst>
      <p:ext uri="{BB962C8B-B14F-4D97-AF65-F5344CB8AC3E}">
        <p14:creationId xmlns:p14="http://schemas.microsoft.com/office/powerpoint/2010/main" val="59567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7" name="Slide Number Placeholder 5"/>
          <p:cNvSpPr>
            <a:spLocks noGrp="1"/>
          </p:cNvSpPr>
          <p:nvPr>
            <p:ph type="sldNum" sz="quarter" idx="12"/>
          </p:nvPr>
        </p:nvSpPr>
        <p:spPr/>
        <p:txBody>
          <a:bodyPr/>
          <a:lstStyle>
            <a:lvl1pPr>
              <a:defRPr/>
            </a:lvl1pPr>
          </a:lstStyle>
          <a:p>
            <a:pPr>
              <a:defRPr/>
            </a:pPr>
            <a:fld id="{783C3889-D5C4-4539-BC0D-401DD7D5B8DF}" type="slidenum">
              <a:rPr lang="en-US"/>
              <a:pPr>
                <a:defRPr/>
              </a:pPr>
              <a:t>‹#›</a:t>
            </a:fld>
            <a:endParaRPr lang="en-US"/>
          </a:p>
        </p:txBody>
      </p:sp>
    </p:spTree>
    <p:extLst>
      <p:ext uri="{BB962C8B-B14F-4D97-AF65-F5344CB8AC3E}">
        <p14:creationId xmlns:p14="http://schemas.microsoft.com/office/powerpoint/2010/main" val="196589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 RDA Basics</a:t>
            </a:r>
            <a:endParaRPr lang="en-US"/>
          </a:p>
        </p:txBody>
      </p:sp>
      <p:sp>
        <p:nvSpPr>
          <p:cNvPr id="7" name="Slide Number Placeholder 5"/>
          <p:cNvSpPr>
            <a:spLocks noGrp="1"/>
          </p:cNvSpPr>
          <p:nvPr>
            <p:ph type="sldNum" sz="quarter" idx="12"/>
          </p:nvPr>
        </p:nvSpPr>
        <p:spPr/>
        <p:txBody>
          <a:bodyPr/>
          <a:lstStyle>
            <a:lvl1pPr>
              <a:defRPr/>
            </a:lvl1pPr>
          </a:lstStyle>
          <a:p>
            <a:pPr>
              <a:defRPr/>
            </a:pPr>
            <a:fld id="{9F8A88FF-D8DC-4961-A736-D9945D00EC4B}" type="slidenum">
              <a:rPr lang="en-US"/>
              <a:pPr>
                <a:defRPr/>
              </a:pPr>
              <a:t>‹#›</a:t>
            </a:fld>
            <a:endParaRPr lang="en-US"/>
          </a:p>
        </p:txBody>
      </p:sp>
    </p:spTree>
    <p:extLst>
      <p:ext uri="{BB962C8B-B14F-4D97-AF65-F5344CB8AC3E}">
        <p14:creationId xmlns:p14="http://schemas.microsoft.com/office/powerpoint/2010/main" val="62831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 RDA Basics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3D4F991-DBA3-41A2-842A-771DEE8A1471}"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fla.org/en/publications/functional-requirements-for-bibliographic-record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fla.org/publications/ifla-series-on-bibliographic-control-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3"/>
          <p:cNvSpPr>
            <a:spLocks noGrp="1"/>
          </p:cNvSpPr>
          <p:nvPr>
            <p:ph type="ctrTitle"/>
          </p:nvPr>
        </p:nvSpPr>
        <p:spPr>
          <a:xfrm>
            <a:off x="685800" y="1524000"/>
            <a:ext cx="7239000" cy="2209800"/>
          </a:xfrm>
        </p:spPr>
        <p:txBody>
          <a:bodyPr/>
          <a:lstStyle/>
          <a:p>
            <a:r>
              <a:rPr lang="en-US" sz="4000" b="1" smtClean="0"/>
              <a:t>Module 1</a:t>
            </a:r>
            <a:br>
              <a:rPr lang="en-US" sz="4000" b="1" smtClean="0"/>
            </a:br>
            <a:r>
              <a:rPr lang="en-US" sz="4000" b="1" smtClean="0"/>
              <a:t>RDA Basics</a:t>
            </a:r>
            <a:br>
              <a:rPr lang="en-US" sz="4000" b="1" smtClean="0"/>
            </a:br>
            <a:r>
              <a:rPr lang="en-US" sz="4000" b="1" smtClean="0"/>
              <a:t>FRBR, RDA and Authority Work</a:t>
            </a:r>
            <a:br>
              <a:rPr lang="en-US" sz="4000" b="1" smtClean="0"/>
            </a:br>
            <a:r>
              <a:rPr lang="en-US" sz="4000" b="1" smtClean="0"/>
              <a:t/>
            </a:r>
            <a:br>
              <a:rPr lang="en-US" sz="4000" b="1" smtClean="0"/>
            </a:br>
            <a:endParaRPr lang="en-US" sz="2800" b="1" smtClean="0"/>
          </a:p>
        </p:txBody>
      </p:sp>
      <p:sp>
        <p:nvSpPr>
          <p:cNvPr id="6" name="Rectangle 6"/>
          <p:cNvSpPr>
            <a:spLocks noGrp="1" noChangeArrowheads="1"/>
          </p:cNvSpPr>
          <p:nvPr>
            <p:ph type="subTitle" idx="1"/>
          </p:nvPr>
        </p:nvSpPr>
        <p:spPr>
          <a:xfrm>
            <a:off x="304800" y="3505200"/>
            <a:ext cx="8001000" cy="1981200"/>
          </a:xfrm>
        </p:spPr>
        <p:txBody>
          <a:bodyPr/>
          <a:lstStyle/>
          <a:p>
            <a:r>
              <a:rPr lang="en-US" sz="2800" b="1" smtClean="0">
                <a:solidFill>
                  <a:schemeClr val="tx1"/>
                </a:solidFill>
              </a:rPr>
              <a:t>RDA Authority Control Cataloging</a:t>
            </a:r>
          </a:p>
          <a:p>
            <a:r>
              <a:rPr lang="en-US" sz="2800" b="1" smtClean="0">
                <a:solidFill>
                  <a:schemeClr val="tx1"/>
                </a:solidFill>
              </a:rPr>
              <a:t>LACONI Technical Services Section</a:t>
            </a:r>
          </a:p>
          <a:p>
            <a:r>
              <a:rPr lang="en-US" sz="2800" b="1" smtClean="0">
                <a:solidFill>
                  <a:schemeClr val="tx1"/>
                </a:solidFill>
              </a:rPr>
              <a:t>May 15, 2015</a:t>
            </a:r>
            <a:endParaRPr lang="en-US" sz="2800">
              <a:solidFill>
                <a:schemeClr val="tx1"/>
              </a:solidFill>
            </a:endParaRPr>
          </a:p>
          <a:p>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FRBR Relationships (Group 1)</a:t>
            </a:r>
          </a:p>
        </p:txBody>
      </p:sp>
      <p:sp>
        <p:nvSpPr>
          <p:cNvPr id="1045" name="Rectangle 21"/>
          <p:cNvSpPr>
            <a:spLocks noChangeArrowheads="1"/>
          </p:cNvSpPr>
          <p:nvPr/>
        </p:nvSpPr>
        <p:spPr bwMode="auto">
          <a:xfrm>
            <a:off x="990600" y="1524000"/>
            <a:ext cx="1143000" cy="457200"/>
          </a:xfrm>
          <a:prstGeom prst="rect">
            <a:avLst/>
          </a:prstGeom>
          <a:solidFill>
            <a:schemeClr val="accent1">
              <a:lumMod val="40000"/>
              <a:lumOff val="60000"/>
            </a:schemeClr>
          </a:solidFill>
          <a:ln w="9525">
            <a:solidFill>
              <a:srgbClr val="000000"/>
            </a:solidFill>
            <a:miter lim="800000"/>
            <a:headEnd/>
            <a:tailEnd/>
          </a:ln>
        </p:spPr>
        <p:txBody>
          <a:bodyPr/>
          <a:lstStyle/>
          <a:p>
            <a:pPr algn="ctr" eaLnBrk="1" hangingPunct="1">
              <a:spcAft>
                <a:spcPts val="1000"/>
              </a:spcAft>
              <a:defRPr/>
            </a:pPr>
            <a:r>
              <a:rPr lang="en-US" dirty="0">
                <a:latin typeface="Calibri" pitchFamily="34" charset="0"/>
              </a:rPr>
              <a:t>Work</a:t>
            </a:r>
            <a:endParaRPr lang="en-US" dirty="0">
              <a:latin typeface="Arial" pitchFamily="34" charset="0"/>
            </a:endParaRPr>
          </a:p>
        </p:txBody>
      </p:sp>
      <p:sp>
        <p:nvSpPr>
          <p:cNvPr id="1046" name="Rectangle 22"/>
          <p:cNvSpPr>
            <a:spLocks noChangeArrowheads="1"/>
          </p:cNvSpPr>
          <p:nvPr/>
        </p:nvSpPr>
        <p:spPr bwMode="auto">
          <a:xfrm>
            <a:off x="2362200" y="3048000"/>
            <a:ext cx="1352550" cy="457200"/>
          </a:xfrm>
          <a:prstGeom prst="rect">
            <a:avLst/>
          </a:prstGeom>
          <a:solidFill>
            <a:schemeClr val="accent1">
              <a:lumMod val="40000"/>
              <a:lumOff val="60000"/>
            </a:schemeClr>
          </a:solidFill>
          <a:ln w="9525">
            <a:solidFill>
              <a:srgbClr val="000000"/>
            </a:solidFill>
            <a:miter lim="800000"/>
            <a:headEnd/>
            <a:tailEnd/>
          </a:ln>
        </p:spPr>
        <p:txBody>
          <a:bodyPr/>
          <a:lstStyle/>
          <a:p>
            <a:pPr algn="ctr" eaLnBrk="1" hangingPunct="1">
              <a:spcAft>
                <a:spcPts val="1000"/>
              </a:spcAft>
              <a:defRPr/>
            </a:pPr>
            <a:r>
              <a:rPr lang="en-US" dirty="0">
                <a:latin typeface="Calibri" pitchFamily="34" charset="0"/>
              </a:rPr>
              <a:t>Expression</a:t>
            </a:r>
            <a:endParaRPr lang="en-US" dirty="0">
              <a:latin typeface="Arial" pitchFamily="34" charset="0"/>
            </a:endParaRPr>
          </a:p>
        </p:txBody>
      </p:sp>
      <p:sp>
        <p:nvSpPr>
          <p:cNvPr id="1047" name="Rectangle 23"/>
          <p:cNvSpPr>
            <a:spLocks noChangeArrowheads="1"/>
          </p:cNvSpPr>
          <p:nvPr/>
        </p:nvSpPr>
        <p:spPr bwMode="auto">
          <a:xfrm>
            <a:off x="3962400" y="4419600"/>
            <a:ext cx="1543050" cy="455613"/>
          </a:xfrm>
          <a:prstGeom prst="rect">
            <a:avLst/>
          </a:prstGeom>
          <a:solidFill>
            <a:schemeClr val="accent1">
              <a:lumMod val="40000"/>
              <a:lumOff val="60000"/>
            </a:schemeClr>
          </a:solidFill>
          <a:ln w="9525">
            <a:solidFill>
              <a:srgbClr val="000000"/>
            </a:solidFill>
            <a:miter lim="800000"/>
            <a:headEnd/>
            <a:tailEnd/>
          </a:ln>
        </p:spPr>
        <p:txBody>
          <a:bodyPr/>
          <a:lstStyle/>
          <a:p>
            <a:pPr algn="ctr" eaLnBrk="1" hangingPunct="1">
              <a:spcAft>
                <a:spcPts val="1000"/>
              </a:spcAft>
              <a:defRPr/>
            </a:pPr>
            <a:r>
              <a:rPr lang="en-US" dirty="0">
                <a:latin typeface="Calibri" pitchFamily="34" charset="0"/>
              </a:rPr>
              <a:t>Manifestation</a:t>
            </a:r>
            <a:endParaRPr lang="en-US" dirty="0">
              <a:latin typeface="Arial" pitchFamily="34" charset="0"/>
            </a:endParaRPr>
          </a:p>
        </p:txBody>
      </p:sp>
      <p:sp>
        <p:nvSpPr>
          <p:cNvPr id="1048" name="Rectangle 24"/>
          <p:cNvSpPr>
            <a:spLocks noChangeArrowheads="1"/>
          </p:cNvSpPr>
          <p:nvPr/>
        </p:nvSpPr>
        <p:spPr bwMode="auto">
          <a:xfrm>
            <a:off x="6553200" y="6057900"/>
            <a:ext cx="1143000" cy="457200"/>
          </a:xfrm>
          <a:prstGeom prst="rect">
            <a:avLst/>
          </a:prstGeom>
          <a:solidFill>
            <a:schemeClr val="accent1">
              <a:lumMod val="40000"/>
              <a:lumOff val="60000"/>
            </a:schemeClr>
          </a:solidFill>
          <a:ln w="9525">
            <a:solidFill>
              <a:srgbClr val="000000"/>
            </a:solidFill>
            <a:miter lim="800000"/>
            <a:headEnd/>
            <a:tailEnd/>
          </a:ln>
        </p:spPr>
        <p:txBody>
          <a:bodyPr/>
          <a:lstStyle/>
          <a:p>
            <a:pPr algn="ctr" eaLnBrk="1" hangingPunct="1">
              <a:spcAft>
                <a:spcPts val="1000"/>
              </a:spcAft>
              <a:defRPr/>
            </a:pPr>
            <a:r>
              <a:rPr lang="en-US">
                <a:latin typeface="Calibri" pitchFamily="34" charset="0"/>
              </a:rPr>
              <a:t>Item</a:t>
            </a:r>
            <a:endParaRPr lang="en-US">
              <a:latin typeface="Arial" pitchFamily="34" charset="0"/>
            </a:endParaRPr>
          </a:p>
        </p:txBody>
      </p:sp>
      <p:sp>
        <p:nvSpPr>
          <p:cNvPr id="13319" name="AutoShape 47"/>
          <p:cNvSpPr>
            <a:spLocks noChangeArrowheads="1"/>
          </p:cNvSpPr>
          <p:nvPr/>
        </p:nvSpPr>
        <p:spPr bwMode="auto">
          <a:xfrm>
            <a:off x="1524000" y="2133600"/>
            <a:ext cx="3124200" cy="6270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realized through</a:t>
            </a:r>
            <a:endParaRPr lang="en-US" sz="1400"/>
          </a:p>
        </p:txBody>
      </p:sp>
      <p:sp>
        <p:nvSpPr>
          <p:cNvPr id="13320" name="AutoShape 47"/>
          <p:cNvSpPr>
            <a:spLocks noChangeArrowheads="1"/>
          </p:cNvSpPr>
          <p:nvPr/>
        </p:nvSpPr>
        <p:spPr bwMode="auto">
          <a:xfrm>
            <a:off x="3124200" y="36195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embodied in</a:t>
            </a:r>
            <a:endParaRPr lang="en-US" sz="1400"/>
          </a:p>
        </p:txBody>
      </p:sp>
      <p:sp>
        <p:nvSpPr>
          <p:cNvPr id="13321" name="AutoShape 47"/>
          <p:cNvSpPr>
            <a:spLocks noChangeArrowheads="1"/>
          </p:cNvSpPr>
          <p:nvPr/>
        </p:nvSpPr>
        <p:spPr bwMode="auto">
          <a:xfrm>
            <a:off x="4610100" y="5087938"/>
            <a:ext cx="28194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exemplified by</a:t>
            </a:r>
            <a:endParaRPr lang="en-US" sz="1400"/>
          </a:p>
        </p:txBody>
      </p:sp>
      <p:cxnSp>
        <p:nvCxnSpPr>
          <p:cNvPr id="26" name="Straight Connector 25"/>
          <p:cNvCxnSpPr>
            <a:stCxn id="1045" idx="3"/>
            <a:endCxn id="13319" idx="0"/>
          </p:cNvCxnSpPr>
          <p:nvPr/>
        </p:nvCxnSpPr>
        <p:spPr>
          <a:xfrm>
            <a:off x="2133600" y="1752600"/>
            <a:ext cx="9525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319" idx="2"/>
            <a:endCxn id="1046" idx="0"/>
          </p:cNvCxnSpPr>
          <p:nvPr/>
        </p:nvCxnSpPr>
        <p:spPr>
          <a:xfrm flipH="1">
            <a:off x="3038475" y="2760663"/>
            <a:ext cx="47625"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46" idx="3"/>
            <a:endCxn id="13320" idx="0"/>
          </p:cNvCxnSpPr>
          <p:nvPr/>
        </p:nvCxnSpPr>
        <p:spPr>
          <a:xfrm>
            <a:off x="3714750" y="3276600"/>
            <a:ext cx="81915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320" idx="2"/>
            <a:endCxn id="1047" idx="0"/>
          </p:cNvCxnSpPr>
          <p:nvPr/>
        </p:nvCxnSpPr>
        <p:spPr>
          <a:xfrm>
            <a:off x="4533900" y="4094163"/>
            <a:ext cx="200025" cy="325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47" idx="3"/>
            <a:endCxn id="13321" idx="0"/>
          </p:cNvCxnSpPr>
          <p:nvPr/>
        </p:nvCxnSpPr>
        <p:spPr>
          <a:xfrm>
            <a:off x="5505450" y="4648200"/>
            <a:ext cx="514350" cy="439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321" idx="2"/>
            <a:endCxn id="1048" idx="0"/>
          </p:cNvCxnSpPr>
          <p:nvPr/>
        </p:nvCxnSpPr>
        <p:spPr>
          <a:xfrm>
            <a:off x="6019800" y="5562600"/>
            <a:ext cx="11049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81000" y="274638"/>
            <a:ext cx="8229600" cy="1143000"/>
          </a:xfrm>
        </p:spPr>
        <p:txBody>
          <a:bodyPr/>
          <a:lstStyle/>
          <a:p>
            <a:r>
              <a:rPr lang="en-US" smtClean="0"/>
              <a:t>FRBR Relationships</a:t>
            </a:r>
          </a:p>
        </p:txBody>
      </p:sp>
      <p:sp>
        <p:nvSpPr>
          <p:cNvPr id="10" name="Rectangle 9"/>
          <p:cNvSpPr/>
          <p:nvPr/>
        </p:nvSpPr>
        <p:spPr>
          <a:xfrm>
            <a:off x="8001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Work: </a:t>
            </a:r>
            <a:r>
              <a:rPr lang="en-US" sz="1400" i="1" dirty="0">
                <a:solidFill>
                  <a:schemeClr val="tx1"/>
                </a:solidFill>
              </a:rPr>
              <a:t>Gone with the wind </a:t>
            </a:r>
            <a:r>
              <a:rPr lang="en-US" sz="1400" dirty="0">
                <a:solidFill>
                  <a:schemeClr val="tx1"/>
                </a:solidFill>
              </a:rPr>
              <a:t>(Novel)</a:t>
            </a:r>
          </a:p>
        </p:txBody>
      </p:sp>
      <p:sp>
        <p:nvSpPr>
          <p:cNvPr id="11" name="Rectangle 10"/>
          <p:cNvSpPr/>
          <p:nvPr/>
        </p:nvSpPr>
        <p:spPr>
          <a:xfrm>
            <a:off x="6324600" y="23622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Work: </a:t>
            </a:r>
            <a:r>
              <a:rPr lang="en-US" sz="1400" i="1" dirty="0">
                <a:solidFill>
                  <a:schemeClr val="tx1"/>
                </a:solidFill>
              </a:rPr>
              <a:t>Gone with the wind </a:t>
            </a:r>
            <a:r>
              <a:rPr lang="en-US" sz="1400" dirty="0">
                <a:solidFill>
                  <a:schemeClr val="tx1"/>
                </a:solidFill>
              </a:rPr>
              <a:t>(Movie) </a:t>
            </a:r>
          </a:p>
        </p:txBody>
      </p:sp>
      <p:sp>
        <p:nvSpPr>
          <p:cNvPr id="14341" name="TextBox 18"/>
          <p:cNvSpPr txBox="1">
            <a:spLocks noChangeArrowheads="1"/>
          </p:cNvSpPr>
          <p:nvPr/>
        </p:nvSpPr>
        <p:spPr bwMode="auto">
          <a:xfrm>
            <a:off x="762000" y="121920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Work-to-work relationships</a:t>
            </a:r>
          </a:p>
        </p:txBody>
      </p:sp>
      <p:sp>
        <p:nvSpPr>
          <p:cNvPr id="14342" name="TextBox 20"/>
          <p:cNvSpPr txBox="1">
            <a:spLocks noChangeArrowheads="1"/>
          </p:cNvSpPr>
          <p:nvPr/>
        </p:nvSpPr>
        <p:spPr bwMode="auto">
          <a:xfrm>
            <a:off x="3581400" y="18288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Derivative relationship</a:t>
            </a:r>
          </a:p>
        </p:txBody>
      </p:sp>
      <p:sp>
        <p:nvSpPr>
          <p:cNvPr id="22" name="Rectangle 21"/>
          <p:cNvSpPr/>
          <p:nvPr/>
        </p:nvSpPr>
        <p:spPr>
          <a:xfrm>
            <a:off x="5943600" y="4343400"/>
            <a:ext cx="2514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Work: </a:t>
            </a:r>
            <a:r>
              <a:rPr lang="en-US" sz="1400" i="1" dirty="0">
                <a:solidFill>
                  <a:schemeClr val="tx1"/>
                </a:solidFill>
              </a:rPr>
              <a:t>Gone with the wind on film: a complete reference</a:t>
            </a:r>
            <a:r>
              <a:rPr lang="en-US" sz="1400" dirty="0">
                <a:solidFill>
                  <a:schemeClr val="tx1"/>
                </a:solidFill>
              </a:rPr>
              <a:t> </a:t>
            </a:r>
          </a:p>
        </p:txBody>
      </p:sp>
      <p:sp>
        <p:nvSpPr>
          <p:cNvPr id="14344" name="TextBox 25"/>
          <p:cNvSpPr txBox="1">
            <a:spLocks noChangeArrowheads="1"/>
          </p:cNvSpPr>
          <p:nvPr/>
        </p:nvSpPr>
        <p:spPr bwMode="auto">
          <a:xfrm>
            <a:off x="4267200" y="39878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Descriptive relationships</a:t>
            </a:r>
          </a:p>
        </p:txBody>
      </p:sp>
      <p:sp>
        <p:nvSpPr>
          <p:cNvPr id="27" name="TextBox 26"/>
          <p:cNvSpPr txBox="1"/>
          <p:nvPr/>
        </p:nvSpPr>
        <p:spPr>
          <a:xfrm>
            <a:off x="3886200" y="5410200"/>
            <a:ext cx="2971800" cy="523875"/>
          </a:xfrm>
          <a:prstGeom prst="rect">
            <a:avLst/>
          </a:prstGeom>
          <a:solidFill>
            <a:schemeClr val="accent1">
              <a:lumMod val="40000"/>
              <a:lumOff val="60000"/>
            </a:schemeClr>
          </a:solidFill>
          <a:ln w="3175">
            <a:solidFill>
              <a:schemeClr val="tx1"/>
            </a:solidFill>
          </a:ln>
        </p:spPr>
        <p:txBody>
          <a:bodyPr>
            <a:spAutoFit/>
          </a:bodyPr>
          <a:lstStyle/>
          <a:p>
            <a:pPr>
              <a:defRPr/>
            </a:pPr>
            <a:r>
              <a:rPr lang="en-US" sz="1400" dirty="0"/>
              <a:t>Work: </a:t>
            </a:r>
            <a:r>
              <a:rPr lang="en-US" sz="1400" i="1" dirty="0"/>
              <a:t>Vanity fair and Gone with the wind: a critical comparison</a:t>
            </a:r>
            <a:endParaRPr lang="en-US" sz="1400" dirty="0"/>
          </a:p>
        </p:txBody>
      </p:sp>
      <p:sp>
        <p:nvSpPr>
          <p:cNvPr id="28" name="Rectangle 27"/>
          <p:cNvSpPr/>
          <p:nvPr/>
        </p:nvSpPr>
        <p:spPr>
          <a:xfrm>
            <a:off x="228600" y="3886200"/>
            <a:ext cx="2514600" cy="533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Work: </a:t>
            </a:r>
            <a:r>
              <a:rPr lang="en-US" sz="1400" i="1" dirty="0">
                <a:solidFill>
                  <a:schemeClr val="tx1"/>
                </a:solidFill>
              </a:rPr>
              <a:t>Vanity Fair</a:t>
            </a:r>
            <a:endParaRPr lang="en-US" sz="1400" dirty="0">
              <a:solidFill>
                <a:schemeClr val="tx1"/>
              </a:solidFill>
            </a:endParaRPr>
          </a:p>
        </p:txBody>
      </p:sp>
      <p:sp>
        <p:nvSpPr>
          <p:cNvPr id="14347" name="AutoShape 47"/>
          <p:cNvSpPr>
            <a:spLocks noChangeArrowheads="1"/>
          </p:cNvSpPr>
          <p:nvPr/>
        </p:nvSpPr>
        <p:spPr bwMode="auto">
          <a:xfrm>
            <a:off x="3467100" y="2209800"/>
            <a:ext cx="2286000" cy="6858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derived from</a:t>
            </a:r>
            <a:endParaRPr lang="en-US" sz="1400"/>
          </a:p>
        </p:txBody>
      </p:sp>
      <p:cxnSp>
        <p:nvCxnSpPr>
          <p:cNvPr id="69" name="Straight Connector 68"/>
          <p:cNvCxnSpPr>
            <a:stCxn id="14347" idx="3"/>
            <a:endCxn id="11" idx="1"/>
          </p:cNvCxnSpPr>
          <p:nvPr/>
        </p:nvCxnSpPr>
        <p:spPr>
          <a:xfrm>
            <a:off x="5753100" y="2552700"/>
            <a:ext cx="57150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3"/>
            <a:endCxn id="14347" idx="1"/>
          </p:cNvCxnSpPr>
          <p:nvPr/>
        </p:nvCxnSpPr>
        <p:spPr>
          <a:xfrm flipV="1">
            <a:off x="2857500" y="2552700"/>
            <a:ext cx="609600"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50" name="AutoShape 47"/>
          <p:cNvSpPr>
            <a:spLocks noChangeArrowheads="1"/>
          </p:cNvSpPr>
          <p:nvPr/>
        </p:nvSpPr>
        <p:spPr bwMode="auto">
          <a:xfrm>
            <a:off x="6210300" y="3276600"/>
            <a:ext cx="2286000" cy="6858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described by</a:t>
            </a:r>
            <a:endParaRPr lang="en-US" sz="1400"/>
          </a:p>
        </p:txBody>
      </p:sp>
      <p:sp>
        <p:nvSpPr>
          <p:cNvPr id="14351" name="AutoShape 47"/>
          <p:cNvSpPr>
            <a:spLocks noChangeArrowheads="1"/>
          </p:cNvSpPr>
          <p:nvPr/>
        </p:nvSpPr>
        <p:spPr bwMode="auto">
          <a:xfrm>
            <a:off x="2362200" y="3124200"/>
            <a:ext cx="2286000" cy="7032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described by</a:t>
            </a:r>
            <a:endParaRPr lang="en-US" sz="1400"/>
          </a:p>
        </p:txBody>
      </p:sp>
      <p:sp>
        <p:nvSpPr>
          <p:cNvPr id="14352" name="AutoShape 47"/>
          <p:cNvSpPr>
            <a:spLocks noChangeArrowheads="1"/>
          </p:cNvSpPr>
          <p:nvPr/>
        </p:nvSpPr>
        <p:spPr bwMode="auto">
          <a:xfrm>
            <a:off x="495300" y="4991100"/>
            <a:ext cx="2286000" cy="7239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described by</a:t>
            </a:r>
            <a:endParaRPr lang="en-US" sz="1400"/>
          </a:p>
        </p:txBody>
      </p:sp>
      <p:cxnSp>
        <p:nvCxnSpPr>
          <p:cNvPr id="79" name="Straight Connector 78"/>
          <p:cNvCxnSpPr>
            <a:stCxn id="10" idx="2"/>
            <a:endCxn id="14351" idx="1"/>
          </p:cNvCxnSpPr>
          <p:nvPr/>
        </p:nvCxnSpPr>
        <p:spPr>
          <a:xfrm rot="16200000" flipH="1">
            <a:off x="1843087" y="2957513"/>
            <a:ext cx="504825"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4351" idx="2"/>
            <a:endCxn id="27" idx="0"/>
          </p:cNvCxnSpPr>
          <p:nvPr/>
        </p:nvCxnSpPr>
        <p:spPr>
          <a:xfrm rot="16200000" flipH="1">
            <a:off x="3647281" y="3685382"/>
            <a:ext cx="1582737" cy="1866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4352" idx="0"/>
            <a:endCxn id="28" idx="2"/>
          </p:cNvCxnSpPr>
          <p:nvPr/>
        </p:nvCxnSpPr>
        <p:spPr>
          <a:xfrm rot="16200000" flipV="1">
            <a:off x="1276350" y="4629150"/>
            <a:ext cx="5715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4352" idx="3"/>
            <a:endCxn id="27" idx="1"/>
          </p:cNvCxnSpPr>
          <p:nvPr/>
        </p:nvCxnSpPr>
        <p:spPr>
          <a:xfrm>
            <a:off x="2781300" y="5353050"/>
            <a:ext cx="1104900" cy="319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 idx="2"/>
            <a:endCxn id="14350" idx="0"/>
          </p:cNvCxnSpPr>
          <p:nvPr/>
        </p:nvCxnSpPr>
        <p:spPr>
          <a:xfrm rot="5400000">
            <a:off x="7200900" y="3124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4350" idx="2"/>
            <a:endCxn id="22" idx="0"/>
          </p:cNvCxnSpPr>
          <p:nvPr/>
        </p:nvCxnSpPr>
        <p:spPr>
          <a:xfrm rot="5400000">
            <a:off x="7086600" y="4076700"/>
            <a:ext cx="381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65022B5-3F38-4037-8037-C41A582DFD3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FRBR/FRAD Entities</a:t>
            </a:r>
          </a:p>
        </p:txBody>
      </p:sp>
      <p:sp>
        <p:nvSpPr>
          <p:cNvPr id="15363" name="Content Placeholder 2"/>
          <p:cNvSpPr>
            <a:spLocks noGrp="1"/>
          </p:cNvSpPr>
          <p:nvPr>
            <p:ph idx="1"/>
          </p:nvPr>
        </p:nvSpPr>
        <p:spPr/>
        <p:txBody>
          <a:bodyPr/>
          <a:lstStyle/>
          <a:p>
            <a:pPr eaLnBrk="1" hangingPunct="1"/>
            <a:r>
              <a:rPr lang="en-US" sz="3600" smtClean="0"/>
              <a:t>Group 2: entities responsible for Group 1 entities</a:t>
            </a:r>
          </a:p>
          <a:p>
            <a:pPr lvl="1" eaLnBrk="1" hangingPunct="1"/>
            <a:r>
              <a:rPr lang="en-US" sz="3200" smtClean="0"/>
              <a:t>Person</a:t>
            </a:r>
          </a:p>
          <a:p>
            <a:pPr lvl="1" eaLnBrk="1" hangingPunct="1"/>
            <a:r>
              <a:rPr lang="en-US" sz="3200" smtClean="0"/>
              <a:t>Family</a:t>
            </a:r>
          </a:p>
          <a:p>
            <a:pPr lvl="1" eaLnBrk="1" hangingPunct="1"/>
            <a:r>
              <a:rPr lang="en-US" sz="3200" smtClean="0"/>
              <a:t>Corporate body</a:t>
            </a:r>
          </a:p>
          <a:p>
            <a:pPr eaLnBrk="1" hangingPunct="1">
              <a:buFont typeface="Wingdings" pitchFamily="2" charset="2"/>
              <a:buNone/>
            </a:pPr>
            <a:endParaRPr lang="en-US" sz="2000" smtClean="0"/>
          </a:p>
        </p:txBody>
      </p:sp>
      <p:sp>
        <p:nvSpPr>
          <p:cNvPr id="16388" name="Slide Number Placeholder 4"/>
          <p:cNvSpPr>
            <a:spLocks noGrp="1"/>
          </p:cNvSpPr>
          <p:nvPr>
            <p:ph type="sldNum" sz="quarter" idx="12"/>
          </p:nvPr>
        </p:nvSpPr>
        <p:spPr>
          <a:xfrm>
            <a:off x="457200" y="6245225"/>
            <a:ext cx="2133600" cy="476250"/>
          </a:xfrm>
        </p:spPr>
        <p:txBody>
          <a:bodyPr/>
          <a:lstStyle/>
          <a:p>
            <a:pPr algn="l">
              <a:defRPr/>
            </a:pPr>
            <a:fld id="{4175844D-3BA8-4C23-99EF-5779396A6228}" type="slidenum">
              <a:rPr lang="en-US" smtClean="0"/>
              <a:pPr algn="l">
                <a:defRPr/>
              </a:pPr>
              <a:t>12</a:t>
            </a:fld>
            <a:endParaRPr lang="en-US"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FRBR Entities</a:t>
            </a:r>
          </a:p>
        </p:txBody>
      </p:sp>
      <p:sp>
        <p:nvSpPr>
          <p:cNvPr id="16387" name="Content Placeholder 2"/>
          <p:cNvSpPr>
            <a:spLocks noGrp="1"/>
          </p:cNvSpPr>
          <p:nvPr>
            <p:ph idx="1"/>
          </p:nvPr>
        </p:nvSpPr>
        <p:spPr/>
        <p:txBody>
          <a:bodyPr/>
          <a:lstStyle/>
          <a:p>
            <a:r>
              <a:rPr lang="en-US" smtClean="0"/>
              <a:t>Group 2 </a:t>
            </a:r>
          </a:p>
          <a:p>
            <a:pPr lvl="1"/>
            <a:r>
              <a:rPr lang="en-US" smtClean="0"/>
              <a:t>Person</a:t>
            </a:r>
          </a:p>
          <a:p>
            <a:pPr lvl="1"/>
            <a:endParaRPr lang="en-US" smtClean="0"/>
          </a:p>
          <a:p>
            <a:pPr lvl="1"/>
            <a:r>
              <a:rPr lang="en-US" smtClean="0"/>
              <a:t>Corporate body</a:t>
            </a:r>
          </a:p>
          <a:p>
            <a:pPr lvl="1"/>
            <a:endParaRPr lang="en-US" smtClean="0"/>
          </a:p>
          <a:p>
            <a:pPr lvl="1"/>
            <a:r>
              <a:rPr lang="en-US" smtClean="0"/>
              <a:t>Family</a:t>
            </a:r>
          </a:p>
        </p:txBody>
      </p:sp>
      <p:sp>
        <p:nvSpPr>
          <p:cNvPr id="4" name="Flowchart: Process 3"/>
          <p:cNvSpPr/>
          <p:nvPr/>
        </p:nvSpPr>
        <p:spPr>
          <a:xfrm>
            <a:off x="2819400" y="2209800"/>
            <a:ext cx="1295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Margaret Mitchell</a:t>
            </a:r>
          </a:p>
        </p:txBody>
      </p:sp>
      <p:sp>
        <p:nvSpPr>
          <p:cNvPr id="5" name="Flowchart: Process 4"/>
          <p:cNvSpPr/>
          <p:nvPr/>
        </p:nvSpPr>
        <p:spPr>
          <a:xfrm>
            <a:off x="4419600" y="2209800"/>
            <a:ext cx="1295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Claude Debussy</a:t>
            </a:r>
          </a:p>
        </p:txBody>
      </p:sp>
      <p:sp>
        <p:nvSpPr>
          <p:cNvPr id="6" name="Flowchart: Process 5"/>
          <p:cNvSpPr/>
          <p:nvPr/>
        </p:nvSpPr>
        <p:spPr>
          <a:xfrm>
            <a:off x="6019800" y="2209800"/>
            <a:ext cx="1295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George W. Bush</a:t>
            </a:r>
          </a:p>
        </p:txBody>
      </p:sp>
      <p:sp>
        <p:nvSpPr>
          <p:cNvPr id="7" name="Flowchart: Process 6"/>
          <p:cNvSpPr/>
          <p:nvPr/>
        </p:nvSpPr>
        <p:spPr>
          <a:xfrm>
            <a:off x="3886200" y="3238500"/>
            <a:ext cx="1524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Brigham Young University</a:t>
            </a:r>
          </a:p>
        </p:txBody>
      </p:sp>
      <p:sp>
        <p:nvSpPr>
          <p:cNvPr id="8" name="Flowchart: Process 7"/>
          <p:cNvSpPr/>
          <p:nvPr/>
        </p:nvSpPr>
        <p:spPr>
          <a:xfrm>
            <a:off x="5791200" y="3238500"/>
            <a:ext cx="1524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err="1">
                <a:solidFill>
                  <a:sysClr val="windowText" lastClr="000000"/>
                </a:solidFill>
              </a:rPr>
              <a:t>Ikea</a:t>
            </a:r>
            <a:r>
              <a:rPr lang="en-US" sz="1400" dirty="0">
                <a:solidFill>
                  <a:sysClr val="windowText" lastClr="000000"/>
                </a:solidFill>
              </a:rPr>
              <a:t> A/S</a:t>
            </a:r>
          </a:p>
        </p:txBody>
      </p:sp>
      <p:sp>
        <p:nvSpPr>
          <p:cNvPr id="9" name="Flowchart: Process 8"/>
          <p:cNvSpPr/>
          <p:nvPr/>
        </p:nvSpPr>
        <p:spPr>
          <a:xfrm>
            <a:off x="2438400" y="4229100"/>
            <a:ext cx="1524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Jin (</a:t>
            </a:r>
            <a:r>
              <a:rPr lang="en-US" sz="1400" dirty="0" smtClean="0">
                <a:solidFill>
                  <a:schemeClr val="tx1"/>
                </a:solidFill>
              </a:rPr>
              <a:t>Dynasty : 265-420)</a:t>
            </a:r>
            <a:endParaRPr lang="en-US" sz="1400" dirty="0">
              <a:solidFill>
                <a:schemeClr val="tx1"/>
              </a:solidFill>
            </a:endParaRPr>
          </a:p>
        </p:txBody>
      </p:sp>
      <p:sp>
        <p:nvSpPr>
          <p:cNvPr id="10" name="Flowchart: Process 9"/>
          <p:cNvSpPr/>
          <p:nvPr/>
        </p:nvSpPr>
        <p:spPr>
          <a:xfrm>
            <a:off x="4191000" y="4229100"/>
            <a:ext cx="1905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Peale (Family </a:t>
            </a:r>
            <a:r>
              <a:rPr lang="en-US" sz="1400">
                <a:solidFill>
                  <a:schemeClr val="tx1"/>
                </a:solidFill>
              </a:rPr>
              <a:t>: </a:t>
            </a:r>
            <a:r>
              <a:rPr lang="en-US" sz="1400" smtClean="0">
                <a:solidFill>
                  <a:schemeClr val="tx1"/>
                </a:solidFill>
              </a:rPr>
              <a:t>Peale, </a:t>
            </a:r>
            <a:r>
              <a:rPr lang="en-US" sz="1400" dirty="0">
                <a:solidFill>
                  <a:schemeClr val="tx1"/>
                </a:solidFill>
              </a:rPr>
              <a:t>Norman Vincent, 1898-1993)</a:t>
            </a:r>
          </a:p>
        </p:txBody>
      </p:sp>
      <p:sp>
        <p:nvSpPr>
          <p:cNvPr id="11" name="Flowchart: Process 10"/>
          <p:cNvSpPr/>
          <p:nvPr/>
        </p:nvSpPr>
        <p:spPr>
          <a:xfrm>
            <a:off x="6324600" y="4229100"/>
            <a:ext cx="1524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Yan (Family : China)</a:t>
            </a:r>
          </a:p>
        </p:txBody>
      </p:sp>
      <p:sp>
        <p:nvSpPr>
          <p:cNvPr id="12" name="Flowchart: Process 11"/>
          <p:cNvSpPr/>
          <p:nvPr/>
        </p:nvSpPr>
        <p:spPr>
          <a:xfrm>
            <a:off x="7391400" y="4686300"/>
            <a:ext cx="15240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Yan (Family : Philippines)</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eaLnBrk="1" fontAlgn="auto" hangingPunct="1">
              <a:spcAft>
                <a:spcPts val="0"/>
              </a:spcAft>
              <a:defRPr/>
            </a:pPr>
            <a:r>
              <a:rPr lang="en-US" sz="4400">
                <a:latin typeface="+mj-lt"/>
                <a:ea typeface="+mj-ea"/>
                <a:cs typeface="+mj-cs"/>
              </a:rPr>
              <a:t>FRBR Relationships (Gps 1-2)</a:t>
            </a:r>
            <a:endParaRPr lang="en-US" sz="4400" dirty="0">
              <a:latin typeface="+mj-lt"/>
              <a:ea typeface="+mj-ea"/>
              <a:cs typeface="+mj-cs"/>
            </a:endParaRPr>
          </a:p>
        </p:txBody>
      </p:sp>
      <p:sp>
        <p:nvSpPr>
          <p:cNvPr id="5" name="TextBox 4"/>
          <p:cNvSpPr txBox="1"/>
          <p:nvPr/>
        </p:nvSpPr>
        <p:spPr>
          <a:xfrm>
            <a:off x="762000" y="1716088"/>
            <a:ext cx="2743200" cy="64611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a:t>Gone with the wind</a:t>
            </a:r>
            <a:endParaRPr lang="en-US" dirty="0"/>
          </a:p>
        </p:txBody>
      </p:sp>
      <p:sp>
        <p:nvSpPr>
          <p:cNvPr id="6" name="TextBox 5"/>
          <p:cNvSpPr txBox="1"/>
          <p:nvPr/>
        </p:nvSpPr>
        <p:spPr>
          <a:xfrm>
            <a:off x="304800" y="5145088"/>
            <a:ext cx="2743200" cy="64611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Martin Beheim-Schwarzbach</a:t>
            </a:r>
            <a:endParaRPr lang="en-US" dirty="0"/>
          </a:p>
        </p:txBody>
      </p:sp>
      <p:sp>
        <p:nvSpPr>
          <p:cNvPr id="8" name="TextBox 7"/>
          <p:cNvSpPr txBox="1"/>
          <p:nvPr/>
        </p:nvSpPr>
        <p:spPr>
          <a:xfrm>
            <a:off x="6019800" y="17526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a:t>Margaret Mitchell</a:t>
            </a:r>
            <a:endParaRPr lang="en-US" dirty="0"/>
          </a:p>
        </p:txBody>
      </p:sp>
      <p:sp>
        <p:nvSpPr>
          <p:cNvPr id="9" name="TextBox 8"/>
          <p:cNvSpPr txBox="1"/>
          <p:nvPr/>
        </p:nvSpPr>
        <p:spPr>
          <a:xfrm>
            <a:off x="5715000" y="34290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a:t>1st German expression</a:t>
            </a:r>
            <a:endParaRPr lang="en-US" dirty="0"/>
          </a:p>
        </p:txBody>
      </p:sp>
      <p:sp>
        <p:nvSpPr>
          <p:cNvPr id="10" name="TextBox 9"/>
          <p:cNvSpPr txBox="1"/>
          <p:nvPr/>
        </p:nvSpPr>
        <p:spPr>
          <a:xfrm>
            <a:off x="152400" y="3581400"/>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Expression</a:t>
            </a:r>
            <a:r>
              <a:rPr lang="en-US"/>
              <a:t>: </a:t>
            </a:r>
            <a:r>
              <a:rPr lang="en-US" i="1"/>
              <a:t>1st English Expression</a:t>
            </a:r>
            <a:endParaRPr lang="en-US" dirty="0"/>
          </a:p>
        </p:txBody>
      </p:sp>
      <p:cxnSp>
        <p:nvCxnSpPr>
          <p:cNvPr id="33" name="Straight Connector 32"/>
          <p:cNvCxnSpPr>
            <a:stCxn id="17426" idx="3"/>
            <a:endCxn id="8" idx="1"/>
          </p:cNvCxnSpPr>
          <p:nvPr/>
        </p:nvCxnSpPr>
        <p:spPr>
          <a:xfrm>
            <a:off x="5715000" y="1981200"/>
            <a:ext cx="304800"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AutoShape 36"/>
          <p:cNvSpPr>
            <a:spLocks noChangeArrowheads="1"/>
          </p:cNvSpPr>
          <p:nvPr/>
        </p:nvSpPr>
        <p:spPr bwMode="auto">
          <a:xfrm>
            <a:off x="1143000" y="2667000"/>
            <a:ext cx="25908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a:cs typeface="Times New Roman" pitchFamily="18" charset="0"/>
              </a:rPr>
              <a:t>realized through</a:t>
            </a:r>
            <a:endParaRPr lang="en-US" sz="1200"/>
          </a:p>
        </p:txBody>
      </p:sp>
      <p:cxnSp>
        <p:nvCxnSpPr>
          <p:cNvPr id="40" name="Straight Connector 39"/>
          <p:cNvCxnSpPr>
            <a:stCxn id="5" idx="2"/>
            <a:endCxn id="17417" idx="0"/>
          </p:cNvCxnSpPr>
          <p:nvPr/>
        </p:nvCxnSpPr>
        <p:spPr>
          <a:xfrm rot="16200000" flipH="1">
            <a:off x="2133600" y="2362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417" idx="2"/>
            <a:endCxn id="10" idx="0"/>
          </p:cNvCxnSpPr>
          <p:nvPr/>
        </p:nvCxnSpPr>
        <p:spPr>
          <a:xfrm rot="5400000">
            <a:off x="1761331" y="2904332"/>
            <a:ext cx="439737"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424" idx="3"/>
            <a:endCxn id="9" idx="1"/>
          </p:cNvCxnSpPr>
          <p:nvPr/>
        </p:nvCxnSpPr>
        <p:spPr>
          <a:xfrm flipV="1">
            <a:off x="5448300" y="3752850"/>
            <a:ext cx="2667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1" name="AutoShape 47"/>
          <p:cNvSpPr>
            <a:spLocks noChangeArrowheads="1"/>
          </p:cNvSpPr>
          <p:nvPr/>
        </p:nvSpPr>
        <p:spPr bwMode="auto">
          <a:xfrm>
            <a:off x="3505200" y="5087938"/>
            <a:ext cx="2476500" cy="474662"/>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translated by</a:t>
            </a:r>
            <a:endParaRPr lang="en-US" sz="1400"/>
          </a:p>
        </p:txBody>
      </p:sp>
      <p:cxnSp>
        <p:nvCxnSpPr>
          <p:cNvPr id="52" name="Straight Connector 51"/>
          <p:cNvCxnSpPr>
            <a:stCxn id="9" idx="2"/>
            <a:endCxn id="17421" idx="3"/>
          </p:cNvCxnSpPr>
          <p:nvPr/>
        </p:nvCxnSpPr>
        <p:spPr>
          <a:xfrm rot="5400000">
            <a:off x="5909469" y="4147344"/>
            <a:ext cx="1249362" cy="1104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421" idx="1"/>
            <a:endCxn id="6" idx="3"/>
          </p:cNvCxnSpPr>
          <p:nvPr/>
        </p:nvCxnSpPr>
        <p:spPr>
          <a:xfrm rot="10800000" flipV="1">
            <a:off x="3048000" y="5324475"/>
            <a:ext cx="45720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AutoShape 47"/>
          <p:cNvSpPr>
            <a:spLocks noChangeArrowheads="1"/>
          </p:cNvSpPr>
          <p:nvPr/>
        </p:nvSpPr>
        <p:spPr bwMode="auto">
          <a:xfrm>
            <a:off x="3200400" y="3771900"/>
            <a:ext cx="2247900" cy="8763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translation</a:t>
            </a:r>
            <a:endParaRPr lang="en-US" sz="1400"/>
          </a:p>
        </p:txBody>
      </p:sp>
      <p:cxnSp>
        <p:nvCxnSpPr>
          <p:cNvPr id="81" name="Straight Connector 80"/>
          <p:cNvCxnSpPr>
            <a:stCxn id="10" idx="3"/>
            <a:endCxn id="17424" idx="1"/>
          </p:cNvCxnSpPr>
          <p:nvPr/>
        </p:nvCxnSpPr>
        <p:spPr>
          <a:xfrm>
            <a:off x="2895600" y="390525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26"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7427" name="Straight Connector 38"/>
          <p:cNvCxnSpPr>
            <a:cxnSpLocks noChangeShapeType="1"/>
            <a:stCxn id="17426" idx="1"/>
            <a:endCxn id="5" idx="3"/>
          </p:cNvCxnSpPr>
          <p:nvPr/>
        </p:nvCxnSpPr>
        <p:spPr bwMode="auto">
          <a:xfrm rot="10800000" flipV="1">
            <a:off x="3505200" y="1981200"/>
            <a:ext cx="381000" cy="571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8" name="Straight Connector 43"/>
          <p:cNvCxnSpPr>
            <a:cxnSpLocks noChangeShapeType="1"/>
            <a:stCxn id="17417" idx="2"/>
            <a:endCxn id="9" idx="1"/>
          </p:cNvCxnSpPr>
          <p:nvPr/>
        </p:nvCxnSpPr>
        <p:spPr bwMode="auto">
          <a:xfrm rot="16200000" flipH="1">
            <a:off x="3771106" y="1808957"/>
            <a:ext cx="611187" cy="3276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65022B5-3F38-4037-8037-C41A582DFD3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392362"/>
          </a:xfrm>
        </p:spPr>
        <p:txBody>
          <a:bodyPr/>
          <a:lstStyle/>
          <a:p>
            <a:r>
              <a:rPr lang="en-US" smtClean="0"/>
              <a:t>In this workshop we will be learning about authority records for FRBR Group 1 and 2 entities.</a:t>
            </a:r>
            <a:endParaRPr lang="en-US"/>
          </a:p>
        </p:txBody>
      </p:sp>
      <p:sp>
        <p:nvSpPr>
          <p:cNvPr id="5" name="Content Placeholder 4"/>
          <p:cNvSpPr>
            <a:spLocks noGrp="1"/>
          </p:cNvSpPr>
          <p:nvPr>
            <p:ph idx="1"/>
          </p:nvPr>
        </p:nvSpPr>
        <p:spPr>
          <a:xfrm>
            <a:off x="457200" y="2865437"/>
            <a:ext cx="8382000" cy="3001963"/>
          </a:xfrm>
        </p:spPr>
        <p:txBody>
          <a:bodyPr/>
          <a:lstStyle/>
          <a:p>
            <a:r>
              <a:rPr lang="en-US" smtClean="0"/>
              <a:t>Person</a:t>
            </a:r>
          </a:p>
          <a:p>
            <a:r>
              <a:rPr lang="en-US" smtClean="0"/>
              <a:t>Corporate Body</a:t>
            </a:r>
          </a:p>
          <a:p>
            <a:r>
              <a:rPr lang="en-US"/>
              <a:t>Work</a:t>
            </a:r>
          </a:p>
          <a:p>
            <a:r>
              <a:rPr lang="en-US" smtClean="0"/>
              <a:t>Expression</a:t>
            </a:r>
            <a:endParaRPr lang="en-US"/>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65022B5-3F38-4037-8037-C41A582DFD3B}" type="slidenum">
              <a:rPr lang="en-US" smtClean="0"/>
              <a:pPr>
                <a:defRPr/>
              </a:pPr>
              <a:t>15</a:t>
            </a:fld>
            <a:endParaRPr lang="en-US"/>
          </a:p>
        </p:txBody>
      </p:sp>
    </p:spTree>
    <p:extLst>
      <p:ext uri="{BB962C8B-B14F-4D97-AF65-F5344CB8AC3E}">
        <p14:creationId xmlns:p14="http://schemas.microsoft.com/office/powerpoint/2010/main" val="87138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FRBR Entities not covered in this workshop</a:t>
            </a:r>
          </a:p>
        </p:txBody>
      </p:sp>
      <p:sp>
        <p:nvSpPr>
          <p:cNvPr id="18435" name="Content Placeholder 2"/>
          <p:cNvSpPr>
            <a:spLocks noGrp="1"/>
          </p:cNvSpPr>
          <p:nvPr>
            <p:ph idx="1"/>
          </p:nvPr>
        </p:nvSpPr>
        <p:spPr/>
        <p:txBody>
          <a:bodyPr/>
          <a:lstStyle/>
          <a:p>
            <a:pPr eaLnBrk="1" hangingPunct="1"/>
            <a:r>
              <a:rPr lang="en-US" sz="3600" smtClean="0"/>
              <a:t>Group 3: entities that can be subjects of works</a:t>
            </a:r>
          </a:p>
          <a:p>
            <a:pPr lvl="1" eaLnBrk="1" hangingPunct="1"/>
            <a:r>
              <a:rPr lang="en-US" sz="3200" smtClean="0"/>
              <a:t>Any group 1 or group 2 entity, and</a:t>
            </a:r>
          </a:p>
          <a:p>
            <a:pPr lvl="1" eaLnBrk="1" hangingPunct="1"/>
            <a:r>
              <a:rPr lang="en-US" sz="3200" smtClean="0"/>
              <a:t>Concept</a:t>
            </a:r>
          </a:p>
          <a:p>
            <a:pPr lvl="1" eaLnBrk="1" hangingPunct="1"/>
            <a:r>
              <a:rPr lang="en-US" sz="3200" smtClean="0"/>
              <a:t>Object</a:t>
            </a:r>
          </a:p>
          <a:p>
            <a:pPr lvl="1" eaLnBrk="1" hangingPunct="1"/>
            <a:r>
              <a:rPr lang="en-US" sz="3200" smtClean="0"/>
              <a:t>Event</a:t>
            </a:r>
          </a:p>
          <a:p>
            <a:pPr lvl="1" eaLnBrk="1" hangingPunct="1"/>
            <a:r>
              <a:rPr lang="en-US" sz="3200" smtClean="0"/>
              <a:t>Place</a:t>
            </a:r>
          </a:p>
        </p:txBody>
      </p:sp>
      <p:sp>
        <p:nvSpPr>
          <p:cNvPr id="19460" name="Slide Number Placeholder 4"/>
          <p:cNvSpPr>
            <a:spLocks noGrp="1"/>
          </p:cNvSpPr>
          <p:nvPr>
            <p:ph type="sldNum" sz="quarter" idx="12"/>
          </p:nvPr>
        </p:nvSpPr>
        <p:spPr>
          <a:xfrm>
            <a:off x="457200" y="6245225"/>
            <a:ext cx="2133600" cy="476250"/>
          </a:xfrm>
        </p:spPr>
        <p:txBody>
          <a:bodyPr/>
          <a:lstStyle/>
          <a:p>
            <a:pPr algn="l">
              <a:defRPr/>
            </a:pPr>
            <a:fld id="{E9331E00-663D-48B1-BEBB-725AF76B69E3}" type="slidenum">
              <a:rPr lang="en-US" smtClean="0"/>
              <a:pPr algn="l">
                <a:defRPr/>
              </a:pPr>
              <a:t>16</a:t>
            </a:fld>
            <a:endParaRPr lang="en-US"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FRBR Entities</a:t>
            </a:r>
          </a:p>
        </p:txBody>
      </p:sp>
      <p:sp>
        <p:nvSpPr>
          <p:cNvPr id="19459" name="Content Placeholder 2"/>
          <p:cNvSpPr>
            <a:spLocks noGrp="1"/>
          </p:cNvSpPr>
          <p:nvPr>
            <p:ph idx="1"/>
          </p:nvPr>
        </p:nvSpPr>
        <p:spPr/>
        <p:txBody>
          <a:bodyPr/>
          <a:lstStyle/>
          <a:p>
            <a:r>
              <a:rPr lang="en-US" smtClean="0"/>
              <a:t>Group 3 (subjects)</a:t>
            </a:r>
          </a:p>
          <a:p>
            <a:pPr lvl="1"/>
            <a:r>
              <a:rPr lang="en-US" smtClean="0"/>
              <a:t>All entities in Groups 1 and 2 </a:t>
            </a:r>
          </a:p>
          <a:p>
            <a:pPr lvl="1">
              <a:buFont typeface="Wingdings" pitchFamily="2" charset="2"/>
              <a:buNone/>
            </a:pPr>
            <a:r>
              <a:rPr lang="en-US" smtClean="0"/>
              <a:t>+</a:t>
            </a:r>
          </a:p>
          <a:p>
            <a:pPr lvl="1"/>
            <a:r>
              <a:rPr lang="en-US" smtClean="0"/>
              <a:t>Concept</a:t>
            </a:r>
          </a:p>
          <a:p>
            <a:pPr lvl="1"/>
            <a:r>
              <a:rPr lang="en-US" smtClean="0"/>
              <a:t>Object</a:t>
            </a:r>
          </a:p>
          <a:p>
            <a:pPr lvl="1"/>
            <a:r>
              <a:rPr lang="en-US" smtClean="0"/>
              <a:t>Event</a:t>
            </a:r>
          </a:p>
          <a:p>
            <a:pPr lvl="1"/>
            <a:r>
              <a:rPr lang="en-US" smtClean="0"/>
              <a:t>Place</a:t>
            </a:r>
          </a:p>
          <a:p>
            <a:pPr lvl="1"/>
            <a:endParaRPr lang="en-US" smtClean="0"/>
          </a:p>
        </p:txBody>
      </p:sp>
      <p:sp>
        <p:nvSpPr>
          <p:cNvPr id="4" name="Flowchart: Process 3"/>
          <p:cNvSpPr/>
          <p:nvPr/>
        </p:nvSpPr>
        <p:spPr>
          <a:xfrm>
            <a:off x="2743200" y="3124200"/>
            <a:ext cx="1295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Stone age</a:t>
            </a:r>
          </a:p>
        </p:txBody>
      </p:sp>
      <p:sp>
        <p:nvSpPr>
          <p:cNvPr id="7" name="Flowchart: Process 6"/>
          <p:cNvSpPr/>
          <p:nvPr/>
        </p:nvSpPr>
        <p:spPr>
          <a:xfrm>
            <a:off x="4572000" y="3124200"/>
            <a:ext cx="1295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French language</a:t>
            </a:r>
          </a:p>
        </p:txBody>
      </p:sp>
      <p:sp>
        <p:nvSpPr>
          <p:cNvPr id="8" name="Flowchart: Process 7"/>
          <p:cNvSpPr/>
          <p:nvPr/>
        </p:nvSpPr>
        <p:spPr>
          <a:xfrm>
            <a:off x="2743200" y="3657600"/>
            <a:ext cx="1295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Granite</a:t>
            </a:r>
          </a:p>
        </p:txBody>
      </p:sp>
      <p:sp>
        <p:nvSpPr>
          <p:cNvPr id="9" name="Flowchart: Process 8"/>
          <p:cNvSpPr/>
          <p:nvPr/>
        </p:nvSpPr>
        <p:spPr>
          <a:xfrm>
            <a:off x="4686300" y="3657600"/>
            <a:ext cx="1295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Horses</a:t>
            </a:r>
          </a:p>
        </p:txBody>
      </p:sp>
      <p:sp>
        <p:nvSpPr>
          <p:cNvPr id="10" name="Flowchart: Process 9"/>
          <p:cNvSpPr/>
          <p:nvPr/>
        </p:nvSpPr>
        <p:spPr>
          <a:xfrm>
            <a:off x="2743200" y="4191000"/>
            <a:ext cx="19050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Vesuvius (Italy)—Eruption, 79</a:t>
            </a:r>
          </a:p>
        </p:txBody>
      </p:sp>
      <p:sp>
        <p:nvSpPr>
          <p:cNvPr id="11" name="Flowchart: Process 10"/>
          <p:cNvSpPr/>
          <p:nvPr/>
        </p:nvSpPr>
        <p:spPr>
          <a:xfrm>
            <a:off x="5105400" y="4191000"/>
            <a:ext cx="29718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Olympic Games (29th : 2008 : Beijing, China)</a:t>
            </a:r>
          </a:p>
        </p:txBody>
      </p:sp>
      <p:sp>
        <p:nvSpPr>
          <p:cNvPr id="13" name="Flowchart: Process 12"/>
          <p:cNvSpPr/>
          <p:nvPr/>
        </p:nvSpPr>
        <p:spPr>
          <a:xfrm>
            <a:off x="2743200" y="4724400"/>
            <a:ext cx="1295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Salt Lake City (Utah)</a:t>
            </a:r>
          </a:p>
        </p:txBody>
      </p:sp>
      <p:sp>
        <p:nvSpPr>
          <p:cNvPr id="14" name="Flowchart: Process 13"/>
          <p:cNvSpPr/>
          <p:nvPr/>
        </p:nvSpPr>
        <p:spPr>
          <a:xfrm>
            <a:off x="4610100" y="4724400"/>
            <a:ext cx="2819400" cy="4572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Timpanogos, Mount (Utah)</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371600"/>
          </a:xfrm>
        </p:spPr>
        <p:txBody>
          <a:bodyPr/>
          <a:lstStyle/>
          <a:p>
            <a:r>
              <a:rPr lang="en-US" smtClean="0"/>
              <a:t>FRBR Group 3 Relationships</a:t>
            </a:r>
          </a:p>
        </p:txBody>
      </p:sp>
      <p:sp>
        <p:nvSpPr>
          <p:cNvPr id="20483" name="AutoShape 47"/>
          <p:cNvSpPr>
            <a:spLocks noChangeArrowheads="1"/>
          </p:cNvSpPr>
          <p:nvPr/>
        </p:nvSpPr>
        <p:spPr bwMode="auto">
          <a:xfrm>
            <a:off x="4267200" y="2514600"/>
            <a:ext cx="22479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subject</a:t>
            </a:r>
            <a:endParaRPr lang="en-US" sz="1400"/>
          </a:p>
        </p:txBody>
      </p:sp>
      <p:sp>
        <p:nvSpPr>
          <p:cNvPr id="6" name="Flowchart: Process 5"/>
          <p:cNvSpPr/>
          <p:nvPr/>
        </p:nvSpPr>
        <p:spPr>
          <a:xfrm>
            <a:off x="2514600" y="1447800"/>
            <a:ext cx="1295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Work: </a:t>
            </a:r>
            <a:r>
              <a:rPr lang="en-US" sz="1400" i="1" dirty="0">
                <a:solidFill>
                  <a:schemeClr val="tx1"/>
                </a:solidFill>
              </a:rPr>
              <a:t>Gone with the wind</a:t>
            </a:r>
          </a:p>
        </p:txBody>
      </p:sp>
      <p:sp>
        <p:nvSpPr>
          <p:cNvPr id="7" name="Flowchart: Process 6"/>
          <p:cNvSpPr/>
          <p:nvPr/>
        </p:nvSpPr>
        <p:spPr>
          <a:xfrm>
            <a:off x="381000" y="3505200"/>
            <a:ext cx="2057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Person: Margaret Mitchell</a:t>
            </a:r>
          </a:p>
        </p:txBody>
      </p:sp>
      <p:sp>
        <p:nvSpPr>
          <p:cNvPr id="20486" name="AutoShape 47"/>
          <p:cNvSpPr>
            <a:spLocks noChangeArrowheads="1"/>
          </p:cNvSpPr>
          <p:nvPr/>
        </p:nvSpPr>
        <p:spPr bwMode="auto">
          <a:xfrm>
            <a:off x="762000" y="2552700"/>
            <a:ext cx="2247900" cy="6096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0" name="Straight Connector 9"/>
          <p:cNvCxnSpPr>
            <a:stCxn id="6" idx="1"/>
            <a:endCxn id="20486" idx="0"/>
          </p:cNvCxnSpPr>
          <p:nvPr/>
        </p:nvCxnSpPr>
        <p:spPr>
          <a:xfrm rot="10800000" flipV="1">
            <a:off x="1885950" y="1752600"/>
            <a:ext cx="628650"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0486" idx="2"/>
            <a:endCxn id="7" idx="0"/>
          </p:cNvCxnSpPr>
          <p:nvPr/>
        </p:nvCxnSpPr>
        <p:spPr>
          <a:xfrm rot="5400000">
            <a:off x="1476375" y="3095625"/>
            <a:ext cx="342900"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20483" idx="1"/>
          </p:cNvCxnSpPr>
          <p:nvPr/>
        </p:nvCxnSpPr>
        <p:spPr>
          <a:xfrm rot="16200000" flipH="1">
            <a:off x="3295650" y="1924050"/>
            <a:ext cx="83820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lowchart: Process 17"/>
          <p:cNvSpPr/>
          <p:nvPr/>
        </p:nvSpPr>
        <p:spPr>
          <a:xfrm>
            <a:off x="6210300" y="1752600"/>
            <a:ext cx="25527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Concept: Georgia—History—Civil War, 1861-1865—Fiction</a:t>
            </a:r>
          </a:p>
        </p:txBody>
      </p:sp>
      <p:sp>
        <p:nvSpPr>
          <p:cNvPr id="19" name="Flowchart: Process 18"/>
          <p:cNvSpPr/>
          <p:nvPr/>
        </p:nvSpPr>
        <p:spPr>
          <a:xfrm>
            <a:off x="6134100" y="3276600"/>
            <a:ext cx="25527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a:solidFill>
                  <a:schemeClr val="tx1"/>
                </a:solidFill>
              </a:rPr>
              <a:t>Person: </a:t>
            </a:r>
            <a:r>
              <a:rPr lang="en-US" sz="1400" dirty="0">
                <a:solidFill>
                  <a:schemeClr val="tx1"/>
                </a:solidFill>
              </a:rPr>
              <a:t>O'Hara, </a:t>
            </a:r>
            <a:r>
              <a:rPr lang="en-US" sz="1400">
                <a:solidFill>
                  <a:schemeClr val="tx1"/>
                </a:solidFill>
              </a:rPr>
              <a:t>Scarlett —Fiction</a:t>
            </a:r>
            <a:endParaRPr lang="en-US" sz="1400" dirty="0">
              <a:solidFill>
                <a:schemeClr val="tx1"/>
              </a:solidFill>
            </a:endParaRPr>
          </a:p>
        </p:txBody>
      </p:sp>
      <p:sp>
        <p:nvSpPr>
          <p:cNvPr id="20" name="Flowchart: Process 19"/>
          <p:cNvSpPr/>
          <p:nvPr/>
        </p:nvSpPr>
        <p:spPr>
          <a:xfrm>
            <a:off x="5029200" y="5219700"/>
            <a:ext cx="25527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Concept: </a:t>
            </a:r>
            <a:r>
              <a:rPr lang="en-US" sz="1400">
                <a:solidFill>
                  <a:schemeClr val="tx1"/>
                </a:solidFill>
              </a:rPr>
              <a:t>Historical fiction</a:t>
            </a:r>
            <a:endParaRPr lang="en-US" sz="1400" dirty="0">
              <a:solidFill>
                <a:schemeClr val="tx1"/>
              </a:solidFill>
            </a:endParaRPr>
          </a:p>
        </p:txBody>
      </p:sp>
      <p:sp>
        <p:nvSpPr>
          <p:cNvPr id="21" name="Flowchart: Process 20"/>
          <p:cNvSpPr/>
          <p:nvPr/>
        </p:nvSpPr>
        <p:spPr>
          <a:xfrm>
            <a:off x="1905000" y="5105400"/>
            <a:ext cx="25527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Concept: </a:t>
            </a:r>
            <a:r>
              <a:rPr lang="en-US" sz="1400">
                <a:solidFill>
                  <a:schemeClr val="tx1"/>
                </a:solidFill>
              </a:rPr>
              <a:t>War stories</a:t>
            </a:r>
            <a:endParaRPr lang="en-US" sz="1400" dirty="0">
              <a:solidFill>
                <a:schemeClr val="tx1"/>
              </a:solidFill>
            </a:endParaRPr>
          </a:p>
        </p:txBody>
      </p:sp>
      <p:cxnSp>
        <p:nvCxnSpPr>
          <p:cNvPr id="23" name="Straight Connector 22"/>
          <p:cNvCxnSpPr>
            <a:stCxn id="20483" idx="3"/>
            <a:endCxn id="18" idx="2"/>
          </p:cNvCxnSpPr>
          <p:nvPr/>
        </p:nvCxnSpPr>
        <p:spPr>
          <a:xfrm flipV="1">
            <a:off x="6515100" y="2362200"/>
            <a:ext cx="97155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483" idx="3"/>
            <a:endCxn id="19" idx="0"/>
          </p:cNvCxnSpPr>
          <p:nvPr/>
        </p:nvCxnSpPr>
        <p:spPr>
          <a:xfrm>
            <a:off x="6515100" y="2895600"/>
            <a:ext cx="89535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496" name="AutoShape 47"/>
          <p:cNvSpPr>
            <a:spLocks noChangeArrowheads="1"/>
          </p:cNvSpPr>
          <p:nvPr/>
        </p:nvSpPr>
        <p:spPr bwMode="auto">
          <a:xfrm>
            <a:off x="3009900" y="3733800"/>
            <a:ext cx="2247900" cy="6096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has a genre</a:t>
            </a:r>
            <a:endParaRPr lang="en-US" sz="1400"/>
          </a:p>
        </p:txBody>
      </p:sp>
      <p:cxnSp>
        <p:nvCxnSpPr>
          <p:cNvPr id="29" name="Straight Connector 28"/>
          <p:cNvCxnSpPr>
            <a:stCxn id="6" idx="2"/>
            <a:endCxn id="20496" idx="0"/>
          </p:cNvCxnSpPr>
          <p:nvPr/>
        </p:nvCxnSpPr>
        <p:spPr>
          <a:xfrm rot="16200000" flipH="1">
            <a:off x="2809875" y="2409825"/>
            <a:ext cx="1676400" cy="971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496" idx="2"/>
            <a:endCxn id="20" idx="0"/>
          </p:cNvCxnSpPr>
          <p:nvPr/>
        </p:nvCxnSpPr>
        <p:spPr>
          <a:xfrm rot="16200000" flipH="1">
            <a:off x="4781550" y="3695700"/>
            <a:ext cx="876300" cy="217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496" idx="2"/>
            <a:endCxn id="21" idx="0"/>
          </p:cNvCxnSpPr>
          <p:nvPr/>
        </p:nvCxnSpPr>
        <p:spPr>
          <a:xfrm rot="5400000">
            <a:off x="3276600" y="4248150"/>
            <a:ext cx="762000" cy="95250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FRBR/RDA Attributes</a:t>
            </a:r>
          </a:p>
        </p:txBody>
      </p:sp>
      <p:sp>
        <p:nvSpPr>
          <p:cNvPr id="21507" name="Content Placeholder 2"/>
          <p:cNvSpPr>
            <a:spLocks noGrp="1"/>
          </p:cNvSpPr>
          <p:nvPr>
            <p:ph idx="1"/>
          </p:nvPr>
        </p:nvSpPr>
        <p:spPr/>
        <p:txBody>
          <a:bodyPr/>
          <a:lstStyle/>
          <a:p>
            <a:endParaRPr lang="en-US" smtClean="0"/>
          </a:p>
          <a:p>
            <a:r>
              <a:rPr lang="en-US" smtClean="0"/>
              <a:t>FRBR, a </a:t>
            </a:r>
            <a:r>
              <a:rPr lang="en-US" i="1" smtClean="0"/>
              <a:t>model</a:t>
            </a:r>
            <a:r>
              <a:rPr lang="en-US" smtClean="0"/>
              <a:t>, defines attributes, but does not tell us how to record the data</a:t>
            </a:r>
          </a:p>
          <a:p>
            <a:r>
              <a:rPr lang="en-US" smtClean="0"/>
              <a:t>RDA, a </a:t>
            </a:r>
            <a:r>
              <a:rPr lang="en-US" i="1" smtClean="0"/>
              <a:t>cataloging code</a:t>
            </a:r>
            <a:r>
              <a:rPr lang="en-US" smtClean="0"/>
              <a:t>, defines attributes and does tell us how to record the data</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a:t>
            </a:r>
          </a:p>
        </p:txBody>
      </p:sp>
      <p:pic>
        <p:nvPicPr>
          <p:cNvPr id="3075" name="Picture 4" descr="frbr low"/>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3400" y="1143000"/>
            <a:ext cx="3352800" cy="4729163"/>
          </a:xfrm>
          <a:ln>
            <a:solidFill>
              <a:schemeClr val="tx1"/>
            </a:solidFill>
            <a:miter lim="800000"/>
            <a:headEnd/>
            <a:tailEnd/>
          </a:ln>
        </p:spPr>
      </p:pic>
      <p:sp>
        <p:nvSpPr>
          <p:cNvPr id="3076" name="Rectangle 4"/>
          <p:cNvSpPr>
            <a:spLocks noChangeArrowheads="1"/>
          </p:cNvSpPr>
          <p:nvPr/>
        </p:nvSpPr>
        <p:spPr bwMode="auto">
          <a:xfrm>
            <a:off x="4267200" y="1595438"/>
            <a:ext cx="3846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Text available in print or at:</a:t>
            </a:r>
          </a:p>
        </p:txBody>
      </p:sp>
      <p:sp>
        <p:nvSpPr>
          <p:cNvPr id="3077" name="Rectangle 5"/>
          <p:cNvSpPr>
            <a:spLocks noChangeArrowheads="1"/>
          </p:cNvSpPr>
          <p:nvPr/>
        </p:nvSpPr>
        <p:spPr bwMode="auto">
          <a:xfrm>
            <a:off x="4267200" y="2590800"/>
            <a:ext cx="4648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hlinkClick r:id="rId4"/>
              </a:rPr>
              <a:t>http://www.ifla.org/en/ publications/functional-requirements-for-bibliographic-records</a:t>
            </a:r>
            <a:endParaRPr lang="en-US" sz="320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smtClean="0">
                <a:hlinkClick r:id="rId3"/>
              </a:rPr>
              <a:t>http</a:t>
            </a:r>
            <a:r>
              <a:rPr lang="en-US" u="sng">
                <a:hlinkClick r:id="rId3"/>
              </a:rPr>
              <a:t>://access.rdatoolkit.org/login</a:t>
            </a:r>
            <a:endParaRPr lang="en-US" smtClean="0"/>
          </a:p>
          <a:p>
            <a:pPr lvl="1"/>
            <a:r>
              <a:rPr lang="en-US" smtClean="0"/>
              <a:t>ID: </a:t>
            </a:r>
            <a:r>
              <a:rPr lang="en-US" smtClean="0"/>
              <a:t>LACONI</a:t>
            </a:r>
            <a:endParaRPr lang="en-US" smtClean="0"/>
          </a:p>
          <a:p>
            <a:pPr lvl="1"/>
            <a:r>
              <a:rPr lang="en-US" smtClean="0"/>
              <a:t>Password: training</a:t>
            </a:r>
          </a:p>
          <a:p>
            <a:endParaRPr lang="en-US"/>
          </a:p>
          <a:p>
            <a:r>
              <a:rPr lang="en-US" smtClean="0"/>
              <a:t>Please feel free to sign up later for a month’s free access if your library has not yet subscribed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TextBox 4"/>
          <p:cNvSpPr txBox="1">
            <a:spLocks noChangeArrowheads="1"/>
          </p:cNvSpPr>
          <p:nvPr/>
        </p:nvSpPr>
        <p:spPr bwMode="auto">
          <a:xfrm>
            <a:off x="304800" y="2286000"/>
            <a:ext cx="472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a:t>Attributes of Person in RDA</a:t>
            </a:r>
          </a:p>
        </p:txBody>
      </p:sp>
      <p:pic>
        <p:nvPicPr>
          <p:cNvPr id="23556"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800600" y="76200"/>
            <a:ext cx="2590800" cy="6650038"/>
          </a:xfrm>
          <a:noFill/>
          <a:ln>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Person Entity Attributes</a:t>
            </a:r>
          </a:p>
        </p:txBody>
      </p:sp>
      <p:sp>
        <p:nvSpPr>
          <p:cNvPr id="4" name="Content Placeholder 3"/>
          <p:cNvSpPr>
            <a:spLocks noGrp="1"/>
          </p:cNvSpPr>
          <p:nvPr>
            <p:ph idx="1"/>
          </p:nvPr>
        </p:nvSpPr>
        <p:spPr>
          <a:xfrm>
            <a:off x="228600" y="1219200"/>
            <a:ext cx="2438400" cy="5334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Font typeface="Wingdings" pitchFamily="2" charset="2"/>
              <a:buNone/>
              <a:defRPr/>
            </a:pPr>
            <a:r>
              <a:rPr lang="en-US" sz="1400" smtClean="0">
                <a:solidFill>
                  <a:schemeClr val="tx1"/>
                </a:solidFill>
              </a:rPr>
              <a:t>Person (Margaret Mitchell)</a:t>
            </a:r>
            <a:endParaRPr lang="en-US" sz="1400" dirty="0">
              <a:solidFill>
                <a:schemeClr val="tx1"/>
              </a:solidFill>
            </a:endParaRPr>
          </a:p>
        </p:txBody>
      </p:sp>
      <p:sp>
        <p:nvSpPr>
          <p:cNvPr id="24580" name="Oval 33"/>
          <p:cNvSpPr>
            <a:spLocks noChangeArrowheads="1"/>
          </p:cNvSpPr>
          <p:nvPr/>
        </p:nvSpPr>
        <p:spPr bwMode="auto">
          <a:xfrm>
            <a:off x="1981200" y="1676400"/>
            <a:ext cx="6934200" cy="549275"/>
          </a:xfrm>
          <a:prstGeom prst="ellipse">
            <a:avLst/>
          </a:prstGeom>
          <a:solidFill>
            <a:srgbClr val="CCFFCC"/>
          </a:solidFill>
          <a:ln w="9525">
            <a:solidFill>
              <a:srgbClr val="000000"/>
            </a:solidFill>
            <a:round/>
            <a:headEnd/>
            <a:tailEnd/>
          </a:ln>
        </p:spPr>
        <p:txBody>
          <a:bodyPr/>
          <a:lstStyle/>
          <a:p>
            <a:pPr algn="ctr"/>
            <a:r>
              <a:rPr lang="en-US"/>
              <a:t>Preferred name: Mitchell, Margaret</a:t>
            </a:r>
          </a:p>
        </p:txBody>
      </p:sp>
      <p:sp>
        <p:nvSpPr>
          <p:cNvPr id="24581" name="Oval 33"/>
          <p:cNvSpPr>
            <a:spLocks noChangeArrowheads="1"/>
          </p:cNvSpPr>
          <p:nvPr/>
        </p:nvSpPr>
        <p:spPr bwMode="auto">
          <a:xfrm>
            <a:off x="1981200" y="2879725"/>
            <a:ext cx="6934200" cy="549275"/>
          </a:xfrm>
          <a:prstGeom prst="ellipse">
            <a:avLst/>
          </a:prstGeom>
          <a:solidFill>
            <a:srgbClr val="CCFFCC"/>
          </a:solidFill>
          <a:ln w="9525">
            <a:solidFill>
              <a:srgbClr val="000000"/>
            </a:solidFill>
            <a:round/>
            <a:headEnd/>
            <a:tailEnd/>
          </a:ln>
        </p:spPr>
        <p:txBody>
          <a:bodyPr/>
          <a:lstStyle/>
          <a:p>
            <a:pPr algn="ctr"/>
            <a:r>
              <a:rPr lang="en-US"/>
              <a:t>Variant name: Marsh, John Robert, Mrs. </a:t>
            </a:r>
          </a:p>
        </p:txBody>
      </p:sp>
      <p:sp>
        <p:nvSpPr>
          <p:cNvPr id="24582" name="Oval 33"/>
          <p:cNvSpPr>
            <a:spLocks noChangeArrowheads="1"/>
          </p:cNvSpPr>
          <p:nvPr/>
        </p:nvSpPr>
        <p:spPr bwMode="auto">
          <a:xfrm>
            <a:off x="1981200" y="3489325"/>
            <a:ext cx="6934200" cy="549275"/>
          </a:xfrm>
          <a:prstGeom prst="ellipse">
            <a:avLst/>
          </a:prstGeom>
          <a:solidFill>
            <a:srgbClr val="CCFFCC"/>
          </a:solidFill>
          <a:ln w="9525">
            <a:solidFill>
              <a:srgbClr val="000000"/>
            </a:solidFill>
            <a:round/>
            <a:headEnd/>
            <a:tailEnd/>
          </a:ln>
        </p:spPr>
        <p:txBody>
          <a:bodyPr/>
          <a:lstStyle/>
          <a:p>
            <a:pPr algn="ctr"/>
            <a:r>
              <a:rPr lang="en-US"/>
              <a:t>Date of birth: 1900 November 8</a:t>
            </a:r>
          </a:p>
        </p:txBody>
      </p:sp>
      <p:sp>
        <p:nvSpPr>
          <p:cNvPr id="24583" name="Oval 33"/>
          <p:cNvSpPr>
            <a:spLocks noChangeArrowheads="1"/>
          </p:cNvSpPr>
          <p:nvPr/>
        </p:nvSpPr>
        <p:spPr bwMode="auto">
          <a:xfrm>
            <a:off x="1981200" y="4098925"/>
            <a:ext cx="6934200" cy="549275"/>
          </a:xfrm>
          <a:prstGeom prst="ellipse">
            <a:avLst/>
          </a:prstGeom>
          <a:solidFill>
            <a:srgbClr val="CCFFCC"/>
          </a:solidFill>
          <a:ln w="9525">
            <a:solidFill>
              <a:srgbClr val="000000"/>
            </a:solidFill>
            <a:round/>
            <a:headEnd/>
            <a:tailEnd/>
          </a:ln>
        </p:spPr>
        <p:txBody>
          <a:bodyPr/>
          <a:lstStyle/>
          <a:p>
            <a:pPr algn="ctr"/>
            <a:r>
              <a:rPr lang="en-US"/>
              <a:t>Date </a:t>
            </a:r>
            <a:r>
              <a:rPr lang="en-US" smtClean="0"/>
              <a:t>of </a:t>
            </a:r>
            <a:r>
              <a:rPr lang="en-US"/>
              <a:t>death: 1949 August 16</a:t>
            </a:r>
          </a:p>
        </p:txBody>
      </p:sp>
      <p:sp>
        <p:nvSpPr>
          <p:cNvPr id="24584" name="Oval 33"/>
          <p:cNvSpPr>
            <a:spLocks noChangeArrowheads="1"/>
          </p:cNvSpPr>
          <p:nvPr/>
        </p:nvSpPr>
        <p:spPr bwMode="auto">
          <a:xfrm>
            <a:off x="1981200" y="4708525"/>
            <a:ext cx="6934200" cy="549275"/>
          </a:xfrm>
          <a:prstGeom prst="ellipse">
            <a:avLst/>
          </a:prstGeom>
          <a:solidFill>
            <a:srgbClr val="CCFFCC"/>
          </a:solidFill>
          <a:ln w="9525">
            <a:solidFill>
              <a:srgbClr val="000000"/>
            </a:solidFill>
            <a:round/>
            <a:headEnd/>
            <a:tailEnd/>
          </a:ln>
        </p:spPr>
        <p:txBody>
          <a:bodyPr/>
          <a:lstStyle/>
          <a:p>
            <a:pPr algn="ctr"/>
            <a:r>
              <a:rPr lang="en-US"/>
              <a:t>Gender: female</a:t>
            </a:r>
          </a:p>
        </p:txBody>
      </p:sp>
      <p:sp>
        <p:nvSpPr>
          <p:cNvPr id="24585" name="Oval 33"/>
          <p:cNvSpPr>
            <a:spLocks noChangeArrowheads="1"/>
          </p:cNvSpPr>
          <p:nvPr/>
        </p:nvSpPr>
        <p:spPr bwMode="auto">
          <a:xfrm>
            <a:off x="1981200" y="5318125"/>
            <a:ext cx="6934200" cy="549275"/>
          </a:xfrm>
          <a:prstGeom prst="ellipse">
            <a:avLst/>
          </a:prstGeom>
          <a:solidFill>
            <a:srgbClr val="CCFFCC"/>
          </a:solidFill>
          <a:ln w="9525">
            <a:solidFill>
              <a:srgbClr val="000000"/>
            </a:solidFill>
            <a:round/>
            <a:headEnd/>
            <a:tailEnd/>
          </a:ln>
        </p:spPr>
        <p:txBody>
          <a:bodyPr/>
          <a:lstStyle/>
          <a:p>
            <a:pPr algn="ctr"/>
            <a:r>
              <a:rPr lang="en-US"/>
              <a:t>Place of birth: Atlanta, Ga.</a:t>
            </a:r>
          </a:p>
        </p:txBody>
      </p:sp>
      <p:sp>
        <p:nvSpPr>
          <p:cNvPr id="24586" name="Oval 33"/>
          <p:cNvSpPr>
            <a:spLocks noChangeArrowheads="1"/>
          </p:cNvSpPr>
          <p:nvPr/>
        </p:nvSpPr>
        <p:spPr bwMode="auto">
          <a:xfrm>
            <a:off x="1981200" y="5927725"/>
            <a:ext cx="6934200" cy="549275"/>
          </a:xfrm>
          <a:prstGeom prst="ellipse">
            <a:avLst/>
          </a:prstGeom>
          <a:solidFill>
            <a:srgbClr val="CCFFCC"/>
          </a:solidFill>
          <a:ln w="9525">
            <a:solidFill>
              <a:srgbClr val="000000"/>
            </a:solidFill>
            <a:round/>
            <a:headEnd/>
            <a:tailEnd/>
          </a:ln>
        </p:spPr>
        <p:txBody>
          <a:bodyPr/>
          <a:lstStyle/>
          <a:p>
            <a:pPr algn="ctr"/>
            <a:r>
              <a:rPr lang="en-US"/>
              <a:t>Language of the person: English</a:t>
            </a:r>
          </a:p>
        </p:txBody>
      </p:sp>
      <p:cxnSp>
        <p:nvCxnSpPr>
          <p:cNvPr id="24587" name="Elbow Connector 14"/>
          <p:cNvCxnSpPr>
            <a:cxnSpLocks noChangeShapeType="1"/>
            <a:stCxn id="4" idx="2"/>
            <a:endCxn id="24580" idx="2"/>
          </p:cNvCxnSpPr>
          <p:nvPr/>
        </p:nvCxnSpPr>
        <p:spPr bwMode="auto">
          <a:xfrm rot="16200000" flipH="1">
            <a:off x="1615281" y="1585119"/>
            <a:ext cx="198438" cy="5334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8" name="Elbow Connector 17"/>
          <p:cNvCxnSpPr>
            <a:cxnSpLocks noChangeShapeType="1"/>
            <a:stCxn id="4" idx="2"/>
            <a:endCxn id="24581" idx="2"/>
          </p:cNvCxnSpPr>
          <p:nvPr/>
        </p:nvCxnSpPr>
        <p:spPr bwMode="auto">
          <a:xfrm rot="16200000" flipH="1">
            <a:off x="1013618" y="2186782"/>
            <a:ext cx="1401763" cy="5334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89" name="Elbow Connector 20"/>
          <p:cNvCxnSpPr>
            <a:cxnSpLocks noChangeShapeType="1"/>
            <a:stCxn id="24582" idx="2"/>
            <a:endCxn id="4" idx="2"/>
          </p:cNvCxnSpPr>
          <p:nvPr/>
        </p:nvCxnSpPr>
        <p:spPr bwMode="auto">
          <a:xfrm rot="10800000">
            <a:off x="1447800" y="1752600"/>
            <a:ext cx="533400" cy="20113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90" name="Elbow Connector 23"/>
          <p:cNvCxnSpPr>
            <a:cxnSpLocks noChangeShapeType="1"/>
            <a:stCxn id="24583" idx="2"/>
            <a:endCxn id="4" idx="2"/>
          </p:cNvCxnSpPr>
          <p:nvPr/>
        </p:nvCxnSpPr>
        <p:spPr bwMode="auto">
          <a:xfrm rot="10800000">
            <a:off x="1447800" y="1752600"/>
            <a:ext cx="533400" cy="26209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91" name="Elbow Connector 26"/>
          <p:cNvCxnSpPr>
            <a:cxnSpLocks noChangeShapeType="1"/>
            <a:stCxn id="24584" idx="2"/>
            <a:endCxn id="4" idx="2"/>
          </p:cNvCxnSpPr>
          <p:nvPr/>
        </p:nvCxnSpPr>
        <p:spPr bwMode="auto">
          <a:xfrm rot="10800000">
            <a:off x="1447800" y="1752600"/>
            <a:ext cx="533400" cy="32305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92" name="Elbow Connector 29"/>
          <p:cNvCxnSpPr>
            <a:cxnSpLocks noChangeShapeType="1"/>
            <a:stCxn id="24585" idx="2"/>
            <a:endCxn id="4" idx="2"/>
          </p:cNvCxnSpPr>
          <p:nvPr/>
        </p:nvCxnSpPr>
        <p:spPr bwMode="auto">
          <a:xfrm rot="10800000">
            <a:off x="1447800" y="1752600"/>
            <a:ext cx="533400" cy="38401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4593" name="Elbow Connector 32"/>
          <p:cNvCxnSpPr>
            <a:cxnSpLocks noChangeShapeType="1"/>
            <a:stCxn id="24586" idx="2"/>
            <a:endCxn id="4" idx="2"/>
          </p:cNvCxnSpPr>
          <p:nvPr/>
        </p:nvCxnSpPr>
        <p:spPr bwMode="auto">
          <a:xfrm rot="10800000">
            <a:off x="1447800" y="1752600"/>
            <a:ext cx="533400" cy="44497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594" name="Oval 33"/>
          <p:cNvSpPr>
            <a:spLocks noChangeArrowheads="1"/>
          </p:cNvSpPr>
          <p:nvPr/>
        </p:nvSpPr>
        <p:spPr bwMode="auto">
          <a:xfrm>
            <a:off x="1981200" y="2270125"/>
            <a:ext cx="6934200" cy="549275"/>
          </a:xfrm>
          <a:prstGeom prst="ellipse">
            <a:avLst/>
          </a:prstGeom>
          <a:solidFill>
            <a:srgbClr val="CCFFCC"/>
          </a:solidFill>
          <a:ln w="9525">
            <a:solidFill>
              <a:srgbClr val="000000"/>
            </a:solidFill>
            <a:round/>
            <a:headEnd/>
            <a:tailEnd/>
          </a:ln>
        </p:spPr>
        <p:txBody>
          <a:bodyPr/>
          <a:lstStyle/>
          <a:p>
            <a:pPr algn="ctr"/>
            <a:r>
              <a:rPr lang="en-US"/>
              <a:t>Fuller form of (fore)name: Margaret Munnerlyn</a:t>
            </a:r>
          </a:p>
        </p:txBody>
      </p:sp>
      <p:cxnSp>
        <p:nvCxnSpPr>
          <p:cNvPr id="24595" name="Elbow Connector 46"/>
          <p:cNvCxnSpPr>
            <a:cxnSpLocks noChangeShapeType="1"/>
            <a:stCxn id="24594" idx="2"/>
            <a:endCxn id="4" idx="2"/>
          </p:cNvCxnSpPr>
          <p:nvPr/>
        </p:nvCxnSpPr>
        <p:spPr bwMode="auto">
          <a:xfrm rot="10800000">
            <a:off x="1447800" y="1752600"/>
            <a:ext cx="533400" cy="7921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4000" smtClean="0"/>
              <a:t>Person Entity Attributes (MARC)</a:t>
            </a:r>
          </a:p>
        </p:txBody>
      </p:sp>
      <p:sp>
        <p:nvSpPr>
          <p:cNvPr id="25603" name="Content Placeholder 2"/>
          <p:cNvSpPr>
            <a:spLocks noGrp="1"/>
          </p:cNvSpPr>
          <p:nvPr>
            <p:ph idx="1"/>
          </p:nvPr>
        </p:nvSpPr>
        <p:spPr>
          <a:xfrm>
            <a:off x="457200" y="2286000"/>
            <a:ext cx="8305800" cy="3581400"/>
          </a:xfrm>
          <a:ln>
            <a:solidFill>
              <a:schemeClr val="tx1"/>
            </a:solidFill>
            <a:miter lim="800000"/>
            <a:headEnd/>
            <a:tailEnd/>
          </a:ln>
        </p:spPr>
        <p:txBody>
          <a:bodyPr/>
          <a:lstStyle/>
          <a:p>
            <a:pPr>
              <a:buFont typeface="Wingdings" pitchFamily="2" charset="2"/>
              <a:buNone/>
            </a:pPr>
            <a:r>
              <a:rPr lang="en-US" sz="2400" smtClean="0"/>
              <a:t>046	$f 19001108 $g 19490816</a:t>
            </a:r>
          </a:p>
          <a:p>
            <a:pPr>
              <a:buFont typeface="Wingdings" pitchFamily="2" charset="2"/>
              <a:buNone/>
            </a:pPr>
            <a:r>
              <a:rPr lang="en-US" sz="2400" smtClean="0"/>
              <a:t>100 1	$a Mitchell, Margaret, $d 1900-1949</a:t>
            </a:r>
          </a:p>
          <a:p>
            <a:pPr>
              <a:buFont typeface="Wingdings" pitchFamily="2" charset="2"/>
              <a:buNone/>
            </a:pPr>
            <a:r>
              <a:rPr lang="en-US" sz="2400" smtClean="0"/>
              <a:t>400 1	$a Marsh, John Robert, $c Mrs., $d 1900-1949</a:t>
            </a:r>
          </a:p>
          <a:p>
            <a:pPr>
              <a:buFont typeface="Wingdings" pitchFamily="2" charset="2"/>
              <a:buNone/>
            </a:pPr>
            <a:r>
              <a:rPr lang="en-US" sz="2400" smtClean="0"/>
              <a:t>370	$a Atlanta (Ga.) $2 naf</a:t>
            </a:r>
          </a:p>
          <a:p>
            <a:pPr>
              <a:buFont typeface="Wingdings" pitchFamily="2" charset="2"/>
              <a:buNone/>
            </a:pPr>
            <a:r>
              <a:rPr lang="en-US" sz="2400" smtClean="0"/>
              <a:t>375	$a female</a:t>
            </a:r>
          </a:p>
          <a:p>
            <a:pPr>
              <a:buFont typeface="Wingdings" pitchFamily="2" charset="2"/>
              <a:buNone/>
            </a:pPr>
            <a:r>
              <a:rPr lang="en-US" sz="2400" smtClean="0"/>
              <a:t>377	$a eng</a:t>
            </a:r>
          </a:p>
          <a:p>
            <a:pPr>
              <a:buFont typeface="Wingdings" pitchFamily="2" charset="2"/>
              <a:buNone/>
            </a:pPr>
            <a:r>
              <a:rPr lang="en-US" sz="2400" smtClean="0"/>
              <a:t>378	$q Margaret Munnerlyn</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a:xfrm>
            <a:off x="533400" y="2667000"/>
            <a:ext cx="4038600" cy="1447800"/>
          </a:xfrm>
        </p:spPr>
        <p:txBody>
          <a:bodyPr/>
          <a:lstStyle/>
          <a:p>
            <a:pPr>
              <a:buFont typeface="Wingdings" pitchFamily="2" charset="2"/>
              <a:buNone/>
            </a:pPr>
            <a:r>
              <a:rPr lang="en-US" sz="4400" smtClean="0"/>
              <a:t>Attributes of</a:t>
            </a:r>
          </a:p>
          <a:p>
            <a:pPr>
              <a:buFont typeface="Wingdings" pitchFamily="2" charset="2"/>
              <a:buNone/>
            </a:pPr>
            <a:r>
              <a:rPr lang="en-US" sz="4400" smtClean="0"/>
              <a:t>Work in RDA</a:t>
            </a:r>
          </a:p>
        </p:txBody>
      </p:sp>
      <p:pic>
        <p:nvPicPr>
          <p:cNvPr id="266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76200"/>
            <a:ext cx="2362200" cy="663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Work Entity Attributes</a:t>
            </a:r>
          </a:p>
        </p:txBody>
      </p:sp>
      <p:sp>
        <p:nvSpPr>
          <p:cNvPr id="4" name="Content Placeholder 3"/>
          <p:cNvSpPr>
            <a:spLocks noGrp="1"/>
          </p:cNvSpPr>
          <p:nvPr>
            <p:ph idx="1"/>
          </p:nvPr>
        </p:nvSpPr>
        <p:spPr>
          <a:xfrm>
            <a:off x="228600" y="1676400"/>
            <a:ext cx="2438400" cy="5334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buFont typeface="Wingdings" pitchFamily="2" charset="2"/>
              <a:buNone/>
              <a:defRPr/>
            </a:pPr>
            <a:r>
              <a:rPr lang="en-US" sz="1400" smtClean="0">
                <a:solidFill>
                  <a:schemeClr val="tx1"/>
                </a:solidFill>
              </a:rPr>
              <a:t>Work (Gone with the wind)</a:t>
            </a:r>
            <a:endParaRPr lang="en-US" sz="1400" dirty="0">
              <a:solidFill>
                <a:schemeClr val="tx1"/>
              </a:solidFill>
            </a:endParaRPr>
          </a:p>
        </p:txBody>
      </p:sp>
      <p:sp>
        <p:nvSpPr>
          <p:cNvPr id="27652" name="Oval 33"/>
          <p:cNvSpPr>
            <a:spLocks noChangeArrowheads="1"/>
          </p:cNvSpPr>
          <p:nvPr/>
        </p:nvSpPr>
        <p:spPr bwMode="auto">
          <a:xfrm>
            <a:off x="1981200" y="2346325"/>
            <a:ext cx="6172200" cy="549275"/>
          </a:xfrm>
          <a:prstGeom prst="ellipse">
            <a:avLst/>
          </a:prstGeom>
          <a:solidFill>
            <a:srgbClr val="CCFFCC"/>
          </a:solidFill>
          <a:ln w="9525">
            <a:solidFill>
              <a:srgbClr val="000000"/>
            </a:solidFill>
            <a:round/>
            <a:headEnd/>
            <a:tailEnd/>
          </a:ln>
        </p:spPr>
        <p:txBody>
          <a:bodyPr/>
          <a:lstStyle/>
          <a:p>
            <a:pPr algn="ctr"/>
            <a:r>
              <a:rPr lang="en-US"/>
              <a:t>Preferred title: Gone with the wind</a:t>
            </a:r>
          </a:p>
        </p:txBody>
      </p:sp>
      <p:sp>
        <p:nvSpPr>
          <p:cNvPr id="27653" name="Oval 33"/>
          <p:cNvSpPr>
            <a:spLocks noChangeArrowheads="1"/>
          </p:cNvSpPr>
          <p:nvPr/>
        </p:nvSpPr>
        <p:spPr bwMode="auto">
          <a:xfrm>
            <a:off x="1981200" y="2971800"/>
            <a:ext cx="6172200" cy="549275"/>
          </a:xfrm>
          <a:prstGeom prst="ellipse">
            <a:avLst/>
          </a:prstGeom>
          <a:solidFill>
            <a:srgbClr val="CCFFCC"/>
          </a:solidFill>
          <a:ln w="9525">
            <a:solidFill>
              <a:srgbClr val="000000"/>
            </a:solidFill>
            <a:round/>
            <a:headEnd/>
            <a:tailEnd/>
          </a:ln>
        </p:spPr>
        <p:txBody>
          <a:bodyPr/>
          <a:lstStyle/>
          <a:p>
            <a:pPr algn="ctr"/>
            <a:r>
              <a:rPr lang="en-US"/>
              <a:t>Form of work: Novel </a:t>
            </a:r>
          </a:p>
        </p:txBody>
      </p:sp>
      <p:sp>
        <p:nvSpPr>
          <p:cNvPr id="27654" name="Oval 33"/>
          <p:cNvSpPr>
            <a:spLocks noChangeArrowheads="1"/>
          </p:cNvSpPr>
          <p:nvPr/>
        </p:nvSpPr>
        <p:spPr bwMode="auto">
          <a:xfrm>
            <a:off x="1981200" y="3565525"/>
            <a:ext cx="6172200" cy="549275"/>
          </a:xfrm>
          <a:prstGeom prst="ellipse">
            <a:avLst/>
          </a:prstGeom>
          <a:solidFill>
            <a:srgbClr val="CCFFCC"/>
          </a:solidFill>
          <a:ln w="9525">
            <a:solidFill>
              <a:srgbClr val="000000"/>
            </a:solidFill>
            <a:round/>
            <a:headEnd/>
            <a:tailEnd/>
          </a:ln>
        </p:spPr>
        <p:txBody>
          <a:bodyPr/>
          <a:lstStyle/>
          <a:p>
            <a:pPr algn="ctr"/>
            <a:r>
              <a:rPr lang="en-US"/>
              <a:t>Date of work: 1936</a:t>
            </a:r>
          </a:p>
        </p:txBody>
      </p:sp>
      <p:sp>
        <p:nvSpPr>
          <p:cNvPr id="27655" name="Oval 33"/>
          <p:cNvSpPr>
            <a:spLocks noChangeArrowheads="1"/>
          </p:cNvSpPr>
          <p:nvPr/>
        </p:nvSpPr>
        <p:spPr bwMode="auto">
          <a:xfrm>
            <a:off x="1981200" y="4175125"/>
            <a:ext cx="6172200" cy="701675"/>
          </a:xfrm>
          <a:prstGeom prst="ellipse">
            <a:avLst/>
          </a:prstGeom>
          <a:solidFill>
            <a:srgbClr val="CCFFCC"/>
          </a:solidFill>
          <a:ln w="9525">
            <a:solidFill>
              <a:srgbClr val="000000"/>
            </a:solidFill>
            <a:round/>
            <a:headEnd/>
            <a:tailEnd/>
          </a:ln>
        </p:spPr>
        <p:txBody>
          <a:bodyPr/>
          <a:lstStyle/>
          <a:p>
            <a:pPr algn="ctr"/>
            <a:r>
              <a:rPr lang="en-US" sz="1400"/>
              <a:t>History of the work: Romantic novel first published in May 1936; it won the Pulitzer Prize in 1937.</a:t>
            </a:r>
          </a:p>
        </p:txBody>
      </p:sp>
      <p:cxnSp>
        <p:nvCxnSpPr>
          <p:cNvPr id="27656" name="Elbow Connector 14"/>
          <p:cNvCxnSpPr>
            <a:cxnSpLocks noChangeShapeType="1"/>
            <a:stCxn id="4" idx="2"/>
            <a:endCxn id="27652" idx="2"/>
          </p:cNvCxnSpPr>
          <p:nvPr/>
        </p:nvCxnSpPr>
        <p:spPr bwMode="auto">
          <a:xfrm rot="16200000" flipH="1">
            <a:off x="1508918" y="2148682"/>
            <a:ext cx="411163" cy="5334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7" name="Elbow Connector 17"/>
          <p:cNvCxnSpPr>
            <a:cxnSpLocks noChangeShapeType="1"/>
            <a:stCxn id="4" idx="2"/>
            <a:endCxn id="27653" idx="2"/>
          </p:cNvCxnSpPr>
          <p:nvPr/>
        </p:nvCxnSpPr>
        <p:spPr bwMode="auto">
          <a:xfrm rot="16200000" flipH="1">
            <a:off x="1196181" y="2461419"/>
            <a:ext cx="1036638" cy="53340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8" name="Elbow Connector 20"/>
          <p:cNvCxnSpPr>
            <a:cxnSpLocks noChangeShapeType="1"/>
            <a:stCxn id="27654" idx="2"/>
            <a:endCxn id="4" idx="2"/>
          </p:cNvCxnSpPr>
          <p:nvPr/>
        </p:nvCxnSpPr>
        <p:spPr bwMode="auto">
          <a:xfrm rot="10800000">
            <a:off x="1447800" y="2209800"/>
            <a:ext cx="533400" cy="16303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7659" name="Elbow Connector 23"/>
          <p:cNvCxnSpPr>
            <a:cxnSpLocks noChangeShapeType="1"/>
            <a:stCxn id="27655" idx="2"/>
            <a:endCxn id="4" idx="2"/>
          </p:cNvCxnSpPr>
          <p:nvPr/>
        </p:nvCxnSpPr>
        <p:spPr bwMode="auto">
          <a:xfrm rot="10800000">
            <a:off x="1447800" y="2209800"/>
            <a:ext cx="533400" cy="23161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0" name="Oval 33"/>
          <p:cNvSpPr>
            <a:spLocks noChangeArrowheads="1"/>
          </p:cNvSpPr>
          <p:nvPr/>
        </p:nvSpPr>
        <p:spPr bwMode="auto">
          <a:xfrm>
            <a:off x="1981200" y="4937125"/>
            <a:ext cx="6172200" cy="1235075"/>
          </a:xfrm>
          <a:prstGeom prst="ellipse">
            <a:avLst/>
          </a:prstGeom>
          <a:solidFill>
            <a:srgbClr val="CCFFCC"/>
          </a:solidFill>
          <a:ln w="9525">
            <a:solidFill>
              <a:srgbClr val="000000"/>
            </a:solidFill>
            <a:round/>
            <a:headEnd/>
            <a:tailEnd/>
          </a:ln>
        </p:spPr>
        <p:txBody>
          <a:bodyPr/>
          <a:lstStyle/>
          <a:p>
            <a:pPr algn="ctr"/>
            <a:r>
              <a:rPr lang="en-US" sz="1400"/>
              <a:t>Summarization of the content: Scarlett O’Hara, the spoiled daughter of a well-to-do plantation owner, must overcome the challenges facing the South during and after the Civil War</a:t>
            </a:r>
          </a:p>
        </p:txBody>
      </p:sp>
      <p:cxnSp>
        <p:nvCxnSpPr>
          <p:cNvPr id="27661" name="Elbow Connector 30"/>
          <p:cNvCxnSpPr>
            <a:cxnSpLocks noChangeShapeType="1"/>
            <a:stCxn id="27660" idx="2"/>
            <a:endCxn id="4" idx="2"/>
          </p:cNvCxnSpPr>
          <p:nvPr/>
        </p:nvCxnSpPr>
        <p:spPr bwMode="auto">
          <a:xfrm rot="10800000">
            <a:off x="1447800" y="2209800"/>
            <a:ext cx="533400" cy="3344863"/>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sz="4000" smtClean="0"/>
              <a:t>Work Entity Attributes </a:t>
            </a:r>
            <a:br>
              <a:rPr lang="en-US" sz="4000" smtClean="0"/>
            </a:br>
            <a:r>
              <a:rPr lang="en-US" sz="4000" smtClean="0"/>
              <a:t>(Current MARC Practice)</a:t>
            </a:r>
          </a:p>
        </p:txBody>
      </p:sp>
      <p:sp>
        <p:nvSpPr>
          <p:cNvPr id="29699" name="Content Placeholder 2"/>
          <p:cNvSpPr>
            <a:spLocks noGrp="1"/>
          </p:cNvSpPr>
          <p:nvPr>
            <p:ph idx="1"/>
          </p:nvPr>
        </p:nvSpPr>
        <p:spPr>
          <a:xfrm>
            <a:off x="457200" y="1752600"/>
            <a:ext cx="8305800" cy="3886200"/>
          </a:xfrm>
          <a:ln>
            <a:solidFill>
              <a:schemeClr val="tx1"/>
            </a:solidFill>
            <a:miter lim="800000"/>
            <a:headEnd/>
            <a:tailEnd/>
          </a:ln>
        </p:spPr>
        <p:txBody>
          <a:bodyPr/>
          <a:lstStyle/>
          <a:p>
            <a:pPr>
              <a:buFont typeface="Wingdings" pitchFamily="2" charset="2"/>
              <a:buNone/>
            </a:pPr>
            <a:r>
              <a:rPr lang="en-US" sz="2400" dirty="0" smtClean="0"/>
              <a:t>046	$k 1936</a:t>
            </a:r>
          </a:p>
          <a:p>
            <a:pPr>
              <a:buFont typeface="Wingdings" pitchFamily="2" charset="2"/>
              <a:buNone/>
            </a:pPr>
            <a:r>
              <a:rPr lang="en-US" sz="2400" smtClean="0"/>
              <a:t>100 1_ 	 … . </a:t>
            </a:r>
            <a:r>
              <a:rPr lang="en-US" sz="2400" dirty="0" smtClean="0"/>
              <a:t>$t Gone with the wind</a:t>
            </a:r>
            <a:endParaRPr lang="en-US" sz="2400" dirty="0" smtClean="0">
              <a:solidFill>
                <a:srgbClr val="FF0000"/>
              </a:solidFill>
            </a:endParaRPr>
          </a:p>
          <a:p>
            <a:pPr>
              <a:buFont typeface="Wingdings" pitchFamily="2" charset="2"/>
              <a:buNone/>
            </a:pPr>
            <a:r>
              <a:rPr lang="en-US" sz="2400" dirty="0" smtClean="0"/>
              <a:t>380</a:t>
            </a:r>
            <a:r>
              <a:rPr lang="en-US" sz="2400" smtClean="0"/>
              <a:t>	Novel</a:t>
            </a:r>
            <a:endParaRPr lang="en-US" sz="2400" dirty="0" smtClean="0"/>
          </a:p>
          <a:p>
            <a:pPr>
              <a:buFont typeface="Wingdings" pitchFamily="2" charset="2"/>
              <a:buNone/>
            </a:pPr>
            <a:r>
              <a:rPr lang="en-US" sz="2400" dirty="0" smtClean="0"/>
              <a:t>678</a:t>
            </a:r>
            <a:r>
              <a:rPr lang="en-US" sz="2400" smtClean="0"/>
              <a:t>	Romantic </a:t>
            </a:r>
            <a:r>
              <a:rPr lang="en-US" sz="2400" dirty="0" smtClean="0"/>
              <a:t>novel first published in May 1936; it won the Pulitzer Prize in 1937.</a:t>
            </a:r>
          </a:p>
          <a:p>
            <a:pPr>
              <a:buFont typeface="Wingdings" pitchFamily="2" charset="2"/>
              <a:buNone/>
            </a:pPr>
            <a:endParaRPr lang="en-US" sz="2400" dirty="0"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26</a:t>
            </a:fld>
            <a:endParaRPr lang="en-US"/>
          </a:p>
        </p:txBody>
      </p:sp>
    </p:spTree>
    <p:extLst>
      <p:ext uri="{BB962C8B-B14F-4D97-AF65-F5344CB8AC3E}">
        <p14:creationId xmlns:p14="http://schemas.microsoft.com/office/powerpoint/2010/main" val="617931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Entity-Relationship Linking</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27</a:t>
            </a:fld>
            <a:endParaRPr lang="en-US"/>
          </a:p>
        </p:txBody>
      </p:sp>
      <p:sp>
        <p:nvSpPr>
          <p:cNvPr id="6" name="TextBox 5"/>
          <p:cNvSpPr txBox="1"/>
          <p:nvPr/>
        </p:nvSpPr>
        <p:spPr>
          <a:xfrm>
            <a:off x="685800" y="4687888"/>
            <a:ext cx="2743200" cy="646112"/>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Work</a:t>
            </a:r>
            <a:r>
              <a:rPr lang="en-US"/>
              <a:t>: </a:t>
            </a:r>
            <a:r>
              <a:rPr lang="en-US" i="1"/>
              <a:t>Gone with the wind</a:t>
            </a:r>
            <a:endParaRPr lang="en-US" dirty="0"/>
          </a:p>
        </p:txBody>
      </p:sp>
      <p:sp>
        <p:nvSpPr>
          <p:cNvPr id="7" name="TextBox 6"/>
          <p:cNvSpPr txBox="1"/>
          <p:nvPr/>
        </p:nvSpPr>
        <p:spPr>
          <a:xfrm>
            <a:off x="5638800" y="2097087"/>
            <a:ext cx="2743200" cy="646113"/>
          </a:xfrm>
          <a:prstGeom prst="rect">
            <a:avLst/>
          </a:prstGeom>
          <a:solidFill>
            <a:schemeClr val="accent1">
              <a:lumMod val="40000"/>
              <a:lumOff val="60000"/>
            </a:schemeClr>
          </a:solidFill>
          <a:ln>
            <a:solidFill>
              <a:schemeClr val="tx1"/>
            </a:solidFill>
          </a:ln>
        </p:spPr>
        <p:txBody>
          <a:bodyPr>
            <a:spAutoFit/>
          </a:bodyPr>
          <a:lstStyle/>
          <a:p>
            <a:pPr algn="ctr">
              <a:defRPr/>
            </a:pPr>
            <a:r>
              <a:rPr lang="en-US" dirty="0"/>
              <a:t>Person</a:t>
            </a:r>
            <a:r>
              <a:rPr lang="en-US"/>
              <a:t>: </a:t>
            </a:r>
            <a:r>
              <a:rPr lang="en-US" i="1"/>
              <a:t>Margaret Mitchell</a:t>
            </a:r>
            <a:endParaRPr lang="en-US" dirty="0"/>
          </a:p>
        </p:txBody>
      </p:sp>
      <p:cxnSp>
        <p:nvCxnSpPr>
          <p:cNvPr id="8" name="Straight Connector 7"/>
          <p:cNvCxnSpPr>
            <a:stCxn id="9" idx="3"/>
            <a:endCxn id="7" idx="1"/>
          </p:cNvCxnSpPr>
          <p:nvPr/>
        </p:nvCxnSpPr>
        <p:spPr>
          <a:xfrm flipV="1">
            <a:off x="4876800" y="2420144"/>
            <a:ext cx="762000" cy="780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utoShape 47"/>
          <p:cNvSpPr>
            <a:spLocks noChangeArrowheads="1"/>
          </p:cNvSpPr>
          <p:nvPr/>
        </p:nvSpPr>
        <p:spPr bwMode="auto">
          <a:xfrm>
            <a:off x="3048000" y="28194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created by</a:t>
            </a:r>
            <a:endParaRPr lang="en-US" sz="1400"/>
          </a:p>
        </p:txBody>
      </p:sp>
      <p:cxnSp>
        <p:nvCxnSpPr>
          <p:cNvPr id="10" name="Straight Connector 38"/>
          <p:cNvCxnSpPr>
            <a:cxnSpLocks noChangeShapeType="1"/>
            <a:stCxn id="9" idx="1"/>
            <a:endCxn id="6" idx="0"/>
          </p:cNvCxnSpPr>
          <p:nvPr/>
        </p:nvCxnSpPr>
        <p:spPr bwMode="auto">
          <a:xfrm flipH="1">
            <a:off x="2057400" y="3200400"/>
            <a:ext cx="990600" cy="14874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2949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Linking in MARC</a:t>
            </a:r>
          </a:p>
        </p:txBody>
      </p:sp>
      <p:sp>
        <p:nvSpPr>
          <p:cNvPr id="4" name="Content Placeholder 2"/>
          <p:cNvSpPr txBox="1">
            <a:spLocks/>
          </p:cNvSpPr>
          <p:nvPr/>
        </p:nvSpPr>
        <p:spPr>
          <a:xfrm>
            <a:off x="3242841" y="1227881"/>
            <a:ext cx="5334000" cy="1905000"/>
          </a:xfrm>
          <a:prstGeom prst="rect">
            <a:avLst/>
          </a:prstGeom>
          <a:solidFill>
            <a:schemeClr val="accent1">
              <a:lumMod val="40000"/>
              <a:lumOff val="60000"/>
            </a:schemeClr>
          </a:solidFill>
          <a:ln>
            <a:solidFill>
              <a:schemeClr val="tx1"/>
            </a:solidFill>
          </a:ln>
        </p:spPr>
        <p:txBody>
          <a:bodyPr/>
          <a:lstStyle/>
          <a:p>
            <a:pPr marL="342900" indent="-342900">
              <a:spcBef>
                <a:spcPct val="20000"/>
              </a:spcBef>
              <a:buClr>
                <a:schemeClr val="bg2"/>
              </a:buClr>
              <a:buSzPct val="75000"/>
              <a:buFont typeface="Wingdings" pitchFamily="2" charset="2"/>
              <a:buNone/>
              <a:defRPr/>
            </a:pPr>
            <a:r>
              <a:rPr lang="en-US" sz="1200" b="1" kern="0" smtClean="0">
                <a:latin typeface="+mn-lt"/>
              </a:rPr>
              <a:t>Authority Record for the Work </a:t>
            </a:r>
            <a:r>
              <a:rPr lang="en-US" sz="1200" b="1" kern="0">
                <a:latin typeface="+mn-lt"/>
              </a:rPr>
              <a:t>Entity</a:t>
            </a:r>
          </a:p>
          <a:p>
            <a:pPr marL="342900" indent="-342900">
              <a:spcBef>
                <a:spcPct val="20000"/>
              </a:spcBef>
              <a:buClr>
                <a:schemeClr val="bg2"/>
              </a:buClr>
              <a:buSzPct val="75000"/>
              <a:buFont typeface="Wingdings" pitchFamily="2" charset="2"/>
              <a:buNone/>
              <a:defRPr/>
            </a:pPr>
            <a:r>
              <a:rPr lang="en-US" sz="1200" kern="0">
                <a:latin typeface="+mn-lt"/>
              </a:rPr>
              <a:t>046	 </a:t>
            </a:r>
            <a:r>
              <a:rPr lang="en-US" sz="1200" kern="0" smtClean="0">
                <a:latin typeface="+mn-lt"/>
              </a:rPr>
              <a:t>   $</a:t>
            </a:r>
            <a:r>
              <a:rPr lang="en-US" sz="1200" kern="0">
                <a:latin typeface="+mn-lt"/>
              </a:rPr>
              <a:t>k 1936</a:t>
            </a:r>
          </a:p>
          <a:p>
            <a:pPr marL="342900" indent="-342900">
              <a:spcBef>
                <a:spcPct val="20000"/>
              </a:spcBef>
              <a:buClr>
                <a:schemeClr val="bg2"/>
              </a:buClr>
              <a:buSzPct val="75000"/>
              <a:buFont typeface="Wingdings" pitchFamily="2" charset="2"/>
              <a:buNone/>
              <a:defRPr/>
            </a:pPr>
            <a:r>
              <a:rPr lang="en-US" sz="1200" kern="0" smtClean="0">
                <a:latin typeface="+mn-lt"/>
              </a:rPr>
              <a:t>100 1_  </a:t>
            </a:r>
            <a:r>
              <a:rPr lang="en-US" sz="1200" kern="0" smtClean="0">
                <a:solidFill>
                  <a:srgbClr val="FF0000"/>
                </a:solidFill>
                <a:latin typeface="+mn-lt"/>
              </a:rPr>
              <a:t>Mitchell</a:t>
            </a:r>
            <a:r>
              <a:rPr lang="en-US" sz="1200" kern="0">
                <a:solidFill>
                  <a:srgbClr val="FF0000"/>
                </a:solidFill>
                <a:latin typeface="+mn-lt"/>
              </a:rPr>
              <a:t>, Margaret, $d </a:t>
            </a:r>
            <a:r>
              <a:rPr lang="en-US" sz="1200" kern="0" smtClean="0">
                <a:solidFill>
                  <a:srgbClr val="FF0000"/>
                </a:solidFill>
                <a:latin typeface="+mn-lt"/>
              </a:rPr>
              <a:t>1900-1949</a:t>
            </a:r>
            <a:r>
              <a:rPr lang="en-US" sz="1200" kern="0" smtClean="0">
                <a:latin typeface="+mn-lt"/>
              </a:rPr>
              <a:t>. $t Gone </a:t>
            </a:r>
            <a:r>
              <a:rPr lang="en-US" sz="1200" kern="0">
                <a:latin typeface="+mn-lt"/>
              </a:rPr>
              <a:t>with the </a:t>
            </a:r>
            <a:r>
              <a:rPr lang="en-US" sz="1200" kern="0" smtClean="0">
                <a:latin typeface="+mn-lt"/>
              </a:rPr>
              <a:t>wind</a:t>
            </a:r>
            <a:endParaRPr lang="en-US" sz="1200" kern="0">
              <a:latin typeface="+mn-lt"/>
            </a:endParaRPr>
          </a:p>
          <a:p>
            <a:pPr marL="342900" indent="-342900">
              <a:spcBef>
                <a:spcPct val="20000"/>
              </a:spcBef>
              <a:buClr>
                <a:schemeClr val="bg2"/>
              </a:buClr>
              <a:buSzPct val="75000"/>
              <a:buFont typeface="Wingdings" pitchFamily="2" charset="2"/>
              <a:buNone/>
              <a:defRPr/>
            </a:pPr>
            <a:r>
              <a:rPr lang="en-US" sz="1200" kern="0">
                <a:latin typeface="+mn-lt"/>
              </a:rPr>
              <a:t>380	</a:t>
            </a:r>
            <a:r>
              <a:rPr lang="en-US" sz="1200" kern="0" smtClean="0">
                <a:latin typeface="+mn-lt"/>
              </a:rPr>
              <a:t>    Novel</a:t>
            </a:r>
            <a:endParaRPr lang="en-US" sz="1200" kern="0">
              <a:latin typeface="+mn-lt"/>
            </a:endParaRPr>
          </a:p>
          <a:p>
            <a:pPr marL="342900" indent="-342900">
              <a:spcBef>
                <a:spcPct val="20000"/>
              </a:spcBef>
              <a:buClr>
                <a:schemeClr val="bg2"/>
              </a:buClr>
              <a:buSzPct val="75000"/>
              <a:buFont typeface="Wingdings" pitchFamily="2" charset="2"/>
              <a:buNone/>
              <a:defRPr/>
            </a:pPr>
            <a:r>
              <a:rPr lang="en-US" sz="1200" kern="0">
                <a:latin typeface="+mn-lt"/>
              </a:rPr>
              <a:t>678	</a:t>
            </a:r>
            <a:r>
              <a:rPr lang="en-US" sz="1200" kern="0" smtClean="0">
                <a:latin typeface="+mn-lt"/>
              </a:rPr>
              <a:t>    Romantic </a:t>
            </a:r>
            <a:r>
              <a:rPr lang="en-US" sz="1200" kern="0">
                <a:latin typeface="+mn-lt"/>
              </a:rPr>
              <a:t>novel first published in May 1936; it won the Pulitzer Prize in 1937.</a:t>
            </a:r>
          </a:p>
          <a:p>
            <a:pPr marL="342900" indent="-342900">
              <a:spcBef>
                <a:spcPct val="20000"/>
              </a:spcBef>
              <a:buClr>
                <a:schemeClr val="bg2"/>
              </a:buClr>
              <a:buSzPct val="75000"/>
              <a:buFont typeface="Wingdings" pitchFamily="2" charset="2"/>
              <a:buNone/>
              <a:defRPr/>
            </a:pPr>
            <a:endParaRPr lang="en-US" sz="2400" kern="0">
              <a:latin typeface="+mn-lt"/>
            </a:endParaRPr>
          </a:p>
        </p:txBody>
      </p:sp>
      <p:sp>
        <p:nvSpPr>
          <p:cNvPr id="5" name="Content Placeholder 2"/>
          <p:cNvSpPr txBox="1">
            <a:spLocks/>
          </p:cNvSpPr>
          <p:nvPr/>
        </p:nvSpPr>
        <p:spPr>
          <a:xfrm>
            <a:off x="457200" y="4419600"/>
            <a:ext cx="4953000" cy="1600200"/>
          </a:xfrm>
          <a:prstGeom prst="rect">
            <a:avLst/>
          </a:prstGeom>
          <a:solidFill>
            <a:schemeClr val="accent1">
              <a:lumMod val="40000"/>
              <a:lumOff val="60000"/>
            </a:schemeClr>
          </a:solidFill>
          <a:ln>
            <a:solidFill>
              <a:schemeClr val="tx1"/>
            </a:solidFill>
          </a:ln>
        </p:spPr>
        <p:txBody>
          <a:bodyPr/>
          <a:lstStyle/>
          <a:p>
            <a:pPr marL="342900" indent="-342900">
              <a:spcBef>
                <a:spcPct val="20000"/>
              </a:spcBef>
              <a:buClr>
                <a:schemeClr val="bg2"/>
              </a:buClr>
              <a:buSzPct val="75000"/>
              <a:buFont typeface="Wingdings" pitchFamily="2" charset="2"/>
              <a:buNone/>
              <a:defRPr/>
            </a:pPr>
            <a:r>
              <a:rPr lang="en-US" sz="1200" b="1" kern="0" smtClean="0">
                <a:latin typeface="+mn-lt"/>
              </a:rPr>
              <a:t>Authority record for the Person </a:t>
            </a:r>
            <a:r>
              <a:rPr lang="en-US" sz="1200" b="1" kern="0">
                <a:latin typeface="+mn-lt"/>
              </a:rPr>
              <a:t>Entity</a:t>
            </a:r>
          </a:p>
          <a:p>
            <a:pPr marL="342900" indent="-342900">
              <a:spcBef>
                <a:spcPct val="20000"/>
              </a:spcBef>
              <a:buClr>
                <a:schemeClr val="bg2"/>
              </a:buClr>
              <a:buSzPct val="75000"/>
              <a:buFont typeface="Wingdings" pitchFamily="2" charset="2"/>
              <a:buNone/>
              <a:defRPr/>
            </a:pPr>
            <a:r>
              <a:rPr lang="en-US" sz="1200" kern="0">
                <a:latin typeface="+mn-lt"/>
              </a:rPr>
              <a:t>046	 </a:t>
            </a:r>
            <a:r>
              <a:rPr lang="en-US" sz="1200" kern="0" smtClean="0">
                <a:latin typeface="+mn-lt"/>
              </a:rPr>
              <a:t>     </a:t>
            </a:r>
            <a:r>
              <a:rPr lang="en-US" sz="1200" kern="0">
                <a:latin typeface="+mn-lt"/>
              </a:rPr>
              <a:t>$f 19001108 $g 19490816</a:t>
            </a:r>
          </a:p>
          <a:p>
            <a:pPr marL="342900" indent="-342900">
              <a:spcBef>
                <a:spcPct val="20000"/>
              </a:spcBef>
              <a:buClr>
                <a:schemeClr val="bg2"/>
              </a:buClr>
              <a:buSzPct val="75000"/>
              <a:buFont typeface="Wingdings" pitchFamily="2" charset="2"/>
              <a:buNone/>
              <a:defRPr/>
            </a:pPr>
            <a:r>
              <a:rPr lang="en-US" sz="1200" kern="0">
                <a:latin typeface="+mn-lt"/>
              </a:rPr>
              <a:t>100 </a:t>
            </a:r>
            <a:r>
              <a:rPr lang="en-US" sz="1200" kern="0" smtClean="0">
                <a:latin typeface="+mn-lt"/>
              </a:rPr>
              <a:t>1_   </a:t>
            </a:r>
            <a:r>
              <a:rPr lang="en-US" sz="1200" kern="0" smtClean="0">
                <a:solidFill>
                  <a:srgbClr val="FF0000"/>
                </a:solidFill>
                <a:latin typeface="+mn-lt"/>
              </a:rPr>
              <a:t>Mitchell</a:t>
            </a:r>
            <a:r>
              <a:rPr lang="en-US" sz="1200" kern="0">
                <a:solidFill>
                  <a:srgbClr val="FF0000"/>
                </a:solidFill>
                <a:latin typeface="+mn-lt"/>
              </a:rPr>
              <a:t>, </a:t>
            </a:r>
            <a:r>
              <a:rPr lang="en-US" sz="1200" kern="0" smtClean="0">
                <a:solidFill>
                  <a:srgbClr val="FF0000"/>
                </a:solidFill>
                <a:latin typeface="+mn-lt"/>
              </a:rPr>
              <a:t>Margaret, </a:t>
            </a:r>
            <a:r>
              <a:rPr lang="en-US" sz="1200" kern="0">
                <a:solidFill>
                  <a:srgbClr val="FF0000"/>
                </a:solidFill>
                <a:latin typeface="+mn-lt"/>
              </a:rPr>
              <a:t>$d 1900-1949</a:t>
            </a:r>
          </a:p>
          <a:p>
            <a:pPr marL="342900" indent="-342900">
              <a:spcBef>
                <a:spcPct val="20000"/>
              </a:spcBef>
              <a:buClr>
                <a:schemeClr val="bg2"/>
              </a:buClr>
              <a:buSzPct val="75000"/>
              <a:buFont typeface="Wingdings" pitchFamily="2" charset="2"/>
              <a:buNone/>
              <a:defRPr/>
            </a:pPr>
            <a:r>
              <a:rPr lang="en-US" sz="1200" kern="0">
                <a:latin typeface="+mn-lt"/>
              </a:rPr>
              <a:t>400 </a:t>
            </a:r>
            <a:r>
              <a:rPr lang="en-US" sz="1200" kern="0" smtClean="0">
                <a:latin typeface="+mn-lt"/>
              </a:rPr>
              <a:t>1_   Marsh</a:t>
            </a:r>
            <a:r>
              <a:rPr lang="en-US" sz="1200" kern="0">
                <a:latin typeface="+mn-lt"/>
              </a:rPr>
              <a:t>, John Robert, $c Mrs., $d 1900-1949</a:t>
            </a:r>
          </a:p>
          <a:p>
            <a:pPr marL="342900" indent="-342900">
              <a:spcBef>
                <a:spcPct val="20000"/>
              </a:spcBef>
              <a:buClr>
                <a:schemeClr val="bg2"/>
              </a:buClr>
              <a:buSzPct val="75000"/>
              <a:buFont typeface="Wingdings" pitchFamily="2" charset="2"/>
              <a:buNone/>
              <a:defRPr/>
            </a:pPr>
            <a:r>
              <a:rPr lang="en-US" sz="1200" kern="0">
                <a:latin typeface="+mn-lt"/>
              </a:rPr>
              <a:t>370	</a:t>
            </a:r>
            <a:r>
              <a:rPr lang="en-US" sz="1200" kern="0" smtClean="0">
                <a:latin typeface="+mn-lt"/>
              </a:rPr>
              <a:t>     Atlanta (Ga.) $2 naf</a:t>
            </a:r>
            <a:endParaRPr lang="en-US" sz="1200" kern="0">
              <a:latin typeface="+mn-lt"/>
            </a:endParaRPr>
          </a:p>
          <a:p>
            <a:pPr marL="342900" indent="-342900">
              <a:spcBef>
                <a:spcPct val="20000"/>
              </a:spcBef>
              <a:buClr>
                <a:schemeClr val="bg2"/>
              </a:buClr>
              <a:buSzPct val="75000"/>
              <a:buFont typeface="Wingdings" pitchFamily="2" charset="2"/>
              <a:buNone/>
              <a:defRPr/>
            </a:pPr>
            <a:r>
              <a:rPr lang="en-US" sz="1200" kern="0">
                <a:latin typeface="+mn-lt"/>
              </a:rPr>
              <a:t>375  </a:t>
            </a:r>
            <a:r>
              <a:rPr lang="en-US" sz="1200" kern="0" smtClean="0">
                <a:latin typeface="+mn-lt"/>
              </a:rPr>
              <a:t>      female</a:t>
            </a:r>
            <a:endParaRPr lang="en-US" sz="1200" kern="0">
              <a:latin typeface="+mn-lt"/>
            </a:endParaRPr>
          </a:p>
          <a:p>
            <a:pPr marL="342900" indent="-342900">
              <a:spcBef>
                <a:spcPct val="20000"/>
              </a:spcBef>
              <a:buClr>
                <a:schemeClr val="bg2"/>
              </a:buClr>
              <a:buSzPct val="75000"/>
              <a:buFont typeface="Wingdings" pitchFamily="2" charset="2"/>
              <a:buNone/>
              <a:defRPr/>
            </a:pPr>
            <a:r>
              <a:rPr lang="en-US" sz="1200" kern="0">
                <a:latin typeface="+mn-lt"/>
              </a:rPr>
              <a:t>377	</a:t>
            </a:r>
            <a:r>
              <a:rPr lang="en-US" sz="1200" kern="0" smtClean="0">
                <a:latin typeface="+mn-lt"/>
              </a:rPr>
              <a:t>     eng</a:t>
            </a:r>
            <a:endParaRPr lang="en-US" sz="1200" kern="0">
              <a:latin typeface="+mn-lt"/>
            </a:endParaRP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4A6F49C5-E3B4-4DAC-A88C-B7DF53F7B215}" type="slidenum">
              <a:rPr lang="en-US" smtClean="0"/>
              <a:pPr>
                <a:defRPr/>
              </a:pPr>
              <a:t>28</a:t>
            </a:fld>
            <a:endParaRPr lang="en-US"/>
          </a:p>
        </p:txBody>
      </p:sp>
      <p:cxnSp>
        <p:nvCxnSpPr>
          <p:cNvPr id="7" name="Straight Arrow Connector 6"/>
          <p:cNvCxnSpPr>
            <a:stCxn id="18" idx="0"/>
          </p:cNvCxnSpPr>
          <p:nvPr/>
        </p:nvCxnSpPr>
        <p:spPr>
          <a:xfrm flipV="1">
            <a:off x="2089016" y="1905000"/>
            <a:ext cx="1923541" cy="153566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2"/>
          </p:cNvCxnSpPr>
          <p:nvPr/>
        </p:nvCxnSpPr>
        <p:spPr>
          <a:xfrm>
            <a:off x="2089016" y="3810000"/>
            <a:ext cx="368675" cy="1143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9792" y="3440668"/>
            <a:ext cx="3698448" cy="369332"/>
          </a:xfrm>
          <a:prstGeom prst="rect">
            <a:avLst/>
          </a:prstGeom>
          <a:ln>
            <a:solidFill>
              <a:srgbClr val="FF0000"/>
            </a:solidFill>
          </a:ln>
        </p:spPr>
        <p:txBody>
          <a:bodyPr wrap="none">
            <a:spAutoFit/>
          </a:bodyPr>
          <a:lstStyle/>
          <a:p>
            <a:r>
              <a:rPr lang="en-US" kern="0" smtClean="0">
                <a:solidFill>
                  <a:srgbClr val="FF0000"/>
                </a:solidFill>
              </a:rPr>
              <a:t>Mitchell</a:t>
            </a:r>
            <a:r>
              <a:rPr lang="en-US" kern="0">
                <a:solidFill>
                  <a:srgbClr val="FF0000"/>
                </a:solidFill>
              </a:rPr>
              <a:t>, Margaret, $d 1900-1949</a:t>
            </a:r>
            <a:endParaRPr lang="en-US"/>
          </a:p>
        </p:txBody>
      </p:sp>
    </p:spTree>
    <p:extLst>
      <p:ext uri="{BB962C8B-B14F-4D97-AF65-F5344CB8AC3E}">
        <p14:creationId xmlns:p14="http://schemas.microsoft.com/office/powerpoint/2010/main" val="225017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FRBR/Entity-Relationship structure</a:t>
            </a:r>
          </a:p>
        </p:txBody>
      </p:sp>
      <p:sp>
        <p:nvSpPr>
          <p:cNvPr id="39939" name="Content Placeholder 2"/>
          <p:cNvSpPr>
            <a:spLocks noGrp="1"/>
          </p:cNvSpPr>
          <p:nvPr>
            <p:ph idx="1"/>
          </p:nvPr>
        </p:nvSpPr>
        <p:spPr/>
        <p:txBody>
          <a:bodyPr/>
          <a:lstStyle/>
          <a:p>
            <a:r>
              <a:rPr lang="en-US" smtClean="0"/>
              <a:t>Why is an ER structure useful?</a:t>
            </a:r>
          </a:p>
          <a:p>
            <a:pPr lvl="1"/>
            <a:r>
              <a:rPr lang="en-US" smtClean="0"/>
              <a:t>Only need to record attributes for an entity once rather than multiple times as in current MARC environment</a:t>
            </a:r>
          </a:p>
          <a:p>
            <a:pPr lvl="1"/>
            <a:r>
              <a:rPr lang="en-US" smtClean="0"/>
              <a:t>Ease of navigation (“FRBRization”)</a:t>
            </a:r>
          </a:p>
          <a:p>
            <a:pPr lvl="1"/>
            <a:r>
              <a:rPr lang="en-US" smtClean="0"/>
              <a:t>FRBR designed with user in mind</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FRAD &amp; FRSAD</a:t>
            </a:r>
          </a:p>
        </p:txBody>
      </p:sp>
      <p:sp>
        <p:nvSpPr>
          <p:cNvPr id="4099" name="Rectangle 4"/>
          <p:cNvSpPr>
            <a:spLocks noChangeArrowheads="1"/>
          </p:cNvSpPr>
          <p:nvPr/>
        </p:nvSpPr>
        <p:spPr bwMode="auto">
          <a:xfrm>
            <a:off x="4267200" y="1905000"/>
            <a:ext cx="4224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Text </a:t>
            </a:r>
            <a:r>
              <a:rPr lang="en-US" smtClean="0"/>
              <a:t>available in print or as a PDF here:</a:t>
            </a:r>
            <a:endParaRPr lang="en-US"/>
          </a:p>
        </p:txBody>
      </p:sp>
      <p:sp>
        <p:nvSpPr>
          <p:cNvPr id="4100" name="Rectangle 5"/>
          <p:cNvSpPr>
            <a:spLocks noChangeArrowheads="1"/>
          </p:cNvSpPr>
          <p:nvPr/>
        </p:nvSpPr>
        <p:spPr bwMode="auto">
          <a:xfrm>
            <a:off x="5105400" y="2362200"/>
            <a:ext cx="327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hlinkClick r:id="rId3"/>
              </a:rPr>
              <a:t>http://www.ifla.org/publications/ifla-series-on-bibliographic-control-34</a:t>
            </a:r>
            <a:endParaRPr lang="en-US" sz="2000"/>
          </a:p>
        </p:txBody>
      </p:sp>
      <p:pic>
        <p:nvPicPr>
          <p:cNvPr id="4101"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57200" y="1182688"/>
            <a:ext cx="3352800" cy="4760912"/>
          </a:xfrm>
          <a:solidFill>
            <a:schemeClr val="accent1"/>
          </a:solidFill>
          <a:ln>
            <a:solidFill>
              <a:schemeClr val="tx1"/>
            </a:solidFill>
            <a:miter lim="800000"/>
            <a:headEnd/>
            <a:tailEnd/>
          </a:ln>
        </p:spPr>
      </p:pic>
      <p:sp>
        <p:nvSpPr>
          <p:cNvPr id="4102" name="TextBox 6"/>
          <p:cNvSpPr txBox="1">
            <a:spLocks noChangeArrowheads="1"/>
          </p:cNvSpPr>
          <p:nvPr/>
        </p:nvSpPr>
        <p:spPr bwMode="auto">
          <a:xfrm>
            <a:off x="5029200" y="3810000"/>
            <a:ext cx="3657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t>FRSAD Final Report:</a:t>
            </a:r>
          </a:p>
          <a:p>
            <a:r>
              <a:rPr lang="en-US">
                <a:solidFill>
                  <a:schemeClr val="tx2"/>
                </a:solidFill>
              </a:rPr>
              <a:t>http://www.ifla.org/files/assets/classification-and-indexing/functional-requirements-for-subject-authority-data/frsad-final-report.pdf </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LC/NACO Authority File</a:t>
            </a:r>
            <a:endParaRPr lang="en-US"/>
          </a:p>
        </p:txBody>
      </p:sp>
      <p:sp>
        <p:nvSpPr>
          <p:cNvPr id="3" name="Content Placeholder 2"/>
          <p:cNvSpPr>
            <a:spLocks noGrp="1"/>
          </p:cNvSpPr>
          <p:nvPr>
            <p:ph idx="1"/>
          </p:nvPr>
        </p:nvSpPr>
        <p:spPr/>
        <p:txBody>
          <a:bodyPr>
            <a:normAutofit/>
          </a:bodyPr>
          <a:lstStyle/>
          <a:p>
            <a:r>
              <a:rPr lang="en-US" smtClean="0"/>
              <a:t>No AACR2 work has been allowed in the File since March 31, 2013.</a:t>
            </a:r>
          </a:p>
          <a:p>
            <a:r>
              <a:rPr lang="en-US" smtClean="0"/>
              <a:t>AACR2 authority records remain in the File, but will be converted to RDA as needed.</a:t>
            </a:r>
          </a:p>
          <a:p>
            <a:r>
              <a:rPr lang="en-US" smtClean="0"/>
              <a:t>The file is available at:</a:t>
            </a:r>
          </a:p>
          <a:p>
            <a:pPr lvl="1"/>
            <a:r>
              <a:rPr lang="en-US" smtClean="0"/>
              <a:t>authorities.loc.gov</a:t>
            </a:r>
          </a:p>
          <a:p>
            <a:pPr marL="457200" lvl="1" indent="0">
              <a:buNone/>
            </a:pPr>
            <a:r>
              <a:rPr lang="en-US" i="1" smtClean="0"/>
              <a:t>or</a:t>
            </a:r>
          </a:p>
          <a:p>
            <a:pPr lvl="1"/>
            <a:r>
              <a:rPr lang="en-US"/>
              <a:t>i</a:t>
            </a:r>
            <a:r>
              <a:rPr lang="en-US" smtClean="0"/>
              <a:t>n OCLC Connexion</a:t>
            </a:r>
            <a:endParaRPr lang="en-US"/>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30</a:t>
            </a:fld>
            <a:endParaRPr lang="en-US"/>
          </a:p>
        </p:txBody>
      </p:sp>
    </p:spTree>
    <p:extLst>
      <p:ext uri="{BB962C8B-B14F-4D97-AF65-F5344CB8AC3E}">
        <p14:creationId xmlns:p14="http://schemas.microsoft.com/office/powerpoint/2010/main" val="2171619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31</a:t>
            </a:fld>
            <a:endParaRPr lang="en-US"/>
          </a:p>
        </p:txBody>
      </p:sp>
    </p:spTree>
    <p:extLst>
      <p:ext uri="{BB962C8B-B14F-4D97-AF65-F5344CB8AC3E}">
        <p14:creationId xmlns:p14="http://schemas.microsoft.com/office/powerpoint/2010/main" val="13737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(completed March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32</a:t>
            </a:fld>
            <a:endParaRPr lang="en-US"/>
          </a:p>
        </p:txBody>
      </p:sp>
    </p:spTree>
    <p:extLst>
      <p:ext uri="{BB962C8B-B14F-4D97-AF65-F5344CB8AC3E}">
        <p14:creationId xmlns:p14="http://schemas.microsoft.com/office/powerpoint/2010/main" val="113335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800" smtClean="0"/>
              <a:t>Phase </a:t>
            </a:r>
            <a:r>
              <a:rPr lang="en-US" sz="2800"/>
              <a:t>T</a:t>
            </a:r>
            <a:r>
              <a:rPr lang="en-US" sz="2800" smtClean="0"/>
              <a:t>hree</a:t>
            </a:r>
          </a:p>
          <a:p>
            <a:pPr lvl="1"/>
            <a:r>
              <a:rPr lang="en-US" smtClean="0"/>
              <a:t>More programmatic changes, including</a:t>
            </a:r>
          </a:p>
          <a:p>
            <a:pPr lvl="2"/>
            <a:r>
              <a:rPr lang="en-US" sz="2800" smtClean="0"/>
              <a:t>Insertion of ISNI identifiers</a:t>
            </a:r>
          </a:p>
          <a:p>
            <a:pPr lvl="2"/>
            <a:r>
              <a:rPr lang="en-US" sz="2800" smtClean="0"/>
              <a:t>Addition of certain RDA elements that are identifiable by the machine, such as 046 (date of birth/death)</a:t>
            </a:r>
          </a:p>
          <a:p>
            <a:pPr lvl="2"/>
            <a:r>
              <a:rPr lang="en-US" sz="2800" smtClean="0"/>
              <a:t>Recoding of RDA-acceptable records as RDA</a:t>
            </a:r>
          </a:p>
          <a:p>
            <a:pPr lvl="1"/>
            <a:r>
              <a:rPr lang="en-US" smtClean="0"/>
              <a:t>This is going on throughout 2015</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33</a:t>
            </a:fld>
            <a:endParaRPr lang="en-US"/>
          </a:p>
        </p:txBody>
      </p:sp>
    </p:spTree>
    <p:extLst>
      <p:ext uri="{BB962C8B-B14F-4D97-AF65-F5344CB8AC3E}">
        <p14:creationId xmlns:p14="http://schemas.microsoft.com/office/powerpoint/2010/main" val="28073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34</a:t>
            </a:fld>
            <a:endParaRPr lang="en-US"/>
          </a:p>
        </p:txBody>
      </p:sp>
    </p:spTree>
    <p:extLst>
      <p:ext uri="{BB962C8B-B14F-4D97-AF65-F5344CB8AC3E}">
        <p14:creationId xmlns:p14="http://schemas.microsoft.com/office/powerpoint/2010/main" val="296917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888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143750" cy="60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53340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1. RDA Basics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36</a:t>
            </a:fld>
            <a:endParaRPr lang="en-US"/>
          </a:p>
        </p:txBody>
      </p:sp>
    </p:spTree>
    <p:extLst>
      <p:ext uri="{BB962C8B-B14F-4D97-AF65-F5344CB8AC3E}">
        <p14:creationId xmlns:p14="http://schemas.microsoft.com/office/powerpoint/2010/main" val="1995477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extLst>
      <p:ext uri="{BB962C8B-B14F-4D97-AF65-F5344CB8AC3E}">
        <p14:creationId xmlns:p14="http://schemas.microsoft.com/office/powerpoint/2010/main" val="171621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extLst>
      <p:ext uri="{BB962C8B-B14F-4D97-AF65-F5344CB8AC3E}">
        <p14:creationId xmlns:p14="http://schemas.microsoft.com/office/powerpoint/2010/main" val="92622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lnSpcReduction="10000"/>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r>
              <a:rPr lang="en-US" sz="2400"/>
              <a:t>Gender (375)</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p>
          <a:p>
            <a:pPr>
              <a:buNone/>
            </a:pPr>
            <a:r>
              <a:rPr lang="en-US" sz="2400" smtClean="0"/>
              <a:t>Audience characteristic (385)</a:t>
            </a:r>
          </a:p>
          <a:p>
            <a:pPr>
              <a:buNone/>
            </a:pPr>
            <a:r>
              <a:rPr lang="en-US" sz="2400" smtClean="0"/>
              <a:t>Creator/contributor characteristic (386)</a:t>
            </a:r>
          </a:p>
          <a:p>
            <a:pPr>
              <a:buNone/>
            </a:pPr>
            <a:r>
              <a:rPr lang="en-US" sz="2400" smtClean="0"/>
              <a:t>Time period of creation (388)</a:t>
            </a:r>
            <a:endParaRPr lang="en-US" sz="2400"/>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extLst>
      <p:ext uri="{BB962C8B-B14F-4D97-AF65-F5344CB8AC3E}">
        <p14:creationId xmlns:p14="http://schemas.microsoft.com/office/powerpoint/2010/main" val="244274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FRBR</a:t>
            </a:r>
          </a:p>
        </p:txBody>
      </p:sp>
      <p:sp>
        <p:nvSpPr>
          <p:cNvPr id="5123" name="Content Placeholder 2"/>
          <p:cNvSpPr>
            <a:spLocks noGrp="1"/>
          </p:cNvSpPr>
          <p:nvPr>
            <p:ph idx="1"/>
          </p:nvPr>
        </p:nvSpPr>
        <p:spPr/>
        <p:txBody>
          <a:bodyPr/>
          <a:lstStyle/>
          <a:p>
            <a:pPr eaLnBrk="1" hangingPunct="1"/>
            <a:endParaRPr lang="en-US" smtClean="0"/>
          </a:p>
          <a:p>
            <a:pPr eaLnBrk="1" hangingPunct="1"/>
            <a:r>
              <a:rPr lang="en-US" smtClean="0"/>
              <a:t>A conceptual model of the bibliographic universe</a:t>
            </a:r>
          </a:p>
          <a:p>
            <a:pPr eaLnBrk="1" hangingPunct="1"/>
            <a:endParaRPr lang="en-US" smtClean="0"/>
          </a:p>
          <a:p>
            <a:pPr eaLnBrk="1" hangingPunct="1"/>
            <a:r>
              <a:rPr lang="en-US" smtClean="0"/>
              <a:t>Based on the entity-relationship model developed for databases</a:t>
            </a:r>
          </a:p>
        </p:txBody>
      </p:sp>
      <p:sp>
        <p:nvSpPr>
          <p:cNvPr id="6148" name="Slide Number Placeholder 4"/>
          <p:cNvSpPr>
            <a:spLocks noGrp="1"/>
          </p:cNvSpPr>
          <p:nvPr>
            <p:ph type="sldNum" sz="quarter" idx="12"/>
          </p:nvPr>
        </p:nvSpPr>
        <p:spPr>
          <a:xfrm>
            <a:off x="457200" y="6245225"/>
            <a:ext cx="2133600" cy="476250"/>
          </a:xfrm>
        </p:spPr>
        <p:txBody>
          <a:bodyPr/>
          <a:lstStyle/>
          <a:p>
            <a:pPr algn="l">
              <a:defRPr/>
            </a:pPr>
            <a:fld id="{4CD9BB8E-3404-4305-96DD-0C4DECEAA441}" type="slidenum">
              <a:rPr lang="en-US" smtClean="0"/>
              <a:pPr algn="l">
                <a:defRPr/>
              </a:pPr>
              <a:t>4</a:t>
            </a:fld>
            <a:endParaRPr lang="en-US"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69" y="1143000"/>
            <a:ext cx="698563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Searching by attribute in OCLC AF</a:t>
            </a:r>
            <a:endParaRPr lang="en-US"/>
          </a:p>
        </p:txBody>
      </p:sp>
      <p:sp>
        <p:nvSpPr>
          <p:cNvPr id="7" name="Oval 6"/>
          <p:cNvSpPr/>
          <p:nvPr/>
        </p:nvSpPr>
        <p:spPr>
          <a:xfrm>
            <a:off x="5029200" y="1371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68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1. RDA Basics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40</a:t>
            </a:fld>
            <a:endParaRPr lang="en-US"/>
          </a:p>
        </p:txBody>
      </p:sp>
    </p:spTree>
    <p:extLst>
      <p:ext uri="{BB962C8B-B14F-4D97-AF65-F5344CB8AC3E}">
        <p14:creationId xmlns:p14="http://schemas.microsoft.com/office/powerpoint/2010/main" val="687850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1. RDA Basics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41</a:t>
            </a:fld>
            <a:endParaRPr lang="en-US"/>
          </a:p>
        </p:txBody>
      </p:sp>
      <p:pic>
        <p:nvPicPr>
          <p:cNvPr id="5" name="Picture 4"/>
          <p:cNvPicPr>
            <a:picLocks noChangeAspect="1"/>
          </p:cNvPicPr>
          <p:nvPr/>
        </p:nvPicPr>
        <p:blipFill>
          <a:blip r:embed="rId3"/>
          <a:stretch>
            <a:fillRect/>
          </a:stretch>
        </p:blipFill>
        <p:spPr>
          <a:xfrm>
            <a:off x="113285" y="0"/>
            <a:ext cx="8917430" cy="6029325"/>
          </a:xfrm>
          <a:prstGeom prst="rect">
            <a:avLst/>
          </a:prstGeom>
        </p:spPr>
      </p:pic>
    </p:spTree>
    <p:extLst>
      <p:ext uri="{BB962C8B-B14F-4D97-AF65-F5344CB8AC3E}">
        <p14:creationId xmlns:p14="http://schemas.microsoft.com/office/powerpoint/2010/main" val="3970009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28977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057400" y="35052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3810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0386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1. RDA Basics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1971853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38713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3255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1. RDA Basics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698254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1170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82564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pic>
        <p:nvPicPr>
          <p:cNvPr id="6" name="Picture 5"/>
          <p:cNvPicPr>
            <a:picLocks noChangeAspect="1"/>
          </p:cNvPicPr>
          <p:nvPr/>
        </p:nvPicPr>
        <p:blipFill>
          <a:blip r:embed="rId3"/>
          <a:stretch>
            <a:fillRect/>
          </a:stretch>
        </p:blipFill>
        <p:spPr>
          <a:xfrm>
            <a:off x="609600" y="0"/>
            <a:ext cx="8230675" cy="6467475"/>
          </a:xfrm>
          <a:prstGeom prst="rect">
            <a:avLst/>
          </a:prstGeom>
        </p:spPr>
      </p:pic>
      <p:sp>
        <p:nvSpPr>
          <p:cNvPr id="8" name="Oval 7"/>
          <p:cNvSpPr/>
          <p:nvPr/>
        </p:nvSpPr>
        <p:spPr>
          <a:xfrm>
            <a:off x="2743200" y="2514600"/>
            <a:ext cx="1371600"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3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34963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Entity-Relationship Model</a:t>
            </a:r>
          </a:p>
        </p:txBody>
      </p:sp>
      <p:sp>
        <p:nvSpPr>
          <p:cNvPr id="6147" name="Content Placeholder 2"/>
          <p:cNvSpPr>
            <a:spLocks noGrp="1"/>
          </p:cNvSpPr>
          <p:nvPr>
            <p:ph idx="1"/>
          </p:nvPr>
        </p:nvSpPr>
        <p:spPr/>
        <p:txBody>
          <a:bodyPr/>
          <a:lstStyle/>
          <a:p>
            <a:r>
              <a:rPr lang="en-US" smtClean="0"/>
              <a:t>Entity: Something that can be distinctly identified.</a:t>
            </a:r>
          </a:p>
          <a:p>
            <a:r>
              <a:rPr lang="en-US" smtClean="0"/>
              <a:t>Relationship: An association between two or more entities.</a:t>
            </a:r>
          </a:p>
          <a:p>
            <a:r>
              <a:rPr lang="en-US" smtClean="0"/>
              <a:t>Attribute: A characteristic that may identify instances of entities or relationships.</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6740" y="0"/>
            <a:ext cx="8330519" cy="6545930"/>
          </a:xfrm>
          <a:prstGeom prst="rect">
            <a:avLst/>
          </a:prstGeom>
        </p:spPr>
      </p:pic>
      <p:sp>
        <p:nvSpPr>
          <p:cNvPr id="5" name="Oval 4"/>
          <p:cNvSpPr/>
          <p:nvPr/>
        </p:nvSpPr>
        <p:spPr>
          <a:xfrm>
            <a:off x="7162800" y="15240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30561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8158" y="76200"/>
            <a:ext cx="8051042" cy="6326324"/>
          </a:xfrm>
          <a:prstGeom prst="rect">
            <a:avLst/>
          </a:prstGeom>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98095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44898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467600" cy="583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587361">
            <a:off x="1442328" y="8501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57754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4957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2167014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183905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727162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20518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30029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Entity-Relationship Diagramming</a:t>
            </a:r>
          </a:p>
        </p:txBody>
      </p:sp>
      <p:sp>
        <p:nvSpPr>
          <p:cNvPr id="7171" name="Content Placeholder 2"/>
          <p:cNvSpPr>
            <a:spLocks noGrp="1"/>
          </p:cNvSpPr>
          <p:nvPr>
            <p:ph idx="1"/>
          </p:nvPr>
        </p:nvSpPr>
        <p:spPr>
          <a:xfrm>
            <a:off x="457200" y="2362200"/>
            <a:ext cx="8229600" cy="3886200"/>
          </a:xfrm>
        </p:spPr>
        <p:txBody>
          <a:bodyPr/>
          <a:lstStyle/>
          <a:p>
            <a:r>
              <a:rPr lang="en-US" smtClean="0"/>
              <a:t>Entities</a:t>
            </a:r>
          </a:p>
          <a:p>
            <a:endParaRPr lang="en-US" smtClean="0"/>
          </a:p>
          <a:p>
            <a:r>
              <a:rPr lang="en-US" smtClean="0"/>
              <a:t>Relationships</a:t>
            </a:r>
          </a:p>
          <a:p>
            <a:endParaRPr lang="en-US" smtClean="0"/>
          </a:p>
          <a:p>
            <a:r>
              <a:rPr lang="en-US" smtClean="0"/>
              <a:t>Attributes</a:t>
            </a:r>
          </a:p>
        </p:txBody>
      </p:sp>
      <p:sp>
        <p:nvSpPr>
          <p:cNvPr id="7172" name="AutoShape 47"/>
          <p:cNvSpPr>
            <a:spLocks noChangeArrowheads="1"/>
          </p:cNvSpPr>
          <p:nvPr/>
        </p:nvSpPr>
        <p:spPr bwMode="auto">
          <a:xfrm>
            <a:off x="3543300" y="3505200"/>
            <a:ext cx="3086100" cy="685800"/>
          </a:xfrm>
          <a:prstGeom prst="flowChartDecision">
            <a:avLst/>
          </a:prstGeom>
          <a:solidFill>
            <a:srgbClr val="FF99CC"/>
          </a:solidFill>
          <a:ln w="9525">
            <a:solidFill>
              <a:srgbClr val="000000"/>
            </a:solidFill>
            <a:miter lim="800000"/>
            <a:headEnd/>
            <a:tailEnd/>
          </a:ln>
        </p:spPr>
        <p:txBody>
          <a:bodyPr/>
          <a:lstStyle/>
          <a:p>
            <a:pPr algn="ctr" eaLnBrk="1" hangingPunct="1"/>
            <a:r>
              <a:rPr lang="en-US">
                <a:cs typeface="Times New Roman" pitchFamily="18" charset="0"/>
              </a:rPr>
              <a:t>Relationship</a:t>
            </a:r>
            <a:endParaRPr lang="en-US"/>
          </a:p>
        </p:txBody>
      </p:sp>
      <p:sp>
        <p:nvSpPr>
          <p:cNvPr id="5" name="Rectangle 4"/>
          <p:cNvSpPr/>
          <p:nvPr/>
        </p:nvSpPr>
        <p:spPr>
          <a:xfrm>
            <a:off x="2857500" y="2400300"/>
            <a:ext cx="2057400" cy="4953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Entity</a:t>
            </a:r>
          </a:p>
        </p:txBody>
      </p:sp>
      <p:sp>
        <p:nvSpPr>
          <p:cNvPr id="7174" name="Oval 33"/>
          <p:cNvSpPr>
            <a:spLocks noChangeArrowheads="1"/>
          </p:cNvSpPr>
          <p:nvPr/>
        </p:nvSpPr>
        <p:spPr bwMode="auto">
          <a:xfrm>
            <a:off x="3238500" y="4708525"/>
            <a:ext cx="2024063" cy="549275"/>
          </a:xfrm>
          <a:prstGeom prst="ellipse">
            <a:avLst/>
          </a:prstGeom>
          <a:solidFill>
            <a:srgbClr val="CCFFCC"/>
          </a:solidFill>
          <a:ln w="9525">
            <a:solidFill>
              <a:srgbClr val="000000"/>
            </a:solidFill>
            <a:round/>
            <a:headEnd/>
            <a:tailEnd/>
          </a:ln>
        </p:spPr>
        <p:txBody>
          <a:bodyPr/>
          <a:lstStyle/>
          <a:p>
            <a:pPr algn="ctr"/>
            <a:r>
              <a:rPr lang="en-US"/>
              <a:t>Attribute</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376690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1981200"/>
            <a:ext cx="8229600" cy="4038600"/>
          </a:xfrm>
        </p:spPr>
        <p:txBody>
          <a:bodyPr/>
          <a:lstStyle/>
          <a:p>
            <a:pPr algn="ctr">
              <a:buFont typeface="Wingdings" pitchFamily="2" charset="2"/>
              <a:buNone/>
            </a:pPr>
            <a:endParaRPr lang="en-US" dirty="0" smtClean="0"/>
          </a:p>
          <a:p>
            <a:pPr algn="ctr">
              <a:buFont typeface="Wingdings" pitchFamily="2" charset="2"/>
              <a:buNone/>
            </a:pPr>
            <a:r>
              <a:rPr lang="en-US" b="1" dirty="0" smtClean="0"/>
              <a:t>Questions?</a:t>
            </a:r>
          </a:p>
          <a:p>
            <a:pPr algn="ctr">
              <a:buFont typeface="Wingdings" pitchFamily="2" charset="2"/>
              <a:buNone/>
            </a:pPr>
            <a:endParaRPr lang="en-US" b="1" dirty="0" smtClean="0"/>
          </a:p>
          <a:p>
            <a:pPr marL="0" indent="0" algn="ctr">
              <a:buNone/>
            </a:pPr>
            <a:r>
              <a:rPr lang="en-US" sz="2800" b="1"/>
              <a:t>RDA Authority Control Cataloging</a:t>
            </a:r>
          </a:p>
          <a:p>
            <a:pPr marL="0" indent="0" algn="ctr">
              <a:buNone/>
            </a:pPr>
            <a:r>
              <a:rPr lang="en-US" sz="2800" b="1" smtClean="0"/>
              <a:t>LACONI </a:t>
            </a:r>
            <a:r>
              <a:rPr lang="en-US" sz="2800" b="1"/>
              <a:t>Technical Services Section</a:t>
            </a:r>
          </a:p>
          <a:p>
            <a:pPr marL="0" indent="0" algn="ctr">
              <a:buNone/>
            </a:pPr>
            <a:r>
              <a:rPr lang="en-US" sz="2800" b="1"/>
              <a:t>May 15, 2015</a:t>
            </a:r>
            <a:endParaRPr lang="en-US" sz="2800"/>
          </a:p>
        </p:txBody>
      </p:sp>
      <p:sp>
        <p:nvSpPr>
          <p:cNvPr id="5" name="Title 3"/>
          <p:cNvSpPr txBox="1">
            <a:spLocks/>
          </p:cNvSpPr>
          <p:nvPr/>
        </p:nvSpPr>
        <p:spPr bwMode="auto">
          <a:xfrm>
            <a:off x="1066800" y="381000"/>
            <a:ext cx="723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smtClean="0"/>
              <a:t>Module 1</a:t>
            </a:r>
            <a:br>
              <a:rPr lang="en-US" sz="4000" b="1" smtClean="0"/>
            </a:br>
            <a:r>
              <a:rPr lang="en-US" sz="4000" b="1"/>
              <a:t>RDA Basics</a:t>
            </a:r>
            <a:br>
              <a:rPr lang="en-US" sz="4000" b="1"/>
            </a:br>
            <a:r>
              <a:rPr lang="en-US" sz="4000" b="1"/>
              <a:t>FRBR, RDA and Authority Work</a:t>
            </a:r>
            <a:r>
              <a:rPr lang="en-US" sz="4000" b="1" smtClean="0"/>
              <a:t/>
            </a:r>
            <a:br>
              <a:rPr lang="en-US" sz="4000" b="1" smtClean="0"/>
            </a:br>
            <a:endParaRPr lang="en-US" sz="2800" b="1"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catalog/people/rlm/RDALACONI201505/index.htm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62</a:t>
            </a:fld>
            <a:endParaRPr lang="en-US"/>
          </a:p>
        </p:txBody>
      </p:sp>
    </p:spTree>
    <p:extLst>
      <p:ext uri="{BB962C8B-B14F-4D97-AF65-F5344CB8AC3E}">
        <p14:creationId xmlns:p14="http://schemas.microsoft.com/office/powerpoint/2010/main" val="378894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r>
              <a:rPr lang="en-US" smtClean="0"/>
              <a:t>Entity-Relationship Diagramming</a:t>
            </a:r>
          </a:p>
        </p:txBody>
      </p:sp>
      <p:sp>
        <p:nvSpPr>
          <p:cNvPr id="10" name="Rectangle 9"/>
          <p:cNvSpPr/>
          <p:nvPr/>
        </p:nvSpPr>
        <p:spPr>
          <a:xfrm>
            <a:off x="990600" y="2438400"/>
            <a:ext cx="3505200" cy="9144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Entity 1</a:t>
            </a:r>
          </a:p>
        </p:txBody>
      </p:sp>
      <p:sp>
        <p:nvSpPr>
          <p:cNvPr id="11" name="Rectangle 10"/>
          <p:cNvSpPr/>
          <p:nvPr/>
        </p:nvSpPr>
        <p:spPr>
          <a:xfrm>
            <a:off x="3733800" y="4800600"/>
            <a:ext cx="3581400" cy="914400"/>
          </a:xfrm>
          <a:prstGeom prst="rect">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Entity 2</a:t>
            </a:r>
          </a:p>
        </p:txBody>
      </p:sp>
      <p:sp>
        <p:nvSpPr>
          <p:cNvPr id="8197" name="AutoShape 47"/>
          <p:cNvSpPr>
            <a:spLocks noChangeArrowheads="1"/>
          </p:cNvSpPr>
          <p:nvPr/>
        </p:nvSpPr>
        <p:spPr bwMode="auto">
          <a:xfrm>
            <a:off x="2971800" y="3886200"/>
            <a:ext cx="28194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a:cs typeface="Times New Roman" pitchFamily="18" charset="0"/>
              </a:rPr>
              <a:t>Relationship</a:t>
            </a:r>
            <a:endParaRPr lang="en-US" sz="1400"/>
          </a:p>
        </p:txBody>
      </p:sp>
      <p:sp>
        <p:nvSpPr>
          <p:cNvPr id="8198" name="Oval 33"/>
          <p:cNvSpPr>
            <a:spLocks noChangeArrowheads="1"/>
          </p:cNvSpPr>
          <p:nvPr/>
        </p:nvSpPr>
        <p:spPr bwMode="auto">
          <a:xfrm>
            <a:off x="5062538" y="2133600"/>
            <a:ext cx="2024062" cy="549275"/>
          </a:xfrm>
          <a:prstGeom prst="ellipse">
            <a:avLst/>
          </a:prstGeom>
          <a:solidFill>
            <a:srgbClr val="CCFFCC"/>
          </a:solidFill>
          <a:ln w="9525">
            <a:solidFill>
              <a:srgbClr val="000000"/>
            </a:solidFill>
            <a:round/>
            <a:headEnd/>
            <a:tailEnd/>
          </a:ln>
        </p:spPr>
        <p:txBody>
          <a:bodyPr/>
          <a:lstStyle/>
          <a:p>
            <a:pPr algn="ctr"/>
            <a:r>
              <a:rPr lang="en-US"/>
              <a:t>Attribute 1</a:t>
            </a:r>
          </a:p>
        </p:txBody>
      </p:sp>
      <p:sp>
        <p:nvSpPr>
          <p:cNvPr id="8199" name="Oval 33"/>
          <p:cNvSpPr>
            <a:spLocks noChangeArrowheads="1"/>
          </p:cNvSpPr>
          <p:nvPr/>
        </p:nvSpPr>
        <p:spPr bwMode="auto">
          <a:xfrm>
            <a:off x="5062538" y="2743200"/>
            <a:ext cx="2024062" cy="549275"/>
          </a:xfrm>
          <a:prstGeom prst="ellipse">
            <a:avLst/>
          </a:prstGeom>
          <a:solidFill>
            <a:srgbClr val="CCFFCC"/>
          </a:solidFill>
          <a:ln w="9525">
            <a:solidFill>
              <a:srgbClr val="000000"/>
            </a:solidFill>
            <a:round/>
            <a:headEnd/>
            <a:tailEnd/>
          </a:ln>
        </p:spPr>
        <p:txBody>
          <a:bodyPr/>
          <a:lstStyle/>
          <a:p>
            <a:pPr algn="ctr"/>
            <a:r>
              <a:rPr lang="en-US"/>
              <a:t>Attribute 2</a:t>
            </a:r>
          </a:p>
        </p:txBody>
      </p:sp>
      <p:sp>
        <p:nvSpPr>
          <p:cNvPr id="8200" name="Oval 33"/>
          <p:cNvSpPr>
            <a:spLocks noChangeArrowheads="1"/>
          </p:cNvSpPr>
          <p:nvPr/>
        </p:nvSpPr>
        <p:spPr bwMode="auto">
          <a:xfrm>
            <a:off x="914400" y="4343400"/>
            <a:ext cx="2024063" cy="549275"/>
          </a:xfrm>
          <a:prstGeom prst="ellipse">
            <a:avLst/>
          </a:prstGeom>
          <a:solidFill>
            <a:srgbClr val="CCFFCC"/>
          </a:solidFill>
          <a:ln w="9525">
            <a:solidFill>
              <a:srgbClr val="000000"/>
            </a:solidFill>
            <a:round/>
            <a:headEnd/>
            <a:tailEnd/>
          </a:ln>
        </p:spPr>
        <p:txBody>
          <a:bodyPr/>
          <a:lstStyle/>
          <a:p>
            <a:pPr algn="ctr"/>
            <a:r>
              <a:rPr lang="en-US"/>
              <a:t>Attribute 1</a:t>
            </a:r>
          </a:p>
        </p:txBody>
      </p:sp>
      <p:sp>
        <p:nvSpPr>
          <p:cNvPr id="8201" name="Oval 33"/>
          <p:cNvSpPr>
            <a:spLocks noChangeArrowheads="1"/>
          </p:cNvSpPr>
          <p:nvPr/>
        </p:nvSpPr>
        <p:spPr bwMode="auto">
          <a:xfrm>
            <a:off x="914400" y="5013325"/>
            <a:ext cx="2024063" cy="549275"/>
          </a:xfrm>
          <a:prstGeom prst="ellipse">
            <a:avLst/>
          </a:prstGeom>
          <a:solidFill>
            <a:srgbClr val="CCFFCC"/>
          </a:solidFill>
          <a:ln w="9525">
            <a:solidFill>
              <a:srgbClr val="000000"/>
            </a:solidFill>
            <a:round/>
            <a:headEnd/>
            <a:tailEnd/>
          </a:ln>
        </p:spPr>
        <p:txBody>
          <a:bodyPr/>
          <a:lstStyle/>
          <a:p>
            <a:pPr algn="ctr"/>
            <a:r>
              <a:rPr lang="en-US"/>
              <a:t>Attribute 2</a:t>
            </a:r>
          </a:p>
        </p:txBody>
      </p:sp>
      <p:cxnSp>
        <p:nvCxnSpPr>
          <p:cNvPr id="8202" name="Straight Connector 20"/>
          <p:cNvCxnSpPr>
            <a:cxnSpLocks noChangeShapeType="1"/>
            <a:stCxn id="8198" idx="2"/>
            <a:endCxn id="10" idx="3"/>
          </p:cNvCxnSpPr>
          <p:nvPr/>
        </p:nvCxnSpPr>
        <p:spPr bwMode="auto">
          <a:xfrm rot="10800000" flipV="1">
            <a:off x="4495800" y="2408238"/>
            <a:ext cx="566738" cy="487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3" name="Straight Connector 23"/>
          <p:cNvCxnSpPr>
            <a:cxnSpLocks noChangeShapeType="1"/>
            <a:stCxn id="8199" idx="2"/>
            <a:endCxn id="10" idx="3"/>
          </p:cNvCxnSpPr>
          <p:nvPr/>
        </p:nvCxnSpPr>
        <p:spPr bwMode="auto">
          <a:xfrm rot="10800000">
            <a:off x="4495800" y="2895600"/>
            <a:ext cx="566738" cy="1222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4" name="Straight Connector 27"/>
          <p:cNvCxnSpPr>
            <a:cxnSpLocks noChangeShapeType="1"/>
            <a:stCxn id="10" idx="2"/>
            <a:endCxn id="8197" idx="0"/>
          </p:cNvCxnSpPr>
          <p:nvPr/>
        </p:nvCxnSpPr>
        <p:spPr bwMode="auto">
          <a:xfrm rot="16200000" flipH="1">
            <a:off x="3295650" y="2800350"/>
            <a:ext cx="533400" cy="1638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5" name="Straight Connector 30"/>
          <p:cNvCxnSpPr>
            <a:cxnSpLocks noChangeShapeType="1"/>
            <a:endCxn id="8197" idx="2"/>
          </p:cNvCxnSpPr>
          <p:nvPr/>
        </p:nvCxnSpPr>
        <p:spPr bwMode="auto">
          <a:xfrm rot="10800000">
            <a:off x="4381500" y="4360863"/>
            <a:ext cx="1257300" cy="4397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6" name="Straight Connector 33"/>
          <p:cNvCxnSpPr>
            <a:cxnSpLocks noChangeShapeType="1"/>
            <a:stCxn id="8200" idx="6"/>
            <a:endCxn id="11" idx="1"/>
          </p:cNvCxnSpPr>
          <p:nvPr/>
        </p:nvCxnSpPr>
        <p:spPr bwMode="auto">
          <a:xfrm>
            <a:off x="2938463" y="4618038"/>
            <a:ext cx="795337" cy="639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207" name="Straight Connector 39"/>
          <p:cNvCxnSpPr>
            <a:cxnSpLocks noChangeShapeType="1"/>
            <a:stCxn id="8201" idx="6"/>
            <a:endCxn id="11" idx="1"/>
          </p:cNvCxnSpPr>
          <p:nvPr/>
        </p:nvCxnSpPr>
        <p:spPr bwMode="auto">
          <a:xfrm flipV="1">
            <a:off x="2938463" y="5257800"/>
            <a:ext cx="795337" cy="301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4A6F49C5-E3B4-4DAC-A88C-B7DF53F7B21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FRBR Entities</a:t>
            </a:r>
          </a:p>
        </p:txBody>
      </p:sp>
      <p:sp>
        <p:nvSpPr>
          <p:cNvPr id="11267" name="Content Placeholder 2"/>
          <p:cNvSpPr>
            <a:spLocks noGrp="1"/>
          </p:cNvSpPr>
          <p:nvPr>
            <p:ph idx="1"/>
          </p:nvPr>
        </p:nvSpPr>
        <p:spPr/>
        <p:txBody>
          <a:bodyPr/>
          <a:lstStyle/>
          <a:p>
            <a:pPr eaLnBrk="1" hangingPunct="1"/>
            <a:r>
              <a:rPr lang="en-US" sz="2400" smtClean="0"/>
              <a:t>Group 1: The products of intellectual or artistic endeavor. Sometimes called “the primary entities.”</a:t>
            </a:r>
          </a:p>
          <a:p>
            <a:pPr lvl="1" eaLnBrk="1" hangingPunct="1"/>
            <a:r>
              <a:rPr lang="en-US" sz="2400" b="1" smtClean="0"/>
              <a:t>Work</a:t>
            </a:r>
            <a:r>
              <a:rPr lang="en-US" sz="2400" smtClean="0"/>
              <a:t>: a distinct intellectual or artistic creation</a:t>
            </a:r>
          </a:p>
          <a:p>
            <a:pPr lvl="1" eaLnBrk="1" hangingPunct="1"/>
            <a:r>
              <a:rPr lang="en-US" sz="2400" b="1" smtClean="0"/>
              <a:t>Expression</a:t>
            </a:r>
            <a:r>
              <a:rPr lang="en-US" sz="2400" smtClean="0"/>
              <a:t>: the intellectual or artistic realization of a </a:t>
            </a:r>
            <a:r>
              <a:rPr lang="en-US" sz="2400" i="1" smtClean="0"/>
              <a:t>work </a:t>
            </a:r>
            <a:r>
              <a:rPr lang="en-US" sz="2400" smtClean="0"/>
              <a:t>in some form (e.g. alpha-numeric, musical notation)</a:t>
            </a:r>
          </a:p>
          <a:p>
            <a:pPr lvl="1" eaLnBrk="1" hangingPunct="1"/>
            <a:r>
              <a:rPr lang="en-US" sz="2400" b="1" smtClean="0"/>
              <a:t>Manifestation</a:t>
            </a:r>
            <a:r>
              <a:rPr lang="en-US" sz="2400" smtClean="0"/>
              <a:t>: the physical embodiment of an </a:t>
            </a:r>
            <a:r>
              <a:rPr lang="en-US" sz="2400" i="1" smtClean="0"/>
              <a:t>expression</a:t>
            </a:r>
            <a:r>
              <a:rPr lang="en-US" sz="2400" smtClean="0"/>
              <a:t> (e.g. a print publication)</a:t>
            </a:r>
            <a:endParaRPr lang="en-US" sz="2400" i="1" smtClean="0"/>
          </a:p>
          <a:p>
            <a:pPr lvl="1" eaLnBrk="1" hangingPunct="1"/>
            <a:r>
              <a:rPr lang="en-US" sz="2400" b="1" smtClean="0"/>
              <a:t>Item</a:t>
            </a:r>
            <a:r>
              <a:rPr lang="en-US" sz="2400" smtClean="0"/>
              <a:t>: a copy of a </a:t>
            </a:r>
            <a:r>
              <a:rPr lang="en-US" sz="2400" i="1" smtClean="0"/>
              <a:t>manifestation</a:t>
            </a:r>
            <a:endParaRPr lang="en-US" sz="2400" smtClean="0"/>
          </a:p>
        </p:txBody>
      </p:sp>
      <p:sp>
        <p:nvSpPr>
          <p:cNvPr id="12292" name="Slide Number Placeholder 4"/>
          <p:cNvSpPr>
            <a:spLocks noGrp="1"/>
          </p:cNvSpPr>
          <p:nvPr>
            <p:ph type="sldNum" sz="quarter" idx="12"/>
          </p:nvPr>
        </p:nvSpPr>
        <p:spPr>
          <a:xfrm>
            <a:off x="457200" y="6245225"/>
            <a:ext cx="2133600" cy="476250"/>
          </a:xfrm>
        </p:spPr>
        <p:txBody>
          <a:bodyPr/>
          <a:lstStyle/>
          <a:p>
            <a:pPr algn="l">
              <a:defRPr/>
            </a:pPr>
            <a:fld id="{C87BA132-44A5-427A-8CAE-A7A6060AC3F9}" type="slidenum">
              <a:rPr lang="en-US" smtClean="0"/>
              <a:pPr algn="l">
                <a:defRPr/>
              </a:pPr>
              <a:t>8</a:t>
            </a:fld>
            <a:endParaRPr lang="en-US" smtClean="0"/>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FRBR Entities</a:t>
            </a:r>
          </a:p>
        </p:txBody>
      </p:sp>
      <p:sp>
        <p:nvSpPr>
          <p:cNvPr id="12291" name="Content Placeholder 2"/>
          <p:cNvSpPr>
            <a:spLocks noGrp="1"/>
          </p:cNvSpPr>
          <p:nvPr>
            <p:ph idx="1"/>
          </p:nvPr>
        </p:nvSpPr>
        <p:spPr>
          <a:xfrm>
            <a:off x="381000" y="1524000"/>
            <a:ext cx="8229600" cy="4191000"/>
          </a:xfrm>
        </p:spPr>
        <p:txBody>
          <a:bodyPr/>
          <a:lstStyle/>
          <a:p>
            <a:r>
              <a:rPr lang="en-US" smtClean="0"/>
              <a:t>Group 1 (“Primary entities”)</a:t>
            </a:r>
          </a:p>
          <a:p>
            <a:pPr lvl="1"/>
            <a:r>
              <a:rPr lang="en-US" smtClean="0"/>
              <a:t>Work </a:t>
            </a:r>
          </a:p>
          <a:p>
            <a:pPr lvl="1"/>
            <a:endParaRPr lang="en-US" smtClean="0"/>
          </a:p>
          <a:p>
            <a:pPr lvl="1"/>
            <a:r>
              <a:rPr lang="en-US" smtClean="0"/>
              <a:t>Expression</a:t>
            </a:r>
          </a:p>
          <a:p>
            <a:pPr lvl="1"/>
            <a:endParaRPr lang="en-US" smtClean="0"/>
          </a:p>
          <a:p>
            <a:pPr lvl="1"/>
            <a:r>
              <a:rPr lang="en-US" smtClean="0"/>
              <a:t>Manifestation</a:t>
            </a:r>
          </a:p>
          <a:p>
            <a:pPr lvl="1"/>
            <a:endParaRPr lang="en-US" smtClean="0"/>
          </a:p>
          <a:p>
            <a:pPr lvl="1"/>
            <a:r>
              <a:rPr lang="en-US" smtClean="0"/>
              <a:t>Item</a:t>
            </a:r>
          </a:p>
        </p:txBody>
      </p:sp>
      <p:sp>
        <p:nvSpPr>
          <p:cNvPr id="4" name="Flowchart: Process 3"/>
          <p:cNvSpPr/>
          <p:nvPr/>
        </p:nvSpPr>
        <p:spPr>
          <a:xfrm>
            <a:off x="5372100" y="2133600"/>
            <a:ext cx="1295400" cy="609600"/>
          </a:xfrm>
          <a:prstGeom prst="flowChartProcess">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i="1" dirty="0">
                <a:solidFill>
                  <a:schemeClr val="tx1"/>
                </a:solidFill>
              </a:rPr>
              <a:t>Gone with the wind</a:t>
            </a:r>
          </a:p>
        </p:txBody>
      </p:sp>
      <p:sp>
        <p:nvSpPr>
          <p:cNvPr id="5" name="Rectangle 4"/>
          <p:cNvSpPr/>
          <p:nvPr/>
        </p:nvSpPr>
        <p:spPr>
          <a:xfrm>
            <a:off x="6705600" y="3009900"/>
            <a:ext cx="20574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German translation of </a:t>
            </a:r>
            <a:r>
              <a:rPr lang="en-US" sz="1400" i="1" dirty="0">
                <a:solidFill>
                  <a:schemeClr val="tx1"/>
                </a:solidFill>
              </a:rPr>
              <a:t>Gone with the wind</a:t>
            </a:r>
            <a:endParaRPr lang="en-US" sz="1400" dirty="0">
              <a:solidFill>
                <a:schemeClr val="tx1"/>
              </a:solidFill>
            </a:endParaRPr>
          </a:p>
        </p:txBody>
      </p:sp>
      <p:sp>
        <p:nvSpPr>
          <p:cNvPr id="6" name="Rectangle 5"/>
          <p:cNvSpPr/>
          <p:nvPr/>
        </p:nvSpPr>
        <p:spPr>
          <a:xfrm>
            <a:off x="3467100" y="3009900"/>
            <a:ext cx="2133600" cy="609600"/>
          </a:xfrm>
          <a:prstGeom prst="rect">
            <a:avLst/>
          </a:prstGeom>
          <a:solidFill>
            <a:schemeClr val="accent1">
              <a:lumMod val="40000"/>
              <a:lumOff val="60000"/>
            </a:schemeClr>
          </a:solidFill>
          <a:ln w="952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Original English text of </a:t>
            </a:r>
            <a:r>
              <a:rPr lang="en-US" sz="1400" i="1" dirty="0">
                <a:solidFill>
                  <a:schemeClr val="tx1"/>
                </a:solidFill>
              </a:rPr>
              <a:t>Gone with the wind</a:t>
            </a:r>
            <a:endParaRPr lang="en-US" sz="1400" dirty="0">
              <a:solidFill>
                <a:schemeClr val="tx1"/>
              </a:solidFill>
            </a:endParaRPr>
          </a:p>
        </p:txBody>
      </p:sp>
      <p:sp>
        <p:nvSpPr>
          <p:cNvPr id="7" name="Rectangle 6"/>
          <p:cNvSpPr/>
          <p:nvPr/>
        </p:nvSpPr>
        <p:spPr>
          <a:xfrm>
            <a:off x="3505200" y="39243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1936 publication by Macmillan</a:t>
            </a:r>
          </a:p>
        </p:txBody>
      </p:sp>
      <p:sp>
        <p:nvSpPr>
          <p:cNvPr id="8" name="Rectangle 7"/>
          <p:cNvSpPr/>
          <p:nvPr/>
        </p:nvSpPr>
        <p:spPr>
          <a:xfrm>
            <a:off x="6667500" y="40767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1937 publication of German translation by Bertelsmann</a:t>
            </a:r>
          </a:p>
        </p:txBody>
      </p:sp>
      <p:sp>
        <p:nvSpPr>
          <p:cNvPr id="9" name="Rectangle 8"/>
          <p:cNvSpPr/>
          <p:nvPr/>
        </p:nvSpPr>
        <p:spPr>
          <a:xfrm>
            <a:off x="3886200" y="44577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2006 publication by Scribner</a:t>
            </a:r>
          </a:p>
        </p:txBody>
      </p:sp>
      <p:sp>
        <p:nvSpPr>
          <p:cNvPr id="10" name="Rectangle 9"/>
          <p:cNvSpPr/>
          <p:nvPr/>
        </p:nvSpPr>
        <p:spPr>
          <a:xfrm>
            <a:off x="2133600" y="52197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1 of five BYU copies of 1936 publication (31197011774061)</a:t>
            </a:r>
          </a:p>
        </p:txBody>
      </p:sp>
      <p:sp>
        <p:nvSpPr>
          <p:cNvPr id="11" name="Rectangle 10"/>
          <p:cNvSpPr/>
          <p:nvPr/>
        </p:nvSpPr>
        <p:spPr>
          <a:xfrm>
            <a:off x="3924300" y="54864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BYU copy of 2006 publication (31197226590575)</a:t>
            </a:r>
          </a:p>
        </p:txBody>
      </p:sp>
      <p:sp>
        <p:nvSpPr>
          <p:cNvPr id="12" name="Rectangle 11"/>
          <p:cNvSpPr/>
          <p:nvPr/>
        </p:nvSpPr>
        <p:spPr>
          <a:xfrm>
            <a:off x="6667500" y="5067300"/>
            <a:ext cx="2133600" cy="609600"/>
          </a:xfrm>
          <a:prstGeom prst="rect">
            <a:avLst/>
          </a:prstGeom>
          <a:solidFill>
            <a:schemeClr val="accent1">
              <a:lumMod val="40000"/>
              <a:lumOff val="6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chemeClr val="tx1"/>
                </a:solidFill>
              </a:rPr>
              <a:t>BYU copy of 1937 publication (31197222656115)</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3884</TotalTime>
  <Words>7308</Words>
  <Application>Microsoft Office PowerPoint</Application>
  <PresentationFormat>On-screen Show (4:3)</PresentationFormat>
  <Paragraphs>633</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Office Theme</vt:lpstr>
      <vt:lpstr>Module 1 RDA Basics FRBR, RDA and Authority Work  </vt:lpstr>
      <vt:lpstr>FRBR</vt:lpstr>
      <vt:lpstr>FRAD &amp; FRSAD</vt:lpstr>
      <vt:lpstr>FRBR</vt:lpstr>
      <vt:lpstr>Entity-Relationship Model</vt:lpstr>
      <vt:lpstr>Entity-Relationship Diagramming</vt:lpstr>
      <vt:lpstr>Entity-Relationship Diagramming</vt:lpstr>
      <vt:lpstr>FRBR Entities</vt:lpstr>
      <vt:lpstr>FRBR Entities</vt:lpstr>
      <vt:lpstr>FRBR Relationships (Group 1)</vt:lpstr>
      <vt:lpstr>FRBR Relationships</vt:lpstr>
      <vt:lpstr>FRBR/FRAD Entities</vt:lpstr>
      <vt:lpstr>FRBR Entities</vt:lpstr>
      <vt:lpstr>PowerPoint Presentation</vt:lpstr>
      <vt:lpstr>In this workshop we will be learning about authority records for FRBR Group 1 and 2 entities.</vt:lpstr>
      <vt:lpstr>FRBR Entities not covered in this workshop</vt:lpstr>
      <vt:lpstr>FRBR Entities</vt:lpstr>
      <vt:lpstr>FRBR Group 3 Relationships</vt:lpstr>
      <vt:lpstr>FRBR/RDA Attributes</vt:lpstr>
      <vt:lpstr>Please log in to RDA</vt:lpstr>
      <vt:lpstr>PowerPoint Presentation</vt:lpstr>
      <vt:lpstr>Person Entity Attributes</vt:lpstr>
      <vt:lpstr>Person Entity Attributes (MARC)</vt:lpstr>
      <vt:lpstr>PowerPoint Presentation</vt:lpstr>
      <vt:lpstr>Work Entity Attributes</vt:lpstr>
      <vt:lpstr>Work Entity Attributes  (Current MARC Practice)</vt:lpstr>
      <vt:lpstr>Entity-Relationship Linking</vt:lpstr>
      <vt:lpstr>Linking in MARC</vt:lpstr>
      <vt:lpstr>FRBR/Entity-Relationship structure</vt:lpstr>
      <vt:lpstr>The LC/NACO Authority File</vt:lpstr>
      <vt:lpstr>Major revisions to the NACO Authority File</vt:lpstr>
      <vt:lpstr>Major revisions to the NACO Authority File</vt:lpstr>
      <vt:lpstr>Major revisions to the NACO Authority File</vt:lpstr>
      <vt:lpstr>How do I recognize an RDA record?</vt:lpstr>
      <vt:lpstr>PowerPoint Presentation</vt:lpstr>
      <vt:lpstr>PowerPoint Presentation</vt:lpstr>
      <vt:lpstr>PowerPoint Presentation</vt:lpstr>
      <vt:lpstr>PowerPoint Presentation</vt:lpstr>
      <vt:lpstr>New Elements: Authority</vt:lpstr>
      <vt:lpstr>Searching by attribute in OCLC AF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392</cp:revision>
  <dcterms:created xsi:type="dcterms:W3CDTF">2009-02-12T16:45:06Z</dcterms:created>
  <dcterms:modified xsi:type="dcterms:W3CDTF">2015-04-22T22:06:07Z</dcterms:modified>
</cp:coreProperties>
</file>