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4" r:id="rId3"/>
    <p:sldMasterId id="2147483696" r:id="rId4"/>
  </p:sldMasterIdLst>
  <p:notesMasterIdLst>
    <p:notesMasterId r:id="rId309"/>
  </p:notesMasterIdLst>
  <p:sldIdLst>
    <p:sldId id="470" r:id="rId5"/>
    <p:sldId id="257" r:id="rId6"/>
    <p:sldId id="275" r:id="rId7"/>
    <p:sldId id="512" r:id="rId8"/>
    <p:sldId id="534" r:id="rId9"/>
    <p:sldId id="329" r:id="rId10"/>
    <p:sldId id="328" r:id="rId11"/>
    <p:sldId id="513" r:id="rId12"/>
    <p:sldId id="519" r:id="rId13"/>
    <p:sldId id="514" r:id="rId14"/>
    <p:sldId id="516" r:id="rId15"/>
    <p:sldId id="515" r:id="rId16"/>
    <p:sldId id="517" r:id="rId17"/>
    <p:sldId id="521" r:id="rId18"/>
    <p:sldId id="703" r:id="rId19"/>
    <p:sldId id="518" r:id="rId20"/>
    <p:sldId id="523" r:id="rId21"/>
    <p:sldId id="707" r:id="rId22"/>
    <p:sldId id="520" r:id="rId23"/>
    <p:sldId id="704" r:id="rId24"/>
    <p:sldId id="526" r:id="rId25"/>
    <p:sldId id="528" r:id="rId26"/>
    <p:sldId id="531" r:id="rId27"/>
    <p:sldId id="532" r:id="rId28"/>
    <p:sldId id="533" r:id="rId29"/>
    <p:sldId id="529" r:id="rId30"/>
    <p:sldId id="530" r:id="rId31"/>
    <p:sldId id="522" r:id="rId32"/>
    <p:sldId id="535" r:id="rId33"/>
    <p:sldId id="527" r:id="rId34"/>
    <p:sldId id="524" r:id="rId35"/>
    <p:sldId id="525" r:id="rId36"/>
    <p:sldId id="536" r:id="rId37"/>
    <p:sldId id="330" r:id="rId38"/>
    <p:sldId id="331" r:id="rId39"/>
    <p:sldId id="537" r:id="rId40"/>
    <p:sldId id="538" r:id="rId41"/>
    <p:sldId id="543" r:id="rId42"/>
    <p:sldId id="332" r:id="rId43"/>
    <p:sldId id="539" r:id="rId44"/>
    <p:sldId id="541" r:id="rId45"/>
    <p:sldId id="542" r:id="rId46"/>
    <p:sldId id="540" r:id="rId47"/>
    <p:sldId id="333" r:id="rId48"/>
    <p:sldId id="334" r:id="rId49"/>
    <p:sldId id="336" r:id="rId50"/>
    <p:sldId id="335" r:id="rId51"/>
    <p:sldId id="337" r:id="rId52"/>
    <p:sldId id="561" r:id="rId53"/>
    <p:sldId id="356" r:id="rId54"/>
    <p:sldId id="545" r:id="rId55"/>
    <p:sldId id="338" r:id="rId56"/>
    <p:sldId id="364" r:id="rId57"/>
    <p:sldId id="270" r:id="rId58"/>
    <p:sldId id="684" r:id="rId59"/>
    <p:sldId id="685" r:id="rId60"/>
    <p:sldId id="687" r:id="rId61"/>
    <p:sldId id="688" r:id="rId62"/>
    <p:sldId id="690" r:id="rId63"/>
    <p:sldId id="691" r:id="rId64"/>
    <p:sldId id="686" r:id="rId65"/>
    <p:sldId id="692" r:id="rId66"/>
    <p:sldId id="693" r:id="rId67"/>
    <p:sldId id="699" r:id="rId68"/>
    <p:sldId id="700" r:id="rId69"/>
    <p:sldId id="709" r:id="rId70"/>
    <p:sldId id="701" r:id="rId71"/>
    <p:sldId id="340" r:id="rId72"/>
    <p:sldId id="266" r:id="rId73"/>
    <p:sldId id="341" r:id="rId74"/>
    <p:sldId id="259" r:id="rId75"/>
    <p:sldId id="710" r:id="rId76"/>
    <p:sldId id="272" r:id="rId77"/>
    <p:sldId id="547" r:id="rId78"/>
    <p:sldId id="548" r:id="rId79"/>
    <p:sldId id="549" r:id="rId80"/>
    <p:sldId id="551" r:id="rId81"/>
    <p:sldId id="271" r:id="rId82"/>
    <p:sldId id="550" r:id="rId83"/>
    <p:sldId id="339" r:id="rId84"/>
    <p:sldId id="553" r:id="rId85"/>
    <p:sldId id="557" r:id="rId86"/>
    <p:sldId id="558" r:id="rId87"/>
    <p:sldId id="267" r:id="rId88"/>
    <p:sldId id="276" r:id="rId89"/>
    <p:sldId id="559" r:id="rId90"/>
    <p:sldId id="268" r:id="rId91"/>
    <p:sldId id="560" r:id="rId92"/>
    <p:sldId id="562" r:id="rId93"/>
    <p:sldId id="289" r:id="rId94"/>
    <p:sldId id="346" r:id="rId95"/>
    <p:sldId id="563" r:id="rId96"/>
    <p:sldId id="564" r:id="rId97"/>
    <p:sldId id="347" r:id="rId98"/>
    <p:sldId id="348" r:id="rId99"/>
    <p:sldId id="554" r:id="rId100"/>
    <p:sldId id="555" r:id="rId101"/>
    <p:sldId id="556" r:id="rId102"/>
    <p:sldId id="269" r:id="rId103"/>
    <p:sldId id="277" r:id="rId104"/>
    <p:sldId id="278" r:id="rId105"/>
    <p:sldId id="349" r:id="rId106"/>
    <p:sldId id="350" r:id="rId107"/>
    <p:sldId id="705" r:id="rId108"/>
    <p:sldId id="565" r:id="rId109"/>
    <p:sldId id="566" r:id="rId110"/>
    <p:sldId id="324" r:id="rId111"/>
    <p:sldId id="325" r:id="rId112"/>
    <p:sldId id="351" r:id="rId113"/>
    <p:sldId id="567" r:id="rId114"/>
    <p:sldId id="568" r:id="rId115"/>
    <p:sldId id="569" r:id="rId116"/>
    <p:sldId id="570" r:id="rId117"/>
    <p:sldId id="571" r:id="rId118"/>
    <p:sldId id="307" r:id="rId119"/>
    <p:sldId id="353" r:id="rId120"/>
    <p:sldId id="354" r:id="rId121"/>
    <p:sldId id="572" r:id="rId122"/>
    <p:sldId id="308" r:id="rId123"/>
    <p:sldId id="357" r:id="rId124"/>
    <p:sldId id="573" r:id="rId125"/>
    <p:sldId id="309" r:id="rId126"/>
    <p:sldId id="360" r:id="rId127"/>
    <p:sldId id="310" r:id="rId128"/>
    <p:sldId id="362" r:id="rId129"/>
    <p:sldId id="311" r:id="rId130"/>
    <p:sldId id="508" r:id="rId131"/>
    <p:sldId id="708" r:id="rId132"/>
    <p:sldId id="485" r:id="rId133"/>
    <p:sldId id="486" r:id="rId134"/>
    <p:sldId id="487" r:id="rId135"/>
    <p:sldId id="490" r:id="rId136"/>
    <p:sldId id="503" r:id="rId137"/>
    <p:sldId id="574" r:id="rId138"/>
    <p:sldId id="498" r:id="rId139"/>
    <p:sldId id="497" r:id="rId140"/>
    <p:sldId id="575" r:id="rId141"/>
    <p:sldId id="576" r:id="rId142"/>
    <p:sldId id="577" r:id="rId143"/>
    <p:sldId id="578" r:id="rId144"/>
    <p:sldId id="579" r:id="rId145"/>
    <p:sldId id="580" r:id="rId146"/>
    <p:sldId id="583" r:id="rId147"/>
    <p:sldId id="581" r:id="rId148"/>
    <p:sldId id="582" r:id="rId149"/>
    <p:sldId id="584" r:id="rId150"/>
    <p:sldId id="585" r:id="rId151"/>
    <p:sldId id="587" r:id="rId152"/>
    <p:sldId id="586" r:id="rId153"/>
    <p:sldId id="588" r:id="rId154"/>
    <p:sldId id="590" r:id="rId155"/>
    <p:sldId id="589" r:id="rId156"/>
    <p:sldId id="591" r:id="rId157"/>
    <p:sldId id="592" r:id="rId158"/>
    <p:sldId id="593" r:id="rId159"/>
    <p:sldId id="594" r:id="rId160"/>
    <p:sldId id="595" r:id="rId161"/>
    <p:sldId id="596" r:id="rId162"/>
    <p:sldId id="597" r:id="rId163"/>
    <p:sldId id="599" r:id="rId164"/>
    <p:sldId id="598" r:id="rId165"/>
    <p:sldId id="600" r:id="rId166"/>
    <p:sldId id="601" r:id="rId167"/>
    <p:sldId id="602" r:id="rId168"/>
    <p:sldId id="603" r:id="rId169"/>
    <p:sldId id="604" r:id="rId170"/>
    <p:sldId id="606" r:id="rId171"/>
    <p:sldId id="605" r:id="rId172"/>
    <p:sldId id="607" r:id="rId173"/>
    <p:sldId id="609" r:id="rId174"/>
    <p:sldId id="608" r:id="rId175"/>
    <p:sldId id="711" r:id="rId176"/>
    <p:sldId id="712" r:id="rId177"/>
    <p:sldId id="713" r:id="rId178"/>
    <p:sldId id="363" r:id="rId179"/>
    <p:sldId id="610" r:id="rId180"/>
    <p:sldId id="611" r:id="rId181"/>
    <p:sldId id="702" r:id="rId182"/>
    <p:sldId id="612" r:id="rId183"/>
    <p:sldId id="613" r:id="rId184"/>
    <p:sldId id="615" r:id="rId185"/>
    <p:sldId id="614" r:id="rId186"/>
    <p:sldId id="365" r:id="rId187"/>
    <p:sldId id="366" r:id="rId188"/>
    <p:sldId id="367" r:id="rId189"/>
    <p:sldId id="368" r:id="rId190"/>
    <p:sldId id="616" r:id="rId191"/>
    <p:sldId id="617" r:id="rId192"/>
    <p:sldId id="618" r:id="rId193"/>
    <p:sldId id="619" r:id="rId194"/>
    <p:sldId id="620" r:id="rId195"/>
    <p:sldId id="621" r:id="rId196"/>
    <p:sldId id="622" r:id="rId197"/>
    <p:sldId id="623" r:id="rId198"/>
    <p:sldId id="624" r:id="rId199"/>
    <p:sldId id="386" r:id="rId200"/>
    <p:sldId id="312" r:id="rId201"/>
    <p:sldId id="370" r:id="rId202"/>
    <p:sldId id="371" r:id="rId203"/>
    <p:sldId id="313" r:id="rId204"/>
    <p:sldId id="502" r:id="rId205"/>
    <p:sldId id="373" r:id="rId206"/>
    <p:sldId id="314" r:id="rId207"/>
    <p:sldId id="374" r:id="rId208"/>
    <p:sldId id="315" r:id="rId209"/>
    <p:sldId id="625" r:id="rId210"/>
    <p:sldId id="375" r:id="rId211"/>
    <p:sldId id="376" r:id="rId212"/>
    <p:sldId id="377" r:id="rId213"/>
    <p:sldId id="672" r:id="rId214"/>
    <p:sldId id="674" r:id="rId215"/>
    <p:sldId id="675" r:id="rId216"/>
    <p:sldId id="676" r:id="rId217"/>
    <p:sldId id="677" r:id="rId218"/>
    <p:sldId id="298" r:id="rId219"/>
    <p:sldId id="260" r:id="rId220"/>
    <p:sldId id="261" r:id="rId221"/>
    <p:sldId id="393" r:id="rId222"/>
    <p:sldId id="281" r:id="rId223"/>
    <p:sldId id="471" r:id="rId224"/>
    <p:sldId id="626" r:id="rId225"/>
    <p:sldId id="627" r:id="rId226"/>
    <p:sldId id="392" r:id="rId227"/>
    <p:sldId id="394" r:id="rId228"/>
    <p:sldId id="442" r:id="rId229"/>
    <p:sldId id="628" r:id="rId230"/>
    <p:sldId id="629" r:id="rId231"/>
    <p:sldId id="263" r:id="rId232"/>
    <p:sldId id="462" r:id="rId233"/>
    <p:sldId id="463" r:id="rId234"/>
    <p:sldId id="465" r:id="rId235"/>
    <p:sldId id="466" r:id="rId236"/>
    <p:sldId id="630" r:id="rId237"/>
    <p:sldId id="279" r:id="rId238"/>
    <p:sldId id="280" r:id="rId239"/>
    <p:sldId id="434" r:id="rId240"/>
    <p:sldId id="631" r:id="rId241"/>
    <p:sldId id="632" r:id="rId242"/>
    <p:sldId id="633" r:id="rId243"/>
    <p:sldId id="634" r:id="rId244"/>
    <p:sldId id="635" r:id="rId245"/>
    <p:sldId id="636" r:id="rId246"/>
    <p:sldId id="637" r:id="rId247"/>
    <p:sldId id="638" r:id="rId248"/>
    <p:sldId id="639" r:id="rId249"/>
    <p:sldId id="640" r:id="rId250"/>
    <p:sldId id="641" r:id="rId251"/>
    <p:sldId id="446" r:id="rId252"/>
    <p:sldId id="447" r:id="rId253"/>
    <p:sldId id="642" r:id="rId254"/>
    <p:sldId id="643" r:id="rId255"/>
    <p:sldId id="644" r:id="rId256"/>
    <p:sldId id="645" r:id="rId257"/>
    <p:sldId id="649" r:id="rId258"/>
    <p:sldId id="646" r:id="rId259"/>
    <p:sldId id="664" r:id="rId260"/>
    <p:sldId id="665" r:id="rId261"/>
    <p:sldId id="694" r:id="rId262"/>
    <p:sldId id="650" r:id="rId263"/>
    <p:sldId id="647" r:id="rId264"/>
    <p:sldId id="652" r:id="rId265"/>
    <p:sldId id="696" r:id="rId266"/>
    <p:sldId id="695" r:id="rId267"/>
    <p:sldId id="651" r:id="rId268"/>
    <p:sldId id="399" r:id="rId269"/>
    <p:sldId id="416" r:id="rId270"/>
    <p:sldId id="400" r:id="rId271"/>
    <p:sldId id="654" r:id="rId272"/>
    <p:sldId id="655" r:id="rId273"/>
    <p:sldId id="417" r:id="rId274"/>
    <p:sldId id="401" r:id="rId275"/>
    <p:sldId id="418" r:id="rId276"/>
    <p:sldId id="420" r:id="rId277"/>
    <p:sldId id="421" r:id="rId278"/>
    <p:sldId id="661" r:id="rId279"/>
    <p:sldId id="662" r:id="rId280"/>
    <p:sldId id="657" r:id="rId281"/>
    <p:sldId id="658" r:id="rId282"/>
    <p:sldId id="659" r:id="rId283"/>
    <p:sldId id="660" r:id="rId284"/>
    <p:sldId id="678" r:id="rId285"/>
    <p:sldId id="679" r:id="rId286"/>
    <p:sldId id="423" r:id="rId287"/>
    <p:sldId id="656" r:id="rId288"/>
    <p:sldId id="681" r:id="rId289"/>
    <p:sldId id="682" r:id="rId290"/>
    <p:sldId id="683" r:id="rId291"/>
    <p:sldId id="484" r:id="rId292"/>
    <p:sldId id="459" r:id="rId293"/>
    <p:sldId id="666" r:id="rId294"/>
    <p:sldId id="460" r:id="rId295"/>
    <p:sldId id="409" r:id="rId296"/>
    <p:sldId id="509" r:id="rId297"/>
    <p:sldId id="706" r:id="rId298"/>
    <p:sldId id="667" r:id="rId299"/>
    <p:sldId id="668" r:id="rId300"/>
    <p:sldId id="669" r:id="rId301"/>
    <p:sldId id="670" r:id="rId302"/>
    <p:sldId id="671" r:id="rId303"/>
    <p:sldId id="411" r:id="rId304"/>
    <p:sldId id="511" r:id="rId305"/>
    <p:sldId id="697" r:id="rId306"/>
    <p:sldId id="698" r:id="rId307"/>
    <p:sldId id="414" r:id="rId308"/>
  </p:sldIdLst>
  <p:sldSz cx="9144000" cy="6858000" type="screen4x3"/>
  <p:notesSz cx="7026275" cy="93122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Maxwell" initials="RM" lastIdx="5" clrIdx="0">
    <p:extLst>
      <p:ext uri="{19B8F6BF-5375-455C-9EA6-DF929625EA0E}">
        <p15:presenceInfo xmlns:p15="http://schemas.microsoft.com/office/powerpoint/2012/main" userId="S-1-5-21-213226363-371733006-173644503-41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autoAdjust="0"/>
    <p:restoredTop sz="81090" autoAdjust="0"/>
  </p:normalViewPr>
  <p:slideViewPr>
    <p:cSldViewPr>
      <p:cViewPr varScale="1">
        <p:scale>
          <a:sx n="86" d="100"/>
          <a:sy n="86" d="100"/>
        </p:scale>
        <p:origin x="99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2862"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287" Type="http://schemas.openxmlformats.org/officeDocument/2006/relationships/slide" Target="slides/slide283.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slide" Target="slides/slide278.xml"/><Relationship Id="rId312"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slide" Target="slides/slide298.xml"/><Relationship Id="rId307" Type="http://schemas.openxmlformats.org/officeDocument/2006/relationships/slide" Target="slides/slide30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commentAuthors" Target="commentAuthors.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presProps" Target="presProp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lIns="93360" tIns="46680" rIns="93360" bIns="4668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9863" y="0"/>
            <a:ext cx="3044825" cy="465138"/>
          </a:xfrm>
          <a:prstGeom prst="rect">
            <a:avLst/>
          </a:prstGeom>
        </p:spPr>
        <p:txBody>
          <a:bodyPr vert="horz" lIns="93360" tIns="46680" rIns="93360" bIns="46680" rtlCol="0"/>
          <a:lstStyle>
            <a:lvl1pPr algn="r" fontAlgn="auto">
              <a:spcBef>
                <a:spcPts val="0"/>
              </a:spcBef>
              <a:spcAft>
                <a:spcPts val="0"/>
              </a:spcAft>
              <a:defRPr sz="1200">
                <a:latin typeface="+mn-lt"/>
                <a:cs typeface="+mn-cs"/>
              </a:defRPr>
            </a:lvl1pPr>
          </a:lstStyle>
          <a:p>
            <a:pPr>
              <a:defRPr/>
            </a:pPr>
            <a:fld id="{9446AE11-0C0D-481C-A289-CD506B7E9686}" type="datetimeFigureOut">
              <a:rPr lang="en-US"/>
              <a:pPr>
                <a:defRPr/>
              </a:pPr>
              <a:t>3/21/2017</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pPr lvl="0"/>
            <a:endParaRPr lang="en-US" noProof="0"/>
          </a:p>
        </p:txBody>
      </p:sp>
      <p:sp>
        <p:nvSpPr>
          <p:cNvPr id="5" name="Notes Placeholder 4"/>
          <p:cNvSpPr>
            <a:spLocks noGrp="1"/>
          </p:cNvSpPr>
          <p:nvPr>
            <p:ph type="body" sz="quarter" idx="3"/>
          </p:nvPr>
        </p:nvSpPr>
        <p:spPr>
          <a:xfrm>
            <a:off x="703263" y="4422775"/>
            <a:ext cx="5619750" cy="4191000"/>
          </a:xfrm>
          <a:prstGeom prst="rect">
            <a:avLst/>
          </a:prstGeom>
        </p:spPr>
        <p:txBody>
          <a:bodyPr vert="horz" lIns="93360" tIns="46680" rIns="93360" bIns="4668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5550"/>
            <a:ext cx="3044825" cy="465138"/>
          </a:xfrm>
          <a:prstGeom prst="rect">
            <a:avLst/>
          </a:prstGeom>
        </p:spPr>
        <p:txBody>
          <a:bodyPr vert="horz" lIns="93360" tIns="46680" rIns="93360" bIns="4668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863" y="8845550"/>
            <a:ext cx="3044825" cy="465138"/>
          </a:xfrm>
          <a:prstGeom prst="rect">
            <a:avLst/>
          </a:prstGeom>
        </p:spPr>
        <p:txBody>
          <a:bodyPr vert="horz" lIns="93360" tIns="46680" rIns="93360" bIns="46680" rtlCol="0" anchor="b"/>
          <a:lstStyle>
            <a:lvl1pPr algn="r" fontAlgn="auto">
              <a:spcBef>
                <a:spcPts val="0"/>
              </a:spcBef>
              <a:spcAft>
                <a:spcPts val="0"/>
              </a:spcAft>
              <a:defRPr sz="1200">
                <a:latin typeface="+mn-lt"/>
                <a:cs typeface="+mn-cs"/>
              </a:defRPr>
            </a:lvl1pPr>
          </a:lstStyle>
          <a:p>
            <a:pPr>
              <a:defRPr/>
            </a:pPr>
            <a:fld id="{4ABCEA78-DC82-400C-97BD-320EE5675128}" type="slidenum">
              <a:rPr lang="en-US"/>
              <a:pPr>
                <a:defRPr/>
              </a:pPr>
              <a:t>‹#›</a:t>
            </a:fld>
            <a:endParaRPr lang="en-US"/>
          </a:p>
        </p:txBody>
      </p:sp>
    </p:spTree>
    <p:extLst>
      <p:ext uri="{BB962C8B-B14F-4D97-AF65-F5344CB8AC3E}">
        <p14:creationId xmlns:p14="http://schemas.microsoft.com/office/powerpoint/2010/main" val="3819830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March 2017</a:t>
            </a:r>
          </a:p>
          <a:p>
            <a:endParaRPr lang="en-US" dirty="0" smtClean="0"/>
          </a:p>
          <a:p>
            <a:r>
              <a:rPr lang="en-US" dirty="0" smtClean="0"/>
              <a:t>(Date of slide or last update given at the top of the notes for each slide)</a:t>
            </a:r>
          </a:p>
          <a:p>
            <a:endParaRPr lang="en-US" dirty="0" smtClean="0"/>
          </a:p>
        </p:txBody>
      </p:sp>
      <p:sp>
        <p:nvSpPr>
          <p:cNvPr id="4" name="Slide Number Placeholder 3"/>
          <p:cNvSpPr>
            <a:spLocks noGrp="1"/>
          </p:cNvSpPr>
          <p:nvPr>
            <p:ph type="sldNum" sz="quarter" idx="5"/>
          </p:nvPr>
        </p:nvSpPr>
        <p:spPr/>
        <p:txBody>
          <a:bodyPr/>
          <a:lstStyle/>
          <a:p>
            <a:pPr>
              <a:defRPr/>
            </a:pPr>
            <a:fld id="{3A45AED5-B0F0-423C-B2A6-CD49D231CD76}" type="slidenum">
              <a:rPr lang="en-US" smtClean="0"/>
              <a:pPr>
                <a:defRPr/>
              </a:pPr>
              <a:t>1</a:t>
            </a:fld>
            <a:endParaRPr lang="en-US"/>
          </a:p>
        </p:txBody>
      </p:sp>
    </p:spTree>
    <p:extLst>
      <p:ext uri="{BB962C8B-B14F-4D97-AF65-F5344CB8AC3E}">
        <p14:creationId xmlns:p14="http://schemas.microsoft.com/office/powerpoint/2010/main" val="136708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Emphasis</a:t>
            </a:r>
            <a:r>
              <a:rPr lang="en-US" baseline="0" dirty="0" smtClean="0"/>
              <a:t> added. A series is a group of manifestations that all bear a collective title that applies to the group as a whole.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10</a:t>
            </a:fld>
            <a:endParaRPr lang="en-US"/>
          </a:p>
        </p:txBody>
      </p:sp>
    </p:spTree>
    <p:extLst>
      <p:ext uri="{BB962C8B-B14F-4D97-AF65-F5344CB8AC3E}">
        <p14:creationId xmlns:p14="http://schemas.microsoft.com/office/powerpoint/2010/main" val="23908006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Spelling: Generally, do not make up variant spellings. Variant spelling is normally recorded only</a:t>
            </a:r>
            <a:r>
              <a:rPr lang="en-US" baseline="0" dirty="0" smtClean="0"/>
              <a:t> if actually found in a resource embodying the series or a reference source.</a:t>
            </a:r>
            <a:endParaRPr lang="en-US" dirty="0" smtClean="0"/>
          </a:p>
          <a:p>
            <a:pPr eaLnBrk="1" hangingPunct="1">
              <a:spcBef>
                <a:spcPct val="0"/>
              </a:spcBef>
            </a:pPr>
            <a:endParaRPr lang="en-US" dirty="0" smtClean="0"/>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D695EE-478D-4633-9CF3-ECA98F12DD67}" type="slidenum">
              <a:rPr lang="en-US">
                <a:cs typeface="Arial" charset="0"/>
              </a:rPr>
              <a:pPr fontAlgn="base">
                <a:spcBef>
                  <a:spcPct val="0"/>
                </a:spcBef>
                <a:spcAft>
                  <a:spcPct val="0"/>
                </a:spcAft>
                <a:defRPr/>
              </a:pPr>
              <a:t>100</a:t>
            </a:fld>
            <a:endParaRPr lang="en-US">
              <a:cs typeface="Arial" charset="0"/>
            </a:endParaRPr>
          </a:p>
        </p:txBody>
      </p:sp>
    </p:spTree>
    <p:extLst>
      <p:ext uri="{BB962C8B-B14F-4D97-AF65-F5344CB8AC3E}">
        <p14:creationId xmlns:p14="http://schemas.microsoft.com/office/powerpoint/2010/main" val="34550664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dirty="0" smtClean="0"/>
          </a:p>
          <a:p>
            <a:pPr eaLnBrk="1" hangingPunct="1">
              <a:spcBef>
                <a:spcPct val="0"/>
              </a:spcBef>
            </a:pPr>
            <a:endParaRPr lang="en-US" dirty="0" smtClean="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793013-A8CA-4621-A768-7BBA3472AC6F}" type="slidenum">
              <a:rPr lang="en-US">
                <a:cs typeface="Arial" charset="0"/>
              </a:rPr>
              <a:pPr fontAlgn="base">
                <a:spcBef>
                  <a:spcPct val="0"/>
                </a:spcBef>
                <a:spcAft>
                  <a:spcPct val="0"/>
                </a:spcAft>
                <a:defRPr/>
              </a:pPr>
              <a:t>101</a:t>
            </a:fld>
            <a:endParaRPr lang="en-US">
              <a:cs typeface="Arial" charset="0"/>
            </a:endParaRPr>
          </a:p>
        </p:txBody>
      </p:sp>
    </p:spTree>
    <p:extLst>
      <p:ext uri="{BB962C8B-B14F-4D97-AF65-F5344CB8AC3E}">
        <p14:creationId xmlns:p14="http://schemas.microsoft.com/office/powerpoint/2010/main" val="21422345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1" dirty="0" smtClean="0"/>
              <a:t>LOOK AT MARC authority format 400 field.</a:t>
            </a:r>
            <a:endParaRPr lang="en-US" dirty="0" smtClean="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0A7FCC-A0C7-43CF-801A-607EB1848988}" type="slidenum">
              <a:rPr lang="en-US" smtClean="0">
                <a:latin typeface="Arial" charset="0"/>
                <a:cs typeface="Arial" charset="0"/>
              </a:rPr>
              <a:pPr fontAlgn="base">
                <a:spcBef>
                  <a:spcPct val="0"/>
                </a:spcBef>
                <a:spcAft>
                  <a:spcPct val="0"/>
                </a:spcAft>
              </a:pPr>
              <a:t>102</a:t>
            </a:fld>
            <a:endParaRPr lang="en-US" smtClean="0">
              <a:latin typeface="Arial" charset="0"/>
              <a:cs typeface="Arial" charset="0"/>
            </a:endParaRPr>
          </a:p>
        </p:txBody>
      </p:sp>
    </p:spTree>
    <p:extLst>
      <p:ext uri="{BB962C8B-B14F-4D97-AF65-F5344CB8AC3E}">
        <p14:creationId xmlns:p14="http://schemas.microsoft.com/office/powerpoint/2010/main" val="3216045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1" dirty="0" smtClean="0"/>
              <a:t>The variant title element is bolded. Parts preceding the preferred title are </a:t>
            </a:r>
            <a:r>
              <a:rPr lang="en-US" b="1" i="1" dirty="0" smtClean="0"/>
              <a:t>not</a:t>
            </a:r>
            <a:r>
              <a:rPr lang="en-US" b="1" dirty="0" smtClean="0"/>
              <a:t> part of the RDA work description.</a:t>
            </a:r>
          </a:p>
        </p:txBody>
      </p:sp>
      <p:sp>
        <p:nvSpPr>
          <p:cNvPr id="175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BFF14D-CF16-4B09-B865-961284B56B4F}" type="slidenum">
              <a:rPr lang="en-US" smtClean="0">
                <a:latin typeface="Arial" charset="0"/>
                <a:cs typeface="Arial" charset="0"/>
              </a:rPr>
              <a:pPr fontAlgn="base">
                <a:spcBef>
                  <a:spcPct val="0"/>
                </a:spcBef>
                <a:spcAft>
                  <a:spcPct val="0"/>
                </a:spcAft>
              </a:pPr>
              <a:t>103</a:t>
            </a:fld>
            <a:endParaRPr lang="en-US" smtClean="0">
              <a:latin typeface="Arial" charset="0"/>
              <a:cs typeface="Arial" charset="0"/>
            </a:endParaRPr>
          </a:p>
        </p:txBody>
      </p:sp>
    </p:spTree>
    <p:extLst>
      <p:ext uri="{BB962C8B-B14F-4D97-AF65-F5344CB8AC3E}">
        <p14:creationId xmlns:p14="http://schemas.microsoft.com/office/powerpoint/2010/main" val="23805601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104</a:t>
            </a:fld>
            <a:endParaRPr lang="en-US"/>
          </a:p>
        </p:txBody>
      </p:sp>
    </p:spTree>
    <p:extLst>
      <p:ext uri="{BB962C8B-B14F-4D97-AF65-F5344CB8AC3E}">
        <p14:creationId xmlns:p14="http://schemas.microsoft.com/office/powerpoint/2010/main" val="27362383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105</a:t>
            </a:fld>
            <a:endParaRPr lang="en-US">
              <a:cs typeface="Arial" charset="0"/>
            </a:endParaRPr>
          </a:p>
        </p:txBody>
      </p:sp>
    </p:spTree>
    <p:extLst>
      <p:ext uri="{BB962C8B-B14F-4D97-AF65-F5344CB8AC3E}">
        <p14:creationId xmlns:p14="http://schemas.microsoft.com/office/powerpoint/2010/main" val="30769239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106</a:t>
            </a:fld>
            <a:endParaRPr lang="en-US">
              <a:cs typeface="Arial" charset="0"/>
            </a:endParaRPr>
          </a:p>
        </p:txBody>
      </p:sp>
    </p:spTree>
    <p:extLst>
      <p:ext uri="{BB962C8B-B14F-4D97-AF65-F5344CB8AC3E}">
        <p14:creationId xmlns:p14="http://schemas.microsoft.com/office/powerpoint/2010/main" val="40178285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57B1F2-F14F-46E1-AB9E-4379A94EBF1E}" type="slidenum">
              <a:rPr lang="en-US">
                <a:cs typeface="Arial" charset="0"/>
              </a:rPr>
              <a:pPr fontAlgn="base">
                <a:spcBef>
                  <a:spcPct val="0"/>
                </a:spcBef>
                <a:spcAft>
                  <a:spcPct val="0"/>
                </a:spcAft>
                <a:defRPr/>
              </a:pPr>
              <a:t>107</a:t>
            </a:fld>
            <a:endParaRPr lang="en-US">
              <a:cs typeface="Arial" charset="0"/>
            </a:endParaRPr>
          </a:p>
        </p:txBody>
      </p:sp>
    </p:spTree>
    <p:extLst>
      <p:ext uri="{BB962C8B-B14F-4D97-AF65-F5344CB8AC3E}">
        <p14:creationId xmlns:p14="http://schemas.microsoft.com/office/powerpoint/2010/main" val="30606561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a:t>
            </a:r>
            <a:r>
              <a:rPr lang="en-US" dirty="0" smtClean="0"/>
              <a:t>2017</a:t>
            </a:r>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4E331B-300D-4A24-BF21-7967F9DFC919}" type="slidenum">
              <a:rPr lang="en-US">
                <a:cs typeface="Arial" charset="0"/>
              </a:rPr>
              <a:pPr fontAlgn="base">
                <a:spcBef>
                  <a:spcPct val="0"/>
                </a:spcBef>
                <a:spcAft>
                  <a:spcPct val="0"/>
                </a:spcAft>
                <a:defRPr/>
              </a:pPr>
              <a:t>108</a:t>
            </a:fld>
            <a:endParaRPr lang="en-US">
              <a:cs typeface="Arial" charset="0"/>
            </a:endParaRPr>
          </a:p>
        </p:txBody>
      </p:sp>
    </p:spTree>
    <p:extLst>
      <p:ext uri="{BB962C8B-B14F-4D97-AF65-F5344CB8AC3E}">
        <p14:creationId xmlns:p14="http://schemas.microsoft.com/office/powerpoint/2010/main" val="23200895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Form of work is not further defined beyond 6.3.1.1. </a:t>
            </a:r>
          </a:p>
          <a:p>
            <a:pPr eaLnBrk="1" hangingPunct="1">
              <a:spcBef>
                <a:spcPct val="0"/>
              </a:spcBef>
            </a:pPr>
            <a:endParaRPr lang="en-US" dirty="0" smtClean="0"/>
          </a:p>
          <a:p>
            <a:pPr eaLnBrk="1" hangingPunct="1">
              <a:spcBef>
                <a:spcPct val="0"/>
              </a:spcBef>
            </a:pPr>
            <a:r>
              <a:rPr lang="en-US" dirty="0" smtClean="0"/>
              <a:t>Useful controlled vocabularies for form of work: LCSH; Art and Architecture Thesaurus (AAT) http://www.getty.edu/research/tools/vocabularies/aat/; LCGFT.</a:t>
            </a:r>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109</a:t>
            </a:fld>
            <a:endParaRPr lang="en-US">
              <a:cs typeface="Arial" charset="0"/>
            </a:endParaRPr>
          </a:p>
        </p:txBody>
      </p:sp>
    </p:spTree>
    <p:extLst>
      <p:ext uri="{BB962C8B-B14F-4D97-AF65-F5344CB8AC3E}">
        <p14:creationId xmlns:p14="http://schemas.microsoft.com/office/powerpoint/2010/main" val="3617633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Emphasis</a:t>
            </a:r>
            <a:r>
              <a:rPr lang="en-US" baseline="0" dirty="0" smtClean="0"/>
              <a:t> added. A series is a group of manifestations that all bear a collective title that applies to the group as a whole.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11</a:t>
            </a:fld>
            <a:endParaRPr lang="en-US"/>
          </a:p>
        </p:txBody>
      </p:sp>
    </p:spTree>
    <p:extLst>
      <p:ext uri="{BB962C8B-B14F-4D97-AF65-F5344CB8AC3E}">
        <p14:creationId xmlns:p14="http://schemas.microsoft.com/office/powerpoint/2010/main" val="3295362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Multipart</a:t>
            </a:r>
            <a:r>
              <a:rPr lang="en-US" baseline="0" dirty="0" smtClean="0"/>
              <a:t> monograph form must be recorded in two fields because “Multipart monograph” is not in a controlled vocabulary</a:t>
            </a:r>
            <a:r>
              <a:rPr lang="en-US" baseline="0" dirty="0" smtClean="0"/>
              <a:t>.</a:t>
            </a:r>
          </a:p>
          <a:p>
            <a:pPr eaLnBrk="1" hangingPunct="1">
              <a:spcBef>
                <a:spcPct val="0"/>
              </a:spcBef>
            </a:pPr>
            <a:endParaRPr lang="en-US"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“Series-like phrase” may also be recorded in a 380 field if appropriate.</a:t>
            </a: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110</a:t>
            </a:fld>
            <a:endParaRPr lang="en-US">
              <a:cs typeface="Arial" charset="0"/>
            </a:endParaRPr>
          </a:p>
        </p:txBody>
      </p:sp>
    </p:spTree>
    <p:extLst>
      <p:ext uri="{BB962C8B-B14F-4D97-AF65-F5344CB8AC3E}">
        <p14:creationId xmlns:p14="http://schemas.microsoft.com/office/powerpoint/2010/main" val="25328630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“Fantasy fiction” and “Novels” could be recorded in the record for the </a:t>
            </a:r>
            <a:r>
              <a:rPr lang="en-US" i="1" dirty="0" smtClean="0"/>
              <a:t>A novel of the </a:t>
            </a:r>
            <a:r>
              <a:rPr lang="en-US" i="1" dirty="0" err="1" smtClean="0"/>
              <a:t>mither</a:t>
            </a:r>
            <a:r>
              <a:rPr lang="en-US" i="1" baseline="0" dirty="0" smtClean="0"/>
              <a:t> mages </a:t>
            </a:r>
            <a:r>
              <a:rPr lang="en-US" baseline="0" dirty="0" smtClean="0"/>
              <a:t>we’ve seen throughout this module; “Feature films” could be recorded in the record for the </a:t>
            </a:r>
            <a:r>
              <a:rPr lang="en-US" i="1" baseline="0" dirty="0" smtClean="0"/>
              <a:t>Criterion collection</a:t>
            </a:r>
            <a:r>
              <a:rPr lang="en-US" baseline="0" dirty="0" smtClean="0"/>
              <a:t> (slide 13); “Television series” could be recorded in the record for </a:t>
            </a:r>
            <a:r>
              <a:rPr lang="en-US" i="1" baseline="0" dirty="0" smtClean="0"/>
              <a:t>Wild Nevada </a:t>
            </a:r>
            <a:r>
              <a:rPr lang="en-US" baseline="0" dirty="0" smtClean="0"/>
              <a:t>(slide 15)</a:t>
            </a: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111</a:t>
            </a:fld>
            <a:endParaRPr lang="en-US">
              <a:cs typeface="Arial" charset="0"/>
            </a:endParaRPr>
          </a:p>
        </p:txBody>
      </p:sp>
    </p:spTree>
    <p:extLst>
      <p:ext uri="{BB962C8B-B14F-4D97-AF65-F5344CB8AC3E}">
        <p14:creationId xmlns:p14="http://schemas.microsoft.com/office/powerpoint/2010/main" val="15456012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112</a:t>
            </a:fld>
            <a:endParaRPr lang="en-US">
              <a:cs typeface="Arial" charset="0"/>
            </a:endParaRPr>
          </a:p>
        </p:txBody>
      </p:sp>
    </p:spTree>
    <p:extLst>
      <p:ext uri="{BB962C8B-B14F-4D97-AF65-F5344CB8AC3E}">
        <p14:creationId xmlns:p14="http://schemas.microsoft.com/office/powerpoint/2010/main" val="14386856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113</a:t>
            </a:fld>
            <a:endParaRPr lang="en-US">
              <a:cs typeface="Arial" charset="0"/>
            </a:endParaRPr>
          </a:p>
        </p:txBody>
      </p:sp>
    </p:spTree>
    <p:extLst>
      <p:ext uri="{BB962C8B-B14F-4D97-AF65-F5344CB8AC3E}">
        <p14:creationId xmlns:p14="http://schemas.microsoft.com/office/powerpoint/2010/main" val="38089666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114</a:t>
            </a:fld>
            <a:endParaRPr lang="en-US">
              <a:cs typeface="Arial" charset="0"/>
            </a:endParaRPr>
          </a:p>
        </p:txBody>
      </p:sp>
    </p:spTree>
    <p:extLst>
      <p:ext uri="{BB962C8B-B14F-4D97-AF65-F5344CB8AC3E}">
        <p14:creationId xmlns:p14="http://schemas.microsoft.com/office/powerpoint/2010/main" val="17259585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Despite the definition of “earliest date associated with a work,” a range of dates may be recorded if appropriate.</a:t>
            </a:r>
          </a:p>
          <a:p>
            <a:pPr eaLnBrk="1" hangingPunct="1">
              <a:spcBef>
                <a:spcPct val="0"/>
              </a:spcBef>
            </a:pPr>
            <a:endParaRPr lang="en-US" dirty="0" smtClean="0"/>
          </a:p>
          <a:p>
            <a:pPr eaLnBrk="1" hangingPunct="1">
              <a:spcBef>
                <a:spcPct val="0"/>
              </a:spcBef>
            </a:pPr>
            <a:r>
              <a:rPr lang="en-US" dirty="0" smtClean="0"/>
              <a:t>Presenter—there may be a question about how to code when only the ending date is known for a work whose creation span is greater than a year.  The caption and scope note for subfield $l in 046 read in MARC21:</a:t>
            </a:r>
          </a:p>
          <a:p>
            <a:pPr eaLnBrk="1" hangingPunct="1">
              <a:spcBef>
                <a:spcPct val="0"/>
              </a:spcBef>
            </a:pPr>
            <a:endParaRPr lang="en-US" dirty="0" smtClean="0"/>
          </a:p>
          <a:p>
            <a:pPr eaLnBrk="1" hangingPunct="1">
              <a:spcBef>
                <a:spcPct val="0"/>
              </a:spcBef>
            </a:pPr>
            <a:r>
              <a:rPr lang="en-US" b="1" dirty="0" smtClean="0"/>
              <a:t>$l - Ending date created</a:t>
            </a:r>
            <a:endParaRPr lang="en-US" dirty="0" smtClean="0"/>
          </a:p>
          <a:p>
            <a:pPr eaLnBrk="1" hangingPunct="1">
              <a:spcBef>
                <a:spcPct val="0"/>
              </a:spcBef>
            </a:pPr>
            <a:r>
              <a:rPr lang="en-US" dirty="0" smtClean="0"/>
              <a:t>	Ending date of the date range for which the beginning date is recorded in $k.</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Subfield $l is normally recorded with a corresponding subfield $k,</a:t>
            </a:r>
            <a:r>
              <a:rPr lang="en-US" baseline="0" dirty="0" smtClean="0"/>
              <a:t> but may be recorded alone if only the ending date, and not the beginning date, is known.</a:t>
            </a:r>
            <a:r>
              <a:rPr lang="en-US" dirty="0" smtClean="0"/>
              <a:t>  </a:t>
            </a:r>
          </a:p>
          <a:p>
            <a:pPr eaLnBrk="1" hangingPunct="1">
              <a:spcBef>
                <a:spcPct val="0"/>
              </a:spcBef>
            </a:pPr>
            <a:endParaRPr lang="en-US" dirty="0" smtClean="0"/>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760F12-ACFF-4806-AF0C-21F879529F41}" type="slidenum">
              <a:rPr lang="en-US">
                <a:cs typeface="Arial" charset="0"/>
              </a:rPr>
              <a:pPr fontAlgn="base">
                <a:spcBef>
                  <a:spcPct val="0"/>
                </a:spcBef>
                <a:spcAft>
                  <a:spcPct val="0"/>
                </a:spcAft>
                <a:defRPr/>
              </a:pPr>
              <a:t>115</a:t>
            </a:fld>
            <a:endParaRPr lang="en-US">
              <a:cs typeface="Arial" charset="0"/>
            </a:endParaRPr>
          </a:p>
        </p:txBody>
      </p:sp>
    </p:spTree>
    <p:extLst>
      <p:ext uri="{BB962C8B-B14F-4D97-AF65-F5344CB8AC3E}">
        <p14:creationId xmlns:p14="http://schemas.microsoft.com/office/powerpoint/2010/main" val="13858074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66316C-D78A-4B11-B105-102E70B38BC7}" type="slidenum">
              <a:rPr lang="en-US">
                <a:cs typeface="Arial" charset="0"/>
              </a:rPr>
              <a:pPr fontAlgn="base">
                <a:spcBef>
                  <a:spcPct val="0"/>
                </a:spcBef>
                <a:spcAft>
                  <a:spcPct val="0"/>
                </a:spcAft>
                <a:defRPr/>
              </a:pPr>
              <a:t>116</a:t>
            </a:fld>
            <a:endParaRPr lang="en-US">
              <a:cs typeface="Arial" charset="0"/>
            </a:endParaRPr>
          </a:p>
        </p:txBody>
      </p:sp>
    </p:spTree>
    <p:extLst>
      <p:ext uri="{BB962C8B-B14F-4D97-AF65-F5344CB8AC3E}">
        <p14:creationId xmlns:p14="http://schemas.microsoft.com/office/powerpoint/2010/main" val="16133870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117</a:t>
            </a:fld>
            <a:endParaRPr lang="en-US">
              <a:cs typeface="Arial" charset="0"/>
            </a:endParaRPr>
          </a:p>
        </p:txBody>
      </p:sp>
    </p:spTree>
    <p:extLst>
      <p:ext uri="{BB962C8B-B14F-4D97-AF65-F5344CB8AC3E}">
        <p14:creationId xmlns:p14="http://schemas.microsoft.com/office/powerpoint/2010/main" val="30226068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118</a:t>
            </a:fld>
            <a:endParaRPr lang="en-US">
              <a:cs typeface="Arial" charset="0"/>
            </a:endParaRPr>
          </a:p>
        </p:txBody>
      </p:sp>
    </p:spTree>
    <p:extLst>
      <p:ext uri="{BB962C8B-B14F-4D97-AF65-F5344CB8AC3E}">
        <p14:creationId xmlns:p14="http://schemas.microsoft.com/office/powerpoint/2010/main" val="4420041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dirty="0" smtClean="0"/>
          </a:p>
          <a:p>
            <a:pPr eaLnBrk="1" hangingPunct="1">
              <a:spcBef>
                <a:spcPct val="0"/>
              </a:spcBef>
            </a:pPr>
            <a:r>
              <a:rPr lang="en-US" dirty="0" smtClean="0"/>
              <a:t>Speaker note: It seems unlikely that a place of origin would have a start and end date, but if necessary the subfields are available.</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D46480-2DCE-44E3-B28F-B2981146EFD9}" type="slidenum">
              <a:rPr lang="en-US">
                <a:cs typeface="Arial" charset="0"/>
              </a:rPr>
              <a:pPr fontAlgn="base">
                <a:spcBef>
                  <a:spcPct val="0"/>
                </a:spcBef>
                <a:spcAft>
                  <a:spcPct val="0"/>
                </a:spcAft>
                <a:defRPr/>
              </a:pPr>
              <a:t>119</a:t>
            </a:fld>
            <a:endParaRPr lang="en-US">
              <a:cs typeface="Arial" charset="0"/>
            </a:endParaRPr>
          </a:p>
        </p:txBody>
      </p:sp>
    </p:spTree>
    <p:extLst>
      <p:ext uri="{BB962C8B-B14F-4D97-AF65-F5344CB8AC3E}">
        <p14:creationId xmlns:p14="http://schemas.microsoft.com/office/powerpoint/2010/main" val="4281231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Emphasis</a:t>
            </a:r>
            <a:r>
              <a:rPr lang="en-US" baseline="0" dirty="0" smtClean="0"/>
              <a:t> added. A multipart monograph is a series if parts bear a collective title applying to the group as a whole in addition to their own titles proper.</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a:t>
            </a:fld>
            <a:endParaRPr lang="en-US"/>
          </a:p>
        </p:txBody>
      </p:sp>
    </p:spTree>
    <p:extLst>
      <p:ext uri="{BB962C8B-B14F-4D97-AF65-F5344CB8AC3E}">
        <p14:creationId xmlns:p14="http://schemas.microsoft.com/office/powerpoint/2010/main" val="28310718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Speaker note: The place does not need to be established in LC/NACO Authority File to record it in 370. If not established, record in the form it would have taken had it been established,</a:t>
            </a:r>
            <a:r>
              <a:rPr lang="en-US" baseline="0" dirty="0" smtClean="0"/>
              <a:t> and do not record $2.</a:t>
            </a:r>
            <a:endParaRPr lang="en-US" dirty="0" smtClean="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947CE6-FC61-4966-998A-EBE127C31AE8}" type="slidenum">
              <a:rPr lang="en-US">
                <a:cs typeface="Arial" charset="0"/>
              </a:rPr>
              <a:pPr fontAlgn="base">
                <a:spcBef>
                  <a:spcPct val="0"/>
                </a:spcBef>
                <a:spcAft>
                  <a:spcPct val="0"/>
                </a:spcAft>
                <a:defRPr/>
              </a:pPr>
              <a:t>120</a:t>
            </a:fld>
            <a:endParaRPr lang="en-US">
              <a:cs typeface="Arial" charset="0"/>
            </a:endParaRPr>
          </a:p>
        </p:txBody>
      </p:sp>
    </p:spTree>
    <p:extLst>
      <p:ext uri="{BB962C8B-B14F-4D97-AF65-F5344CB8AC3E}">
        <p14:creationId xmlns:p14="http://schemas.microsoft.com/office/powerpoint/2010/main" val="29564046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Teacher</a:t>
            </a:r>
            <a:r>
              <a:rPr lang="en-US" baseline="0" dirty="0" smtClean="0"/>
              <a:t> Created Materials, Inc. is located in Huntington Beach, California.</a:t>
            </a:r>
            <a:endParaRPr lang="en-US" dirty="0" smtClean="0"/>
          </a:p>
          <a:p>
            <a:endParaRPr lang="en-US" dirty="0" smtClean="0"/>
          </a:p>
          <a:p>
            <a:r>
              <a:rPr lang="en-US" dirty="0" smtClean="0"/>
              <a:t>There is no particular place of origin of the work for the two series the group is working</a:t>
            </a:r>
            <a:r>
              <a:rPr lang="en-US" baseline="0" dirty="0" smtClean="0"/>
              <a:t> on.</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121</a:t>
            </a:fld>
            <a:endParaRPr lang="en-US"/>
          </a:p>
        </p:txBody>
      </p:sp>
    </p:spTree>
    <p:extLst>
      <p:ext uri="{BB962C8B-B14F-4D97-AF65-F5344CB8AC3E}">
        <p14:creationId xmlns:p14="http://schemas.microsoft.com/office/powerpoint/2010/main" val="31262114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1" dirty="0" smtClean="0"/>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78A6E3-DBBC-4E8B-94DF-A56D85129206}" type="slidenum">
              <a:rPr lang="en-US">
                <a:cs typeface="Arial" charset="0"/>
              </a:rPr>
              <a:pPr fontAlgn="base">
                <a:spcBef>
                  <a:spcPct val="0"/>
                </a:spcBef>
                <a:spcAft>
                  <a:spcPct val="0"/>
                </a:spcAft>
                <a:defRPr/>
              </a:pPr>
              <a:t>122</a:t>
            </a:fld>
            <a:endParaRPr lang="en-US">
              <a:cs typeface="Arial" charset="0"/>
            </a:endParaRPr>
          </a:p>
        </p:txBody>
      </p:sp>
    </p:spTree>
    <p:extLst>
      <p:ext uri="{BB962C8B-B14F-4D97-AF65-F5344CB8AC3E}">
        <p14:creationId xmlns:p14="http://schemas.microsoft.com/office/powerpoint/2010/main" val="42743384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9E855D-21EB-484F-983D-ED1891DA773B}" type="slidenum">
              <a:rPr lang="en-US">
                <a:cs typeface="Arial" charset="0"/>
              </a:rPr>
              <a:pPr fontAlgn="base">
                <a:spcBef>
                  <a:spcPct val="0"/>
                </a:spcBef>
                <a:spcAft>
                  <a:spcPct val="0"/>
                </a:spcAft>
                <a:defRPr/>
              </a:pPr>
              <a:t>123</a:t>
            </a:fld>
            <a:endParaRPr lang="en-US">
              <a:cs typeface="Arial" charset="0"/>
            </a:endParaRPr>
          </a:p>
        </p:txBody>
      </p:sp>
    </p:spTree>
    <p:extLst>
      <p:ext uri="{BB962C8B-B14F-4D97-AF65-F5344CB8AC3E}">
        <p14:creationId xmlns:p14="http://schemas.microsoft.com/office/powerpoint/2010/main" val="36095482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History of the work is not recorded as part of an access point.   An example of the last point under the narrative bullet would be the example in RDA of the Book of the Dead, where this access point is used to name a corpus of works that varies in size and content from one manifestation to the next. </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50B3D1-AC4F-41C3-8BC7-ACF426AF1F67}" type="slidenum">
              <a:rPr lang="en-US">
                <a:cs typeface="Arial" charset="0"/>
              </a:rPr>
              <a:pPr fontAlgn="base">
                <a:spcBef>
                  <a:spcPct val="0"/>
                </a:spcBef>
                <a:spcAft>
                  <a:spcPct val="0"/>
                </a:spcAft>
                <a:defRPr/>
              </a:pPr>
              <a:t>124</a:t>
            </a:fld>
            <a:endParaRPr lang="en-US">
              <a:cs typeface="Arial" charset="0"/>
            </a:endParaRPr>
          </a:p>
        </p:txBody>
      </p:sp>
    </p:spTree>
    <p:extLst>
      <p:ext uri="{BB962C8B-B14F-4D97-AF65-F5344CB8AC3E}">
        <p14:creationId xmlns:p14="http://schemas.microsoft.com/office/powerpoint/2010/main" val="18997681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DAE483-0BD2-42F2-A0BC-AA7B881F47DC}" type="slidenum">
              <a:rPr lang="en-US">
                <a:cs typeface="Arial" charset="0"/>
              </a:rPr>
              <a:pPr fontAlgn="base">
                <a:spcBef>
                  <a:spcPct val="0"/>
                </a:spcBef>
                <a:spcAft>
                  <a:spcPct val="0"/>
                </a:spcAft>
                <a:defRPr/>
              </a:pPr>
              <a:t>125</a:t>
            </a:fld>
            <a:endParaRPr lang="en-US">
              <a:cs typeface="Arial" charset="0"/>
            </a:endParaRPr>
          </a:p>
        </p:txBody>
      </p:sp>
    </p:spTree>
    <p:extLst>
      <p:ext uri="{BB962C8B-B14F-4D97-AF65-F5344CB8AC3E}">
        <p14:creationId xmlns:p14="http://schemas.microsoft.com/office/powerpoint/2010/main" val="27887091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Identifiers, if present on manifestations or otherwise known, may be recorded in series authority records.</a:t>
            </a:r>
          </a:p>
          <a:p>
            <a:pPr eaLnBrk="1" hangingPunct="1">
              <a:spcBef>
                <a:spcPct val="0"/>
              </a:spcBef>
            </a:pPr>
            <a:endParaRPr lang="en-US" dirty="0" smtClean="0"/>
          </a:p>
          <a:p>
            <a:pPr eaLnBrk="1" hangingPunct="1">
              <a:spcBef>
                <a:spcPct val="0"/>
              </a:spcBef>
            </a:pPr>
            <a:r>
              <a:rPr lang="en-US" dirty="0" smtClean="0"/>
              <a:t>ISTC = International Standard Text Code</a:t>
            </a:r>
          </a:p>
          <a:p>
            <a:pPr eaLnBrk="1" hangingPunct="1">
              <a:spcBef>
                <a:spcPct val="0"/>
              </a:spcBef>
            </a:pPr>
            <a:r>
              <a:rPr lang="en-US" dirty="0" smtClean="0"/>
              <a:t>ISWC = International Standard Musical Work Code</a:t>
            </a:r>
          </a:p>
          <a:p>
            <a:pPr eaLnBrk="1" hangingPunct="1">
              <a:spcBef>
                <a:spcPct val="0"/>
              </a:spcBef>
            </a:pPr>
            <a:r>
              <a:rPr lang="en-US" dirty="0" smtClean="0"/>
              <a:t>ISAN = International Standard Audiovisual Number</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126</a:t>
            </a:fld>
            <a:endParaRPr lang="en-US">
              <a:cs typeface="Arial" charset="0"/>
            </a:endParaRPr>
          </a:p>
        </p:txBody>
      </p:sp>
    </p:spTree>
    <p:extLst>
      <p:ext uri="{BB962C8B-B14F-4D97-AF65-F5344CB8AC3E}">
        <p14:creationId xmlns:p14="http://schemas.microsoft.com/office/powerpoint/2010/main" val="9003687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This slide shows the (optional) inclusion of identifiers in field 024 for a work.</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127</a:t>
            </a:fld>
            <a:endParaRPr lang="en-US">
              <a:cs typeface="Arial" charset="0"/>
            </a:endParaRPr>
          </a:p>
        </p:txBody>
      </p:sp>
    </p:spTree>
    <p:extLst>
      <p:ext uri="{BB962C8B-B14F-4D97-AF65-F5344CB8AC3E}">
        <p14:creationId xmlns:p14="http://schemas.microsoft.com/office/powerpoint/2010/main" val="17730643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128</a:t>
            </a:fld>
            <a:endParaRPr lang="en-US"/>
          </a:p>
        </p:txBody>
      </p:sp>
    </p:spTree>
    <p:extLst>
      <p:ext uri="{BB962C8B-B14F-4D97-AF65-F5344CB8AC3E}">
        <p14:creationId xmlns:p14="http://schemas.microsoft.com/office/powerpoint/2010/main" val="31184929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An</a:t>
            </a:r>
            <a:r>
              <a:rPr lang="en-US" baseline="0" dirty="0" smtClean="0"/>
              <a:t> introduction to the demographic group terms discussed in the following slides may be found at http://www.loc.gov/catdir/cpso/lcdgt-principles.pdf. </a:t>
            </a: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129</a:t>
            </a:fld>
            <a:endParaRPr lang="en-US">
              <a:cs typeface="Arial" charset="0"/>
            </a:endParaRPr>
          </a:p>
        </p:txBody>
      </p:sp>
    </p:spTree>
    <p:extLst>
      <p:ext uri="{BB962C8B-B14F-4D97-AF65-F5344CB8AC3E}">
        <p14:creationId xmlns:p14="http://schemas.microsoft.com/office/powerpoint/2010/main" val="102326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Note:</a:t>
            </a:r>
            <a:r>
              <a:rPr lang="en-US" baseline="0" dirty="0" smtClean="0"/>
              <a:t> if someone asks: the number next to the title is the year of production of the film. The criterion collection is numbered, but the number in the series is found elsewhere on the container.</a:t>
            </a:r>
          </a:p>
          <a:p>
            <a:endParaRPr lang="en-US" baseline="0" dirty="0" smtClean="0"/>
          </a:p>
          <a:p>
            <a:r>
              <a:rPr lang="en-US" baseline="0" dirty="0" smtClean="0"/>
              <a:t>Note: if someone asks: currently in the authority file there are three SARs for this series, “</a:t>
            </a:r>
            <a:r>
              <a:rPr lang="en-US" dirty="0" smtClean="0"/>
              <a:t>Criterion collection”, “Criterion collection (Blu-ray discs)”,</a:t>
            </a:r>
            <a:r>
              <a:rPr lang="en-US" baseline="0" dirty="0" smtClean="0"/>
              <a:t> and “</a:t>
            </a:r>
            <a:r>
              <a:rPr lang="en-US" dirty="0" smtClean="0"/>
              <a:t>Criterion collection (DVD videodiscs)”. These</a:t>
            </a:r>
            <a:r>
              <a:rPr lang="en-US" baseline="0" dirty="0" smtClean="0"/>
              <a:t> were created under AACR2 procedures. They are all the same work and expression (changes in carrier do not create either a new work or expression in RDA), and so should be represented by a single work-level SAR.</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a:t>
            </a:fld>
            <a:endParaRPr lang="en-US"/>
          </a:p>
        </p:txBody>
      </p:sp>
    </p:spTree>
    <p:extLst>
      <p:ext uri="{BB962C8B-B14F-4D97-AF65-F5344CB8AC3E}">
        <p14:creationId xmlns:p14="http://schemas.microsoft.com/office/powerpoint/2010/main" val="14850723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b="1" dirty="0" smtClean="0"/>
          </a:p>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130</a:t>
            </a:fld>
            <a:endParaRPr lang="en-US"/>
          </a:p>
        </p:txBody>
      </p:sp>
    </p:spTree>
    <p:extLst>
      <p:ext uri="{BB962C8B-B14F-4D97-AF65-F5344CB8AC3E}">
        <p14:creationId xmlns:p14="http://schemas.microsoft.com/office/powerpoint/2010/main" val="19944323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b="1" dirty="0" smtClean="0"/>
          </a:p>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131</a:t>
            </a:fld>
            <a:endParaRPr lang="en-US"/>
          </a:p>
        </p:txBody>
      </p:sp>
    </p:spTree>
    <p:extLst>
      <p:ext uri="{BB962C8B-B14F-4D97-AF65-F5344CB8AC3E}">
        <p14:creationId xmlns:p14="http://schemas.microsoft.com/office/powerpoint/2010/main" val="23996453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 best practices have been published yet, but it is recommended that terms come from controlled</a:t>
            </a:r>
            <a:r>
              <a:rPr lang="en-US" baseline="0" dirty="0" smtClean="0"/>
              <a:t> vocabularies. The most common are LCDGT and LCSH.</a:t>
            </a:r>
            <a:endParaRPr lang="en-US" dirty="0" smtClean="0"/>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132</a:t>
            </a:fld>
            <a:endParaRPr lang="en-US"/>
          </a:p>
        </p:txBody>
      </p:sp>
    </p:spTree>
    <p:extLst>
      <p:ext uri="{BB962C8B-B14F-4D97-AF65-F5344CB8AC3E}">
        <p14:creationId xmlns:p14="http://schemas.microsoft.com/office/powerpoint/2010/main" val="8709977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LCSH</a:t>
            </a:r>
            <a:r>
              <a:rPr lang="en-US" baseline="0" dirty="0" smtClean="0"/>
              <a:t> and LCDGT are in Classification Web (as well as id.loc.gov). </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133</a:t>
            </a:fld>
            <a:endParaRPr lang="en-US"/>
          </a:p>
        </p:txBody>
      </p:sp>
    </p:spTree>
    <p:extLst>
      <p:ext uri="{BB962C8B-B14F-4D97-AF65-F5344CB8AC3E}">
        <p14:creationId xmlns:p14="http://schemas.microsoft.com/office/powerpoint/2010/main" val="123490979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Except for</a:t>
            </a:r>
            <a:r>
              <a:rPr lang="en-US" baseline="0" dirty="0" smtClean="0"/>
              <a:t> this slide, t</a:t>
            </a:r>
            <a:r>
              <a:rPr lang="en-US" dirty="0" smtClean="0"/>
              <a:t>his Module records the term only, not the demographic group code.</a:t>
            </a:r>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134</a:t>
            </a:fld>
            <a:endParaRPr lang="en-US"/>
          </a:p>
        </p:txBody>
      </p:sp>
    </p:spTree>
    <p:extLst>
      <p:ext uri="{BB962C8B-B14F-4D97-AF65-F5344CB8AC3E}">
        <p14:creationId xmlns:p14="http://schemas.microsoft.com/office/powerpoint/2010/main" val="382636040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March 2017</a:t>
            </a:r>
          </a:p>
          <a:p>
            <a:endParaRPr lang="en-US" sz="1000" dirty="0" smtClean="0"/>
          </a:p>
          <a:p>
            <a:r>
              <a:rPr lang="en-US" sz="1000" baseline="0" dirty="0" smtClean="0"/>
              <a:t>A library that uses </a:t>
            </a:r>
            <a:r>
              <a:rPr lang="en-US" sz="1000" baseline="0" dirty="0" err="1" smtClean="0"/>
              <a:t>MeSH</a:t>
            </a:r>
            <a:r>
              <a:rPr lang="en-US" sz="1000" baseline="0" dirty="0" smtClean="0"/>
              <a:t> could decide to use that vocabulary instead of or in addition to LCDGT.  For example, a series geared toward emergency responders:</a:t>
            </a:r>
          </a:p>
          <a:p>
            <a:endParaRPr lang="en-US" sz="1000" baseline="0" dirty="0" smtClean="0"/>
          </a:p>
          <a:p>
            <a:r>
              <a:rPr lang="en-US" sz="1000" baseline="0" dirty="0" smtClean="0"/>
              <a:t>385  $a Emergency Responders $2 mesh</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135</a:t>
            </a:fld>
            <a:endParaRPr lang="en-US"/>
          </a:p>
        </p:txBody>
      </p:sp>
    </p:spTree>
    <p:extLst>
      <p:ext uri="{BB962C8B-B14F-4D97-AF65-F5344CB8AC3E}">
        <p14:creationId xmlns:p14="http://schemas.microsoft.com/office/powerpoint/2010/main" val="40681616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March 2017</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136</a:t>
            </a:fld>
            <a:endParaRPr lang="en-US"/>
          </a:p>
        </p:txBody>
      </p:sp>
    </p:spTree>
    <p:extLst>
      <p:ext uri="{BB962C8B-B14F-4D97-AF65-F5344CB8AC3E}">
        <p14:creationId xmlns:p14="http://schemas.microsoft.com/office/powerpoint/2010/main" val="30131099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ANIMATED SLIDE: Suggested answer enters on click. </a:t>
            </a:r>
          </a:p>
          <a:p>
            <a:pPr eaLnBrk="1" hangingPunct="1">
              <a:spcBef>
                <a:spcPct val="0"/>
              </a:spcBef>
            </a:pPr>
            <a:endParaRPr lang="en-US" dirty="0" smtClean="0"/>
          </a:p>
          <a:p>
            <a:pPr eaLnBrk="1" hangingPunct="1">
              <a:spcBef>
                <a:spcPct val="0"/>
              </a:spcBef>
            </a:pPr>
            <a:r>
              <a:rPr lang="en-US" dirty="0" smtClean="0"/>
              <a:t>Speaker note: click after they’ve added the field to their record.</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F5804F-7542-4F24-BE5B-D7037627471A}" type="slidenum">
              <a:rPr lang="en-US">
                <a:cs typeface="Arial" charset="0"/>
              </a:rPr>
              <a:pPr fontAlgn="base">
                <a:spcBef>
                  <a:spcPct val="0"/>
                </a:spcBef>
                <a:spcAft>
                  <a:spcPct val="0"/>
                </a:spcAft>
                <a:defRPr/>
              </a:pPr>
              <a:t>137</a:t>
            </a:fld>
            <a:endParaRPr lang="en-US">
              <a:cs typeface="Arial" charset="0"/>
            </a:endParaRPr>
          </a:p>
        </p:txBody>
      </p:sp>
    </p:spTree>
    <p:extLst>
      <p:ext uri="{BB962C8B-B14F-4D97-AF65-F5344CB8AC3E}">
        <p14:creationId xmlns:p14="http://schemas.microsoft.com/office/powerpoint/2010/main" val="4964956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138</a:t>
            </a:fld>
            <a:endParaRPr lang="en-US"/>
          </a:p>
        </p:txBody>
      </p:sp>
    </p:spTree>
    <p:extLst>
      <p:ext uri="{BB962C8B-B14F-4D97-AF65-F5344CB8AC3E}">
        <p14:creationId xmlns:p14="http://schemas.microsoft.com/office/powerpoint/2010/main" val="348110549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139</a:t>
            </a:fld>
            <a:endParaRPr lang="en-US"/>
          </a:p>
        </p:txBody>
      </p:sp>
    </p:spTree>
    <p:extLst>
      <p:ext uri="{BB962C8B-B14F-4D97-AF65-F5344CB8AC3E}">
        <p14:creationId xmlns:p14="http://schemas.microsoft.com/office/powerpoint/2010/main" val="323033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Let’s-read-and-find</a:t>
            </a:r>
            <a:r>
              <a:rPr lang="en-US" baseline="0" dirty="0" smtClean="0"/>
              <a:t>-out science stage 2. Note that </a:t>
            </a:r>
            <a:r>
              <a:rPr lang="en-US" i="1" baseline="0" dirty="0" smtClean="0"/>
              <a:t>Germs make me sick!</a:t>
            </a:r>
            <a:r>
              <a:rPr lang="en-US" i="0" baseline="0" dirty="0" smtClean="0"/>
              <a:t> is also in the monographic series </a:t>
            </a:r>
            <a:r>
              <a:rPr lang="en-US" i="1" baseline="0" dirty="0" smtClean="0"/>
              <a:t>Reading rainbow book.</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a:t>
            </a:fld>
            <a:endParaRPr lang="en-US"/>
          </a:p>
        </p:txBody>
      </p:sp>
    </p:spTree>
    <p:extLst>
      <p:ext uri="{BB962C8B-B14F-4D97-AF65-F5344CB8AC3E}">
        <p14:creationId xmlns:p14="http://schemas.microsoft.com/office/powerpoint/2010/main" val="1347741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140</a:t>
            </a:fld>
            <a:endParaRPr lang="en-US"/>
          </a:p>
        </p:txBody>
      </p:sp>
    </p:spTree>
    <p:extLst>
      <p:ext uri="{BB962C8B-B14F-4D97-AF65-F5344CB8AC3E}">
        <p14:creationId xmlns:p14="http://schemas.microsoft.com/office/powerpoint/2010/main" val="8324658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141</a:t>
            </a:fld>
            <a:endParaRPr lang="en-US"/>
          </a:p>
        </p:txBody>
      </p:sp>
    </p:spTree>
    <p:extLst>
      <p:ext uri="{BB962C8B-B14F-4D97-AF65-F5344CB8AC3E}">
        <p14:creationId xmlns:p14="http://schemas.microsoft.com/office/powerpoint/2010/main" val="29653124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142</a:t>
            </a:fld>
            <a:endParaRPr lang="en-US"/>
          </a:p>
        </p:txBody>
      </p:sp>
    </p:spTree>
    <p:extLst>
      <p:ext uri="{BB962C8B-B14F-4D97-AF65-F5344CB8AC3E}">
        <p14:creationId xmlns:p14="http://schemas.microsoft.com/office/powerpoint/2010/main" val="9032521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143</a:t>
            </a:fld>
            <a:endParaRPr lang="en-US"/>
          </a:p>
        </p:txBody>
      </p:sp>
    </p:spTree>
    <p:extLst>
      <p:ext uri="{BB962C8B-B14F-4D97-AF65-F5344CB8AC3E}">
        <p14:creationId xmlns:p14="http://schemas.microsoft.com/office/powerpoint/2010/main" val="33382997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Note LC-PCC PS 1.8.2 alternatives: record the numeral in the form in which it appears on the source of information, unless the numeral is found in</a:t>
            </a:r>
            <a:r>
              <a:rPr lang="en-US" baseline="0" dirty="0" smtClean="0"/>
              <a:t> certain non-Latin scripts.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144</a:t>
            </a:fld>
            <a:endParaRPr lang="en-US"/>
          </a:p>
        </p:txBody>
      </p:sp>
    </p:spTree>
    <p:extLst>
      <p:ext uri="{BB962C8B-B14F-4D97-AF65-F5344CB8AC3E}">
        <p14:creationId xmlns:p14="http://schemas.microsoft.com/office/powerpoint/2010/main" val="398184352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145</a:t>
            </a:fld>
            <a:endParaRPr lang="en-US"/>
          </a:p>
        </p:txBody>
      </p:sp>
    </p:spTree>
    <p:extLst>
      <p:ext uri="{BB962C8B-B14F-4D97-AF65-F5344CB8AC3E}">
        <p14:creationId xmlns:p14="http://schemas.microsoft.com/office/powerpoint/2010/main" val="48564267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146</a:t>
            </a:fld>
            <a:endParaRPr lang="en-US"/>
          </a:p>
        </p:txBody>
      </p:sp>
    </p:spTree>
    <p:extLst>
      <p:ext uri="{BB962C8B-B14F-4D97-AF65-F5344CB8AC3E}">
        <p14:creationId xmlns:p14="http://schemas.microsoft.com/office/powerpoint/2010/main" val="200994624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147</a:t>
            </a:fld>
            <a:endParaRPr lang="en-US"/>
          </a:p>
        </p:txBody>
      </p:sp>
    </p:spTree>
    <p:extLst>
      <p:ext uri="{BB962C8B-B14F-4D97-AF65-F5344CB8AC3E}">
        <p14:creationId xmlns:p14="http://schemas.microsoft.com/office/powerpoint/2010/main" val="7952496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148</a:t>
            </a:fld>
            <a:endParaRPr lang="en-US"/>
          </a:p>
        </p:txBody>
      </p:sp>
    </p:spTree>
    <p:extLst>
      <p:ext uri="{BB962C8B-B14F-4D97-AF65-F5344CB8AC3E}">
        <p14:creationId xmlns:p14="http://schemas.microsoft.com/office/powerpoint/2010/main" val="23550293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149</a:t>
            </a:fld>
            <a:endParaRPr lang="en-US"/>
          </a:p>
        </p:txBody>
      </p:sp>
    </p:spTree>
    <p:extLst>
      <p:ext uri="{BB962C8B-B14F-4D97-AF65-F5344CB8AC3E}">
        <p14:creationId xmlns:p14="http://schemas.microsoft.com/office/powerpoint/2010/main" val="3142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Wild Nevada is</a:t>
            </a:r>
            <a:r>
              <a:rPr lang="en-US" baseline="0" dirty="0" smtClean="0"/>
              <a:t> a television series. These </a:t>
            </a:r>
            <a:r>
              <a:rPr lang="en-US" baseline="0" dirty="0" smtClean="0"/>
              <a:t>DVDs </a:t>
            </a:r>
            <a:r>
              <a:rPr lang="en-US" baseline="0" dirty="0" smtClean="0"/>
              <a:t>are for two separate episode in the series, separately packaged, with titles proper “Fallon/Sheldon N.W.R./Wells” and “Winnemucca to </a:t>
            </a:r>
            <a:r>
              <a:rPr lang="en-US" baseline="0" dirty="0" err="1" smtClean="0"/>
              <a:t>Denio</a:t>
            </a:r>
            <a:r>
              <a:rPr lang="en-US" baseline="0" dirty="0" smtClean="0"/>
              <a:t>”. Notice also that one is numbered and the other is not. Presence or absence of number does not create a new series; these are the same series.</a:t>
            </a:r>
          </a:p>
          <a:p>
            <a:endParaRPr lang="en-US" baseline="0" dirty="0" smtClean="0"/>
          </a:p>
          <a:p>
            <a:r>
              <a:rPr lang="en-US" baseline="0" dirty="0" smtClean="0"/>
              <a:t>Television series with individually titled episodes, like this one, fit the RDA definition of series, “</a:t>
            </a:r>
            <a:r>
              <a:rPr lang="en-US" dirty="0" smtClean="0"/>
              <a:t>A group of separate manifestations related to one another by the fact that each manifestation bears, in addition to its own title proper, a collective title applying to the group as a whole with or without numbering,” and may have series authority records created for them.</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a:t>
            </a:fld>
            <a:endParaRPr lang="en-US"/>
          </a:p>
        </p:txBody>
      </p:sp>
    </p:spTree>
    <p:extLst>
      <p:ext uri="{BB962C8B-B14F-4D97-AF65-F5344CB8AC3E}">
        <p14:creationId xmlns:p14="http://schemas.microsoft.com/office/powerpoint/2010/main" val="33959768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For more information on field</a:t>
            </a:r>
            <a:r>
              <a:rPr lang="en-US" baseline="0" dirty="0" smtClean="0"/>
              <a:t> 643, s</a:t>
            </a:r>
            <a:r>
              <a:rPr lang="en-US" dirty="0" smtClean="0"/>
              <a:t>ee the NACO Series manual, session 4 (Recording Series Attributes), https://www.loc.gov/catworkshop/courses/naco-full%20series-RDA/course%20table.html.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150</a:t>
            </a:fld>
            <a:endParaRPr lang="en-US"/>
          </a:p>
        </p:txBody>
      </p:sp>
    </p:spTree>
    <p:extLst>
      <p:ext uri="{BB962C8B-B14F-4D97-AF65-F5344CB8AC3E}">
        <p14:creationId xmlns:p14="http://schemas.microsoft.com/office/powerpoint/2010/main" val="282868162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a:t>
            </a:r>
            <a:r>
              <a:rPr lang="en-US" baseline="0" dirty="0" smtClean="0"/>
              <a:t>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151</a:t>
            </a:fld>
            <a:endParaRPr lang="en-US"/>
          </a:p>
        </p:txBody>
      </p:sp>
    </p:spTree>
    <p:extLst>
      <p:ext uri="{BB962C8B-B14F-4D97-AF65-F5344CB8AC3E}">
        <p14:creationId xmlns:p14="http://schemas.microsoft.com/office/powerpoint/2010/main" val="16988356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152</a:t>
            </a:fld>
            <a:endParaRPr lang="en-US"/>
          </a:p>
        </p:txBody>
      </p:sp>
    </p:spTree>
    <p:extLst>
      <p:ext uri="{BB962C8B-B14F-4D97-AF65-F5344CB8AC3E}">
        <p14:creationId xmlns:p14="http://schemas.microsoft.com/office/powerpoint/2010/main" val="3098317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153</a:t>
            </a:fld>
            <a:endParaRPr lang="en-US"/>
          </a:p>
        </p:txBody>
      </p:sp>
    </p:spTree>
    <p:extLst>
      <p:ext uri="{BB962C8B-B14F-4D97-AF65-F5344CB8AC3E}">
        <p14:creationId xmlns:p14="http://schemas.microsoft.com/office/powerpoint/2010/main" val="216405943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154</a:t>
            </a:fld>
            <a:endParaRPr lang="en-US"/>
          </a:p>
        </p:txBody>
      </p:sp>
    </p:spTree>
    <p:extLst>
      <p:ext uri="{BB962C8B-B14F-4D97-AF65-F5344CB8AC3E}">
        <p14:creationId xmlns:p14="http://schemas.microsoft.com/office/powerpoint/2010/main" val="39285396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155</a:t>
            </a:fld>
            <a:endParaRPr lang="en-US"/>
          </a:p>
        </p:txBody>
      </p:sp>
    </p:spTree>
    <p:extLst>
      <p:ext uri="{BB962C8B-B14F-4D97-AF65-F5344CB8AC3E}">
        <p14:creationId xmlns:p14="http://schemas.microsoft.com/office/powerpoint/2010/main" val="355128600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aseline="0" dirty="0" smtClean="0"/>
              <a:t>NOTE: 642 can also be used to record local decisions if the library wants to record the numbering in access points differently from the national (DPCC) decision</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156</a:t>
            </a:fld>
            <a:endParaRPr lang="en-US"/>
          </a:p>
        </p:txBody>
      </p:sp>
    </p:spTree>
    <p:extLst>
      <p:ext uri="{BB962C8B-B14F-4D97-AF65-F5344CB8AC3E}">
        <p14:creationId xmlns:p14="http://schemas.microsoft.com/office/powerpoint/2010/main" val="20023908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157</a:t>
            </a:fld>
            <a:endParaRPr lang="en-US"/>
          </a:p>
        </p:txBody>
      </p:sp>
    </p:spTree>
    <p:extLst>
      <p:ext uri="{BB962C8B-B14F-4D97-AF65-F5344CB8AC3E}">
        <p14:creationId xmlns:p14="http://schemas.microsoft.com/office/powerpoint/2010/main" val="76391071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158</a:t>
            </a:fld>
            <a:endParaRPr lang="en-US"/>
          </a:p>
        </p:txBody>
      </p:sp>
    </p:spTree>
    <p:extLst>
      <p:ext uri="{BB962C8B-B14F-4D97-AF65-F5344CB8AC3E}">
        <p14:creationId xmlns:p14="http://schemas.microsoft.com/office/powerpoint/2010/main" val="400590587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159</a:t>
            </a:fld>
            <a:endParaRPr lang="en-US"/>
          </a:p>
        </p:txBody>
      </p:sp>
    </p:spTree>
    <p:extLst>
      <p:ext uri="{BB962C8B-B14F-4D97-AF65-F5344CB8AC3E}">
        <p14:creationId xmlns:p14="http://schemas.microsoft.com/office/powerpoint/2010/main" val="139381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Multipart</a:t>
            </a:r>
            <a:r>
              <a:rPr lang="en-US" baseline="0" dirty="0" smtClean="0"/>
              <a:t> monograph. “Author” series are examples. All series by a single author are considered multipart monographs. Cataloging culture holds, practically, that they always have a predetermined conclusion, whatever the intent of the author might have been (because the author will eventually die and no longer be able to produce more parts.)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a:t>
            </a:fld>
            <a:endParaRPr lang="en-US"/>
          </a:p>
        </p:txBody>
      </p:sp>
    </p:spTree>
    <p:extLst>
      <p:ext uri="{BB962C8B-B14F-4D97-AF65-F5344CB8AC3E}">
        <p14:creationId xmlns:p14="http://schemas.microsoft.com/office/powerpoint/2010/main" val="345599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160</a:t>
            </a:fld>
            <a:endParaRPr lang="en-US"/>
          </a:p>
        </p:txBody>
      </p:sp>
    </p:spTree>
    <p:extLst>
      <p:ext uri="{BB962C8B-B14F-4D97-AF65-F5344CB8AC3E}">
        <p14:creationId xmlns:p14="http://schemas.microsoft.com/office/powerpoint/2010/main" val="9068886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161</a:t>
            </a:fld>
            <a:endParaRPr lang="en-US"/>
          </a:p>
        </p:txBody>
      </p:sp>
    </p:spTree>
    <p:extLst>
      <p:ext uri="{BB962C8B-B14F-4D97-AF65-F5344CB8AC3E}">
        <p14:creationId xmlns:p14="http://schemas.microsoft.com/office/powerpoint/2010/main" val="18867381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aseline="0" dirty="0" smtClean="0"/>
              <a:t>Note: The word “tracing” derives from catalog card practice. If something was to be indexed (e.g. a series) a new set of cards was made for the resource and the access point was “traced” on the top of the cards; the tracing was then used to file the card set in the catalog.</a:t>
            </a:r>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162</a:t>
            </a:fld>
            <a:endParaRPr lang="en-US"/>
          </a:p>
        </p:txBody>
      </p:sp>
    </p:spTree>
    <p:extLst>
      <p:ext uri="{BB962C8B-B14F-4D97-AF65-F5344CB8AC3E}">
        <p14:creationId xmlns:p14="http://schemas.microsoft.com/office/powerpoint/2010/main" val="130454639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aseline="0" dirty="0" smtClean="0"/>
              <a:t>“DPCC” is the symbol meaning the national PCC decision.</a:t>
            </a:r>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163</a:t>
            </a:fld>
            <a:endParaRPr lang="en-US"/>
          </a:p>
        </p:txBody>
      </p:sp>
    </p:spTree>
    <p:extLst>
      <p:ext uri="{BB962C8B-B14F-4D97-AF65-F5344CB8AC3E}">
        <p14:creationId xmlns:p14="http://schemas.microsoft.com/office/powerpoint/2010/main" val="1631655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164</a:t>
            </a:fld>
            <a:endParaRPr lang="en-US"/>
          </a:p>
        </p:txBody>
      </p:sp>
    </p:spTree>
    <p:extLst>
      <p:ext uri="{BB962C8B-B14F-4D97-AF65-F5344CB8AC3E}">
        <p14:creationId xmlns:p14="http://schemas.microsoft.com/office/powerpoint/2010/main" val="29966374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165</a:t>
            </a:fld>
            <a:endParaRPr lang="en-US"/>
          </a:p>
        </p:txBody>
      </p:sp>
    </p:spTree>
    <p:extLst>
      <p:ext uri="{BB962C8B-B14F-4D97-AF65-F5344CB8AC3E}">
        <p14:creationId xmlns:p14="http://schemas.microsoft.com/office/powerpoint/2010/main" val="244037037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166</a:t>
            </a:fld>
            <a:endParaRPr lang="en-US"/>
          </a:p>
        </p:txBody>
      </p:sp>
    </p:spTree>
    <p:extLst>
      <p:ext uri="{BB962C8B-B14F-4D97-AF65-F5344CB8AC3E}">
        <p14:creationId xmlns:p14="http://schemas.microsoft.com/office/powerpoint/2010/main" val="12693407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167</a:t>
            </a:fld>
            <a:endParaRPr lang="en-US"/>
          </a:p>
        </p:txBody>
      </p:sp>
    </p:spTree>
    <p:extLst>
      <p:ext uri="{BB962C8B-B14F-4D97-AF65-F5344CB8AC3E}">
        <p14:creationId xmlns:p14="http://schemas.microsoft.com/office/powerpoint/2010/main" val="54307118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168</a:t>
            </a:fld>
            <a:endParaRPr lang="en-US"/>
          </a:p>
        </p:txBody>
      </p:sp>
    </p:spTree>
    <p:extLst>
      <p:ext uri="{BB962C8B-B14F-4D97-AF65-F5344CB8AC3E}">
        <p14:creationId xmlns:p14="http://schemas.microsoft.com/office/powerpoint/2010/main" val="235064004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169</a:t>
            </a:fld>
            <a:endParaRPr lang="en-US"/>
          </a:p>
        </p:txBody>
      </p:sp>
    </p:spTree>
    <p:extLst>
      <p:ext uri="{BB962C8B-B14F-4D97-AF65-F5344CB8AC3E}">
        <p14:creationId xmlns:p14="http://schemas.microsoft.com/office/powerpoint/2010/main" val="3180056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Multipart</a:t>
            </a:r>
            <a:r>
              <a:rPr lang="en-US" baseline="0" dirty="0" smtClean="0"/>
              <a:t> monograph. In this example, the series title pages state: “When complete, the series will comprise 10 volumes, one each on ten significant tasks ... 1. Acting. 2. Animation. 3. Cinematography. 4. Costume, makeup, and hair. 5. Directing. 6. Editing and special visual effects. 7. Producing. 8. Screenwriting. 9. Art direction and production design. 10. Sound”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a:t>
            </a:fld>
            <a:endParaRPr lang="en-US"/>
          </a:p>
        </p:txBody>
      </p:sp>
    </p:spTree>
    <p:extLst>
      <p:ext uri="{BB962C8B-B14F-4D97-AF65-F5344CB8AC3E}">
        <p14:creationId xmlns:p14="http://schemas.microsoft.com/office/powerpoint/2010/main" val="36482918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170</a:t>
            </a:fld>
            <a:endParaRPr lang="en-US"/>
          </a:p>
        </p:txBody>
      </p:sp>
    </p:spTree>
    <p:extLst>
      <p:ext uri="{BB962C8B-B14F-4D97-AF65-F5344CB8AC3E}">
        <p14:creationId xmlns:p14="http://schemas.microsoft.com/office/powerpoint/2010/main" val="40509164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171</a:t>
            </a:fld>
            <a:endParaRPr lang="en-US"/>
          </a:p>
        </p:txBody>
      </p:sp>
    </p:spTree>
    <p:extLst>
      <p:ext uri="{BB962C8B-B14F-4D97-AF65-F5344CB8AC3E}">
        <p14:creationId xmlns:p14="http://schemas.microsoft.com/office/powerpoint/2010/main" val="15273523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172</a:t>
            </a:fld>
            <a:endParaRPr lang="en-US"/>
          </a:p>
        </p:txBody>
      </p:sp>
    </p:spTree>
    <p:extLst>
      <p:ext uri="{BB962C8B-B14F-4D97-AF65-F5344CB8AC3E}">
        <p14:creationId xmlns:p14="http://schemas.microsoft.com/office/powerpoint/2010/main" val="83434288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173</a:t>
            </a:fld>
            <a:endParaRPr lang="en-US"/>
          </a:p>
        </p:txBody>
      </p:sp>
    </p:spTree>
    <p:extLst>
      <p:ext uri="{BB962C8B-B14F-4D97-AF65-F5344CB8AC3E}">
        <p14:creationId xmlns:p14="http://schemas.microsoft.com/office/powerpoint/2010/main" val="3941367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174</a:t>
            </a:fld>
            <a:endParaRPr lang="en-US"/>
          </a:p>
        </p:txBody>
      </p:sp>
    </p:spTree>
    <p:extLst>
      <p:ext uri="{BB962C8B-B14F-4D97-AF65-F5344CB8AC3E}">
        <p14:creationId xmlns:p14="http://schemas.microsoft.com/office/powerpoint/2010/main" val="395364973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a:t>
            </a:r>
            <a:r>
              <a:rPr lang="en-US" dirty="0" smtClean="0"/>
              <a:t>2017</a:t>
            </a:r>
            <a:endParaRPr lang="en-US" dirty="0" smtClean="0"/>
          </a:p>
          <a:p>
            <a:pPr eaLnBrk="1" hangingPunct="1">
              <a:spcBef>
                <a:spcPct val="0"/>
              </a:spcBef>
            </a:pPr>
            <a:endParaRPr lang="en-US" dirty="0" smtClean="0"/>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DFEC40-6BC9-4282-88DD-2B3A8ED08516}" type="slidenum">
              <a:rPr lang="en-US">
                <a:cs typeface="Arial" charset="0"/>
              </a:rPr>
              <a:pPr fontAlgn="base">
                <a:spcBef>
                  <a:spcPct val="0"/>
                </a:spcBef>
                <a:spcAft>
                  <a:spcPct val="0"/>
                </a:spcAft>
                <a:defRPr/>
              </a:pPr>
              <a:t>175</a:t>
            </a:fld>
            <a:endParaRPr lang="en-US">
              <a:cs typeface="Arial" charset="0"/>
            </a:endParaRPr>
          </a:p>
        </p:txBody>
      </p:sp>
    </p:spTree>
    <p:extLst>
      <p:ext uri="{BB962C8B-B14F-4D97-AF65-F5344CB8AC3E}">
        <p14:creationId xmlns:p14="http://schemas.microsoft.com/office/powerpoint/2010/main" val="422517287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Emphasize that expression elements and work elements should not be mixed; a</a:t>
            </a:r>
            <a:r>
              <a:rPr lang="en-US" baseline="0" dirty="0" smtClean="0"/>
              <a:t> SAR for a work should contain only work-related elements; a SAR for an expression should contain only expression-related elements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176</a:t>
            </a:fld>
            <a:endParaRPr lang="en-US"/>
          </a:p>
        </p:txBody>
      </p:sp>
    </p:spTree>
    <p:extLst>
      <p:ext uri="{BB962C8B-B14F-4D97-AF65-F5344CB8AC3E}">
        <p14:creationId xmlns:p14="http://schemas.microsoft.com/office/powerpoint/2010/main" val="25459764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1" dirty="0" smtClean="0"/>
              <a:t>ASK:</a:t>
            </a:r>
            <a:r>
              <a:rPr lang="en-US" b="0" baseline="0" dirty="0" smtClean="0"/>
              <a:t> how to these expressions differ?</a:t>
            </a:r>
          </a:p>
          <a:p>
            <a:pPr eaLnBrk="1" hangingPunct="1">
              <a:spcBef>
                <a:spcPct val="0"/>
              </a:spcBef>
            </a:pPr>
            <a:endParaRPr lang="en-US" b="0" baseline="0" dirty="0" smtClean="0"/>
          </a:p>
          <a:p>
            <a:pPr eaLnBrk="1" hangingPunct="1">
              <a:spcBef>
                <a:spcPct val="0"/>
              </a:spcBef>
            </a:pPr>
            <a:r>
              <a:rPr lang="en-US" b="0" baseline="0" dirty="0" smtClean="0"/>
              <a:t>The first is an English-language, text, expression. It is unnumbered and has a title associated with it, “A novel of the </a:t>
            </a:r>
            <a:r>
              <a:rPr lang="en-US" b="0" baseline="0" dirty="0" err="1" smtClean="0"/>
              <a:t>Mither</a:t>
            </a:r>
            <a:r>
              <a:rPr lang="en-US" b="0" baseline="0" dirty="0" smtClean="0"/>
              <a:t> mages”</a:t>
            </a:r>
          </a:p>
          <a:p>
            <a:pPr eaLnBrk="1" hangingPunct="1">
              <a:spcBef>
                <a:spcPct val="0"/>
              </a:spcBef>
            </a:pPr>
            <a:endParaRPr lang="en-US" b="0" baseline="0" dirty="0" smtClean="0"/>
          </a:p>
          <a:p>
            <a:pPr eaLnBrk="1" hangingPunct="1">
              <a:spcBef>
                <a:spcPct val="0"/>
              </a:spcBef>
            </a:pPr>
            <a:r>
              <a:rPr lang="en-US" b="0" baseline="0" dirty="0" smtClean="0"/>
              <a:t>The second is an English-language, spoken word, expression. It is numbered and has a different title associated with it, “The </a:t>
            </a:r>
            <a:r>
              <a:rPr lang="en-US" b="0" baseline="0" dirty="0" err="1" smtClean="0"/>
              <a:t>Mithermages</a:t>
            </a:r>
            <a:r>
              <a:rPr lang="en-US" b="0" baseline="0" dirty="0" smtClean="0"/>
              <a:t> series”</a:t>
            </a:r>
          </a:p>
          <a:p>
            <a:pPr eaLnBrk="1" hangingPunct="1">
              <a:spcBef>
                <a:spcPct val="0"/>
              </a:spcBef>
            </a:pPr>
            <a:endParaRPr lang="en-US" b="0" baseline="0" dirty="0" smtClean="0"/>
          </a:p>
          <a:p>
            <a:pPr eaLnBrk="1" hangingPunct="1">
              <a:spcBef>
                <a:spcPct val="0"/>
              </a:spcBef>
            </a:pPr>
            <a:r>
              <a:rPr lang="en-US" b="0" baseline="0" dirty="0" smtClean="0"/>
              <a:t>The third is a French-language, text, expression. It is numbered (the numbering doesn’t show on the image), and has yet another title associated with it, “Les mages de </a:t>
            </a:r>
            <a:r>
              <a:rPr lang="en-US" b="0" baseline="0" dirty="0" err="1" smtClean="0"/>
              <a:t>Westil</a:t>
            </a:r>
            <a:r>
              <a:rPr lang="en-US" b="0" baseline="0" dirty="0" smtClean="0"/>
              <a:t>”</a:t>
            </a:r>
            <a:endParaRPr lang="en-US" b="1"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177</a:t>
            </a:fld>
            <a:endParaRPr lang="en-US">
              <a:cs typeface="Arial" charset="0"/>
            </a:endParaRPr>
          </a:p>
        </p:txBody>
      </p:sp>
    </p:spTree>
    <p:extLst>
      <p:ext uri="{BB962C8B-B14F-4D97-AF65-F5344CB8AC3E}">
        <p14:creationId xmlns:p14="http://schemas.microsoft.com/office/powerpoint/2010/main" val="198510652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1" dirty="0" smtClean="0"/>
              <a:t>ASK:</a:t>
            </a:r>
            <a:r>
              <a:rPr lang="en-US" b="0" baseline="0" dirty="0" smtClean="0"/>
              <a:t> how to these expressions differ?</a:t>
            </a:r>
          </a:p>
          <a:p>
            <a:pPr eaLnBrk="1" hangingPunct="1">
              <a:spcBef>
                <a:spcPct val="0"/>
              </a:spcBef>
            </a:pPr>
            <a:endParaRPr lang="en-US" b="0" baseline="0" dirty="0" smtClean="0"/>
          </a:p>
          <a:p>
            <a:pPr eaLnBrk="1" hangingPunct="1">
              <a:spcBef>
                <a:spcPct val="0"/>
              </a:spcBef>
            </a:pPr>
            <a:r>
              <a:rPr lang="en-US" b="0" baseline="0" dirty="0" smtClean="0"/>
              <a:t>Three different editions of the series. This series publishes Greek inscriptions found around the world. All three editions are ongoing, but as new evidence about the inscriptions becomes available individual volumes are reedited in a second edition (“edition minor”) and then a third edition (“</a:t>
            </a:r>
            <a:r>
              <a:rPr lang="en-US" b="0" baseline="0" dirty="0" err="1" smtClean="0"/>
              <a:t>editio</a:t>
            </a:r>
            <a:r>
              <a:rPr lang="en-US" b="0" baseline="0" dirty="0" smtClean="0"/>
              <a:t> </a:t>
            </a:r>
            <a:r>
              <a:rPr lang="en-US" b="0" baseline="0" dirty="0" err="1" smtClean="0"/>
              <a:t>tertia</a:t>
            </a:r>
            <a:r>
              <a:rPr lang="en-US" b="0" baseline="0" dirty="0" smtClean="0"/>
              <a:t>”). The individual volumes exist in separate expressions, and so does the series.</a:t>
            </a:r>
            <a:endParaRPr lang="en-US" b="1"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178</a:t>
            </a:fld>
            <a:endParaRPr lang="en-US">
              <a:cs typeface="Arial" charset="0"/>
            </a:endParaRPr>
          </a:p>
        </p:txBody>
      </p:sp>
    </p:spTree>
    <p:extLst>
      <p:ext uri="{BB962C8B-B14F-4D97-AF65-F5344CB8AC3E}">
        <p14:creationId xmlns:p14="http://schemas.microsoft.com/office/powerpoint/2010/main" val="361192228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March 2017</a:t>
            </a:r>
          </a:p>
          <a:p>
            <a:pPr defTabSz="933450" eaLnBrk="1" hangingPunct="1">
              <a:spcBef>
                <a:spcPct val="0"/>
              </a:spcBef>
            </a:pPr>
            <a:endParaRPr lang="en-US" dirty="0" smtClean="0"/>
          </a:p>
          <a:p>
            <a:pPr defTabSz="933450" eaLnBrk="1" hangingPunct="1">
              <a:spcBef>
                <a:spcPct val="0"/>
              </a:spcBef>
            </a:pPr>
            <a:r>
              <a:rPr lang="en-US" dirty="0" smtClean="0"/>
              <a:t>This</a:t>
            </a:r>
            <a:r>
              <a:rPr lang="en-US" baseline="0" dirty="0" smtClean="0"/>
              <a:t> series is published in English and French. The original language appears to have been English. Not all the parts have been translated into French (yet).</a:t>
            </a: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179</a:t>
            </a:fld>
            <a:endParaRPr lang="en-US">
              <a:cs typeface="Arial" charset="0"/>
            </a:endParaRPr>
          </a:p>
        </p:txBody>
      </p:sp>
    </p:spTree>
    <p:extLst>
      <p:ext uri="{BB962C8B-B14F-4D97-AF65-F5344CB8AC3E}">
        <p14:creationId xmlns:p14="http://schemas.microsoft.com/office/powerpoint/2010/main" val="426267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Presenter</a:t>
            </a:r>
            <a:r>
              <a:rPr lang="en-US" dirty="0" smtClean="0"/>
              <a:t>:</a:t>
            </a:r>
            <a:r>
              <a:rPr lang="en-US" baseline="0" dirty="0" smtClean="0"/>
              <a:t> Do not get into an argument over whether, e.g., “</a:t>
            </a:r>
            <a:r>
              <a:rPr lang="en-US" baseline="0" dirty="0" err="1" smtClean="0"/>
              <a:t>Reti-Soloverts</a:t>
            </a:r>
            <a:r>
              <a:rPr lang="en-US" baseline="0" dirty="0" smtClean="0"/>
              <a:t>” (</a:t>
            </a:r>
            <a:r>
              <a:rPr lang="en-US" baseline="0" dirty="0" err="1" smtClean="0"/>
              <a:t>Micropedia</a:t>
            </a:r>
            <a:r>
              <a:rPr lang="en-US" baseline="0" dirty="0" smtClean="0"/>
              <a:t> volume 10) could be a title proper. Most catalogers would not consider </a:t>
            </a:r>
            <a:r>
              <a:rPr lang="en-US" baseline="0" dirty="0" err="1" smtClean="0"/>
              <a:t>Encyclopaedia</a:t>
            </a:r>
            <a:r>
              <a:rPr lang="en-US" baseline="0" dirty="0" smtClean="0"/>
              <a:t> Britannica to be a series.</a:t>
            </a:r>
            <a:endParaRPr lang="en-US" dirty="0" smtClean="0"/>
          </a:p>
          <a:p>
            <a:endParaRPr lang="en-US" dirty="0" smtClean="0"/>
          </a:p>
          <a:p>
            <a:r>
              <a:rPr lang="en-US" dirty="0" smtClean="0"/>
              <a:t>Images from </a:t>
            </a:r>
          </a:p>
          <a:p>
            <a:endParaRPr lang="en-US" dirty="0" smtClean="0"/>
          </a:p>
          <a:p>
            <a:r>
              <a:rPr lang="en-US" dirty="0" smtClean="0"/>
              <a:t>http://roadscholars.com/wp-content/uploads/2015/10/2015-11-04-01.jpg</a:t>
            </a:r>
          </a:p>
          <a:p>
            <a:endParaRPr lang="en-US" dirty="0" smtClean="0"/>
          </a:p>
          <a:p>
            <a:r>
              <a:rPr lang="en-US" dirty="0" smtClean="0"/>
              <a:t>http://i2.cdn.cnn.com/cnnnext/dam/assets/120406104003-encyclopedia-britannica-in-print-story-top.jpg</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a:t>
            </a:fld>
            <a:endParaRPr lang="en-US"/>
          </a:p>
        </p:txBody>
      </p:sp>
    </p:spTree>
    <p:extLst>
      <p:ext uri="{BB962C8B-B14F-4D97-AF65-F5344CB8AC3E}">
        <p14:creationId xmlns:p14="http://schemas.microsoft.com/office/powerpoint/2010/main" val="14202716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Only</a:t>
            </a:r>
            <a:r>
              <a:rPr lang="en-US" baseline="0" dirty="0" smtClean="0"/>
              <a:t> one work-level SAR is needed; however, if a library needs to create an expression-level SAR for this series, it is permitted.</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180</a:t>
            </a:fld>
            <a:endParaRPr lang="en-US"/>
          </a:p>
        </p:txBody>
      </p:sp>
    </p:spTree>
    <p:extLst>
      <p:ext uri="{BB962C8B-B14F-4D97-AF65-F5344CB8AC3E}">
        <p14:creationId xmlns:p14="http://schemas.microsoft.com/office/powerpoint/2010/main" val="11393818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181</a:t>
            </a:fld>
            <a:endParaRPr lang="en-US"/>
          </a:p>
        </p:txBody>
      </p:sp>
    </p:spTree>
    <p:extLst>
      <p:ext uri="{BB962C8B-B14F-4D97-AF65-F5344CB8AC3E}">
        <p14:creationId xmlns:p14="http://schemas.microsoft.com/office/powerpoint/2010/main" val="781764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182</a:t>
            </a:fld>
            <a:endParaRPr lang="en-US"/>
          </a:p>
        </p:txBody>
      </p:sp>
    </p:spTree>
    <p:extLst>
      <p:ext uri="{BB962C8B-B14F-4D97-AF65-F5344CB8AC3E}">
        <p14:creationId xmlns:p14="http://schemas.microsoft.com/office/powerpoint/2010/main" val="178263649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6D380-A0DC-47E8-BD69-5836FC6C9D8E}" type="slidenum">
              <a:rPr lang="en-US">
                <a:cs typeface="Arial" charset="0"/>
              </a:rPr>
              <a:pPr fontAlgn="base">
                <a:spcBef>
                  <a:spcPct val="0"/>
                </a:spcBef>
                <a:spcAft>
                  <a:spcPct val="0"/>
                </a:spcAft>
                <a:defRPr/>
              </a:pPr>
              <a:t>183</a:t>
            </a:fld>
            <a:endParaRPr lang="en-US">
              <a:cs typeface="Arial" charset="0"/>
            </a:endParaRPr>
          </a:p>
        </p:txBody>
      </p:sp>
    </p:spTree>
    <p:extLst>
      <p:ext uri="{BB962C8B-B14F-4D97-AF65-F5344CB8AC3E}">
        <p14:creationId xmlns:p14="http://schemas.microsoft.com/office/powerpoint/2010/main" val="6131515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0" dirty="0" smtClean="0"/>
              <a:t>This is a non-series example.</a:t>
            </a:r>
          </a:p>
          <a:p>
            <a:pPr eaLnBrk="1" hangingPunct="1">
              <a:spcBef>
                <a:spcPct val="0"/>
              </a:spcBef>
            </a:pPr>
            <a:endParaRPr lang="en-US" dirty="0" smtClean="0"/>
          </a:p>
        </p:txBody>
      </p:sp>
      <p:sp>
        <p:nvSpPr>
          <p:cNvPr id="217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1C389-6C44-438F-9D4D-2045C2B867E3}" type="slidenum">
              <a:rPr lang="en-US">
                <a:cs typeface="Arial" charset="0"/>
              </a:rPr>
              <a:pPr fontAlgn="base">
                <a:spcBef>
                  <a:spcPct val="0"/>
                </a:spcBef>
                <a:spcAft>
                  <a:spcPct val="0"/>
                </a:spcAft>
                <a:defRPr/>
              </a:pPr>
              <a:t>184</a:t>
            </a:fld>
            <a:endParaRPr lang="en-US">
              <a:cs typeface="Arial" charset="0"/>
            </a:endParaRPr>
          </a:p>
        </p:txBody>
      </p:sp>
    </p:spTree>
    <p:extLst>
      <p:ext uri="{BB962C8B-B14F-4D97-AF65-F5344CB8AC3E}">
        <p14:creationId xmlns:p14="http://schemas.microsoft.com/office/powerpoint/2010/main" val="26402760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See Mail Carrier example in LC-PCC PS 6.27.3.</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This is a non-series example.</a:t>
            </a:r>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AC5BCD-4A26-4E97-BAED-042FCDEDDDC1}" type="slidenum">
              <a:rPr lang="en-US">
                <a:cs typeface="Arial" charset="0"/>
              </a:rPr>
              <a:pPr fontAlgn="base">
                <a:spcBef>
                  <a:spcPct val="0"/>
                </a:spcBef>
                <a:spcAft>
                  <a:spcPct val="0"/>
                </a:spcAft>
                <a:defRPr/>
              </a:pPr>
              <a:t>185</a:t>
            </a:fld>
            <a:endParaRPr lang="en-US">
              <a:cs typeface="Arial" charset="0"/>
            </a:endParaRPr>
          </a:p>
        </p:txBody>
      </p:sp>
    </p:spTree>
    <p:extLst>
      <p:ext uri="{BB962C8B-B14F-4D97-AF65-F5344CB8AC3E}">
        <p14:creationId xmlns:p14="http://schemas.microsoft.com/office/powerpoint/2010/main" val="86054962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Note that the previous two slides,</a:t>
            </a:r>
            <a:r>
              <a:rPr lang="en-US" baseline="0" dirty="0" smtClean="0"/>
              <a:t> citing the LC practice language, did not give series examples.</a:t>
            </a:r>
            <a:endParaRPr lang="en-US" dirty="0" smtClean="0"/>
          </a:p>
          <a:p>
            <a:pPr eaLnBrk="1" hangingPunct="1">
              <a:spcBef>
                <a:spcPct val="0"/>
              </a:spcBef>
            </a:pPr>
            <a:endParaRPr lang="en-US" dirty="0" smtClean="0"/>
          </a:p>
        </p:txBody>
      </p:sp>
      <p:sp>
        <p:nvSpPr>
          <p:cNvPr id="221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21F321-4831-4F03-A261-793AA07B6B90}" type="slidenum">
              <a:rPr lang="en-US">
                <a:cs typeface="Arial" charset="0"/>
              </a:rPr>
              <a:pPr fontAlgn="base">
                <a:spcBef>
                  <a:spcPct val="0"/>
                </a:spcBef>
                <a:spcAft>
                  <a:spcPct val="0"/>
                </a:spcAft>
                <a:defRPr/>
              </a:pPr>
              <a:t>186</a:t>
            </a:fld>
            <a:endParaRPr lang="en-US">
              <a:cs typeface="Arial" charset="0"/>
            </a:endParaRPr>
          </a:p>
        </p:txBody>
      </p:sp>
    </p:spTree>
    <p:extLst>
      <p:ext uri="{BB962C8B-B14F-4D97-AF65-F5344CB8AC3E}">
        <p14:creationId xmlns:p14="http://schemas.microsoft.com/office/powerpoint/2010/main" val="348928087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187</a:t>
            </a:fld>
            <a:endParaRPr lang="en-US"/>
          </a:p>
        </p:txBody>
      </p:sp>
    </p:spTree>
    <p:extLst>
      <p:ext uri="{BB962C8B-B14F-4D97-AF65-F5344CB8AC3E}">
        <p14:creationId xmlns:p14="http://schemas.microsoft.com/office/powerpoint/2010/main" val="225044744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188</a:t>
            </a:fld>
            <a:endParaRPr lang="en-US"/>
          </a:p>
        </p:txBody>
      </p:sp>
    </p:spTree>
    <p:extLst>
      <p:ext uri="{BB962C8B-B14F-4D97-AF65-F5344CB8AC3E}">
        <p14:creationId xmlns:p14="http://schemas.microsoft.com/office/powerpoint/2010/main" val="346550770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189</a:t>
            </a:fld>
            <a:endParaRPr lang="en-US"/>
          </a:p>
        </p:txBody>
      </p:sp>
    </p:spTree>
    <p:extLst>
      <p:ext uri="{BB962C8B-B14F-4D97-AF65-F5344CB8AC3E}">
        <p14:creationId xmlns:p14="http://schemas.microsoft.com/office/powerpoint/2010/main" val="1908035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a:t>
            </a:fld>
            <a:endParaRPr lang="en-US"/>
          </a:p>
        </p:txBody>
      </p:sp>
    </p:spTree>
    <p:extLst>
      <p:ext uri="{BB962C8B-B14F-4D97-AF65-F5344CB8AC3E}">
        <p14:creationId xmlns:p14="http://schemas.microsoft.com/office/powerpoint/2010/main" val="1352346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190</a:t>
            </a:fld>
            <a:endParaRPr lang="en-US"/>
          </a:p>
        </p:txBody>
      </p:sp>
    </p:spTree>
    <p:extLst>
      <p:ext uri="{BB962C8B-B14F-4D97-AF65-F5344CB8AC3E}">
        <p14:creationId xmlns:p14="http://schemas.microsoft.com/office/powerpoint/2010/main" val="88472566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191</a:t>
            </a:fld>
            <a:endParaRPr lang="en-US"/>
          </a:p>
        </p:txBody>
      </p:sp>
    </p:spTree>
    <p:extLst>
      <p:ext uri="{BB962C8B-B14F-4D97-AF65-F5344CB8AC3E}">
        <p14:creationId xmlns:p14="http://schemas.microsoft.com/office/powerpoint/2010/main" val="354597798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192</a:t>
            </a:fld>
            <a:endParaRPr lang="en-US"/>
          </a:p>
        </p:txBody>
      </p:sp>
    </p:spTree>
    <p:extLst>
      <p:ext uri="{BB962C8B-B14F-4D97-AF65-F5344CB8AC3E}">
        <p14:creationId xmlns:p14="http://schemas.microsoft.com/office/powerpoint/2010/main" val="36951013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193</a:t>
            </a:fld>
            <a:endParaRPr lang="en-US">
              <a:cs typeface="Arial" charset="0"/>
            </a:endParaRPr>
          </a:p>
        </p:txBody>
      </p:sp>
    </p:spTree>
    <p:extLst>
      <p:ext uri="{BB962C8B-B14F-4D97-AF65-F5344CB8AC3E}">
        <p14:creationId xmlns:p14="http://schemas.microsoft.com/office/powerpoint/2010/main" val="141169584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194</a:t>
            </a:fld>
            <a:endParaRPr lang="en-US">
              <a:cs typeface="Arial" charset="0"/>
            </a:endParaRPr>
          </a:p>
        </p:txBody>
      </p:sp>
    </p:spTree>
    <p:extLst>
      <p:ext uri="{BB962C8B-B14F-4D97-AF65-F5344CB8AC3E}">
        <p14:creationId xmlns:p14="http://schemas.microsoft.com/office/powerpoint/2010/main" val="190713935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The container says ℗2010 ©2011, which would suggest that the publication date is 2011. The recording took place in 2010, before publication.</a:t>
            </a:r>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195</a:t>
            </a:fld>
            <a:endParaRPr lang="en-US">
              <a:cs typeface="Arial" charset="0"/>
            </a:endParaRPr>
          </a:p>
        </p:txBody>
      </p:sp>
    </p:spTree>
    <p:extLst>
      <p:ext uri="{BB962C8B-B14F-4D97-AF65-F5344CB8AC3E}">
        <p14:creationId xmlns:p14="http://schemas.microsoft.com/office/powerpoint/2010/main" val="27742289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252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EE1BFA-D119-4EE2-B685-E6E0BCDD143F}" type="slidenum">
              <a:rPr lang="en-US">
                <a:cs typeface="Arial" charset="0"/>
              </a:rPr>
              <a:pPr fontAlgn="base">
                <a:spcBef>
                  <a:spcPct val="0"/>
                </a:spcBef>
                <a:spcAft>
                  <a:spcPct val="0"/>
                </a:spcAft>
                <a:defRPr/>
              </a:pPr>
              <a:t>196</a:t>
            </a:fld>
            <a:endParaRPr lang="en-US">
              <a:cs typeface="Arial" charset="0"/>
            </a:endParaRPr>
          </a:p>
        </p:txBody>
      </p:sp>
    </p:spTree>
    <p:extLst>
      <p:ext uri="{BB962C8B-B14F-4D97-AF65-F5344CB8AC3E}">
        <p14:creationId xmlns:p14="http://schemas.microsoft.com/office/powerpoint/2010/main" val="26260744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228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27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074FA8-ED83-442C-9CCB-06BD1953C5C5}" type="slidenum">
              <a:rPr lang="en-US">
                <a:cs typeface="Arial" charset="0"/>
              </a:rPr>
              <a:pPr fontAlgn="base">
                <a:spcBef>
                  <a:spcPct val="0"/>
                </a:spcBef>
                <a:spcAft>
                  <a:spcPct val="0"/>
                </a:spcAft>
                <a:defRPr/>
              </a:pPr>
              <a:t>197</a:t>
            </a:fld>
            <a:endParaRPr lang="en-US">
              <a:cs typeface="Arial" charset="0"/>
            </a:endParaRPr>
          </a:p>
        </p:txBody>
      </p:sp>
    </p:spTree>
    <p:extLst>
      <p:ext uri="{BB962C8B-B14F-4D97-AF65-F5344CB8AC3E}">
        <p14:creationId xmlns:p14="http://schemas.microsoft.com/office/powerpoint/2010/main" val="39706982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Presenter:</a:t>
            </a:r>
            <a:r>
              <a:rPr lang="en-US" baseline="0" dirty="0" smtClean="0"/>
              <a:t> If somebody asks, for a few years PCC did not authorize recording content type in authority records. This is no longer the case.</a:t>
            </a:r>
            <a:endParaRPr lang="en-US" dirty="0" smtClean="0"/>
          </a:p>
        </p:txBody>
      </p:sp>
      <p:sp>
        <p:nvSpPr>
          <p:cNvPr id="229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0E2197-9468-45FC-B958-10A4C770D665}" type="slidenum">
              <a:rPr lang="en-US">
                <a:cs typeface="Arial" charset="0"/>
              </a:rPr>
              <a:pPr fontAlgn="base">
                <a:spcBef>
                  <a:spcPct val="0"/>
                </a:spcBef>
                <a:spcAft>
                  <a:spcPct val="0"/>
                </a:spcAft>
                <a:defRPr/>
              </a:pPr>
              <a:t>198</a:t>
            </a:fld>
            <a:endParaRPr lang="en-US">
              <a:cs typeface="Arial" charset="0"/>
            </a:endParaRPr>
          </a:p>
        </p:txBody>
      </p:sp>
    </p:spTree>
    <p:extLst>
      <p:ext uri="{BB962C8B-B14F-4D97-AF65-F5344CB8AC3E}">
        <p14:creationId xmlns:p14="http://schemas.microsoft.com/office/powerpoint/2010/main" val="226273583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31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662A5B-0878-4007-805B-EF9EA919D09F}" type="slidenum">
              <a:rPr lang="en-US">
                <a:cs typeface="Arial" charset="0"/>
              </a:rPr>
              <a:pPr fontAlgn="base">
                <a:spcBef>
                  <a:spcPct val="0"/>
                </a:spcBef>
                <a:spcAft>
                  <a:spcPct val="0"/>
                </a:spcAft>
                <a:defRPr/>
              </a:pPr>
              <a:t>199</a:t>
            </a:fld>
            <a:endParaRPr lang="en-US">
              <a:cs typeface="Arial" charset="0"/>
            </a:endParaRPr>
          </a:p>
        </p:txBody>
      </p:sp>
    </p:spTree>
    <p:extLst>
      <p:ext uri="{BB962C8B-B14F-4D97-AF65-F5344CB8AC3E}">
        <p14:creationId xmlns:p14="http://schemas.microsoft.com/office/powerpoint/2010/main" val="242824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In this module we will examine the attributes of works and expressions recorded found in the instructions in Chapters 5 and 6 as they pertain to series,</a:t>
            </a:r>
            <a:r>
              <a:rPr lang="en-US" baseline="0" dirty="0" smtClean="0"/>
              <a:t> and the instructions for creating work or expression authorized/variant access points for series</a:t>
            </a:r>
            <a:r>
              <a:rPr lang="en-US" dirty="0" smtClean="0"/>
              <a:t>. We will also</a:t>
            </a:r>
            <a:r>
              <a:rPr lang="en-US" baseline="0" dirty="0" smtClean="0"/>
              <a:t> examine treatment of series in bibliographic record, as well as non-RDA aspects of series authority work.</a:t>
            </a:r>
          </a:p>
          <a:p>
            <a:pPr eaLnBrk="1" hangingPunct="1">
              <a:spcBef>
                <a:spcPct val="0"/>
              </a:spcBef>
            </a:pPr>
            <a:endParaRPr lang="en-US" baseline="0" dirty="0" smtClean="0"/>
          </a:p>
          <a:p>
            <a:pPr eaLnBrk="1" hangingPunct="1">
              <a:spcBef>
                <a:spcPct val="0"/>
              </a:spcBef>
            </a:pPr>
            <a:r>
              <a:rPr lang="en-US" baseline="0" dirty="0" smtClean="0"/>
              <a:t>Presenter: This module may be presented either as a part of the regular NACO training series, or separately. If it is presented separately, be sure participants are very familiar with Modules 1-6 as well as 7-8 (for updating and NACO administration). If they are not, take time to review the concepts in the other modules.</a:t>
            </a:r>
          </a:p>
          <a:p>
            <a:pPr eaLnBrk="1" hangingPunct="1">
              <a:spcBef>
                <a:spcPct val="0"/>
              </a:spcBef>
            </a:pPr>
            <a:endParaRPr lang="en-US" baseline="0" dirty="0" smtClean="0"/>
          </a:p>
          <a:p>
            <a:pPr eaLnBrk="1" hangingPunct="1">
              <a:spcBef>
                <a:spcPct val="0"/>
              </a:spcBef>
            </a:pPr>
            <a:r>
              <a:rPr lang="en-US" baseline="0" dirty="0" smtClean="0"/>
              <a:t>This module can be used for music and other specialized series (e.g. law), and includes a few music examples. If participants want to do specialized authority work in these areas they should receive the music or law NACO training.</a:t>
            </a:r>
            <a:endParaRPr lang="en-US" dirty="0"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1EA902-840F-42F9-91D4-B02AA0DDAD67}" type="slidenum">
              <a:rPr lang="en-US">
                <a:cs typeface="Arial" charset="0"/>
              </a:rPr>
              <a:pPr fontAlgn="base">
                <a:spcBef>
                  <a:spcPct val="0"/>
                </a:spcBef>
                <a:spcAft>
                  <a:spcPct val="0"/>
                </a:spcAft>
                <a:defRPr/>
              </a:pPr>
              <a:t>2</a:t>
            </a:fld>
            <a:endParaRPr lang="en-US">
              <a:cs typeface="Arial" charset="0"/>
            </a:endParaRPr>
          </a:p>
        </p:txBody>
      </p:sp>
    </p:spTree>
    <p:extLst>
      <p:ext uri="{BB962C8B-B14F-4D97-AF65-F5344CB8AC3E}">
        <p14:creationId xmlns:p14="http://schemas.microsoft.com/office/powerpoint/2010/main" val="2451288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20</a:t>
            </a:fld>
            <a:endParaRPr lang="en-US"/>
          </a:p>
        </p:txBody>
      </p:sp>
    </p:spTree>
    <p:extLst>
      <p:ext uri="{BB962C8B-B14F-4D97-AF65-F5344CB8AC3E}">
        <p14:creationId xmlns:p14="http://schemas.microsoft.com/office/powerpoint/2010/main" val="41110269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35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8B62D4-8096-479F-A06D-955D6E91092D}" type="slidenum">
              <a:rPr lang="en-US">
                <a:cs typeface="Arial" charset="0"/>
              </a:rPr>
              <a:pPr fontAlgn="base">
                <a:spcBef>
                  <a:spcPct val="0"/>
                </a:spcBef>
                <a:spcAft>
                  <a:spcPct val="0"/>
                </a:spcAft>
                <a:defRPr/>
              </a:pPr>
              <a:t>200</a:t>
            </a:fld>
            <a:endParaRPr lang="en-US">
              <a:cs typeface="Arial" charset="0"/>
            </a:endParaRPr>
          </a:p>
        </p:txBody>
      </p:sp>
    </p:spTree>
    <p:extLst>
      <p:ext uri="{BB962C8B-B14F-4D97-AF65-F5344CB8AC3E}">
        <p14:creationId xmlns:p14="http://schemas.microsoft.com/office/powerpoint/2010/main" val="216395928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March 2017</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362" indent="-286293">
              <a:defRPr>
                <a:solidFill>
                  <a:schemeClr val="tx1"/>
                </a:solidFill>
                <a:latin typeface="Arial" charset="0"/>
              </a:defRPr>
            </a:lvl2pPr>
            <a:lvl3pPr marL="1145172" indent="-229034">
              <a:defRPr>
                <a:solidFill>
                  <a:schemeClr val="tx1"/>
                </a:solidFill>
                <a:latin typeface="Arial" charset="0"/>
              </a:defRPr>
            </a:lvl3pPr>
            <a:lvl4pPr marL="1603240" indent="-229034">
              <a:defRPr>
                <a:solidFill>
                  <a:schemeClr val="tx1"/>
                </a:solidFill>
                <a:latin typeface="Arial" charset="0"/>
              </a:defRPr>
            </a:lvl4pPr>
            <a:lvl5pPr marL="2061309" indent="-229034">
              <a:defRPr>
                <a:solidFill>
                  <a:schemeClr val="tx1"/>
                </a:solidFill>
                <a:latin typeface="Arial" charset="0"/>
              </a:defRPr>
            </a:lvl5pPr>
            <a:lvl6pPr marL="2519378" indent="-229034" eaLnBrk="0" fontAlgn="base" hangingPunct="0">
              <a:spcBef>
                <a:spcPct val="0"/>
              </a:spcBef>
              <a:spcAft>
                <a:spcPct val="0"/>
              </a:spcAft>
              <a:defRPr>
                <a:solidFill>
                  <a:schemeClr val="tx1"/>
                </a:solidFill>
                <a:latin typeface="Arial" charset="0"/>
              </a:defRPr>
            </a:lvl6pPr>
            <a:lvl7pPr marL="2977446" indent="-229034" eaLnBrk="0" fontAlgn="base" hangingPunct="0">
              <a:spcBef>
                <a:spcPct val="0"/>
              </a:spcBef>
              <a:spcAft>
                <a:spcPct val="0"/>
              </a:spcAft>
              <a:defRPr>
                <a:solidFill>
                  <a:schemeClr val="tx1"/>
                </a:solidFill>
                <a:latin typeface="Arial" charset="0"/>
              </a:defRPr>
            </a:lvl7pPr>
            <a:lvl8pPr marL="3435515" indent="-229034" eaLnBrk="0" fontAlgn="base" hangingPunct="0">
              <a:spcBef>
                <a:spcPct val="0"/>
              </a:spcBef>
              <a:spcAft>
                <a:spcPct val="0"/>
              </a:spcAft>
              <a:defRPr>
                <a:solidFill>
                  <a:schemeClr val="tx1"/>
                </a:solidFill>
                <a:latin typeface="Arial" charset="0"/>
              </a:defRPr>
            </a:lvl8pPr>
            <a:lvl9pPr marL="3893584" indent="-229034" eaLnBrk="0" fontAlgn="base" hangingPunct="0">
              <a:spcBef>
                <a:spcPct val="0"/>
              </a:spcBef>
              <a:spcAft>
                <a:spcPct val="0"/>
              </a:spcAft>
              <a:defRPr>
                <a:solidFill>
                  <a:schemeClr val="tx1"/>
                </a:solidFill>
                <a:latin typeface="Arial" charset="0"/>
              </a:defRPr>
            </a:lvl9pPr>
          </a:lstStyle>
          <a:p>
            <a:fld id="{FAA1C723-F90E-440F-BB11-4E59BBECB012}" type="slidenum">
              <a:rPr lang="en-US" smtClean="0"/>
              <a:pPr/>
              <a:t>201</a:t>
            </a:fld>
            <a:endParaRPr lang="en-US" smtClean="0"/>
          </a:p>
        </p:txBody>
      </p:sp>
    </p:spTree>
    <p:extLst>
      <p:ext uri="{BB962C8B-B14F-4D97-AF65-F5344CB8AC3E}">
        <p14:creationId xmlns:p14="http://schemas.microsoft.com/office/powerpoint/2010/main" val="193129674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NOTE: For purposes of choosing the preferred title, the</a:t>
            </a:r>
            <a:r>
              <a:rPr lang="en-US" baseline="0" dirty="0" smtClean="0"/>
              <a:t> title proper of the English text manifestation was chosen since they were published simultaneously.</a:t>
            </a:r>
            <a:endParaRPr lang="en-US" dirty="0" smtClean="0"/>
          </a:p>
        </p:txBody>
      </p:sp>
      <p:sp>
        <p:nvSpPr>
          <p:cNvPr id="237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5DE09A-80A1-46F3-91AE-8A122B954F2E}" type="slidenum">
              <a:rPr lang="en-US">
                <a:cs typeface="Arial" charset="0"/>
              </a:rPr>
              <a:pPr fontAlgn="base">
                <a:spcBef>
                  <a:spcPct val="0"/>
                </a:spcBef>
                <a:spcAft>
                  <a:spcPct val="0"/>
                </a:spcAft>
                <a:defRPr/>
              </a:pPr>
              <a:t>202</a:t>
            </a:fld>
            <a:endParaRPr lang="en-US">
              <a:cs typeface="Arial" charset="0"/>
            </a:endParaRPr>
          </a:p>
        </p:txBody>
      </p:sp>
    </p:spTree>
    <p:extLst>
      <p:ext uri="{BB962C8B-B14F-4D97-AF65-F5344CB8AC3E}">
        <p14:creationId xmlns:p14="http://schemas.microsoft.com/office/powerpoint/2010/main" val="65624822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The underlining reinforces that in FRBR and in RDA, language is an expression-level attribute of a resource.  </a:t>
            </a:r>
            <a:r>
              <a:rPr lang="en-US" b="1" dirty="0" smtClean="0"/>
              <a:t>Until or if FRBR and/or RDA incorporate a concept of Language of Work, this element will be recorded only in authority records for expressions.  </a:t>
            </a:r>
          </a:p>
          <a:p>
            <a:pPr eaLnBrk="1" hangingPunct="1">
              <a:spcBef>
                <a:spcPct val="0"/>
              </a:spcBef>
            </a:pPr>
            <a:endParaRPr lang="en-US" dirty="0" smtClean="0"/>
          </a:p>
          <a:p>
            <a:pPr eaLnBrk="1" hangingPunct="1">
              <a:spcBef>
                <a:spcPct val="0"/>
              </a:spcBef>
            </a:pPr>
            <a:r>
              <a:rPr lang="en-US" dirty="0" smtClean="0"/>
              <a:t>For more information about recording information in the 377 field, see the NACO Foundations module.</a:t>
            </a:r>
          </a:p>
        </p:txBody>
      </p:sp>
      <p:sp>
        <p:nvSpPr>
          <p:cNvPr id="239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5B989A-3ECA-4833-BDB3-172DF58F8F54}" type="slidenum">
              <a:rPr lang="en-US">
                <a:cs typeface="Arial" charset="0"/>
              </a:rPr>
              <a:pPr fontAlgn="base">
                <a:spcBef>
                  <a:spcPct val="0"/>
                </a:spcBef>
                <a:spcAft>
                  <a:spcPct val="0"/>
                </a:spcAft>
                <a:defRPr/>
              </a:pPr>
              <a:t>203</a:t>
            </a:fld>
            <a:endParaRPr lang="en-US">
              <a:cs typeface="Arial" charset="0"/>
            </a:endParaRPr>
          </a:p>
        </p:txBody>
      </p:sp>
    </p:spTree>
    <p:extLst>
      <p:ext uri="{BB962C8B-B14F-4D97-AF65-F5344CB8AC3E}">
        <p14:creationId xmlns:p14="http://schemas.microsoft.com/office/powerpoint/2010/main" val="296234600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ANIMATED SLIDE: Trainees do not have answers in their version. Suggested answer enters on click. </a:t>
            </a:r>
          </a:p>
        </p:txBody>
      </p:sp>
      <p:sp>
        <p:nvSpPr>
          <p:cNvPr id="243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28CADB-F037-4174-BDE2-0E735830F5E2}" type="slidenum">
              <a:rPr lang="en-US">
                <a:cs typeface="Arial" charset="0"/>
              </a:rPr>
              <a:pPr fontAlgn="base">
                <a:spcBef>
                  <a:spcPct val="0"/>
                </a:spcBef>
                <a:spcAft>
                  <a:spcPct val="0"/>
                </a:spcAft>
                <a:defRPr/>
              </a:pPr>
              <a:t>204</a:t>
            </a:fld>
            <a:endParaRPr lang="en-US">
              <a:cs typeface="Arial" charset="0"/>
            </a:endParaRPr>
          </a:p>
        </p:txBody>
      </p:sp>
    </p:spTree>
    <p:extLst>
      <p:ext uri="{BB962C8B-B14F-4D97-AF65-F5344CB8AC3E}">
        <p14:creationId xmlns:p14="http://schemas.microsoft.com/office/powerpoint/2010/main" val="85385121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45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721531-4874-4B4B-A983-5FE551BCFB78}" type="slidenum">
              <a:rPr lang="en-US">
                <a:cs typeface="Arial" charset="0"/>
              </a:rPr>
              <a:pPr fontAlgn="base">
                <a:spcBef>
                  <a:spcPct val="0"/>
                </a:spcBef>
                <a:spcAft>
                  <a:spcPct val="0"/>
                </a:spcAft>
                <a:defRPr/>
              </a:pPr>
              <a:t>205</a:t>
            </a:fld>
            <a:endParaRPr lang="en-US">
              <a:cs typeface="Arial" charset="0"/>
            </a:endParaRPr>
          </a:p>
        </p:txBody>
      </p:sp>
    </p:spTree>
    <p:extLst>
      <p:ext uri="{BB962C8B-B14F-4D97-AF65-F5344CB8AC3E}">
        <p14:creationId xmlns:p14="http://schemas.microsoft.com/office/powerpoint/2010/main" val="284186929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714ED-7139-4A1F-A5BA-5780A0157007}" type="slidenum">
              <a:rPr lang="en-US">
                <a:cs typeface="Arial" charset="0"/>
              </a:rPr>
              <a:pPr fontAlgn="base">
                <a:spcBef>
                  <a:spcPct val="0"/>
                </a:spcBef>
                <a:spcAft>
                  <a:spcPct val="0"/>
                </a:spcAft>
                <a:defRPr/>
              </a:pPr>
              <a:t>206</a:t>
            </a:fld>
            <a:endParaRPr lang="en-US">
              <a:cs typeface="Arial" charset="0"/>
            </a:endParaRPr>
          </a:p>
        </p:txBody>
      </p:sp>
    </p:spTree>
    <p:extLst>
      <p:ext uri="{BB962C8B-B14F-4D97-AF65-F5344CB8AC3E}">
        <p14:creationId xmlns:p14="http://schemas.microsoft.com/office/powerpoint/2010/main" val="48694791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478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16A99C-5C49-4F35-92F9-E42358B2222F}" type="slidenum">
              <a:rPr lang="en-US">
                <a:cs typeface="Arial" charset="0"/>
              </a:rPr>
              <a:pPr fontAlgn="base">
                <a:spcBef>
                  <a:spcPct val="0"/>
                </a:spcBef>
                <a:spcAft>
                  <a:spcPct val="0"/>
                </a:spcAft>
                <a:defRPr/>
              </a:pPr>
              <a:t>207</a:t>
            </a:fld>
            <a:endParaRPr lang="en-US">
              <a:cs typeface="Arial" charset="0"/>
            </a:endParaRPr>
          </a:p>
        </p:txBody>
      </p:sp>
    </p:spTree>
    <p:extLst>
      <p:ext uri="{BB962C8B-B14F-4D97-AF65-F5344CB8AC3E}">
        <p14:creationId xmlns:p14="http://schemas.microsoft.com/office/powerpoint/2010/main" val="261483961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49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55AED8-ACBC-45DF-8012-9FD905D7DFBC}" type="slidenum">
              <a:rPr lang="en-US">
                <a:cs typeface="Arial" charset="0"/>
              </a:rPr>
              <a:pPr fontAlgn="base">
                <a:spcBef>
                  <a:spcPct val="0"/>
                </a:spcBef>
                <a:spcAft>
                  <a:spcPct val="0"/>
                </a:spcAft>
                <a:defRPr/>
              </a:pPr>
              <a:t>208</a:t>
            </a:fld>
            <a:endParaRPr lang="en-US">
              <a:cs typeface="Arial" charset="0"/>
            </a:endParaRPr>
          </a:p>
        </p:txBody>
      </p:sp>
    </p:spTree>
    <p:extLst>
      <p:ext uri="{BB962C8B-B14F-4D97-AF65-F5344CB8AC3E}">
        <p14:creationId xmlns:p14="http://schemas.microsoft.com/office/powerpoint/2010/main" val="1777332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ANIMATED SLIDE: Trainees do not have answers in their version. Suggested answers enter on clicks. </a:t>
            </a:r>
          </a:p>
          <a:p>
            <a:pPr eaLnBrk="1" hangingPunct="1">
              <a:spcBef>
                <a:spcPct val="0"/>
              </a:spcBef>
            </a:pPr>
            <a:endParaRPr lang="en-US" dirty="0" smtClean="0"/>
          </a:p>
          <a:p>
            <a:pPr eaLnBrk="1" hangingPunct="1">
              <a:spcBef>
                <a:spcPct val="0"/>
              </a:spcBef>
            </a:pPr>
            <a:r>
              <a:rPr lang="en-US" dirty="0" smtClean="0"/>
              <a:t>In</a:t>
            </a:r>
            <a:r>
              <a:rPr lang="en-US" baseline="0" dirty="0" smtClean="0"/>
              <a:t> the case of both of these expressions the related contributors (the narrators, or the translator) remain the same for all the parts so far published. Even if they didn’t this information could still be recorded as Other Distinguishing Characteristic of the Expression if it helps distinguish this expression from others.</a:t>
            </a:r>
            <a:endParaRPr lang="en-US" dirty="0" smtClean="0"/>
          </a:p>
          <a:p>
            <a:pPr eaLnBrk="1" hangingPunct="1">
              <a:spcBef>
                <a:spcPct val="0"/>
              </a:spcBef>
            </a:pPr>
            <a:endParaRPr lang="en-US" dirty="0" smtClean="0"/>
          </a:p>
          <a:p>
            <a:pPr eaLnBrk="1" hangingPunct="1">
              <a:spcBef>
                <a:spcPct val="0"/>
              </a:spcBef>
            </a:pPr>
            <a:r>
              <a:rPr lang="en-US" dirty="0" smtClean="0"/>
              <a:t>The</a:t>
            </a:r>
            <a:r>
              <a:rPr lang="en-US" baseline="0" dirty="0" smtClean="0"/>
              <a:t> first two are possibilities for the spoken word expression. If the names of the narrators are used in the authorized access point (perhaps because there are more than one English recording of the work), the qualifier would be recorded “Rankin and </a:t>
            </a:r>
            <a:r>
              <a:rPr lang="en-US" baseline="0" dirty="0" err="1" smtClean="0"/>
              <a:t>Rudnicki</a:t>
            </a:r>
            <a:r>
              <a:rPr lang="en-US" baseline="0" dirty="0" smtClean="0"/>
              <a:t>” and the 381 would also be so recorded. If the names of the narrators do not appear in a qualifier in the authorized access point, they could each be recorded in separate subfields $a as separate instances of Other Distinguishing Characteristic of the Expression.</a:t>
            </a:r>
            <a:endParaRPr lang="en-US" dirty="0" smtClean="0"/>
          </a:p>
        </p:txBody>
      </p:sp>
      <p:sp>
        <p:nvSpPr>
          <p:cNvPr id="251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570753-CCAA-49F7-9774-1E47D340712B}" type="slidenum">
              <a:rPr lang="en-US">
                <a:cs typeface="Arial" charset="0"/>
              </a:rPr>
              <a:pPr fontAlgn="base">
                <a:spcBef>
                  <a:spcPct val="0"/>
                </a:spcBef>
                <a:spcAft>
                  <a:spcPct val="0"/>
                </a:spcAft>
                <a:defRPr/>
              </a:pPr>
              <a:t>209</a:t>
            </a:fld>
            <a:endParaRPr lang="en-US">
              <a:cs typeface="Arial" charset="0"/>
            </a:endParaRPr>
          </a:p>
        </p:txBody>
      </p:sp>
    </p:spTree>
    <p:extLst>
      <p:ext uri="{BB962C8B-B14F-4D97-AF65-F5344CB8AC3E}">
        <p14:creationId xmlns:p14="http://schemas.microsoft.com/office/powerpoint/2010/main" val="3210955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aseline="0" dirty="0" smtClean="0"/>
              <a:t>e.g. clause added for the presentation, not in RDA</a:t>
            </a:r>
          </a:p>
          <a:p>
            <a:endParaRPr lang="en-US" baseline="0" dirty="0" smtClean="0"/>
          </a:p>
          <a:p>
            <a:r>
              <a:rPr lang="en-US" baseline="0" dirty="0" smtClean="0"/>
              <a:t>“new description” = a new authority record, including a new authorized access point.</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21</a:t>
            </a:fld>
            <a:endParaRPr lang="en-US"/>
          </a:p>
        </p:txBody>
      </p:sp>
    </p:spTree>
    <p:extLst>
      <p:ext uri="{BB962C8B-B14F-4D97-AF65-F5344CB8AC3E}">
        <p14:creationId xmlns:p14="http://schemas.microsoft.com/office/powerpoint/2010/main" val="400956668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Identifiers, if present on manifestations or otherwise known, may be recorded in series authority records for expressions.</a:t>
            </a:r>
          </a:p>
          <a:p>
            <a:pPr eaLnBrk="1" hangingPunct="1">
              <a:spcBef>
                <a:spcPct val="0"/>
              </a:spcBef>
            </a:pPr>
            <a:endParaRPr lang="en-US" dirty="0" smtClean="0"/>
          </a:p>
          <a:p>
            <a:pPr eaLnBrk="1" hangingPunct="1">
              <a:spcBef>
                <a:spcPct val="0"/>
              </a:spcBef>
            </a:pPr>
            <a:r>
              <a:rPr lang="en-US" dirty="0" smtClean="0"/>
              <a:t>ISTC = International Standard Text Code</a:t>
            </a:r>
          </a:p>
          <a:p>
            <a:pPr eaLnBrk="1" hangingPunct="1">
              <a:spcBef>
                <a:spcPct val="0"/>
              </a:spcBef>
            </a:pPr>
            <a:r>
              <a:rPr lang="en-US" dirty="0" smtClean="0"/>
              <a:t>ISWC = International Standard Musical Work Code</a:t>
            </a:r>
          </a:p>
          <a:p>
            <a:pPr eaLnBrk="1" hangingPunct="1">
              <a:spcBef>
                <a:spcPct val="0"/>
              </a:spcBef>
            </a:pPr>
            <a:r>
              <a:rPr lang="en-US" dirty="0" smtClean="0"/>
              <a:t>ISAN = International Standard Audiovisual Number</a:t>
            </a:r>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210</a:t>
            </a:fld>
            <a:endParaRPr lang="en-US">
              <a:cs typeface="Arial" charset="0"/>
            </a:endParaRPr>
          </a:p>
        </p:txBody>
      </p:sp>
    </p:spTree>
    <p:extLst>
      <p:ext uri="{BB962C8B-B14F-4D97-AF65-F5344CB8AC3E}">
        <p14:creationId xmlns:p14="http://schemas.microsoft.com/office/powerpoint/2010/main" val="41666322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Review slides </a:t>
            </a:r>
            <a:r>
              <a:rPr lang="en-US" dirty="0" smtClean="0"/>
              <a:t>129ff</a:t>
            </a:r>
            <a:r>
              <a:rPr lang="en-US" baseline="0" dirty="0" smtClean="0"/>
              <a:t> </a:t>
            </a:r>
            <a:r>
              <a:rPr lang="en-US" baseline="0" dirty="0" smtClean="0"/>
              <a:t>if necessary. </a:t>
            </a:r>
          </a:p>
          <a:p>
            <a:pPr eaLnBrk="1" hangingPunct="1">
              <a:spcBef>
                <a:spcPct val="0"/>
              </a:spcBef>
            </a:pPr>
            <a:endParaRPr lang="en-US" baseline="0" dirty="0" smtClean="0"/>
          </a:p>
          <a:p>
            <a:pPr eaLnBrk="1" hangingPunct="1">
              <a:spcBef>
                <a:spcPct val="0"/>
              </a:spcBef>
            </a:pPr>
            <a:r>
              <a:rPr lang="en-US" b="1" baseline="0" dirty="0" smtClean="0"/>
              <a:t>Point out here that these attributes can differ between expressions of the same series work. </a:t>
            </a:r>
            <a:r>
              <a:rPr lang="en-US" b="0" baseline="0" dirty="0" smtClean="0"/>
              <a:t>For example, different expressions may have </a:t>
            </a:r>
            <a:r>
              <a:rPr lang="en-US" b="0" i="1" baseline="0" dirty="0" smtClean="0"/>
              <a:t>differing numbering patterns </a:t>
            </a:r>
            <a:r>
              <a:rPr lang="en-US" b="0" baseline="0" dirty="0" smtClean="0"/>
              <a:t>(different expressions may have differing captions; some expressions might be unnumbered where others are numbered; occasionally different expressions might even number parts differently from others (an example is the various numbering patterns of C.S. Lewis’s </a:t>
            </a:r>
            <a:r>
              <a:rPr lang="en-US" b="0" i="1" baseline="0" dirty="0" smtClean="0"/>
              <a:t>Chronicles of Narnia</a:t>
            </a:r>
            <a:r>
              <a:rPr lang="en-US" b="0" i="0" baseline="0" dirty="0" smtClean="0"/>
              <a:t>)</a:t>
            </a:r>
            <a:endParaRPr lang="en-US" b="0"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211</a:t>
            </a:fld>
            <a:endParaRPr lang="en-US">
              <a:cs typeface="Arial" charset="0"/>
            </a:endParaRPr>
          </a:p>
        </p:txBody>
      </p:sp>
    </p:spTree>
    <p:extLst>
      <p:ext uri="{BB962C8B-B14F-4D97-AF65-F5344CB8AC3E}">
        <p14:creationId xmlns:p14="http://schemas.microsoft.com/office/powerpoint/2010/main" val="276134601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212</a:t>
            </a:fld>
            <a:endParaRPr lang="en-US">
              <a:cs typeface="Arial" charset="0"/>
            </a:endParaRPr>
          </a:p>
        </p:txBody>
      </p:sp>
    </p:spTree>
    <p:extLst>
      <p:ext uri="{BB962C8B-B14F-4D97-AF65-F5344CB8AC3E}">
        <p14:creationId xmlns:p14="http://schemas.microsoft.com/office/powerpoint/2010/main" val="311962886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Participants should have recorded the</a:t>
            </a:r>
            <a:r>
              <a:rPr lang="en-US" baseline="0" dirty="0" smtClean="0"/>
              <a:t> numbering pattern in the 670 for this series (“1” is found on the spine of the book)</a:t>
            </a:r>
          </a:p>
          <a:p>
            <a:pPr eaLnBrk="1" hangingPunct="1">
              <a:spcBef>
                <a:spcPct val="0"/>
              </a:spcBef>
            </a:pPr>
            <a:endParaRPr lang="en-US" baseline="0" dirty="0" smtClean="0"/>
          </a:p>
          <a:p>
            <a:pPr eaLnBrk="1" hangingPunct="1">
              <a:spcBef>
                <a:spcPct val="0"/>
              </a:spcBef>
            </a:pPr>
            <a:r>
              <a:rPr lang="en-US" baseline="0" dirty="0" smtClean="0"/>
              <a:t>Probably no audience or contributor characteristics for this series expression; they could be recorded if appropriate.</a:t>
            </a: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213</a:t>
            </a:fld>
            <a:endParaRPr lang="en-US">
              <a:cs typeface="Arial" charset="0"/>
            </a:endParaRPr>
          </a:p>
        </p:txBody>
      </p:sp>
    </p:spTree>
    <p:extLst>
      <p:ext uri="{BB962C8B-B14F-4D97-AF65-F5344CB8AC3E}">
        <p14:creationId xmlns:p14="http://schemas.microsoft.com/office/powerpoint/2010/main" val="10371360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Numbering pattern: don’t forget that the caption is abbreviated in the numbering pattern (it wouldn’t be abbreviated in the transcription in 490 of the bibliographic record)</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Probably no audience or contributor characteristics for this series expression; they could be recorded if appropriate.</a:t>
            </a: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E5D848-5BA9-4037-9BB1-C6C14E97E8A9}" type="slidenum">
              <a:rPr lang="en-US">
                <a:cs typeface="Arial" charset="0"/>
              </a:rPr>
              <a:pPr fontAlgn="base">
                <a:spcBef>
                  <a:spcPct val="0"/>
                </a:spcBef>
                <a:spcAft>
                  <a:spcPct val="0"/>
                </a:spcAft>
                <a:defRPr/>
              </a:pPr>
              <a:t>214</a:t>
            </a:fld>
            <a:endParaRPr lang="en-US">
              <a:cs typeface="Arial" charset="0"/>
            </a:endParaRPr>
          </a:p>
        </p:txBody>
      </p:sp>
    </p:spTree>
    <p:extLst>
      <p:ext uri="{BB962C8B-B14F-4D97-AF65-F5344CB8AC3E}">
        <p14:creationId xmlns:p14="http://schemas.microsoft.com/office/powerpoint/2010/main" val="281864945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Once you’ve recorded all the elements, creating the authorized access point for a work is quite easy. It is simply a matter of taking elements already recorded or found and combining them in a particular order.</a:t>
            </a:r>
          </a:p>
        </p:txBody>
      </p:sp>
      <p:sp>
        <p:nvSpPr>
          <p:cNvPr id="260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AA93C-A75F-482F-8372-10A16970D0E9}" type="slidenum">
              <a:rPr lang="en-US">
                <a:cs typeface="Arial" charset="0"/>
              </a:rPr>
              <a:pPr fontAlgn="base">
                <a:spcBef>
                  <a:spcPct val="0"/>
                </a:spcBef>
                <a:spcAft>
                  <a:spcPct val="0"/>
                </a:spcAft>
                <a:defRPr/>
              </a:pPr>
              <a:t>215</a:t>
            </a:fld>
            <a:endParaRPr lang="en-US">
              <a:cs typeface="Arial" charset="0"/>
            </a:endParaRPr>
          </a:p>
        </p:txBody>
      </p:sp>
    </p:spTree>
    <p:extLst>
      <p:ext uri="{BB962C8B-B14F-4D97-AF65-F5344CB8AC3E}">
        <p14:creationId xmlns:p14="http://schemas.microsoft.com/office/powerpoint/2010/main" val="422715178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This workshop does not deal with subject usage, but most authorized RDA access points for works and expressions can be used as subjects.</a:t>
            </a:r>
          </a:p>
          <a:p>
            <a:pPr eaLnBrk="1" hangingPunct="1">
              <a:spcBef>
                <a:spcPct val="0"/>
              </a:spcBef>
            </a:pPr>
            <a:endParaRPr lang="en-US" dirty="0" smtClean="0"/>
          </a:p>
        </p:txBody>
      </p:sp>
      <p:sp>
        <p:nvSpPr>
          <p:cNvPr id="262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C1D126-4887-4D82-A5CE-8D802D71D537}" type="slidenum">
              <a:rPr lang="en-US">
                <a:cs typeface="Arial" charset="0"/>
              </a:rPr>
              <a:pPr fontAlgn="base">
                <a:spcBef>
                  <a:spcPct val="0"/>
                </a:spcBef>
                <a:spcAft>
                  <a:spcPct val="0"/>
                </a:spcAft>
                <a:defRPr/>
              </a:pPr>
              <a:t>216</a:t>
            </a:fld>
            <a:endParaRPr lang="en-US">
              <a:cs typeface="Arial" charset="0"/>
            </a:endParaRPr>
          </a:p>
        </p:txBody>
      </p:sp>
    </p:spTree>
    <p:extLst>
      <p:ext uri="{BB962C8B-B14F-4D97-AF65-F5344CB8AC3E}">
        <p14:creationId xmlns:p14="http://schemas.microsoft.com/office/powerpoint/2010/main" val="143356519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Have workshop participants carefully think about the difference between a collaborative work and a compilation. Have examples if possible.</a:t>
            </a:r>
          </a:p>
        </p:txBody>
      </p:sp>
      <p:sp>
        <p:nvSpPr>
          <p:cNvPr id="264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0A3E14-5082-4ED5-87AA-E95C8EFE34A0}" type="slidenum">
              <a:rPr lang="en-US">
                <a:cs typeface="Arial" charset="0"/>
              </a:rPr>
              <a:pPr fontAlgn="base">
                <a:spcBef>
                  <a:spcPct val="0"/>
                </a:spcBef>
                <a:spcAft>
                  <a:spcPct val="0"/>
                </a:spcAft>
                <a:defRPr/>
              </a:pPr>
              <a:t>217</a:t>
            </a:fld>
            <a:endParaRPr lang="en-US">
              <a:cs typeface="Arial" charset="0"/>
            </a:endParaRPr>
          </a:p>
        </p:txBody>
      </p:sp>
    </p:spTree>
    <p:extLst>
      <p:ext uri="{BB962C8B-B14F-4D97-AF65-F5344CB8AC3E}">
        <p14:creationId xmlns:p14="http://schemas.microsoft.com/office/powerpoint/2010/main" val="413652994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66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70B054-C1C2-4C82-A4BF-0F6912E265DB}" type="slidenum">
              <a:rPr lang="en-US">
                <a:cs typeface="Arial" charset="0"/>
              </a:rPr>
              <a:pPr fontAlgn="base">
                <a:spcBef>
                  <a:spcPct val="0"/>
                </a:spcBef>
                <a:spcAft>
                  <a:spcPct val="0"/>
                </a:spcAft>
                <a:defRPr/>
              </a:pPr>
              <a:t>218</a:t>
            </a:fld>
            <a:endParaRPr lang="en-US">
              <a:cs typeface="Arial" charset="0"/>
            </a:endParaRPr>
          </a:p>
        </p:txBody>
      </p:sp>
    </p:spTree>
    <p:extLst>
      <p:ext uri="{BB962C8B-B14F-4D97-AF65-F5344CB8AC3E}">
        <p14:creationId xmlns:p14="http://schemas.microsoft.com/office/powerpoint/2010/main" val="196514415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March 2017</a:t>
            </a:r>
          </a:p>
          <a:p>
            <a:pPr defTabSz="933450" eaLnBrk="1" hangingPunct="1">
              <a:spcBef>
                <a:spcPct val="0"/>
              </a:spcBef>
            </a:pPr>
            <a:endParaRPr lang="en-US" dirty="0" smtClean="0"/>
          </a:p>
          <a:p>
            <a:pPr defTabSz="933450" eaLnBrk="1" hangingPunct="1">
              <a:spcBef>
                <a:spcPct val="0"/>
              </a:spcBef>
            </a:pPr>
            <a:r>
              <a:rPr lang="en-US" b="1" dirty="0" smtClean="0"/>
              <a:t>THIS IS A SLIGHT CHANGE FROM AACR2: </a:t>
            </a:r>
            <a:r>
              <a:rPr lang="en-US" dirty="0" smtClean="0"/>
              <a:t>No rule of three; so the person, family, or corporate body with principal responsibility is usually the first named author, no matter how many there are. </a:t>
            </a:r>
            <a:r>
              <a:rPr lang="en-US" b="1" dirty="0" smtClean="0"/>
              <a:t>This means there will be more works entered under an author’s name than there were in AACR2.</a:t>
            </a:r>
          </a:p>
          <a:p>
            <a:pPr defTabSz="933450" eaLnBrk="1" hangingPunct="1">
              <a:spcBef>
                <a:spcPct val="0"/>
              </a:spcBef>
            </a:pPr>
            <a:endParaRPr lang="en-US" dirty="0" smtClean="0"/>
          </a:p>
          <a:p>
            <a:pPr defTabSz="933450" eaLnBrk="1" hangingPunct="1">
              <a:spcBef>
                <a:spcPct val="0"/>
              </a:spcBef>
            </a:pPr>
            <a:endParaRPr lang="en-US" dirty="0" smtClean="0"/>
          </a:p>
          <a:p>
            <a:pPr defTabSz="933450" eaLnBrk="1" hangingPunct="1">
              <a:spcBef>
                <a:spcPct val="0"/>
              </a:spcBef>
            </a:pPr>
            <a:r>
              <a:rPr lang="en-US" dirty="0" smtClean="0"/>
              <a:t>The takeaway here is that with the exception of most moving-image material, collaborative works will by and large include a name in the authorized access point.  </a:t>
            </a:r>
          </a:p>
        </p:txBody>
      </p:sp>
      <p:sp>
        <p:nvSpPr>
          <p:cNvPr id="268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E5F89A-DF29-4B34-94C5-8F98BBE1770E}" type="slidenum">
              <a:rPr lang="en-US">
                <a:cs typeface="Arial" charset="0"/>
              </a:rPr>
              <a:pPr fontAlgn="base">
                <a:spcBef>
                  <a:spcPct val="0"/>
                </a:spcBef>
                <a:spcAft>
                  <a:spcPct val="0"/>
                </a:spcAft>
                <a:defRPr/>
              </a:pPr>
              <a:t>219</a:t>
            </a:fld>
            <a:endParaRPr lang="en-US">
              <a:cs typeface="Arial" charset="0"/>
            </a:endParaRPr>
          </a:p>
        </p:txBody>
      </p:sp>
    </p:spTree>
    <p:extLst>
      <p:ext uri="{BB962C8B-B14F-4D97-AF65-F5344CB8AC3E}">
        <p14:creationId xmlns:p14="http://schemas.microsoft.com/office/powerpoint/2010/main" val="2418789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a:t>
            </a:fld>
            <a:endParaRPr lang="en-US"/>
          </a:p>
        </p:txBody>
      </p:sp>
    </p:spTree>
    <p:extLst>
      <p:ext uri="{BB962C8B-B14F-4D97-AF65-F5344CB8AC3E}">
        <p14:creationId xmlns:p14="http://schemas.microsoft.com/office/powerpoint/2010/main" val="333604366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xfrm>
            <a:off x="1185863" y="698500"/>
            <a:ext cx="4656137" cy="3492500"/>
          </a:xfrm>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defTabSz="896938"/>
            <a:r>
              <a:rPr lang="en-US" b="1" dirty="0" smtClean="0"/>
              <a:t>Read together 19.2.1.1.1.</a:t>
            </a:r>
            <a:r>
              <a:rPr lang="en-US" b="0" dirty="0" smtClean="0"/>
              <a:t> Not</a:t>
            </a:r>
            <a:r>
              <a:rPr lang="en-US" b="0" baseline="0" dirty="0" smtClean="0"/>
              <a:t> all of these are likely to crop up with series, but potentially any of them could (though category “h” seems extremely unlikely).</a:t>
            </a:r>
            <a:endParaRPr lang="en-US" b="1" dirty="0" smtClean="0"/>
          </a:p>
          <a:p>
            <a:pPr defTabSz="896938"/>
            <a:endParaRPr lang="en-US" b="1" dirty="0" smtClean="0"/>
          </a:p>
          <a:p>
            <a:pPr defTabSz="896938"/>
            <a:r>
              <a:rPr lang="en-US" b="0" dirty="0" smtClean="0"/>
              <a:t>NOTE:</a:t>
            </a:r>
            <a:r>
              <a:rPr lang="en-US" b="0" baseline="0" dirty="0" smtClean="0"/>
              <a:t> </a:t>
            </a:r>
            <a:r>
              <a:rPr lang="en-US" b="1" baseline="0" dirty="0" smtClean="0"/>
              <a:t>Corporate body authorship of series works is often overlooked. Many catalogers appear to think that the authorized access point of all series, especially monographic series, are formed from the preferred title only. Series such as the annual report of a corporate </a:t>
            </a:r>
            <a:r>
              <a:rPr lang="en-US" b="1" baseline="0" dirty="0" smtClean="0"/>
              <a:t>body (or any of the other types of works listed in this slide) </a:t>
            </a:r>
            <a:r>
              <a:rPr lang="en-US" b="1" baseline="0" dirty="0" smtClean="0"/>
              <a:t>should be formed using the authorized access point for the corporate body followed by the preferred title.</a:t>
            </a:r>
            <a:endParaRPr lang="en-US" b="0" dirty="0" smtClean="0"/>
          </a:p>
        </p:txBody>
      </p:sp>
      <p:sp>
        <p:nvSpPr>
          <p:cNvPr id="271363" name="Slide Number Placeholder 3"/>
          <p:cNvSpPr txBox="1">
            <a:spLocks noGrp="1"/>
          </p:cNvSpPr>
          <p:nvPr/>
        </p:nvSpPr>
        <p:spPr bwMode="auto">
          <a:xfrm>
            <a:off x="3979863" y="8845550"/>
            <a:ext cx="3044825" cy="465138"/>
          </a:xfrm>
          <a:prstGeom prst="rect">
            <a:avLst/>
          </a:prstGeom>
          <a:noFill/>
          <a:ln w="9525">
            <a:noFill/>
            <a:miter lim="800000"/>
            <a:headEnd/>
            <a:tailEnd/>
          </a:ln>
        </p:spPr>
        <p:txBody>
          <a:bodyPr lIns="93360" tIns="46680" rIns="93360" bIns="46680" anchor="b"/>
          <a:lstStyle/>
          <a:p>
            <a:pPr algn="r" defTabSz="933450"/>
            <a:fld id="{BF3408B2-6F1B-4850-AA43-570F35BD7F75}" type="slidenum">
              <a:rPr lang="en-US" sz="1200">
                <a:latin typeface="Calibri" pitchFamily="34" charset="0"/>
              </a:rPr>
              <a:pPr algn="r" defTabSz="933450"/>
              <a:t>220</a:t>
            </a:fld>
            <a:endParaRPr lang="en-US" sz="1200">
              <a:latin typeface="Calibri" pitchFamily="34" charset="0"/>
            </a:endParaRPr>
          </a:p>
        </p:txBody>
      </p:sp>
    </p:spTree>
    <p:extLst>
      <p:ext uri="{BB962C8B-B14F-4D97-AF65-F5344CB8AC3E}">
        <p14:creationId xmlns:p14="http://schemas.microsoft.com/office/powerpoint/2010/main" val="267463946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221</a:t>
            </a:fld>
            <a:endParaRPr lang="en-US"/>
          </a:p>
        </p:txBody>
      </p:sp>
    </p:spTree>
    <p:extLst>
      <p:ext uri="{BB962C8B-B14F-4D97-AF65-F5344CB8AC3E}">
        <p14:creationId xmlns:p14="http://schemas.microsoft.com/office/powerpoint/2010/main" val="275514579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222</a:t>
            </a:fld>
            <a:endParaRPr lang="en-US"/>
          </a:p>
        </p:txBody>
      </p:sp>
    </p:spTree>
    <p:extLst>
      <p:ext uri="{BB962C8B-B14F-4D97-AF65-F5344CB8AC3E}">
        <p14:creationId xmlns:p14="http://schemas.microsoft.com/office/powerpoint/2010/main" val="237784637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“Star</a:t>
            </a:r>
            <a:r>
              <a:rPr lang="en-US" baseline="0" dirty="0" smtClean="0"/>
              <a:t> wars” is an example, although it hasn’t been </a:t>
            </a:r>
            <a:r>
              <a:rPr lang="en-US" baseline="0" dirty="0" smtClean="0"/>
              <a:t>established as of March 2017. </a:t>
            </a:r>
            <a:r>
              <a:rPr lang="en-US" baseline="0" dirty="0" smtClean="0"/>
              <a:t>Current manifestations of the films include the title “Star wars” in addition to the part title (e.g. </a:t>
            </a:r>
            <a:r>
              <a:rPr lang="en-US" i="1" baseline="0" dirty="0" smtClean="0"/>
              <a:t>The empire strikes back</a:t>
            </a:r>
            <a:r>
              <a:rPr lang="en-US" baseline="0" dirty="0" smtClean="0"/>
              <a:t>)</a:t>
            </a:r>
            <a:endParaRPr lang="en-US" dirty="0" smtClean="0"/>
          </a:p>
        </p:txBody>
      </p:sp>
      <p:sp>
        <p:nvSpPr>
          <p:cNvPr id="272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94D961-085F-4171-8203-2B1401620A05}" type="slidenum">
              <a:rPr lang="en-US">
                <a:cs typeface="Arial" charset="0"/>
              </a:rPr>
              <a:pPr fontAlgn="base">
                <a:spcBef>
                  <a:spcPct val="0"/>
                </a:spcBef>
                <a:spcAft>
                  <a:spcPct val="0"/>
                </a:spcAft>
                <a:defRPr/>
              </a:pPr>
              <a:t>223</a:t>
            </a:fld>
            <a:endParaRPr lang="en-US">
              <a:cs typeface="Arial" charset="0"/>
            </a:endParaRPr>
          </a:p>
        </p:txBody>
      </p:sp>
    </p:spTree>
    <p:extLst>
      <p:ext uri="{BB962C8B-B14F-4D97-AF65-F5344CB8AC3E}">
        <p14:creationId xmlns:p14="http://schemas.microsoft.com/office/powerpoint/2010/main" val="268564375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defTabSz="915988"/>
            <a:r>
              <a:rPr lang="en-US" dirty="0" smtClean="0"/>
              <a:t>March 2017</a:t>
            </a:r>
          </a:p>
          <a:p>
            <a:pPr defTabSz="915988"/>
            <a:r>
              <a:rPr lang="en-US" b="1" dirty="0" smtClean="0"/>
              <a:t>Contrast compilation with collaborative work</a:t>
            </a:r>
          </a:p>
        </p:txBody>
      </p:sp>
      <p:sp>
        <p:nvSpPr>
          <p:cNvPr id="274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6845CD-0D35-485B-B111-7E053B6EE0F3}" type="slidenum">
              <a:rPr lang="en-US">
                <a:cs typeface="Arial" charset="0"/>
              </a:rPr>
              <a:pPr fontAlgn="base">
                <a:spcBef>
                  <a:spcPct val="0"/>
                </a:spcBef>
                <a:spcAft>
                  <a:spcPct val="0"/>
                </a:spcAft>
                <a:defRPr/>
              </a:pPr>
              <a:t>224</a:t>
            </a:fld>
            <a:endParaRPr lang="en-US">
              <a:cs typeface="Arial" charset="0"/>
            </a:endParaRPr>
          </a:p>
        </p:txBody>
      </p:sp>
    </p:spTree>
    <p:extLst>
      <p:ext uri="{BB962C8B-B14F-4D97-AF65-F5344CB8AC3E}">
        <p14:creationId xmlns:p14="http://schemas.microsoft.com/office/powerpoint/2010/main" val="205343944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March 2017</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eaLnBrk="1" hangingPunct="1">
              <a:spcBef>
                <a:spcPct val="0"/>
              </a:spcBef>
            </a:pPr>
            <a:r>
              <a:rPr lang="en-US" b="1" dirty="0" smtClean="0"/>
              <a:t>Compare with discussion above at 6.2.2.9.</a:t>
            </a:r>
          </a:p>
          <a:p>
            <a:pPr eaLnBrk="1" hangingPunct="1">
              <a:spcBef>
                <a:spcPct val="0"/>
              </a:spcBef>
            </a:pPr>
            <a:endParaRPr lang="en-US" b="1" dirty="0" smtClean="0"/>
          </a:p>
          <a:p>
            <a:pPr eaLnBrk="1" hangingPunct="1">
              <a:spcBef>
                <a:spcPct val="0"/>
              </a:spcBef>
            </a:pPr>
            <a:r>
              <a:rPr lang="en-US" b="1" dirty="0" smtClean="0"/>
              <a:t>Note: </a:t>
            </a:r>
            <a:r>
              <a:rPr lang="en-US" b="0" dirty="0" smtClean="0"/>
              <a:t>Nearly</a:t>
            </a:r>
            <a:r>
              <a:rPr lang="en-US" b="0" baseline="0" dirty="0" smtClean="0"/>
              <a:t> all subseries are parts of monographic series. Multipart monographs rarely have subseries. If one is found, it would not follow the exception; instead, if the part title is a particular title (not generic), its preferred title would stand on its own rather than attached to the preferred title of the main series.</a:t>
            </a:r>
            <a:endParaRPr lang="en-US" b="1" dirty="0" smtClean="0"/>
          </a:p>
          <a:p>
            <a:pPr eaLnBrk="1" hangingPunct="1">
              <a:spcBef>
                <a:spcPct val="0"/>
              </a:spcBef>
            </a:pPr>
            <a:endParaRPr lang="en-US" b="1" dirty="0" smtClean="0"/>
          </a:p>
        </p:txBody>
      </p:sp>
      <p:sp>
        <p:nvSpPr>
          <p:cNvPr id="278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397C02-B939-4091-B552-934DC923D645}" type="slidenum">
              <a:rPr lang="en-US">
                <a:cs typeface="Arial" charset="0"/>
              </a:rPr>
              <a:pPr fontAlgn="base">
                <a:spcBef>
                  <a:spcPct val="0"/>
                </a:spcBef>
                <a:spcAft>
                  <a:spcPct val="0"/>
                </a:spcAft>
                <a:defRPr/>
              </a:pPr>
              <a:t>225</a:t>
            </a:fld>
            <a:endParaRPr lang="en-US">
              <a:cs typeface="Arial" charset="0"/>
            </a:endParaRPr>
          </a:p>
        </p:txBody>
      </p:sp>
    </p:spTree>
    <p:extLst>
      <p:ext uri="{BB962C8B-B14F-4D97-AF65-F5344CB8AC3E}">
        <p14:creationId xmlns:p14="http://schemas.microsoft.com/office/powerpoint/2010/main" val="105591884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226</a:t>
            </a:fld>
            <a:endParaRPr lang="en-US">
              <a:cs typeface="Arial" charset="0"/>
            </a:endParaRPr>
          </a:p>
        </p:txBody>
      </p:sp>
    </p:spTree>
    <p:extLst>
      <p:ext uri="{BB962C8B-B14F-4D97-AF65-F5344CB8AC3E}">
        <p14:creationId xmlns:p14="http://schemas.microsoft.com/office/powerpoint/2010/main" val="32269504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227</a:t>
            </a:fld>
            <a:endParaRPr lang="en-US">
              <a:cs typeface="Arial" charset="0"/>
            </a:endParaRPr>
          </a:p>
        </p:txBody>
      </p:sp>
    </p:spTree>
    <p:extLst>
      <p:ext uri="{BB962C8B-B14F-4D97-AF65-F5344CB8AC3E}">
        <p14:creationId xmlns:p14="http://schemas.microsoft.com/office/powerpoint/2010/main" val="316774991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84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B030B-1ECE-4E18-977E-C4DF1405DFB4}" type="slidenum">
              <a:rPr lang="en-US">
                <a:cs typeface="Arial" charset="0"/>
              </a:rPr>
              <a:pPr fontAlgn="base">
                <a:spcBef>
                  <a:spcPct val="0"/>
                </a:spcBef>
                <a:spcAft>
                  <a:spcPct val="0"/>
                </a:spcAft>
                <a:defRPr/>
              </a:pPr>
              <a:t>228</a:t>
            </a:fld>
            <a:endParaRPr lang="en-US">
              <a:cs typeface="Arial" charset="0"/>
            </a:endParaRPr>
          </a:p>
        </p:txBody>
      </p:sp>
    </p:spTree>
    <p:extLst>
      <p:ext uri="{BB962C8B-B14F-4D97-AF65-F5344CB8AC3E}">
        <p14:creationId xmlns:p14="http://schemas.microsoft.com/office/powerpoint/2010/main" val="171773671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March 2017</a:t>
            </a:r>
          </a:p>
          <a:p>
            <a:pPr defTabSz="933450" eaLnBrk="1" hangingPunct="1">
              <a:spcBef>
                <a:spcPct val="0"/>
              </a:spcBef>
            </a:pPr>
            <a:endParaRPr lang="en-US" dirty="0" smtClean="0"/>
          </a:p>
          <a:p>
            <a:pPr defTabSz="933450" eaLnBrk="1" hangingPunct="1">
              <a:spcBef>
                <a:spcPct val="0"/>
              </a:spcBef>
            </a:pPr>
            <a:r>
              <a:rPr lang="en-US" dirty="0" smtClean="0"/>
              <a:t>Note</a:t>
            </a:r>
            <a:r>
              <a:rPr lang="en-US" baseline="0" dirty="0" smtClean="0"/>
              <a:t> coding: no subfield coding before a qualifier for a </a:t>
            </a:r>
            <a:r>
              <a:rPr lang="en-US" i="1" baseline="0" dirty="0" smtClean="0"/>
              <a:t>work</a:t>
            </a:r>
            <a:r>
              <a:rPr lang="en-US" i="0" baseline="0" dirty="0" smtClean="0"/>
              <a:t>.</a:t>
            </a:r>
          </a:p>
          <a:p>
            <a:pPr defTabSz="933450" eaLnBrk="1" hangingPunct="1">
              <a:spcBef>
                <a:spcPct val="0"/>
              </a:spcBef>
            </a:pPr>
            <a:endParaRPr lang="en-US" dirty="0" smtClean="0"/>
          </a:p>
          <a:p>
            <a:pPr defTabSz="933450" eaLnBrk="1" hangingPunct="1">
              <a:spcBef>
                <a:spcPct val="0"/>
              </a:spcBef>
            </a:pPr>
            <a:r>
              <a:rPr lang="en-US" dirty="0" smtClean="0"/>
              <a:t>This slide illustrates only one kind of element that can be added: form of work. </a:t>
            </a:r>
          </a:p>
        </p:txBody>
      </p:sp>
      <p:sp>
        <p:nvSpPr>
          <p:cNvPr id="286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D9CBF8-2B3A-47A8-B74A-0F82219E7243}" type="slidenum">
              <a:rPr lang="en-US">
                <a:cs typeface="Arial" charset="0"/>
              </a:rPr>
              <a:pPr fontAlgn="base">
                <a:spcBef>
                  <a:spcPct val="0"/>
                </a:spcBef>
                <a:spcAft>
                  <a:spcPct val="0"/>
                </a:spcAft>
                <a:defRPr/>
              </a:pPr>
              <a:t>229</a:t>
            </a:fld>
            <a:endParaRPr lang="en-US">
              <a:cs typeface="Arial" charset="0"/>
            </a:endParaRPr>
          </a:p>
        </p:txBody>
      </p:sp>
    </p:spTree>
    <p:extLst>
      <p:ext uri="{BB962C8B-B14F-4D97-AF65-F5344CB8AC3E}">
        <p14:creationId xmlns:p14="http://schemas.microsoft.com/office/powerpoint/2010/main" val="63384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Beyond</a:t>
            </a:r>
            <a:r>
              <a:rPr lang="en-US" baseline="0" dirty="0" smtClean="0"/>
              <a:t> democracy in Cambodia: Title page; title page verso; series title page</a:t>
            </a:r>
          </a:p>
          <a:p>
            <a:endParaRPr lang="en-US" baseline="0" dirty="0" smtClean="0"/>
          </a:p>
          <a:p>
            <a:r>
              <a:rPr lang="en-US" baseline="0" dirty="0" smtClean="0"/>
              <a:t>Politicized society: Title page, title page verso; series title page</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23</a:t>
            </a:fld>
            <a:endParaRPr lang="en-US"/>
          </a:p>
        </p:txBody>
      </p:sp>
    </p:spTree>
    <p:extLst>
      <p:ext uri="{BB962C8B-B14F-4D97-AF65-F5344CB8AC3E}">
        <p14:creationId xmlns:p14="http://schemas.microsoft.com/office/powerpoint/2010/main" val="366741820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bwMode="auto">
          <a:noFill/>
          <a:ln>
            <a:solidFill>
              <a:srgbClr val="000000"/>
            </a:solidFill>
            <a:miter lim="800000"/>
            <a:headEnd/>
            <a:tailEnd/>
          </a:ln>
        </p:spPr>
      </p:sp>
      <p:sp>
        <p:nvSpPr>
          <p:cNvPr id="28979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March 2017</a:t>
            </a:r>
          </a:p>
          <a:p>
            <a:pPr defTabSz="933450" eaLnBrk="1" hangingPunct="1">
              <a:spcBef>
                <a:spcPct val="0"/>
              </a:spcBef>
            </a:pPr>
            <a:endParaRPr lang="en-US" dirty="0" smtClean="0"/>
          </a:p>
          <a:p>
            <a:pPr defTabSz="933450" eaLnBrk="1" hangingPunct="1">
              <a:spcBef>
                <a:spcPct val="0"/>
              </a:spcBef>
            </a:pPr>
            <a:r>
              <a:rPr lang="en-US" dirty="0" smtClean="0"/>
              <a:t>This slide shows a significant change from AACR2 for monograph catalogers.  In RDA, works named by title alone will need to be qualified to distinguish them from other works named by title alone.  This</a:t>
            </a:r>
            <a:r>
              <a:rPr lang="en-US" baseline="0" dirty="0" smtClean="0"/>
              <a:t> includes conflicts between monographs and serials (including series)</a:t>
            </a:r>
          </a:p>
          <a:p>
            <a:pPr defTabSz="933450" eaLnBrk="1" hangingPunct="1">
              <a:spcBef>
                <a:spcPct val="0"/>
              </a:spcBef>
            </a:pPr>
            <a:endParaRPr lang="en-US" baseline="0" dirty="0" smtClean="0"/>
          </a:p>
          <a:p>
            <a:pPr defTabSz="933450" eaLnBrk="1" hangingPunct="1">
              <a:spcBef>
                <a:spcPct val="0"/>
              </a:spcBef>
            </a:pPr>
            <a:r>
              <a:rPr lang="en-US" baseline="0" dirty="0" smtClean="0"/>
              <a:t>Christianity in late antiquity is the preferred title of both a monograph and a series</a:t>
            </a:r>
          </a:p>
          <a:p>
            <a:pPr defTabSz="933450" eaLnBrk="1" hangingPunct="1">
              <a:spcBef>
                <a:spcPct val="0"/>
              </a:spcBef>
            </a:pPr>
            <a:endParaRPr lang="en-US" baseline="0" dirty="0" smtClean="0"/>
          </a:p>
          <a:p>
            <a:pPr defTabSz="933450" eaLnBrk="1" hangingPunct="1">
              <a:spcBef>
                <a:spcPct val="0"/>
              </a:spcBef>
            </a:pPr>
            <a:r>
              <a:rPr lang="en-US" sz="1200" dirty="0" err="1" smtClean="0"/>
              <a:t>Clásicos</a:t>
            </a:r>
            <a:r>
              <a:rPr lang="en-US" sz="1200" dirty="0" smtClean="0"/>
              <a:t> </a:t>
            </a:r>
            <a:r>
              <a:rPr lang="en-US" sz="1200" dirty="0" err="1" smtClean="0"/>
              <a:t>americanos</a:t>
            </a:r>
            <a:r>
              <a:rPr lang="en-US" sz="1200" dirty="0" smtClean="0"/>
              <a:t> is</a:t>
            </a:r>
            <a:r>
              <a:rPr lang="en-US" sz="1200" baseline="0" dirty="0" smtClean="0"/>
              <a:t> the preferred title of two series</a:t>
            </a:r>
          </a:p>
          <a:p>
            <a:pPr defTabSz="933450" eaLnBrk="1" hangingPunct="1">
              <a:spcBef>
                <a:spcPct val="0"/>
              </a:spcBef>
            </a:pPr>
            <a:endParaRPr lang="en-US" sz="1200" baseline="0" dirty="0" smtClean="0"/>
          </a:p>
          <a:p>
            <a:pPr defTabSz="933450" eaLnBrk="1" hangingPunct="1">
              <a:spcBef>
                <a:spcPct val="0"/>
              </a:spcBef>
            </a:pPr>
            <a:r>
              <a:rPr lang="en-US" sz="1200" baseline="0" dirty="0" smtClean="0"/>
              <a:t>Picture play is the preferred title of two series. When the unqualified authorized access point was established the conflict didn’t exist. Generally, we don’t go back and qualify authorized access points already established in the authority file; rather, we qualify the new one.</a:t>
            </a:r>
            <a:endParaRPr lang="en-US" dirty="0" smtClean="0"/>
          </a:p>
        </p:txBody>
      </p:sp>
      <p:sp>
        <p:nvSpPr>
          <p:cNvPr id="288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6D6759-FEEE-46C2-B0DB-2E598FCFCF81}" type="slidenum">
              <a:rPr lang="en-US">
                <a:solidFill>
                  <a:srgbClr val="000000"/>
                </a:solidFill>
                <a:cs typeface="Arial" charset="0"/>
              </a:rPr>
              <a:pPr fontAlgn="base">
                <a:spcBef>
                  <a:spcPct val="0"/>
                </a:spcBef>
                <a:spcAft>
                  <a:spcPct val="0"/>
                </a:spcAft>
                <a:defRPr/>
              </a:pPr>
              <a:t>230</a:t>
            </a:fld>
            <a:endParaRPr lang="en-US">
              <a:solidFill>
                <a:srgbClr val="000000"/>
              </a:solidFill>
              <a:cs typeface="Arial" charset="0"/>
            </a:endParaRPr>
          </a:p>
        </p:txBody>
      </p:sp>
    </p:spTree>
    <p:extLst>
      <p:ext uri="{BB962C8B-B14F-4D97-AF65-F5344CB8AC3E}">
        <p14:creationId xmlns:p14="http://schemas.microsoft.com/office/powerpoint/2010/main" val="259470459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The second reason to make an addition to an access point for a work is when the access point needs to be distinguished from one that represents a person, family, corporate body, or place.  This is a significant change from AACR2 cataloger, particularly for monographs.  It means that many works named by title only when the title is the same as that of an access point for a person, family, corporate body, or place will need to be to have an authorized access point for the title with a qualifier added to bibliographic records.  </a:t>
            </a:r>
          </a:p>
        </p:txBody>
      </p:sp>
      <p:sp>
        <p:nvSpPr>
          <p:cNvPr id="292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E322AF-926A-40A6-BBB9-D0A4608A49FB}" type="slidenum">
              <a:rPr lang="en-US">
                <a:solidFill>
                  <a:srgbClr val="000000"/>
                </a:solidFill>
                <a:cs typeface="Arial" charset="0"/>
              </a:rPr>
              <a:pPr fontAlgn="base">
                <a:spcBef>
                  <a:spcPct val="0"/>
                </a:spcBef>
                <a:spcAft>
                  <a:spcPct val="0"/>
                </a:spcAft>
                <a:defRPr/>
              </a:pPr>
              <a:t>231</a:t>
            </a:fld>
            <a:endParaRPr lang="en-US">
              <a:solidFill>
                <a:srgbClr val="000000"/>
              </a:solidFill>
              <a:cs typeface="Arial" charset="0"/>
            </a:endParaRPr>
          </a:p>
        </p:txBody>
      </p:sp>
    </p:spTree>
    <p:extLst>
      <p:ext uri="{BB962C8B-B14F-4D97-AF65-F5344CB8AC3E}">
        <p14:creationId xmlns:p14="http://schemas.microsoft.com/office/powerpoint/2010/main" val="127032337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94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DBD187-25FA-4D20-B103-A5944A2EC7DD}" type="slidenum">
              <a:rPr lang="en-US">
                <a:solidFill>
                  <a:srgbClr val="000000"/>
                </a:solidFill>
                <a:cs typeface="Arial" charset="0"/>
              </a:rPr>
              <a:pPr fontAlgn="base">
                <a:spcBef>
                  <a:spcPct val="0"/>
                </a:spcBef>
                <a:spcAft>
                  <a:spcPct val="0"/>
                </a:spcAft>
                <a:defRPr/>
              </a:pPr>
              <a:t>232</a:t>
            </a:fld>
            <a:endParaRPr lang="en-US">
              <a:solidFill>
                <a:srgbClr val="000000"/>
              </a:solidFill>
              <a:cs typeface="Arial" charset="0"/>
            </a:endParaRPr>
          </a:p>
        </p:txBody>
      </p:sp>
    </p:spTree>
    <p:extLst>
      <p:ext uri="{BB962C8B-B14F-4D97-AF65-F5344CB8AC3E}">
        <p14:creationId xmlns:p14="http://schemas.microsoft.com/office/powerpoint/2010/main" val="7683611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94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DBD187-25FA-4D20-B103-A5944A2EC7DD}" type="slidenum">
              <a:rPr lang="en-US">
                <a:solidFill>
                  <a:srgbClr val="000000"/>
                </a:solidFill>
                <a:cs typeface="Arial" charset="0"/>
              </a:rPr>
              <a:pPr fontAlgn="base">
                <a:spcBef>
                  <a:spcPct val="0"/>
                </a:spcBef>
                <a:spcAft>
                  <a:spcPct val="0"/>
                </a:spcAft>
                <a:defRPr/>
              </a:pPr>
              <a:t>233</a:t>
            </a:fld>
            <a:endParaRPr lang="en-US">
              <a:solidFill>
                <a:srgbClr val="000000"/>
              </a:solidFill>
              <a:cs typeface="Arial" charset="0"/>
            </a:endParaRPr>
          </a:p>
        </p:txBody>
      </p:sp>
    </p:spTree>
    <p:extLst>
      <p:ext uri="{BB962C8B-B14F-4D97-AF65-F5344CB8AC3E}">
        <p14:creationId xmlns:p14="http://schemas.microsoft.com/office/powerpoint/2010/main" val="35559158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296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D541E-042D-4A80-9FCB-DC31BCDC00B2}" type="slidenum">
              <a:rPr lang="en-US">
                <a:cs typeface="Arial" charset="0"/>
              </a:rPr>
              <a:pPr fontAlgn="base">
                <a:spcBef>
                  <a:spcPct val="0"/>
                </a:spcBef>
                <a:spcAft>
                  <a:spcPct val="0"/>
                </a:spcAft>
                <a:defRPr/>
              </a:pPr>
              <a:t>234</a:t>
            </a:fld>
            <a:endParaRPr lang="en-US">
              <a:cs typeface="Arial" charset="0"/>
            </a:endParaRPr>
          </a:p>
        </p:txBody>
      </p:sp>
    </p:spTree>
    <p:extLst>
      <p:ext uri="{BB962C8B-B14F-4D97-AF65-F5344CB8AC3E}">
        <p14:creationId xmlns:p14="http://schemas.microsoft.com/office/powerpoint/2010/main" val="340746647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If you’ve been recording these attributes as elements as you’ve been building up the record it is a simple matter to choose one or more of them to finish the authorized access point.</a:t>
            </a:r>
          </a:p>
          <a:p>
            <a:pPr eaLnBrk="1" hangingPunct="1">
              <a:spcBef>
                <a:spcPct val="0"/>
              </a:spcBef>
            </a:pPr>
            <a:endParaRPr lang="en-US" dirty="0" smtClean="0"/>
          </a:p>
          <a:p>
            <a:pPr eaLnBrk="1" hangingPunct="1">
              <a:spcBef>
                <a:spcPct val="0"/>
              </a:spcBef>
            </a:pPr>
            <a:r>
              <a:rPr lang="en-US" dirty="0" smtClean="0"/>
              <a:t>NOTE:</a:t>
            </a:r>
            <a:r>
              <a:rPr lang="en-US" baseline="0" dirty="0" smtClean="0"/>
              <a:t> Date of work goes in parentheses when qualifying a </a:t>
            </a:r>
            <a:r>
              <a:rPr lang="en-US" i="1" baseline="0" dirty="0" smtClean="0"/>
              <a:t>work</a:t>
            </a:r>
            <a:r>
              <a:rPr lang="en-US" i="0" baseline="0" dirty="0" smtClean="0"/>
              <a:t>. When qualifying an expression it follows a full stop.</a:t>
            </a:r>
            <a:endParaRPr lang="en-US" dirty="0" smtClean="0"/>
          </a:p>
        </p:txBody>
      </p:sp>
      <p:sp>
        <p:nvSpPr>
          <p:cNvPr id="299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E3B4D-B91C-4F47-8507-0FCDEA45CFDE}" type="slidenum">
              <a:rPr lang="en-US">
                <a:cs typeface="Arial" charset="0"/>
              </a:rPr>
              <a:pPr fontAlgn="base">
                <a:spcBef>
                  <a:spcPct val="0"/>
                </a:spcBef>
                <a:spcAft>
                  <a:spcPct val="0"/>
                </a:spcAft>
                <a:defRPr/>
              </a:pPr>
              <a:t>235</a:t>
            </a:fld>
            <a:endParaRPr lang="en-US">
              <a:cs typeface="Arial" charset="0"/>
            </a:endParaRPr>
          </a:p>
        </p:txBody>
      </p:sp>
    </p:spTree>
    <p:extLst>
      <p:ext uri="{BB962C8B-B14F-4D97-AF65-F5344CB8AC3E}">
        <p14:creationId xmlns:p14="http://schemas.microsoft.com/office/powerpoint/2010/main" val="415618704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236</a:t>
            </a:fld>
            <a:endParaRPr lang="en-US">
              <a:cs typeface="Arial" charset="0"/>
            </a:endParaRPr>
          </a:p>
        </p:txBody>
      </p:sp>
    </p:spTree>
    <p:extLst>
      <p:ext uri="{BB962C8B-B14F-4D97-AF65-F5344CB8AC3E}">
        <p14:creationId xmlns:p14="http://schemas.microsoft.com/office/powerpoint/2010/main" val="349325055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237</a:t>
            </a:fld>
            <a:endParaRPr lang="en-US">
              <a:cs typeface="Arial" charset="0"/>
            </a:endParaRPr>
          </a:p>
        </p:txBody>
      </p:sp>
    </p:spTree>
    <p:extLst>
      <p:ext uri="{BB962C8B-B14F-4D97-AF65-F5344CB8AC3E}">
        <p14:creationId xmlns:p14="http://schemas.microsoft.com/office/powerpoint/2010/main" val="225167779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sz="1200" dirty="0" smtClean="0"/>
              <a:t>The</a:t>
            </a:r>
            <a:r>
              <a:rPr lang="en-US" sz="1200" baseline="0" dirty="0" smtClean="0"/>
              <a:t> cataloger is not required to verify the completeness of compilations purporting to be complete. Therefore, for practical reasons, </a:t>
            </a:r>
            <a:r>
              <a:rPr lang="en-US" sz="1200" dirty="0" smtClean="0"/>
              <a:t>all compilations purporting to be complete are considered to contain the same works. This applies to compilations created during an author’s lifetime (even though he/she might create more after publication of the compilation).</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238</a:t>
            </a:fld>
            <a:endParaRPr lang="en-US">
              <a:cs typeface="Arial" charset="0"/>
            </a:endParaRPr>
          </a:p>
        </p:txBody>
      </p:sp>
    </p:spTree>
    <p:extLst>
      <p:ext uri="{BB962C8B-B14F-4D97-AF65-F5344CB8AC3E}">
        <p14:creationId xmlns:p14="http://schemas.microsoft.com/office/powerpoint/2010/main" val="406905258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239</a:t>
            </a:fld>
            <a:endParaRPr lang="en-US">
              <a:cs typeface="Arial" charset="0"/>
            </a:endParaRPr>
          </a:p>
        </p:txBody>
      </p:sp>
    </p:spTree>
    <p:extLst>
      <p:ext uri="{BB962C8B-B14F-4D97-AF65-F5344CB8AC3E}">
        <p14:creationId xmlns:p14="http://schemas.microsoft.com/office/powerpoint/2010/main" val="1208441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24</a:t>
            </a:fld>
            <a:endParaRPr lang="en-US"/>
          </a:p>
        </p:txBody>
      </p:sp>
    </p:spTree>
    <p:extLst>
      <p:ext uri="{BB962C8B-B14F-4D97-AF65-F5344CB8AC3E}">
        <p14:creationId xmlns:p14="http://schemas.microsoft.com/office/powerpoint/2010/main" val="89388622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240</a:t>
            </a:fld>
            <a:endParaRPr lang="en-US">
              <a:cs typeface="Arial" charset="0"/>
            </a:endParaRPr>
          </a:p>
        </p:txBody>
      </p:sp>
    </p:spTree>
    <p:extLst>
      <p:ext uri="{BB962C8B-B14F-4D97-AF65-F5344CB8AC3E}">
        <p14:creationId xmlns:p14="http://schemas.microsoft.com/office/powerpoint/2010/main" val="274000097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241</a:t>
            </a:fld>
            <a:endParaRPr lang="en-US">
              <a:cs typeface="Arial" charset="0"/>
            </a:endParaRPr>
          </a:p>
        </p:txBody>
      </p:sp>
    </p:spTree>
    <p:extLst>
      <p:ext uri="{BB962C8B-B14F-4D97-AF65-F5344CB8AC3E}">
        <p14:creationId xmlns:p14="http://schemas.microsoft.com/office/powerpoint/2010/main" val="404010469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Note: This series</a:t>
            </a:r>
            <a:r>
              <a:rPr lang="en-US" baseline="0" dirty="0" smtClean="0"/>
              <a:t> module can be used to create series authority records of any kind. The following two examples are series authority records for aggregate musical works. The principles apply to any kind of compilation. Participants who wish to create authority records for musical works, however, should first take the NACO training for musical work authorities.</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242</a:t>
            </a:fld>
            <a:endParaRPr lang="en-US">
              <a:cs typeface="Arial" charset="0"/>
            </a:endParaRPr>
          </a:p>
        </p:txBody>
      </p:sp>
    </p:spTree>
    <p:extLst>
      <p:ext uri="{BB962C8B-B14F-4D97-AF65-F5344CB8AC3E}">
        <p14:creationId xmlns:p14="http://schemas.microsoft.com/office/powerpoint/2010/main" val="3139333586"/>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243</a:t>
            </a:fld>
            <a:endParaRPr lang="en-US">
              <a:cs typeface="Arial" charset="0"/>
            </a:endParaRPr>
          </a:p>
        </p:txBody>
      </p:sp>
    </p:spTree>
    <p:extLst>
      <p:ext uri="{BB962C8B-B14F-4D97-AF65-F5344CB8AC3E}">
        <p14:creationId xmlns:p14="http://schemas.microsoft.com/office/powerpoint/2010/main" val="44967659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244</a:t>
            </a:fld>
            <a:endParaRPr lang="en-US">
              <a:cs typeface="Arial" charset="0"/>
            </a:endParaRPr>
          </a:p>
        </p:txBody>
      </p:sp>
    </p:spTree>
    <p:extLst>
      <p:ext uri="{BB962C8B-B14F-4D97-AF65-F5344CB8AC3E}">
        <p14:creationId xmlns:p14="http://schemas.microsoft.com/office/powerpoint/2010/main" val="237320814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245</a:t>
            </a:fld>
            <a:endParaRPr lang="en-US">
              <a:cs typeface="Arial" charset="0"/>
            </a:endParaRPr>
          </a:p>
        </p:txBody>
      </p:sp>
    </p:spTree>
    <p:extLst>
      <p:ext uri="{BB962C8B-B14F-4D97-AF65-F5344CB8AC3E}">
        <p14:creationId xmlns:p14="http://schemas.microsoft.com/office/powerpoint/2010/main" val="45833905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sz="1200" dirty="0" err="1" smtClean="0"/>
              <a:t>Österreichisch-ungarische</a:t>
            </a:r>
            <a:r>
              <a:rPr lang="en-US" sz="1200" dirty="0" smtClean="0"/>
              <a:t> </a:t>
            </a:r>
            <a:r>
              <a:rPr lang="en-US" sz="1200" dirty="0" err="1" smtClean="0"/>
              <a:t>Haydnphilharmonie</a:t>
            </a:r>
            <a:r>
              <a:rPr lang="en-US" sz="1200" dirty="0" smtClean="0"/>
              <a:t> – the authorized access point for the performer (Austro-Hungarian Haydn Orchestra)</a:t>
            </a:r>
          </a:p>
          <a:p>
            <a:pPr eaLnBrk="1" hangingPunct="1">
              <a:spcBef>
                <a:spcPct val="0"/>
              </a:spcBef>
            </a:pPr>
            <a:endParaRPr lang="en-US" sz="1200" dirty="0" smtClean="0"/>
          </a:p>
          <a:p>
            <a:pPr eaLnBrk="1" hangingPunct="1">
              <a:spcBef>
                <a:spcPct val="0"/>
              </a:spcBef>
            </a:pPr>
            <a:r>
              <a:rPr lang="en-US" sz="1200" dirty="0" smtClean="0"/>
              <a:t>Nimbus Records (Firm) – the authorized access point of the record label issuing the compilation</a:t>
            </a:r>
          </a:p>
          <a:p>
            <a:pPr eaLnBrk="1" hangingPunct="1">
              <a:spcBef>
                <a:spcPct val="0"/>
              </a:spcBef>
            </a:pPr>
            <a:endParaRPr lang="en-US" sz="120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t>Great Haydn symphonies: the</a:t>
            </a:r>
            <a:r>
              <a:rPr lang="en-US" sz="1200" baseline="0" dirty="0" smtClean="0"/>
              <a:t> title of this series—problems: not very distinctive, could be misleading (which ones are the “great” ones?); and there could easily be other compilations of Haydn’s “great” symphonies, which would leave this qualifier liable to conflict with the AAP for another compilation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1999 – The date of the first release in the series (this seems unlikely to be very meaningful to library users)</a:t>
            </a: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246</a:t>
            </a:fld>
            <a:endParaRPr lang="en-US">
              <a:cs typeface="Arial" charset="0"/>
            </a:endParaRPr>
          </a:p>
        </p:txBody>
      </p:sp>
    </p:spTree>
    <p:extLst>
      <p:ext uri="{BB962C8B-B14F-4D97-AF65-F5344CB8AC3E}">
        <p14:creationId xmlns:p14="http://schemas.microsoft.com/office/powerpoint/2010/main" val="375096776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err="1" smtClean="0"/>
              <a:t>Doblinger</a:t>
            </a:r>
            <a:r>
              <a:rPr lang="en-US" dirty="0" smtClean="0"/>
              <a:t>: the publisher</a:t>
            </a:r>
          </a:p>
          <a:p>
            <a:pPr eaLnBrk="1" hangingPunct="1">
              <a:spcBef>
                <a:spcPct val="0"/>
              </a:spcBef>
            </a:pPr>
            <a:endParaRPr lang="en-US" dirty="0" smtClean="0"/>
          </a:p>
          <a:p>
            <a:pPr eaLnBrk="1" hangingPunct="1">
              <a:spcBef>
                <a:spcPct val="0"/>
              </a:spcBef>
            </a:pPr>
            <a:r>
              <a:rPr lang="en-US" dirty="0" err="1" smtClean="0"/>
              <a:t>Diletto</a:t>
            </a:r>
            <a:r>
              <a:rPr lang="en-US" dirty="0" smtClean="0"/>
              <a:t> musicale: a series issued by the publisher</a:t>
            </a:r>
            <a:r>
              <a:rPr lang="en-US" baseline="0" dirty="0" smtClean="0"/>
              <a:t> that appears with </a:t>
            </a:r>
            <a:r>
              <a:rPr lang="en-US" sz="1200" dirty="0" smtClean="0"/>
              <a:t>Die </a:t>
            </a:r>
            <a:r>
              <a:rPr lang="en-US" sz="1200" dirty="0" err="1" smtClean="0"/>
              <a:t>frühen</a:t>
            </a:r>
            <a:r>
              <a:rPr lang="en-US" sz="1200" dirty="0" smtClean="0"/>
              <a:t> </a:t>
            </a:r>
            <a:r>
              <a:rPr lang="en-US" sz="1200" dirty="0" err="1" smtClean="0"/>
              <a:t>Sinfonien</a:t>
            </a:r>
            <a:r>
              <a:rPr lang="en-US" sz="1200" dirty="0" smtClean="0"/>
              <a:t> (Note: “Die </a:t>
            </a:r>
            <a:r>
              <a:rPr lang="en-US" sz="1200" dirty="0" err="1" smtClean="0"/>
              <a:t>frühen</a:t>
            </a:r>
            <a:r>
              <a:rPr lang="en-US" sz="1200" dirty="0" smtClean="0"/>
              <a:t> </a:t>
            </a:r>
            <a:r>
              <a:rPr lang="en-US" sz="1200" dirty="0" err="1" smtClean="0"/>
              <a:t>Sinfonien</a:t>
            </a:r>
            <a:r>
              <a:rPr lang="en-US" sz="1200" dirty="0" smtClean="0"/>
              <a:t>”</a:t>
            </a:r>
            <a:r>
              <a:rPr lang="en-US" sz="1200" baseline="0" dirty="0" smtClean="0"/>
              <a:t> could be considered a subseries, but it does not fall under the serials exception to 6.27.2.2 because it is a multipart monograph, not a monographic series)</a:t>
            </a:r>
          </a:p>
          <a:p>
            <a:pPr eaLnBrk="1" hangingPunct="1">
              <a:spcBef>
                <a:spcPct val="0"/>
              </a:spcBef>
            </a:pPr>
            <a:endParaRPr lang="en-US" sz="1200" baseline="0" dirty="0" smtClean="0"/>
          </a:p>
          <a:p>
            <a:pPr eaLnBrk="1" hangingPunct="1">
              <a:spcBef>
                <a:spcPct val="0"/>
              </a:spcBef>
            </a:pPr>
            <a:r>
              <a:rPr lang="en-US" sz="1200" baseline="0" dirty="0" smtClean="0"/>
              <a:t>Landon: the surname of the editor of all the symphonies in the series</a:t>
            </a:r>
          </a:p>
          <a:p>
            <a:pPr eaLnBrk="1" hangingPunct="1">
              <a:spcBef>
                <a:spcPct val="0"/>
              </a:spcBef>
            </a:pPr>
            <a:endParaRPr lang="en-US" sz="1200" dirty="0" smtClean="0"/>
          </a:p>
          <a:p>
            <a:pPr eaLnBrk="1" hangingPunct="1">
              <a:spcBef>
                <a:spcPct val="0"/>
              </a:spcBef>
            </a:pPr>
            <a:r>
              <a:rPr lang="en-US" sz="1200" dirty="0" smtClean="0"/>
              <a:t>Die </a:t>
            </a:r>
            <a:r>
              <a:rPr lang="en-US" sz="1200" dirty="0" err="1" smtClean="0"/>
              <a:t>frühen</a:t>
            </a:r>
            <a:r>
              <a:rPr lang="en-US" sz="1200" dirty="0" smtClean="0"/>
              <a:t> </a:t>
            </a:r>
            <a:r>
              <a:rPr lang="en-US" sz="1200" dirty="0" err="1" smtClean="0"/>
              <a:t>Sinfonien</a:t>
            </a:r>
            <a:r>
              <a:rPr lang="en-US" sz="1200" dirty="0" smtClean="0"/>
              <a:t>: the</a:t>
            </a:r>
            <a:r>
              <a:rPr lang="en-US" sz="1200" baseline="0" dirty="0" smtClean="0"/>
              <a:t> title of this series—problems: not very distinctive, could be misleading (which ones are the “early” symphonies? Is there agreement about which ones these are?)’ and there could easily be other compilations of Haydn’s “early” symphonies, which would leave this qualifier liable to conflict with the AAP for another compilation</a:t>
            </a:r>
          </a:p>
          <a:p>
            <a:pPr eaLnBrk="1" hangingPunct="1">
              <a:spcBef>
                <a:spcPct val="0"/>
              </a:spcBef>
            </a:pPr>
            <a:endParaRPr lang="en-US" sz="1200" baseline="0" dirty="0" smtClean="0"/>
          </a:p>
          <a:p>
            <a:pPr eaLnBrk="1" hangingPunct="1">
              <a:spcBef>
                <a:spcPct val="0"/>
              </a:spcBef>
            </a:pPr>
            <a:r>
              <a:rPr lang="en-US" sz="1200" baseline="0" dirty="0" smtClean="0"/>
              <a:t>1962: publication date of the first part (this seems unlikely to be very meaningful to library users)</a:t>
            </a:r>
            <a:endParaRPr lang="en-US" dirty="0" smtClean="0"/>
          </a:p>
          <a:p>
            <a:pPr eaLnBrk="1" hangingPunct="1">
              <a:spcBef>
                <a:spcPct val="0"/>
              </a:spcBef>
            </a:pPr>
            <a:endParaRPr lang="en-US" dirty="0" smtClean="0"/>
          </a:p>
        </p:txBody>
      </p:sp>
      <p:sp>
        <p:nvSpPr>
          <p:cNvPr id="303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32B3D-F10B-45C1-8404-0861B3C58DD1}" type="slidenum">
              <a:rPr lang="en-US">
                <a:cs typeface="Arial" charset="0"/>
              </a:rPr>
              <a:pPr fontAlgn="base">
                <a:spcBef>
                  <a:spcPct val="0"/>
                </a:spcBef>
                <a:spcAft>
                  <a:spcPct val="0"/>
                </a:spcAft>
                <a:defRPr/>
              </a:pPr>
              <a:t>247</a:t>
            </a:fld>
            <a:endParaRPr lang="en-US">
              <a:cs typeface="Arial" charset="0"/>
            </a:endParaRPr>
          </a:p>
        </p:txBody>
      </p:sp>
    </p:spTree>
    <p:extLst>
      <p:ext uri="{BB962C8B-B14F-4D97-AF65-F5344CB8AC3E}">
        <p14:creationId xmlns:p14="http://schemas.microsoft.com/office/powerpoint/2010/main" val="29184092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Many authority records were inappropriately recoded as RDA in the various phased batch changes that were done to the NACO authority file during the transition to RDA.</a:t>
            </a:r>
            <a:endParaRPr lang="en-US" dirty="0" smtClean="0"/>
          </a:p>
          <a:p>
            <a:pPr eaLnBrk="1" hangingPunct="1">
              <a:spcBef>
                <a:spcPct val="0"/>
              </a:spcBef>
            </a:pPr>
            <a:endParaRPr lang="en-US" dirty="0" smtClean="0"/>
          </a:p>
        </p:txBody>
      </p:sp>
      <p:sp>
        <p:nvSpPr>
          <p:cNvPr id="319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717A5F-0767-41FD-8894-E16F9E2F7ECF}" type="slidenum">
              <a:rPr lang="en-US">
                <a:cs typeface="Arial" charset="0"/>
              </a:rPr>
              <a:pPr fontAlgn="base">
                <a:spcBef>
                  <a:spcPct val="0"/>
                </a:spcBef>
                <a:spcAft>
                  <a:spcPct val="0"/>
                </a:spcAft>
                <a:defRPr/>
              </a:pPr>
              <a:t>248</a:t>
            </a:fld>
            <a:endParaRPr lang="en-US">
              <a:cs typeface="Arial" charset="0"/>
            </a:endParaRPr>
          </a:p>
        </p:txBody>
      </p:sp>
    </p:spTree>
    <p:extLst>
      <p:ext uri="{BB962C8B-B14F-4D97-AF65-F5344CB8AC3E}">
        <p14:creationId xmlns:p14="http://schemas.microsoft.com/office/powerpoint/2010/main" val="44312834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Some of these are series,</a:t>
            </a:r>
            <a:r>
              <a:rPr lang="en-US" baseline="0" dirty="0" smtClean="0"/>
              <a:t> others are not, but it doesn’t matter—qualification has to happen whether the authorized access point represents a series work or any other aggregate work.</a:t>
            </a:r>
            <a:endParaRPr lang="en-US" dirty="0" smtClean="0"/>
          </a:p>
        </p:txBody>
      </p:sp>
      <p:sp>
        <p:nvSpPr>
          <p:cNvPr id="321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BDC39C-3268-41A1-B492-961C4582AF05}" type="slidenum">
              <a:rPr lang="en-US">
                <a:cs typeface="Arial" charset="0"/>
              </a:rPr>
              <a:pPr fontAlgn="base">
                <a:spcBef>
                  <a:spcPct val="0"/>
                </a:spcBef>
                <a:spcAft>
                  <a:spcPct val="0"/>
                </a:spcAft>
                <a:defRPr/>
              </a:pPr>
              <a:t>249</a:t>
            </a:fld>
            <a:endParaRPr lang="en-US">
              <a:cs typeface="Arial" charset="0"/>
            </a:endParaRPr>
          </a:p>
        </p:txBody>
      </p:sp>
    </p:spTree>
    <p:extLst>
      <p:ext uri="{BB962C8B-B14F-4D97-AF65-F5344CB8AC3E}">
        <p14:creationId xmlns:p14="http://schemas.microsoft.com/office/powerpoint/2010/main" val="249328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The first 20 or so volumes the series is presented as a subseries to Garland reference</a:t>
            </a:r>
            <a:r>
              <a:rPr lang="en-US" baseline="0" dirty="0" smtClean="0"/>
              <a:t> library of the humanities; beginning with volume 20 the main series disappears and the series is presented simply as “Children’s literature and culture.” (All boxes come from title page verso)</a:t>
            </a:r>
            <a:endParaRPr lang="en-US" dirty="0" smtClean="0"/>
          </a:p>
          <a:p>
            <a:endParaRPr lang="en-US" dirty="0" smtClean="0"/>
          </a:p>
          <a:p>
            <a:r>
              <a:rPr lang="en-US" dirty="0" smtClean="0"/>
              <a:t>If presenter wishes to elaborate: this is actually a little</a:t>
            </a:r>
            <a:r>
              <a:rPr lang="en-US" baseline="0" dirty="0" smtClean="0"/>
              <a:t> more complicated than shown on the slide. There were two subseries, “Garland reference library of the humanities. Children’s literature and culture” and “Garland reference library of social science. Children’s literature and culture” which merged to become a main series “Children’s literature and culture” </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a:t>
            </a:fld>
            <a:endParaRPr lang="en-US"/>
          </a:p>
        </p:txBody>
      </p:sp>
    </p:spTree>
    <p:extLst>
      <p:ext uri="{BB962C8B-B14F-4D97-AF65-F5344CB8AC3E}">
        <p14:creationId xmlns:p14="http://schemas.microsoft.com/office/powerpoint/2010/main" val="247046817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250</a:t>
            </a:fld>
            <a:endParaRPr lang="en-US"/>
          </a:p>
        </p:txBody>
      </p:sp>
    </p:spTree>
    <p:extLst>
      <p:ext uri="{BB962C8B-B14F-4D97-AF65-F5344CB8AC3E}">
        <p14:creationId xmlns:p14="http://schemas.microsoft.com/office/powerpoint/2010/main" val="59847604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251</a:t>
            </a:fld>
            <a:endParaRPr lang="en-US"/>
          </a:p>
        </p:txBody>
      </p:sp>
    </p:spTree>
    <p:extLst>
      <p:ext uri="{BB962C8B-B14F-4D97-AF65-F5344CB8AC3E}">
        <p14:creationId xmlns:p14="http://schemas.microsoft.com/office/powerpoint/2010/main" val="379440488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252</a:t>
            </a:fld>
            <a:endParaRPr lang="en-US"/>
          </a:p>
        </p:txBody>
      </p:sp>
    </p:spTree>
    <p:extLst>
      <p:ext uri="{BB962C8B-B14F-4D97-AF65-F5344CB8AC3E}">
        <p14:creationId xmlns:p14="http://schemas.microsoft.com/office/powerpoint/2010/main" val="3105021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253</a:t>
            </a:fld>
            <a:endParaRPr lang="en-US"/>
          </a:p>
        </p:txBody>
      </p:sp>
    </p:spTree>
    <p:extLst>
      <p:ext uri="{BB962C8B-B14F-4D97-AF65-F5344CB8AC3E}">
        <p14:creationId xmlns:p14="http://schemas.microsoft.com/office/powerpoint/2010/main" val="56218962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bwMode="auto">
          <a:noFill/>
          <a:ln>
            <a:solidFill>
              <a:srgbClr val="000000"/>
            </a:solidFill>
            <a:miter lim="800000"/>
            <a:headEnd/>
            <a:tailEnd/>
          </a:ln>
        </p:spPr>
      </p:sp>
      <p:sp>
        <p:nvSpPr>
          <p:cNvPr id="3512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March 2017</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6.27.4 together.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bullet point: this is a change with the April 2017 release (previous language only mentioned variant title). </a:t>
            </a:r>
            <a:r>
              <a:rPr lang="en-US" sz="1200" i="1" kern="1200" dirty="0" smtClean="0">
                <a:solidFill>
                  <a:schemeClr val="tx1"/>
                </a:solidFill>
                <a:effectLst/>
                <a:latin typeface="+mn-lt"/>
                <a:ea typeface="+mn-ea"/>
                <a:cs typeface="+mn-cs"/>
              </a:rPr>
              <a:t>Presenter: verify this after the April 2017 release.</a:t>
            </a:r>
          </a:p>
          <a:p>
            <a:endParaRPr lang="en-US" sz="1200" i="1"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Third</a:t>
            </a:r>
            <a:r>
              <a:rPr lang="en-US" sz="1200" i="0" kern="1200" baseline="0" dirty="0" smtClean="0">
                <a:solidFill>
                  <a:schemeClr val="tx1"/>
                </a:solidFill>
                <a:effectLst/>
                <a:latin typeface="+mn-lt"/>
                <a:ea typeface="+mn-ea"/>
                <a:cs typeface="+mn-cs"/>
              </a:rPr>
              <a:t> bullet point. If the variant access point is based on the preferred title, it must not match the authorized access point.</a:t>
            </a:r>
            <a:endParaRPr lang="en-US" sz="1200" i="0" kern="1200" dirty="0">
              <a:solidFill>
                <a:schemeClr val="tx1"/>
              </a:solidFill>
              <a:effectLst/>
              <a:latin typeface="+mn-lt"/>
              <a:ea typeface="+mn-ea"/>
              <a:cs typeface="+mn-cs"/>
            </a:endParaRPr>
          </a:p>
        </p:txBody>
      </p:sp>
      <p:sp>
        <p:nvSpPr>
          <p:cNvPr id="350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359BE1-1ED9-4B27-8571-4C7C378E46F6}" type="slidenum">
              <a:rPr lang="en-US">
                <a:cs typeface="Arial" charset="0"/>
              </a:rPr>
              <a:pPr fontAlgn="base">
                <a:spcBef>
                  <a:spcPct val="0"/>
                </a:spcBef>
                <a:spcAft>
                  <a:spcPct val="0"/>
                </a:spcAft>
                <a:defRPr/>
              </a:pPr>
              <a:t>254</a:t>
            </a:fld>
            <a:endParaRPr lang="en-US">
              <a:cs typeface="Arial" charset="0"/>
            </a:endParaRPr>
          </a:p>
        </p:txBody>
      </p:sp>
    </p:spTree>
    <p:extLst>
      <p:ext uri="{BB962C8B-B14F-4D97-AF65-F5344CB8AC3E}">
        <p14:creationId xmlns:p14="http://schemas.microsoft.com/office/powerpoint/2010/main" val="178969023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255</a:t>
            </a:fld>
            <a:endParaRPr lang="en-US"/>
          </a:p>
        </p:txBody>
      </p:sp>
    </p:spTree>
    <p:extLst>
      <p:ext uri="{BB962C8B-B14F-4D97-AF65-F5344CB8AC3E}">
        <p14:creationId xmlns:p14="http://schemas.microsoft.com/office/powerpoint/2010/main" val="14404537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256</a:t>
            </a:fld>
            <a:endParaRPr lang="en-US">
              <a:cs typeface="Arial" charset="0"/>
            </a:endParaRPr>
          </a:p>
        </p:txBody>
      </p:sp>
    </p:spTree>
    <p:extLst>
      <p:ext uri="{BB962C8B-B14F-4D97-AF65-F5344CB8AC3E}">
        <p14:creationId xmlns:p14="http://schemas.microsoft.com/office/powerpoint/2010/main" val="109762084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aseline="0" dirty="0" smtClean="0"/>
              <a:t>This variant is only recorded if title of subseries is distinctive.</a:t>
            </a:r>
            <a:endParaRPr lang="en-US" dirty="0" smtClean="0"/>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257</a:t>
            </a:fld>
            <a:endParaRPr lang="en-US">
              <a:cs typeface="Arial" charset="0"/>
            </a:endParaRPr>
          </a:p>
        </p:txBody>
      </p:sp>
    </p:spTree>
    <p:extLst>
      <p:ext uri="{BB962C8B-B14F-4D97-AF65-F5344CB8AC3E}">
        <p14:creationId xmlns:p14="http://schemas.microsoft.com/office/powerpoint/2010/main" val="67814658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r>
              <a:rPr lang="en-US" dirty="0" smtClean="0"/>
              <a:t>This </a:t>
            </a:r>
            <a:r>
              <a:rPr lang="en-US" baseline="0" dirty="0" smtClean="0"/>
              <a:t>is an optional practice that lingers from pre-RDA NACO series practice based on the limited indexing ability of some systems. Most systems now can index the contents of subfield $t of a 1XX or 4XX field without recording a separate 430 for the title alone. The pre-RDA NACO practice was only applied to series, not to other works, so even then it was inconsistent.</a:t>
            </a:r>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258</a:t>
            </a:fld>
            <a:endParaRPr lang="en-US">
              <a:cs typeface="Arial" charset="0"/>
            </a:endParaRPr>
          </a:p>
        </p:txBody>
      </p:sp>
    </p:spTree>
    <p:extLst>
      <p:ext uri="{BB962C8B-B14F-4D97-AF65-F5344CB8AC3E}">
        <p14:creationId xmlns:p14="http://schemas.microsoft.com/office/powerpoint/2010/main" val="294820490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259</a:t>
            </a:fld>
            <a:endParaRPr lang="en-US"/>
          </a:p>
        </p:txBody>
      </p:sp>
    </p:spTree>
    <p:extLst>
      <p:ext uri="{BB962C8B-B14F-4D97-AF65-F5344CB8AC3E}">
        <p14:creationId xmlns:p14="http://schemas.microsoft.com/office/powerpoint/2010/main" val="1468019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a:t>
            </a:fld>
            <a:endParaRPr lang="en-US"/>
          </a:p>
        </p:txBody>
      </p:sp>
    </p:spTree>
    <p:extLst>
      <p:ext uri="{BB962C8B-B14F-4D97-AF65-F5344CB8AC3E}">
        <p14:creationId xmlns:p14="http://schemas.microsoft.com/office/powerpoint/2010/main" val="1740616134"/>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1" baseline="0" dirty="0" smtClean="0"/>
              <a:t>NOTE: DO NOT USE subfield $f “Date of a work”. In RDA subfield $f is only used in expression access points</a:t>
            </a:r>
            <a:endParaRPr lang="en-US" b="0" baseline="0" dirty="0" smtClean="0"/>
          </a:p>
          <a:p>
            <a:endParaRPr lang="en-US" b="0" baseline="0" dirty="0" smtClean="0"/>
          </a:p>
          <a:p>
            <a:r>
              <a:rPr lang="en-US" b="0" baseline="0" dirty="0" smtClean="0"/>
              <a:t>The following subfield coding might be used in musical work series:</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 Medium of performance (Music)</a:t>
            </a:r>
          </a:p>
          <a:p>
            <a:r>
              <a:rPr lang="en-US" b="0" dirty="0" smtClean="0"/>
              <a:t>$r Key for music</a:t>
            </a:r>
            <a:endParaRPr lang="en-US" b="0"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260</a:t>
            </a:fld>
            <a:endParaRPr lang="en-US"/>
          </a:p>
        </p:txBody>
      </p:sp>
    </p:spTree>
    <p:extLst>
      <p:ext uri="{BB962C8B-B14F-4D97-AF65-F5344CB8AC3E}">
        <p14:creationId xmlns:p14="http://schemas.microsoft.com/office/powerpoint/2010/main" val="99529771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261</a:t>
            </a:fld>
            <a:endParaRPr lang="en-US"/>
          </a:p>
        </p:txBody>
      </p:sp>
    </p:spTree>
    <p:extLst>
      <p:ext uri="{BB962C8B-B14F-4D97-AF65-F5344CB8AC3E}">
        <p14:creationId xmlns:p14="http://schemas.microsoft.com/office/powerpoint/2010/main" val="395429469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262</a:t>
            </a:fld>
            <a:endParaRPr lang="en-US"/>
          </a:p>
        </p:txBody>
      </p:sp>
    </p:spTree>
    <p:extLst>
      <p:ext uri="{BB962C8B-B14F-4D97-AF65-F5344CB8AC3E}">
        <p14:creationId xmlns:p14="http://schemas.microsoft.com/office/powerpoint/2010/main" val="231662604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263</a:t>
            </a:fld>
            <a:endParaRPr lang="en-US"/>
          </a:p>
        </p:txBody>
      </p:sp>
    </p:spTree>
    <p:extLst>
      <p:ext uri="{BB962C8B-B14F-4D97-AF65-F5344CB8AC3E}">
        <p14:creationId xmlns:p14="http://schemas.microsoft.com/office/powerpoint/2010/main" val="393983326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264</a:t>
            </a:fld>
            <a:endParaRPr lang="en-US"/>
          </a:p>
        </p:txBody>
      </p:sp>
    </p:spTree>
    <p:extLst>
      <p:ext uri="{BB962C8B-B14F-4D97-AF65-F5344CB8AC3E}">
        <p14:creationId xmlns:p14="http://schemas.microsoft.com/office/powerpoint/2010/main" val="195512968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bwMode="auto">
          <a:noFill/>
          <a:ln>
            <a:solidFill>
              <a:srgbClr val="000000"/>
            </a:solidFill>
            <a:miter lim="800000"/>
            <a:headEnd/>
            <a:tailEnd/>
          </a:ln>
        </p:spPr>
      </p:sp>
      <p:sp>
        <p:nvSpPr>
          <p:cNvPr id="355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54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7208E9-FCC9-4069-9EB5-42119A626BAC}" type="slidenum">
              <a:rPr lang="en-US">
                <a:cs typeface="Arial" charset="0"/>
              </a:rPr>
              <a:pPr fontAlgn="base">
                <a:spcBef>
                  <a:spcPct val="0"/>
                </a:spcBef>
                <a:spcAft>
                  <a:spcPct val="0"/>
                </a:spcAft>
                <a:defRPr/>
              </a:pPr>
              <a:t>265</a:t>
            </a:fld>
            <a:endParaRPr lang="en-US">
              <a:cs typeface="Arial" charset="0"/>
            </a:endParaRPr>
          </a:p>
        </p:txBody>
      </p:sp>
    </p:spTree>
    <p:extLst>
      <p:ext uri="{BB962C8B-B14F-4D97-AF65-F5344CB8AC3E}">
        <p14:creationId xmlns:p14="http://schemas.microsoft.com/office/powerpoint/2010/main" val="185001442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Begin filling out the 1XX fields in your authority worksheets/OCLC </a:t>
            </a:r>
            <a:r>
              <a:rPr lang="en-US" dirty="0" err="1" smtClean="0"/>
              <a:t>workforms</a:t>
            </a:r>
            <a:r>
              <a:rPr lang="en-US" dirty="0" smtClean="0"/>
              <a:t> by recording the form of the authorized access point for the work. We just finished creating a record for</a:t>
            </a:r>
            <a:r>
              <a:rPr lang="en-US" baseline="0" dirty="0" smtClean="0"/>
              <a:t> this.</a:t>
            </a:r>
            <a:endParaRPr lang="en-US" dirty="0" smtClean="0"/>
          </a:p>
        </p:txBody>
      </p:sp>
      <p:sp>
        <p:nvSpPr>
          <p:cNvPr id="356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A50A6-C2B2-46D4-804D-643E1B30332B}" type="slidenum">
              <a:rPr lang="en-US">
                <a:cs typeface="Arial" charset="0"/>
              </a:rPr>
              <a:pPr fontAlgn="base">
                <a:spcBef>
                  <a:spcPct val="0"/>
                </a:spcBef>
                <a:spcAft>
                  <a:spcPct val="0"/>
                </a:spcAft>
                <a:defRPr/>
              </a:pPr>
              <a:t>266</a:t>
            </a:fld>
            <a:endParaRPr lang="en-US">
              <a:cs typeface="Arial" charset="0"/>
            </a:endParaRPr>
          </a:p>
        </p:txBody>
      </p:sp>
    </p:spTree>
    <p:extLst>
      <p:ext uri="{BB962C8B-B14F-4D97-AF65-F5344CB8AC3E}">
        <p14:creationId xmlns:p14="http://schemas.microsoft.com/office/powerpoint/2010/main" val="291891261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267</a:t>
            </a:fld>
            <a:endParaRPr lang="en-US">
              <a:cs typeface="Arial" charset="0"/>
            </a:endParaRPr>
          </a:p>
        </p:txBody>
      </p:sp>
    </p:spTree>
    <p:extLst>
      <p:ext uri="{BB962C8B-B14F-4D97-AF65-F5344CB8AC3E}">
        <p14:creationId xmlns:p14="http://schemas.microsoft.com/office/powerpoint/2010/main" val="84506459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Content</a:t>
            </a:r>
            <a:r>
              <a:rPr lang="en-US" baseline="0" dirty="0" smtClean="0"/>
              <a:t> type: The MARC subfield coding should be subfield $h, but the use of that subfield has not yet been validated either by LC or OCLC.</a:t>
            </a:r>
          </a:p>
          <a:p>
            <a:pPr eaLnBrk="1" hangingPunct="1">
              <a:spcBef>
                <a:spcPct val="0"/>
              </a:spcBef>
            </a:pPr>
            <a:endParaRPr lang="en-US" baseline="0" dirty="0" smtClean="0"/>
          </a:p>
          <a:p>
            <a:pPr eaLnBrk="1" hangingPunct="1">
              <a:spcBef>
                <a:spcPct val="0"/>
              </a:spcBef>
            </a:pPr>
            <a:r>
              <a:rPr lang="en-US" baseline="0" dirty="0" smtClean="0"/>
              <a:t>Date of expression: Note the MARC format documentation calls subfield $f “date of a work” but in NACO practice it is only used to code the date of an expression</a:t>
            </a:r>
            <a:endParaRPr lang="en-US" dirty="0" smtClean="0"/>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268</a:t>
            </a:fld>
            <a:endParaRPr lang="en-US">
              <a:cs typeface="Arial" charset="0"/>
            </a:endParaRPr>
          </a:p>
        </p:txBody>
      </p:sp>
    </p:spTree>
    <p:extLst>
      <p:ext uri="{BB962C8B-B14F-4D97-AF65-F5344CB8AC3E}">
        <p14:creationId xmlns:p14="http://schemas.microsoft.com/office/powerpoint/2010/main" val="24215994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algn="l" eaLnBrk="1" hangingPunct="1">
              <a:spcBef>
                <a:spcPct val="0"/>
              </a:spcBef>
            </a:pPr>
            <a:r>
              <a:rPr lang="en-US" dirty="0" smtClean="0"/>
              <a:t>Last</a:t>
            </a:r>
            <a:r>
              <a:rPr lang="en-US" baseline="0" dirty="0" smtClean="0"/>
              <a:t> bullet point: when subfield $h is authorized, this would be coded: </a:t>
            </a:r>
            <a:r>
              <a:rPr lang="en-US" sz="1200" dirty="0" smtClean="0"/>
              <a:t>100 1_ Alexander, Lloyd. $t Chronicles of </a:t>
            </a:r>
            <a:r>
              <a:rPr lang="en-US" sz="1200" dirty="0" err="1" smtClean="0"/>
              <a:t>Prydain</a:t>
            </a:r>
            <a:r>
              <a:rPr lang="en-US" sz="1200" dirty="0" smtClean="0"/>
              <a:t>. $l English. $h Spoken word $s (Langton)</a:t>
            </a:r>
          </a:p>
          <a:p>
            <a:pPr algn="l" eaLnBrk="1" hangingPunct="1">
              <a:spcBef>
                <a:spcPct val="0"/>
              </a:spcBef>
            </a:pPr>
            <a:endParaRPr lang="en-US" sz="1200" dirty="0" smtClean="0"/>
          </a:p>
          <a:p>
            <a:pPr algn="l" eaLnBrk="1" hangingPunct="1">
              <a:spcBef>
                <a:spcPct val="0"/>
              </a:spcBef>
            </a:pPr>
            <a:r>
              <a:rPr lang="en-US" sz="1200" dirty="0" smtClean="0"/>
              <a:t>Last</a:t>
            </a:r>
            <a:r>
              <a:rPr lang="en-US" sz="1200" baseline="0" dirty="0" smtClean="0"/>
              <a:t> bullet point: in case someone asks, RDA does not forbid recording the language of the original expression in an authorized access point for an expression as AACR2 did.</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358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AA86E-B90F-42C5-B8B4-24682D6E1773}" type="slidenum">
              <a:rPr lang="en-US">
                <a:cs typeface="Arial" charset="0"/>
              </a:rPr>
              <a:pPr fontAlgn="base">
                <a:spcBef>
                  <a:spcPct val="0"/>
                </a:spcBef>
                <a:spcAft>
                  <a:spcPct val="0"/>
                </a:spcAft>
                <a:defRPr/>
              </a:pPr>
              <a:t>269</a:t>
            </a:fld>
            <a:endParaRPr lang="en-US">
              <a:cs typeface="Arial" charset="0"/>
            </a:endParaRPr>
          </a:p>
        </p:txBody>
      </p:sp>
    </p:spTree>
    <p:extLst>
      <p:ext uri="{BB962C8B-B14F-4D97-AF65-F5344CB8AC3E}">
        <p14:creationId xmlns:p14="http://schemas.microsoft.com/office/powerpoint/2010/main" val="1784247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27</a:t>
            </a:fld>
            <a:endParaRPr lang="en-US"/>
          </a:p>
        </p:txBody>
      </p:sp>
    </p:spTree>
    <p:extLst>
      <p:ext uri="{BB962C8B-B14F-4D97-AF65-F5344CB8AC3E}">
        <p14:creationId xmlns:p14="http://schemas.microsoft.com/office/powerpoint/2010/main" val="162244087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bwMode="auto">
          <a:noFill/>
          <a:ln>
            <a:solidFill>
              <a:srgbClr val="000000"/>
            </a:solidFill>
            <a:miter lim="800000"/>
            <a:headEnd/>
            <a:tailEnd/>
          </a:ln>
        </p:spPr>
      </p:sp>
      <p:sp>
        <p:nvSpPr>
          <p:cNvPr id="361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60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4AEB73-3E2C-4705-8B4C-348EEBF3AE77}" type="slidenum">
              <a:rPr lang="en-US">
                <a:cs typeface="Arial" charset="0"/>
              </a:rPr>
              <a:pPr fontAlgn="base">
                <a:spcBef>
                  <a:spcPct val="0"/>
                </a:spcBef>
                <a:spcAft>
                  <a:spcPct val="0"/>
                </a:spcAft>
                <a:defRPr/>
              </a:pPr>
              <a:t>270</a:t>
            </a:fld>
            <a:endParaRPr lang="en-US">
              <a:cs typeface="Arial" charset="0"/>
            </a:endParaRPr>
          </a:p>
        </p:txBody>
      </p:sp>
    </p:spTree>
    <p:extLst>
      <p:ext uri="{BB962C8B-B14F-4D97-AF65-F5344CB8AC3E}">
        <p14:creationId xmlns:p14="http://schemas.microsoft.com/office/powerpoint/2010/main" val="203186811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Note: The qualified version may become the norm even if there is no conflict if</a:t>
            </a:r>
            <a:r>
              <a:rPr lang="en-US" baseline="0" dirty="0" smtClean="0"/>
              <a:t> the proposed PCC policy for translations is implemented.</a:t>
            </a:r>
            <a:endParaRPr lang="en-US" dirty="0" smtClean="0"/>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271</a:t>
            </a:fld>
            <a:endParaRPr lang="en-US">
              <a:cs typeface="Arial" charset="0"/>
            </a:endParaRPr>
          </a:p>
        </p:txBody>
      </p:sp>
    </p:spTree>
    <p:extLst>
      <p:ext uri="{BB962C8B-B14F-4D97-AF65-F5344CB8AC3E}">
        <p14:creationId xmlns:p14="http://schemas.microsoft.com/office/powerpoint/2010/main" val="46842400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bwMode="auto">
          <a:noFill/>
          <a:ln>
            <a:solidFill>
              <a:srgbClr val="000000"/>
            </a:solidFill>
            <a:miter lim="800000"/>
            <a:headEnd/>
            <a:tailEnd/>
          </a:ln>
        </p:spPr>
      </p:sp>
      <p:sp>
        <p:nvSpPr>
          <p:cNvPr id="365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64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6ABE80-3E18-457B-A779-412D8C175AB6}" type="slidenum">
              <a:rPr lang="en-US">
                <a:cs typeface="Arial" charset="0"/>
              </a:rPr>
              <a:pPr fontAlgn="base">
                <a:spcBef>
                  <a:spcPct val="0"/>
                </a:spcBef>
                <a:spcAft>
                  <a:spcPct val="0"/>
                </a:spcAft>
                <a:defRPr/>
              </a:pPr>
              <a:t>272</a:t>
            </a:fld>
            <a:endParaRPr lang="en-US">
              <a:cs typeface="Arial" charset="0"/>
            </a:endParaRPr>
          </a:p>
        </p:txBody>
      </p:sp>
    </p:spTree>
    <p:extLst>
      <p:ext uri="{BB962C8B-B14F-4D97-AF65-F5344CB8AC3E}">
        <p14:creationId xmlns:p14="http://schemas.microsoft.com/office/powerpoint/2010/main" val="238641958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bwMode="auto">
          <a:noFill/>
          <a:ln>
            <a:solidFill>
              <a:srgbClr val="000000"/>
            </a:solidFill>
            <a:miter lim="800000"/>
            <a:headEnd/>
            <a:tailEnd/>
          </a:ln>
        </p:spPr>
      </p:sp>
      <p:sp>
        <p:nvSpPr>
          <p:cNvPr id="367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dirty="0" smtClean="0"/>
          </a:p>
          <a:p>
            <a:pPr eaLnBrk="1" hangingPunct="1">
              <a:spcBef>
                <a:spcPct val="0"/>
              </a:spcBef>
            </a:pPr>
            <a:r>
              <a:rPr lang="en-US" dirty="0" err="1" smtClean="0"/>
              <a:t>Premodern</a:t>
            </a:r>
            <a:r>
              <a:rPr lang="en-US" dirty="0" smtClean="0"/>
              <a:t> literatures are fields where it is important to distinguish between editions in the original language because there are often many different editions or versions in the original language for these texts.</a:t>
            </a:r>
          </a:p>
          <a:p>
            <a:pPr eaLnBrk="1" hangingPunct="1">
              <a:spcBef>
                <a:spcPct val="0"/>
              </a:spcBef>
            </a:pPr>
            <a:endParaRPr lang="en-US" dirty="0" smtClean="0"/>
          </a:p>
          <a:p>
            <a:pPr eaLnBrk="1" hangingPunct="1">
              <a:spcBef>
                <a:spcPct val="0"/>
              </a:spcBef>
            </a:pPr>
            <a:r>
              <a:rPr lang="en-US" dirty="0" smtClean="0"/>
              <a:t>Problem</a:t>
            </a:r>
            <a:r>
              <a:rPr lang="en-US" baseline="0" dirty="0" smtClean="0"/>
              <a:t> with the second possibility: the only thing that identifies this as an authorized access point for an expression is the subfield $s coding (at the work level there would be no coding before the qualifier). This seems an extremely tenuous distinction.</a:t>
            </a:r>
            <a:endParaRPr lang="en-US" dirty="0" smtClean="0"/>
          </a:p>
          <a:p>
            <a:pPr eaLnBrk="1" hangingPunct="1">
              <a:spcBef>
                <a:spcPct val="0"/>
              </a:spcBef>
            </a:pPr>
            <a:endParaRPr lang="en-US" dirty="0" smtClean="0"/>
          </a:p>
          <a:p>
            <a:pPr eaLnBrk="1" hangingPunct="1">
              <a:spcBef>
                <a:spcPct val="0"/>
              </a:spcBef>
            </a:pPr>
            <a:r>
              <a:rPr lang="en-US" b="1" dirty="0" smtClean="0"/>
              <a:t>Note: Best practices have not yet been established for original-language expressions, so more than one practice is shown in these slides, but from a collocation standpoint it seems best to add the original language as the first expression element when creating an authorized access point for an expression in the original language. Otherwise expression additions will scatter original language expressions among other languages in the file. This also parallels practice for expressions in languages other than the original language (i.e. translations).</a:t>
            </a:r>
          </a:p>
        </p:txBody>
      </p:sp>
      <p:sp>
        <p:nvSpPr>
          <p:cNvPr id="366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9B4D82-31BE-4B55-BFFD-DB2F6789803B}" type="slidenum">
              <a:rPr lang="en-US">
                <a:cs typeface="Arial" charset="0"/>
              </a:rPr>
              <a:pPr fontAlgn="base">
                <a:spcBef>
                  <a:spcPct val="0"/>
                </a:spcBef>
                <a:spcAft>
                  <a:spcPct val="0"/>
                </a:spcAft>
                <a:defRPr/>
              </a:pPr>
              <a:t>273</a:t>
            </a:fld>
            <a:endParaRPr lang="en-US">
              <a:cs typeface="Arial" charset="0"/>
            </a:endParaRPr>
          </a:p>
        </p:txBody>
      </p:sp>
    </p:spTree>
    <p:extLst>
      <p:ext uri="{BB962C8B-B14F-4D97-AF65-F5344CB8AC3E}">
        <p14:creationId xmlns:p14="http://schemas.microsoft.com/office/powerpoint/2010/main" val="57675983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274</a:t>
            </a:fld>
            <a:endParaRPr lang="en-US">
              <a:cs typeface="Arial" charset="0"/>
            </a:endParaRPr>
          </a:p>
        </p:txBody>
      </p:sp>
    </p:spTree>
    <p:extLst>
      <p:ext uri="{BB962C8B-B14F-4D97-AF65-F5344CB8AC3E}">
        <p14:creationId xmlns:p14="http://schemas.microsoft.com/office/powerpoint/2010/main" val="219638706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275</a:t>
            </a:fld>
            <a:endParaRPr lang="en-US">
              <a:cs typeface="Arial" charset="0"/>
            </a:endParaRPr>
          </a:p>
        </p:txBody>
      </p:sp>
    </p:spTree>
    <p:extLst>
      <p:ext uri="{BB962C8B-B14F-4D97-AF65-F5344CB8AC3E}">
        <p14:creationId xmlns:p14="http://schemas.microsoft.com/office/powerpoint/2010/main" val="233381977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62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628FC5-BB5E-413A-93DF-C816C5FE9E06}" type="slidenum">
              <a:rPr lang="en-US">
                <a:cs typeface="Arial" charset="0"/>
              </a:rPr>
              <a:pPr fontAlgn="base">
                <a:spcBef>
                  <a:spcPct val="0"/>
                </a:spcBef>
                <a:spcAft>
                  <a:spcPct val="0"/>
                </a:spcAft>
                <a:defRPr/>
              </a:pPr>
              <a:t>276</a:t>
            </a:fld>
            <a:endParaRPr lang="en-US">
              <a:cs typeface="Arial" charset="0"/>
            </a:endParaRPr>
          </a:p>
        </p:txBody>
      </p:sp>
    </p:spTree>
    <p:extLst>
      <p:ext uri="{BB962C8B-B14F-4D97-AF65-F5344CB8AC3E}">
        <p14:creationId xmlns:p14="http://schemas.microsoft.com/office/powerpoint/2010/main" val="123307766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See discussion</a:t>
            </a:r>
            <a:r>
              <a:rPr lang="en-US" baseline="0" dirty="0" smtClean="0"/>
              <a:t> above at slide 210 ff.</a:t>
            </a: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277</a:t>
            </a:fld>
            <a:endParaRPr lang="en-US">
              <a:cs typeface="Arial" charset="0"/>
            </a:endParaRPr>
          </a:p>
        </p:txBody>
      </p:sp>
    </p:spTree>
    <p:extLst>
      <p:ext uri="{BB962C8B-B14F-4D97-AF65-F5344CB8AC3E}">
        <p14:creationId xmlns:p14="http://schemas.microsoft.com/office/powerpoint/2010/main" val="2537645835"/>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278</a:t>
            </a:fld>
            <a:endParaRPr lang="en-US">
              <a:cs typeface="Arial" charset="0"/>
            </a:endParaRPr>
          </a:p>
        </p:txBody>
      </p:sp>
    </p:spTree>
    <p:extLst>
      <p:ext uri="{BB962C8B-B14F-4D97-AF65-F5344CB8AC3E}">
        <p14:creationId xmlns:p14="http://schemas.microsoft.com/office/powerpoint/2010/main" val="419739628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Examples</a:t>
            </a:r>
            <a:r>
              <a:rPr lang="en-US" baseline="0" dirty="0" smtClean="0"/>
              <a:t> showing a variety of ways of distinguishing the expressions.</a:t>
            </a:r>
            <a:endParaRPr lang="en-US" dirty="0" smtClean="0"/>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279</a:t>
            </a:fld>
            <a:endParaRPr lang="en-US">
              <a:cs typeface="Arial" charset="0"/>
            </a:endParaRPr>
          </a:p>
        </p:txBody>
      </p:sp>
    </p:spTree>
    <p:extLst>
      <p:ext uri="{BB962C8B-B14F-4D97-AF65-F5344CB8AC3E}">
        <p14:creationId xmlns:p14="http://schemas.microsoft.com/office/powerpoint/2010/main" val="703084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Subseries</a:t>
            </a:r>
            <a:r>
              <a:rPr lang="en-US" baseline="0" dirty="0" smtClean="0"/>
              <a:t> title </a:t>
            </a:r>
            <a:r>
              <a:rPr lang="en-US" dirty="0" smtClean="0"/>
              <a:t>Let’s-read-and-find</a:t>
            </a:r>
            <a:r>
              <a:rPr lang="en-US" baseline="0" dirty="0" smtClean="0"/>
              <a:t>-out science </a:t>
            </a:r>
            <a:r>
              <a:rPr lang="en-US" i="1" baseline="0" dirty="0" smtClean="0"/>
              <a:t>Stage 2 </a:t>
            </a:r>
            <a:r>
              <a:rPr lang="en-US" baseline="0" dirty="0" smtClean="0"/>
              <a:t>changes to </a:t>
            </a:r>
            <a:r>
              <a:rPr lang="en-US" dirty="0" smtClean="0"/>
              <a:t>Let’s read</a:t>
            </a:r>
            <a:r>
              <a:rPr lang="en-US" baseline="0" dirty="0" smtClean="0"/>
              <a:t> </a:t>
            </a:r>
            <a:r>
              <a:rPr lang="en-US" dirty="0" smtClean="0"/>
              <a:t>and find </a:t>
            </a:r>
            <a:r>
              <a:rPr lang="en-US" baseline="0" dirty="0" smtClean="0"/>
              <a:t>out science </a:t>
            </a:r>
            <a:r>
              <a:rPr lang="en-US" i="1" baseline="0" dirty="0" smtClean="0"/>
              <a:t>Level 2</a:t>
            </a:r>
            <a:endParaRPr lang="en-US" i="1"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28</a:t>
            </a:fld>
            <a:endParaRPr lang="en-US"/>
          </a:p>
        </p:txBody>
      </p:sp>
    </p:spTree>
    <p:extLst>
      <p:ext uri="{BB962C8B-B14F-4D97-AF65-F5344CB8AC3E}">
        <p14:creationId xmlns:p14="http://schemas.microsoft.com/office/powerpoint/2010/main" val="258540377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68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BC11A2-B333-4D6A-84BD-904951708BE2}" type="slidenum">
              <a:rPr lang="en-US">
                <a:cs typeface="Arial" charset="0"/>
              </a:rPr>
              <a:pPr fontAlgn="base">
                <a:spcBef>
                  <a:spcPct val="0"/>
                </a:spcBef>
                <a:spcAft>
                  <a:spcPct val="0"/>
                </a:spcAft>
                <a:defRPr/>
              </a:pPr>
              <a:t>280</a:t>
            </a:fld>
            <a:endParaRPr lang="en-US">
              <a:cs typeface="Arial" charset="0"/>
            </a:endParaRPr>
          </a:p>
        </p:txBody>
      </p:sp>
    </p:spTree>
    <p:extLst>
      <p:ext uri="{BB962C8B-B14F-4D97-AF65-F5344CB8AC3E}">
        <p14:creationId xmlns:p14="http://schemas.microsoft.com/office/powerpoint/2010/main" val="427010499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REMEMBER: One</a:t>
            </a:r>
            <a:r>
              <a:rPr lang="en-US" baseline="0" dirty="0" smtClean="0"/>
              <a:t> author can have only one aggregate containing all of his/her complete works, represented by the conventional collective title “Works”</a:t>
            </a:r>
            <a:endParaRPr lang="en-US" dirty="0" smtClean="0"/>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“Collection Shakespeare”—bilingual series of Shakespeare’s works in French &amp;</a:t>
            </a:r>
            <a:r>
              <a:rPr lang="en-US" baseline="0" dirty="0" smtClean="0"/>
              <a:t> English published by Les Belles </a:t>
            </a:r>
            <a:r>
              <a:rPr lang="en-US" baseline="0" dirty="0" err="1" smtClean="0"/>
              <a:t>Lettres</a:t>
            </a:r>
            <a:r>
              <a:rPr lang="en-US" baseline="0" dirty="0" smtClean="0"/>
              <a:t>; first part issued in 1930.</a:t>
            </a: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281</a:t>
            </a:fld>
            <a:endParaRPr lang="en-US">
              <a:cs typeface="Arial" charset="0"/>
            </a:endParaRPr>
          </a:p>
        </p:txBody>
      </p:sp>
    </p:spTree>
    <p:extLst>
      <p:ext uri="{BB962C8B-B14F-4D97-AF65-F5344CB8AC3E}">
        <p14:creationId xmlns:p14="http://schemas.microsoft.com/office/powerpoint/2010/main" val="97343377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“Collection Shakespeare”—bilingual series of Shakespeare’s works in French &amp;</a:t>
            </a:r>
            <a:r>
              <a:rPr lang="en-US" baseline="0" dirty="0" smtClean="0"/>
              <a:t> English published by Les Belles </a:t>
            </a:r>
            <a:r>
              <a:rPr lang="en-US" baseline="0" dirty="0" err="1" smtClean="0"/>
              <a:t>Lettres</a:t>
            </a:r>
            <a:r>
              <a:rPr lang="en-US" baseline="0" dirty="0" smtClean="0"/>
              <a:t>; first part issued in 1930.</a:t>
            </a: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282</a:t>
            </a:fld>
            <a:endParaRPr lang="en-US">
              <a:cs typeface="Arial" charset="0"/>
            </a:endParaRPr>
          </a:p>
        </p:txBody>
      </p:sp>
    </p:spTree>
    <p:extLst>
      <p:ext uri="{BB962C8B-B14F-4D97-AF65-F5344CB8AC3E}">
        <p14:creationId xmlns:p14="http://schemas.microsoft.com/office/powerpoint/2010/main" val="122187852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p:spPr>
      </p:sp>
      <p:sp>
        <p:nvSpPr>
          <p:cNvPr id="373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aseline="0" dirty="0" smtClean="0"/>
              <a:t>The second possible AAP for the English expression follows the traditional AACR2 method of not including the language for versions in the original language. </a:t>
            </a:r>
          </a:p>
          <a:p>
            <a:pPr eaLnBrk="1" hangingPunct="1">
              <a:spcBef>
                <a:spcPct val="0"/>
              </a:spcBef>
            </a:pPr>
            <a:endParaRPr lang="en-US" baseline="0" dirty="0" smtClean="0"/>
          </a:p>
          <a:p>
            <a:pPr eaLnBrk="1" hangingPunct="1">
              <a:spcBef>
                <a:spcPct val="0"/>
              </a:spcBef>
            </a:pPr>
            <a:r>
              <a:rPr lang="en-US" baseline="0" dirty="0" smtClean="0"/>
              <a:t>Problems with continuing to follow AACR2 practice: </a:t>
            </a:r>
          </a:p>
          <a:p>
            <a:pPr eaLnBrk="1" hangingPunct="1">
              <a:spcBef>
                <a:spcPct val="0"/>
              </a:spcBef>
            </a:pPr>
            <a:r>
              <a:rPr lang="en-US" baseline="0" dirty="0" smtClean="0"/>
              <a:t>	(a) RDA doesn’t forbid using the original language of the expression; </a:t>
            </a:r>
          </a:p>
          <a:p>
            <a:pPr eaLnBrk="1" hangingPunct="1">
              <a:spcBef>
                <a:spcPct val="0"/>
              </a:spcBef>
            </a:pPr>
            <a:r>
              <a:rPr lang="en-US" baseline="0" dirty="0" smtClean="0"/>
              <a:t>	(b) most users do not know that the work access point without language represents the original language; </a:t>
            </a:r>
          </a:p>
          <a:p>
            <a:pPr eaLnBrk="1" hangingPunct="1">
              <a:spcBef>
                <a:spcPct val="0"/>
              </a:spcBef>
            </a:pPr>
            <a:r>
              <a:rPr lang="en-US" baseline="0" dirty="0" smtClean="0"/>
              <a:t>	(c) using something else to differentiate the expressions scatters the English-language expressions throughout the file, intermingled with the other-language expressions, unless date only is used for original-language expressions, and date is generally pretty meaningless to catalog users.</a:t>
            </a:r>
            <a:endParaRPr lang="en-US" dirty="0" smtClean="0"/>
          </a:p>
        </p:txBody>
      </p:sp>
      <p:sp>
        <p:nvSpPr>
          <p:cNvPr id="372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7DC94C-C32D-4C51-A853-E0F84D5222CF}" type="slidenum">
              <a:rPr lang="en-US">
                <a:cs typeface="Arial" charset="0"/>
              </a:rPr>
              <a:pPr fontAlgn="base">
                <a:spcBef>
                  <a:spcPct val="0"/>
                </a:spcBef>
                <a:spcAft>
                  <a:spcPct val="0"/>
                </a:spcAft>
                <a:defRPr/>
              </a:pPr>
              <a:t>283</a:t>
            </a:fld>
            <a:endParaRPr lang="en-US">
              <a:cs typeface="Arial" charset="0"/>
            </a:endParaRPr>
          </a:p>
        </p:txBody>
      </p:sp>
    </p:spTree>
    <p:extLst>
      <p:ext uri="{BB962C8B-B14F-4D97-AF65-F5344CB8AC3E}">
        <p14:creationId xmlns:p14="http://schemas.microsoft.com/office/powerpoint/2010/main" val="3760256919"/>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p:spPr>
      </p:sp>
      <p:sp>
        <p:nvSpPr>
          <p:cNvPr id="373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72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7DC94C-C32D-4C51-A853-E0F84D5222CF}" type="slidenum">
              <a:rPr lang="en-US">
                <a:cs typeface="Arial" charset="0"/>
              </a:rPr>
              <a:pPr fontAlgn="base">
                <a:spcBef>
                  <a:spcPct val="0"/>
                </a:spcBef>
                <a:spcAft>
                  <a:spcPct val="0"/>
                </a:spcAft>
                <a:defRPr/>
              </a:pPr>
              <a:t>284</a:t>
            </a:fld>
            <a:endParaRPr lang="en-US">
              <a:cs typeface="Arial" charset="0"/>
            </a:endParaRPr>
          </a:p>
        </p:txBody>
      </p:sp>
    </p:spTree>
    <p:extLst>
      <p:ext uri="{BB962C8B-B14F-4D97-AF65-F5344CB8AC3E}">
        <p14:creationId xmlns:p14="http://schemas.microsoft.com/office/powerpoint/2010/main" val="930960878"/>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285</a:t>
            </a:fld>
            <a:endParaRPr lang="en-US">
              <a:cs typeface="Arial" charset="0"/>
            </a:endParaRPr>
          </a:p>
        </p:txBody>
      </p:sp>
    </p:spTree>
    <p:extLst>
      <p:ext uri="{BB962C8B-B14F-4D97-AF65-F5344CB8AC3E}">
        <p14:creationId xmlns:p14="http://schemas.microsoft.com/office/powerpoint/2010/main" val="152936575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286</a:t>
            </a:fld>
            <a:endParaRPr lang="en-US">
              <a:cs typeface="Arial" charset="0"/>
            </a:endParaRPr>
          </a:p>
        </p:txBody>
      </p:sp>
    </p:spTree>
    <p:extLst>
      <p:ext uri="{BB962C8B-B14F-4D97-AF65-F5344CB8AC3E}">
        <p14:creationId xmlns:p14="http://schemas.microsoft.com/office/powerpoint/2010/main" val="26143314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Other</a:t>
            </a:r>
            <a:r>
              <a:rPr lang="en-US" baseline="0" dirty="0" smtClean="0"/>
              <a:t> examples of monographic series containing bilingual texts: </a:t>
            </a:r>
            <a:r>
              <a:rPr lang="en-US" i="1" baseline="0" dirty="0" smtClean="0"/>
              <a:t>Portuguese insights</a:t>
            </a:r>
            <a:r>
              <a:rPr lang="en-US" i="0" baseline="0" dirty="0" smtClean="0"/>
              <a:t> ; </a:t>
            </a:r>
            <a:r>
              <a:rPr lang="en-US" i="1" baseline="0" dirty="0" smtClean="0"/>
              <a:t>The defiant muse</a:t>
            </a:r>
            <a:r>
              <a:rPr lang="en-US" i="0" baseline="0" dirty="0" smtClean="0"/>
              <a:t> ; </a:t>
            </a:r>
            <a:r>
              <a:rPr lang="en-US" i="1" baseline="0" dirty="0" smtClean="0"/>
              <a:t>The Loeb classical library</a:t>
            </a:r>
            <a:endParaRPr lang="en-US" dirty="0" smtClean="0"/>
          </a:p>
          <a:p>
            <a:pPr eaLnBrk="1" hangingPunct="1">
              <a:spcBef>
                <a:spcPct val="0"/>
              </a:spcBef>
            </a:pPr>
            <a:endParaRPr lang="en-US" dirty="0" smtClean="0"/>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E08075-4CCF-4B9F-A02D-AC2ABF0D38DF}" type="slidenum">
              <a:rPr lang="en-US">
                <a:cs typeface="Arial" charset="0"/>
              </a:rPr>
              <a:pPr fontAlgn="base">
                <a:spcBef>
                  <a:spcPct val="0"/>
                </a:spcBef>
                <a:spcAft>
                  <a:spcPct val="0"/>
                </a:spcAft>
                <a:defRPr/>
              </a:pPr>
              <a:t>287</a:t>
            </a:fld>
            <a:endParaRPr lang="en-US">
              <a:cs typeface="Arial" charset="0"/>
            </a:endParaRPr>
          </a:p>
        </p:txBody>
      </p:sp>
    </p:spTree>
    <p:extLst>
      <p:ext uri="{BB962C8B-B14F-4D97-AF65-F5344CB8AC3E}">
        <p14:creationId xmlns:p14="http://schemas.microsoft.com/office/powerpoint/2010/main" val="51242794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p:spPr>
      </p:sp>
      <p:sp>
        <p:nvSpPr>
          <p:cNvPr id="375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In the first example, the cataloger qualified this spoken word expression with the name of the narrator,</a:t>
            </a:r>
            <a:r>
              <a:rPr lang="en-US" baseline="0" dirty="0" smtClean="0"/>
              <a:t> but thought some catalog users might more readily identify the expression by the name of the recording company.</a:t>
            </a:r>
            <a:endParaRPr lang="en-US" dirty="0" smtClean="0"/>
          </a:p>
          <a:p>
            <a:pPr eaLnBrk="1" hangingPunct="1">
              <a:spcBef>
                <a:spcPct val="0"/>
              </a:spcBef>
            </a:pPr>
            <a:endParaRPr lang="en-US" dirty="0" smtClean="0"/>
          </a:p>
          <a:p>
            <a:pPr eaLnBrk="1" hangingPunct="1">
              <a:spcBef>
                <a:spcPct val="0"/>
              </a:spcBef>
            </a:pPr>
            <a:r>
              <a:rPr lang="en-US" dirty="0" smtClean="0"/>
              <a:t>The second type of variant is very common with translations. In this case the Chinese title, technically a variant title for the work, is obviously closely associated with this expression, and inclusion of it as a variant access point will help guide the user to the expression.</a:t>
            </a:r>
          </a:p>
          <a:p>
            <a:pPr eaLnBrk="1" hangingPunct="1">
              <a:spcBef>
                <a:spcPct val="0"/>
              </a:spcBef>
            </a:pPr>
            <a:endParaRPr lang="en-US" dirty="0" smtClean="0"/>
          </a:p>
          <a:p>
            <a:pPr eaLnBrk="1" hangingPunct="1">
              <a:spcBef>
                <a:spcPct val="0"/>
              </a:spcBef>
            </a:pPr>
            <a:r>
              <a:rPr lang="en-US" dirty="0" smtClean="0"/>
              <a:t>RDA cites these two types of variants, but</a:t>
            </a:r>
            <a:r>
              <a:rPr lang="en-US" baseline="0" dirty="0" smtClean="0"/>
              <a:t> gives a lot of leeway—the last sentence of 6.27.4.5 reads “</a:t>
            </a:r>
            <a:r>
              <a:rPr lang="en-US" dirty="0" smtClean="0"/>
              <a:t>Construct additional variant access points if considered important for access.” I.e., anything you think would help lead the user to the resource.</a:t>
            </a:r>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C1A0D-8B2D-4AF5-BE9C-F4F59ACCB59F}" type="slidenum">
              <a:rPr lang="en-US">
                <a:cs typeface="Arial" charset="0"/>
              </a:rPr>
              <a:pPr fontAlgn="base">
                <a:spcBef>
                  <a:spcPct val="0"/>
                </a:spcBef>
                <a:spcAft>
                  <a:spcPct val="0"/>
                </a:spcAft>
                <a:defRPr/>
              </a:pPr>
              <a:t>288</a:t>
            </a:fld>
            <a:endParaRPr lang="en-US">
              <a:cs typeface="Arial" charset="0"/>
            </a:endParaRPr>
          </a:p>
        </p:txBody>
      </p:sp>
    </p:spTree>
    <p:extLst>
      <p:ext uri="{BB962C8B-B14F-4D97-AF65-F5344CB8AC3E}">
        <p14:creationId xmlns:p14="http://schemas.microsoft.com/office/powerpoint/2010/main" val="128377317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p:cNvSpPr>
          <p:nvPr>
            <p:ph type="sldImg"/>
          </p:nvPr>
        </p:nvSpPr>
        <p:spPr bwMode="auto">
          <a:noFill/>
          <a:ln>
            <a:solidFill>
              <a:srgbClr val="000000"/>
            </a:solidFill>
            <a:miter lim="800000"/>
            <a:headEnd/>
            <a:tailEnd/>
          </a:ln>
        </p:spPr>
      </p:sp>
      <p:sp>
        <p:nvSpPr>
          <p:cNvPr id="381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80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8F67E-48D8-42CD-8C68-4872F851A7E3}" type="slidenum">
              <a:rPr lang="en-US">
                <a:cs typeface="Arial" charset="0"/>
              </a:rPr>
              <a:pPr fontAlgn="base">
                <a:spcBef>
                  <a:spcPct val="0"/>
                </a:spcBef>
                <a:spcAft>
                  <a:spcPct val="0"/>
                </a:spcAft>
                <a:defRPr/>
              </a:pPr>
              <a:t>289</a:t>
            </a:fld>
            <a:endParaRPr lang="en-US">
              <a:cs typeface="Arial" charset="0"/>
            </a:endParaRPr>
          </a:p>
        </p:txBody>
      </p:sp>
    </p:spTree>
    <p:extLst>
      <p:ext uri="{BB962C8B-B14F-4D97-AF65-F5344CB8AC3E}">
        <p14:creationId xmlns:p14="http://schemas.microsoft.com/office/powerpoint/2010/main" val="667473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Series</a:t>
            </a:r>
            <a:r>
              <a:rPr lang="en-US" baseline="0" dirty="0" smtClean="0"/>
              <a:t> statements all from title page versos.</a:t>
            </a:r>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a:t>
            </a:fld>
            <a:endParaRPr lang="en-US"/>
          </a:p>
        </p:txBody>
      </p:sp>
    </p:spTree>
    <p:extLst>
      <p:ext uri="{BB962C8B-B14F-4D97-AF65-F5344CB8AC3E}">
        <p14:creationId xmlns:p14="http://schemas.microsoft.com/office/powerpoint/2010/main" val="390536853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p:cNvSpPr>
          <p:nvPr>
            <p:ph type="sldImg"/>
          </p:nvPr>
        </p:nvSpPr>
        <p:spPr bwMode="auto">
          <a:noFill/>
          <a:ln>
            <a:solidFill>
              <a:srgbClr val="000000"/>
            </a:solidFill>
            <a:miter lim="800000"/>
            <a:headEnd/>
            <a:tailEnd/>
          </a:ln>
        </p:spPr>
      </p:sp>
      <p:sp>
        <p:nvSpPr>
          <p:cNvPr id="381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It may in some cases be appropriate to record whole-part relationships to series, particularly multipart monographs with a limited number of contained works.</a:t>
            </a:r>
          </a:p>
          <a:p>
            <a:pPr eaLnBrk="1" hangingPunct="1">
              <a:spcBef>
                <a:spcPct val="0"/>
              </a:spcBef>
            </a:pPr>
            <a:endParaRPr lang="en-US" dirty="0" smtClean="0"/>
          </a:p>
        </p:txBody>
      </p:sp>
      <p:sp>
        <p:nvSpPr>
          <p:cNvPr id="380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8F67E-48D8-42CD-8C68-4872F851A7E3}" type="slidenum">
              <a:rPr lang="en-US">
                <a:cs typeface="Arial" charset="0"/>
              </a:rPr>
              <a:pPr fontAlgn="base">
                <a:spcBef>
                  <a:spcPct val="0"/>
                </a:spcBef>
                <a:spcAft>
                  <a:spcPct val="0"/>
                </a:spcAft>
                <a:defRPr/>
              </a:pPr>
              <a:t>290</a:t>
            </a:fld>
            <a:endParaRPr lang="en-US">
              <a:cs typeface="Arial" charset="0"/>
            </a:endParaRPr>
          </a:p>
        </p:txBody>
      </p:sp>
    </p:spTree>
    <p:extLst>
      <p:ext uri="{BB962C8B-B14F-4D97-AF65-F5344CB8AC3E}">
        <p14:creationId xmlns:p14="http://schemas.microsoft.com/office/powerpoint/2010/main" val="408271817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p:cNvSpPr>
          <p:nvPr>
            <p:ph type="sldImg"/>
          </p:nvPr>
        </p:nvSpPr>
        <p:spPr bwMode="auto">
          <a:noFill/>
          <a:ln>
            <a:solidFill>
              <a:srgbClr val="000000"/>
            </a:solidFill>
            <a:miter lim="800000"/>
            <a:headEnd/>
            <a:tailEnd/>
          </a:ln>
        </p:spPr>
      </p:sp>
      <p:sp>
        <p:nvSpPr>
          <p:cNvPr id="384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382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F5D02-0E78-429F-957F-721C9AB39EF2}" type="slidenum">
              <a:rPr lang="en-US">
                <a:cs typeface="Arial" charset="0"/>
              </a:rPr>
              <a:pPr fontAlgn="base">
                <a:spcBef>
                  <a:spcPct val="0"/>
                </a:spcBef>
                <a:spcAft>
                  <a:spcPct val="0"/>
                </a:spcAft>
                <a:defRPr/>
              </a:pPr>
              <a:t>291</a:t>
            </a:fld>
            <a:endParaRPr lang="en-US">
              <a:cs typeface="Arial" charset="0"/>
            </a:endParaRPr>
          </a:p>
        </p:txBody>
      </p:sp>
    </p:spTree>
    <p:extLst>
      <p:ext uri="{BB962C8B-B14F-4D97-AF65-F5344CB8AC3E}">
        <p14:creationId xmlns:p14="http://schemas.microsoft.com/office/powerpoint/2010/main" val="47936179"/>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p:cNvSpPr>
          <p:nvPr>
            <p:ph type="sldImg"/>
          </p:nvPr>
        </p:nvSpPr>
        <p:spPr bwMode="auto">
          <a:noFill/>
          <a:ln>
            <a:solidFill>
              <a:srgbClr val="000000"/>
            </a:solidFill>
            <a:miter lim="800000"/>
            <a:headEnd/>
            <a:tailEnd/>
          </a:ln>
        </p:spPr>
      </p:sp>
      <p:sp>
        <p:nvSpPr>
          <p:cNvPr id="386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385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2FE15-58FE-4CD8-8A03-80D756879E7A}" type="slidenum">
              <a:rPr lang="en-US">
                <a:cs typeface="Arial" charset="0"/>
              </a:rPr>
              <a:pPr fontAlgn="base">
                <a:spcBef>
                  <a:spcPct val="0"/>
                </a:spcBef>
                <a:spcAft>
                  <a:spcPct val="0"/>
                </a:spcAft>
                <a:defRPr/>
              </a:pPr>
              <a:t>292</a:t>
            </a:fld>
            <a:endParaRPr lang="en-US">
              <a:cs typeface="Arial" charset="0"/>
            </a:endParaRPr>
          </a:p>
        </p:txBody>
      </p:sp>
    </p:spTree>
    <p:extLst>
      <p:ext uri="{BB962C8B-B14F-4D97-AF65-F5344CB8AC3E}">
        <p14:creationId xmlns:p14="http://schemas.microsoft.com/office/powerpoint/2010/main" val="83263423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p:cNvSpPr>
          <p:nvPr>
            <p:ph type="sldImg"/>
          </p:nvPr>
        </p:nvSpPr>
        <p:spPr bwMode="auto">
          <a:noFill/>
          <a:ln>
            <a:solidFill>
              <a:srgbClr val="000000"/>
            </a:solidFill>
            <a:miter lim="800000"/>
            <a:headEnd/>
            <a:tailEnd/>
          </a:ln>
        </p:spPr>
      </p:sp>
      <p:sp>
        <p:nvSpPr>
          <p:cNvPr id="386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REMEMBER: Do </a:t>
            </a:r>
            <a:r>
              <a:rPr lang="en-US" i="1" baseline="0" dirty="0" smtClean="0"/>
              <a:t>not</a:t>
            </a:r>
            <a:r>
              <a:rPr lang="en-US" i="0" baseline="0" dirty="0" smtClean="0"/>
              <a:t> attempt to record relationships to subjects that are outside of LC/NAF (e.g., it is not currently permitted to record relationships to subjects in LCSH).</a:t>
            </a:r>
          </a:p>
          <a:p>
            <a:pPr eaLnBrk="1" hangingPunct="1">
              <a:spcBef>
                <a:spcPct val="0"/>
              </a:spcBef>
            </a:pPr>
            <a:endParaRPr lang="en-US" i="0" baseline="0" dirty="0" smtClean="0"/>
          </a:p>
          <a:p>
            <a:pPr eaLnBrk="1" hangingPunct="1">
              <a:spcBef>
                <a:spcPct val="0"/>
              </a:spcBef>
            </a:pPr>
            <a:r>
              <a:rPr lang="en-US" i="0" baseline="0" dirty="0" smtClean="0"/>
              <a:t>The relationship designator “Subject” may be used. Since it is highest level in Appendix M it may be used even though not explicitly listed.</a:t>
            </a:r>
            <a:endParaRPr lang="en-US" dirty="0" smtClean="0"/>
          </a:p>
        </p:txBody>
      </p:sp>
      <p:sp>
        <p:nvSpPr>
          <p:cNvPr id="385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2FE15-58FE-4CD8-8A03-80D756879E7A}" type="slidenum">
              <a:rPr lang="en-US">
                <a:cs typeface="Arial" charset="0"/>
              </a:rPr>
              <a:pPr fontAlgn="base">
                <a:spcBef>
                  <a:spcPct val="0"/>
                </a:spcBef>
                <a:spcAft>
                  <a:spcPct val="0"/>
                </a:spcAft>
                <a:defRPr/>
              </a:pPr>
              <a:t>293</a:t>
            </a:fld>
            <a:endParaRPr lang="en-US">
              <a:cs typeface="Arial" charset="0"/>
            </a:endParaRPr>
          </a:p>
        </p:txBody>
      </p:sp>
    </p:spTree>
    <p:extLst>
      <p:ext uri="{BB962C8B-B14F-4D97-AF65-F5344CB8AC3E}">
        <p14:creationId xmlns:p14="http://schemas.microsoft.com/office/powerpoint/2010/main" val="1630013636"/>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294</a:t>
            </a:fld>
            <a:endParaRPr lang="en-US"/>
          </a:p>
        </p:txBody>
      </p:sp>
    </p:spTree>
    <p:extLst>
      <p:ext uri="{BB962C8B-B14F-4D97-AF65-F5344CB8AC3E}">
        <p14:creationId xmlns:p14="http://schemas.microsoft.com/office/powerpoint/2010/main" val="196182805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Think about the relationships you’ve already recorded in the 670 for some of these (e.g. the narrators</a:t>
            </a:r>
            <a:r>
              <a:rPr lang="en-US" baseline="0" dirty="0" smtClean="0"/>
              <a:t>, the translator). See slide 33 for other books in the series-work.</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On Governance in Asia no</a:t>
            </a:r>
            <a:r>
              <a:rPr lang="en-US" baseline="0" dirty="0" smtClean="0"/>
              <a:t>te also what the series title page (second inset) has to say about a relationship to another series.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295</a:t>
            </a:fld>
            <a:endParaRPr lang="en-US"/>
          </a:p>
        </p:txBody>
      </p:sp>
    </p:spTree>
    <p:extLst>
      <p:ext uri="{BB962C8B-B14F-4D97-AF65-F5344CB8AC3E}">
        <p14:creationId xmlns:p14="http://schemas.microsoft.com/office/powerpoint/2010/main" val="1604546323"/>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296</a:t>
            </a:fld>
            <a:endParaRPr lang="en-US"/>
          </a:p>
        </p:txBody>
      </p:sp>
    </p:spTree>
    <p:extLst>
      <p:ext uri="{BB962C8B-B14F-4D97-AF65-F5344CB8AC3E}">
        <p14:creationId xmlns:p14="http://schemas.microsoft.com/office/powerpoint/2010/main" val="2659281781"/>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See slide 33 for</a:t>
            </a:r>
            <a:r>
              <a:rPr lang="en-US" baseline="0" dirty="0" smtClean="0"/>
              <a:t> other works contained in this series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297</a:t>
            </a:fld>
            <a:endParaRPr lang="en-US"/>
          </a:p>
        </p:txBody>
      </p:sp>
    </p:spTree>
    <p:extLst>
      <p:ext uri="{BB962C8B-B14F-4D97-AF65-F5344CB8AC3E}">
        <p14:creationId xmlns:p14="http://schemas.microsoft.com/office/powerpoint/2010/main" val="121786311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298</a:t>
            </a:fld>
            <a:endParaRPr lang="en-US"/>
          </a:p>
        </p:txBody>
      </p:sp>
    </p:spTree>
    <p:extLst>
      <p:ext uri="{BB962C8B-B14F-4D97-AF65-F5344CB8AC3E}">
        <p14:creationId xmlns:p14="http://schemas.microsoft.com/office/powerpoint/2010/main" val="362398557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299</a:t>
            </a:fld>
            <a:endParaRPr lang="en-US"/>
          </a:p>
        </p:txBody>
      </p:sp>
    </p:spTree>
    <p:extLst>
      <p:ext uri="{BB962C8B-B14F-4D97-AF65-F5344CB8AC3E}">
        <p14:creationId xmlns:p14="http://schemas.microsoft.com/office/powerpoint/2010/main" val="363123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3</a:t>
            </a:fld>
            <a:endParaRPr lang="en-US">
              <a:cs typeface="Arial" charset="0"/>
            </a:endParaRPr>
          </a:p>
        </p:txBody>
      </p:sp>
    </p:spTree>
    <p:extLst>
      <p:ext uri="{BB962C8B-B14F-4D97-AF65-F5344CB8AC3E}">
        <p14:creationId xmlns:p14="http://schemas.microsoft.com/office/powerpoint/2010/main" val="3163118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30</a:t>
            </a:fld>
            <a:endParaRPr lang="en-US"/>
          </a:p>
        </p:txBody>
      </p:sp>
    </p:spTree>
    <p:extLst>
      <p:ext uri="{BB962C8B-B14F-4D97-AF65-F5344CB8AC3E}">
        <p14:creationId xmlns:p14="http://schemas.microsoft.com/office/powerpoint/2010/main" val="47981557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March 2017</a:t>
            </a:r>
          </a:p>
        </p:txBody>
      </p:sp>
      <p:sp>
        <p:nvSpPr>
          <p:cNvPr id="388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51B057-1F25-40B4-BC06-C20F8EC40AEC}" type="slidenum">
              <a:rPr lang="en-US" smtClean="0">
                <a:latin typeface="Arial" charset="0"/>
                <a:cs typeface="Arial" charset="0"/>
              </a:rPr>
              <a:pPr fontAlgn="base">
                <a:spcBef>
                  <a:spcPct val="0"/>
                </a:spcBef>
                <a:spcAft>
                  <a:spcPct val="0"/>
                </a:spcAft>
              </a:pPr>
              <a:t>300</a:t>
            </a:fld>
            <a:endParaRPr lang="en-US" smtClean="0">
              <a:latin typeface="Arial" charset="0"/>
              <a:cs typeface="Arial" charset="0"/>
            </a:endParaRPr>
          </a:p>
        </p:txBody>
      </p:sp>
    </p:spTree>
    <p:extLst>
      <p:ext uri="{BB962C8B-B14F-4D97-AF65-F5344CB8AC3E}">
        <p14:creationId xmlns:p14="http://schemas.microsoft.com/office/powerpoint/2010/main" val="3152428481"/>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March 2017</a:t>
            </a:r>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301</a:t>
            </a:fld>
            <a:endParaRPr lang="en-US" smtClean="0">
              <a:latin typeface="Arial" charset="0"/>
              <a:cs typeface="Arial" charset="0"/>
            </a:endParaRPr>
          </a:p>
        </p:txBody>
      </p:sp>
    </p:spTree>
    <p:extLst>
      <p:ext uri="{BB962C8B-B14F-4D97-AF65-F5344CB8AC3E}">
        <p14:creationId xmlns:p14="http://schemas.microsoft.com/office/powerpoint/2010/main" val="33794543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March 2017</a:t>
            </a:r>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302</a:t>
            </a:fld>
            <a:endParaRPr lang="en-US" smtClean="0">
              <a:latin typeface="Arial" charset="0"/>
              <a:cs typeface="Arial" charset="0"/>
            </a:endParaRPr>
          </a:p>
        </p:txBody>
      </p:sp>
    </p:spTree>
    <p:extLst>
      <p:ext uri="{BB962C8B-B14F-4D97-AF65-F5344CB8AC3E}">
        <p14:creationId xmlns:p14="http://schemas.microsoft.com/office/powerpoint/2010/main" val="76415990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March 2017</a:t>
            </a:r>
          </a:p>
        </p:txBody>
      </p:sp>
      <p:sp>
        <p:nvSpPr>
          <p:cNvPr id="390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A27ABA-82C6-4185-92FC-746B303BB517}" type="slidenum">
              <a:rPr lang="en-US" smtClean="0">
                <a:latin typeface="Arial" charset="0"/>
                <a:cs typeface="Arial" charset="0"/>
              </a:rPr>
              <a:pPr fontAlgn="base">
                <a:spcBef>
                  <a:spcPct val="0"/>
                </a:spcBef>
                <a:spcAft>
                  <a:spcPct val="0"/>
                </a:spcAft>
              </a:pPr>
              <a:t>303</a:t>
            </a:fld>
            <a:endParaRPr lang="en-US" smtClean="0">
              <a:latin typeface="Arial" charset="0"/>
              <a:cs typeface="Arial" charset="0"/>
            </a:endParaRPr>
          </a:p>
        </p:txBody>
      </p:sp>
    </p:spTree>
    <p:extLst>
      <p:ext uri="{BB962C8B-B14F-4D97-AF65-F5344CB8AC3E}">
        <p14:creationId xmlns:p14="http://schemas.microsoft.com/office/powerpoint/2010/main" val="232234732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bwMode="auto">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March 2017</a:t>
            </a:r>
          </a:p>
        </p:txBody>
      </p:sp>
      <p:sp>
        <p:nvSpPr>
          <p:cNvPr id="393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1BEEA1-EF51-4640-96A8-D319CE08760A}" type="slidenum">
              <a:rPr lang="en-US">
                <a:cs typeface="Arial" charset="0"/>
              </a:rPr>
              <a:pPr fontAlgn="base">
                <a:spcBef>
                  <a:spcPct val="0"/>
                </a:spcBef>
                <a:spcAft>
                  <a:spcPct val="0"/>
                </a:spcAft>
                <a:defRPr/>
              </a:pPr>
              <a:t>304</a:t>
            </a:fld>
            <a:endParaRPr lang="en-US">
              <a:cs typeface="Arial" charset="0"/>
            </a:endParaRPr>
          </a:p>
        </p:txBody>
      </p:sp>
    </p:spTree>
    <p:extLst>
      <p:ext uri="{BB962C8B-B14F-4D97-AF65-F5344CB8AC3E}">
        <p14:creationId xmlns:p14="http://schemas.microsoft.com/office/powerpoint/2010/main" val="1203005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This</a:t>
            </a:r>
            <a:r>
              <a:rPr lang="en-US" baseline="0" dirty="0" smtClean="0"/>
              <a:t> series was first published in an English text expression with the title “A novel of the </a:t>
            </a:r>
            <a:r>
              <a:rPr lang="en-US" baseline="0" dirty="0" err="1" smtClean="0"/>
              <a:t>Mither</a:t>
            </a:r>
            <a:r>
              <a:rPr lang="en-US" baseline="0" dirty="0" smtClean="0"/>
              <a:t> Mages”.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31</a:t>
            </a:fld>
            <a:endParaRPr lang="en-US"/>
          </a:p>
        </p:txBody>
      </p:sp>
    </p:spTree>
    <p:extLst>
      <p:ext uri="{BB962C8B-B14F-4D97-AF65-F5344CB8AC3E}">
        <p14:creationId xmlns:p14="http://schemas.microsoft.com/office/powerpoint/2010/main" val="2505012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The</a:t>
            </a:r>
            <a:r>
              <a:rPr lang="en-US" baseline="0" dirty="0" smtClean="0"/>
              <a:t> series was recorded as an audiobook. This is a different expression from the original text expression, but remains the same work. Because this is a multipart monograph, the title change does not mean a new work exists. “The </a:t>
            </a:r>
            <a:r>
              <a:rPr lang="en-US" baseline="0" dirty="0" err="1" smtClean="0"/>
              <a:t>mither</a:t>
            </a:r>
            <a:r>
              <a:rPr lang="en-US" baseline="0" dirty="0" smtClean="0"/>
              <a:t> mages series” would be recorded as a variant title.</a:t>
            </a:r>
          </a:p>
          <a:p>
            <a:endParaRPr lang="en-US" baseline="0" dirty="0" smtClean="0"/>
          </a:p>
          <a:p>
            <a:r>
              <a:rPr lang="en-US" baseline="0" dirty="0" smtClean="0"/>
              <a:t>These two slides represent a single series work in two expressions.</a:t>
            </a:r>
          </a:p>
          <a:p>
            <a:endParaRPr lang="en-US" baseline="0" dirty="0" smtClean="0"/>
          </a:p>
          <a:p>
            <a:r>
              <a:rPr lang="en-US" baseline="0" dirty="0" smtClean="0"/>
              <a:t>NOTE: if anyone asks, differences in numbering (e.g. numbered vs. unnumbered) also does not create a new work in any series (multipart monograph </a:t>
            </a:r>
            <a:r>
              <a:rPr lang="en-US" i="1" baseline="0" dirty="0" smtClean="0"/>
              <a:t>or</a:t>
            </a:r>
            <a:r>
              <a:rPr lang="en-US" i="0" baseline="0" dirty="0" smtClean="0"/>
              <a:t> monographic series)</a:t>
            </a:r>
            <a:r>
              <a:rPr lang="en-US" baseline="0" dirty="0" smtClean="0"/>
              <a:t>. It may signal a different expression, but not a new work. (In this case, the original English text expression is not numbered, but this spoken word expression is.)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32</a:t>
            </a:fld>
            <a:endParaRPr lang="en-US"/>
          </a:p>
        </p:txBody>
      </p:sp>
    </p:spTree>
    <p:extLst>
      <p:ext uri="{BB962C8B-B14F-4D97-AF65-F5344CB8AC3E}">
        <p14:creationId xmlns:p14="http://schemas.microsoft.com/office/powerpoint/2010/main" val="1642110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33</a:t>
            </a:fld>
            <a:endParaRPr lang="en-US"/>
          </a:p>
        </p:txBody>
      </p:sp>
    </p:spTree>
    <p:extLst>
      <p:ext uri="{BB962C8B-B14F-4D97-AF65-F5344CB8AC3E}">
        <p14:creationId xmlns:p14="http://schemas.microsoft.com/office/powerpoint/2010/main" val="885820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Three expressions of one work are shown here: the original English text expression; an English spoken word expression; and a French text expression.</a:t>
            </a:r>
          </a:p>
          <a:p>
            <a:pPr eaLnBrk="1" hangingPunct="1">
              <a:spcBef>
                <a:spcPct val="0"/>
              </a:spcBef>
            </a:pPr>
            <a:endParaRPr lang="en-US" dirty="0"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569D7B-8330-4E1D-BD80-F6A7C1B0A39B}" type="slidenum">
              <a:rPr lang="en-US">
                <a:cs typeface="Arial" charset="0"/>
              </a:rPr>
              <a:pPr fontAlgn="base">
                <a:spcBef>
                  <a:spcPct val="0"/>
                </a:spcBef>
                <a:spcAft>
                  <a:spcPct val="0"/>
                </a:spcAft>
                <a:defRPr/>
              </a:pPr>
              <a:t>34</a:t>
            </a:fld>
            <a:endParaRPr lang="en-US">
              <a:cs typeface="Arial" charset="0"/>
            </a:endParaRPr>
          </a:p>
        </p:txBody>
      </p:sp>
    </p:spTree>
    <p:extLst>
      <p:ext uri="{BB962C8B-B14F-4D97-AF65-F5344CB8AC3E}">
        <p14:creationId xmlns:p14="http://schemas.microsoft.com/office/powerpoint/2010/main" val="1790566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Here are some WEMI relationships to</a:t>
            </a:r>
            <a:r>
              <a:rPr lang="en-US" baseline="0" dirty="0" smtClean="0"/>
              <a:t> the series A novel of the </a:t>
            </a:r>
            <a:r>
              <a:rPr lang="en-US" baseline="0" dirty="0" err="1" smtClean="0"/>
              <a:t>Mither</a:t>
            </a:r>
            <a:r>
              <a:rPr lang="en-US" baseline="0" dirty="0" smtClean="0"/>
              <a:t> mages. On the French expression, Jean-Daniel </a:t>
            </a:r>
            <a:r>
              <a:rPr lang="en-US" baseline="0" dirty="0" err="1" smtClean="0"/>
              <a:t>Brèque</a:t>
            </a:r>
            <a:r>
              <a:rPr lang="en-US" baseline="0" dirty="0" smtClean="0"/>
              <a:t> is the translator of all the parts (so far).</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35</a:t>
            </a:fld>
            <a:endParaRPr lang="en-US" smtClean="0">
              <a:latin typeface="Arial" charset="0"/>
              <a:cs typeface="Arial" charset="0"/>
            </a:endParaRPr>
          </a:p>
        </p:txBody>
      </p:sp>
    </p:spTree>
    <p:extLst>
      <p:ext uri="{BB962C8B-B14F-4D97-AF65-F5344CB8AC3E}">
        <p14:creationId xmlns:p14="http://schemas.microsoft.com/office/powerpoint/2010/main" val="289432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Here are the whole-part</a:t>
            </a:r>
            <a:r>
              <a:rPr lang="en-US" baseline="0" dirty="0" smtClean="0"/>
              <a:t> work-level relationships between the series work and the individual works.</a:t>
            </a:r>
          </a:p>
          <a:p>
            <a:pPr eaLnBrk="1" hangingPunct="1">
              <a:spcBef>
                <a:spcPct val="0"/>
              </a:spcBef>
            </a:pPr>
            <a:endParaRPr lang="en-US" baseline="0" dirty="0" smtClean="0"/>
          </a:p>
          <a:p>
            <a:pPr eaLnBrk="1" hangingPunct="1">
              <a:spcBef>
                <a:spcPct val="0"/>
              </a:spcBef>
            </a:pPr>
            <a:r>
              <a:rPr lang="en-US" baseline="0" dirty="0" smtClean="0"/>
              <a:t>NOTE: Card has a “created by” relationship to the series work as well as to each of the individual works.</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36</a:t>
            </a:fld>
            <a:endParaRPr lang="en-US" smtClean="0">
              <a:latin typeface="Arial" charset="0"/>
              <a:cs typeface="Arial" charset="0"/>
            </a:endParaRPr>
          </a:p>
        </p:txBody>
      </p:sp>
    </p:spTree>
    <p:extLst>
      <p:ext uri="{BB962C8B-B14F-4D97-AF65-F5344CB8AC3E}">
        <p14:creationId xmlns:p14="http://schemas.microsoft.com/office/powerpoint/2010/main" val="1637989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Here are the relationships</a:t>
            </a:r>
            <a:r>
              <a:rPr lang="en-US" baseline="0" dirty="0" smtClean="0"/>
              <a:t> at the expression level of the French expression of the series work and the French expressions of the individual works.</a:t>
            </a: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B9C217-3E3E-4BD9-966A-AAF039AA1B54}" type="slidenum">
              <a:rPr lang="en-US" smtClean="0">
                <a:latin typeface="Arial" charset="0"/>
                <a:cs typeface="Arial" charset="0"/>
              </a:rPr>
              <a:pPr fontAlgn="base">
                <a:spcBef>
                  <a:spcPct val="0"/>
                </a:spcBef>
                <a:spcAft>
                  <a:spcPct val="0"/>
                </a:spcAft>
              </a:pPr>
              <a:t>37</a:t>
            </a:fld>
            <a:endParaRPr lang="en-US" smtClean="0">
              <a:latin typeface="Arial" charset="0"/>
              <a:cs typeface="Arial" charset="0"/>
            </a:endParaRPr>
          </a:p>
        </p:txBody>
      </p:sp>
    </p:spTree>
    <p:extLst>
      <p:ext uri="{BB962C8B-B14F-4D97-AF65-F5344CB8AC3E}">
        <p14:creationId xmlns:p14="http://schemas.microsoft.com/office/powerpoint/2010/main" val="2935757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6CA787-5BAA-42B1-B803-6B31A67668B6}" type="slidenum">
              <a:rPr lang="en-US">
                <a:cs typeface="Arial" charset="0"/>
              </a:rPr>
              <a:pPr fontAlgn="base">
                <a:spcBef>
                  <a:spcPct val="0"/>
                </a:spcBef>
                <a:spcAft>
                  <a:spcPct val="0"/>
                </a:spcAft>
                <a:defRPr/>
              </a:pPr>
              <a:t>38</a:t>
            </a:fld>
            <a:endParaRPr lang="en-US">
              <a:cs typeface="Arial" charset="0"/>
            </a:endParaRPr>
          </a:p>
        </p:txBody>
      </p:sp>
    </p:spTree>
    <p:extLst>
      <p:ext uri="{BB962C8B-B14F-4D97-AF65-F5344CB8AC3E}">
        <p14:creationId xmlns:p14="http://schemas.microsoft.com/office/powerpoint/2010/main" val="846422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March 2017</a:t>
            </a:r>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39</a:t>
            </a:fld>
            <a:endParaRPr lang="en-US">
              <a:cs typeface="Arial" charset="0"/>
            </a:endParaRPr>
          </a:p>
        </p:txBody>
      </p:sp>
    </p:spTree>
    <p:extLst>
      <p:ext uri="{BB962C8B-B14F-4D97-AF65-F5344CB8AC3E}">
        <p14:creationId xmlns:p14="http://schemas.microsoft.com/office/powerpoint/2010/main" val="2258074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4</a:t>
            </a:fld>
            <a:endParaRPr lang="en-US">
              <a:cs typeface="Arial" charset="0"/>
            </a:endParaRPr>
          </a:p>
        </p:txBody>
      </p:sp>
    </p:spTree>
    <p:extLst>
      <p:ext uri="{BB962C8B-B14F-4D97-AF65-F5344CB8AC3E}">
        <p14:creationId xmlns:p14="http://schemas.microsoft.com/office/powerpoint/2010/main" val="463217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March 2017</a:t>
            </a:r>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40</a:t>
            </a:fld>
            <a:endParaRPr lang="en-US">
              <a:cs typeface="Arial" charset="0"/>
            </a:endParaRPr>
          </a:p>
        </p:txBody>
      </p:sp>
    </p:spTree>
    <p:extLst>
      <p:ext uri="{BB962C8B-B14F-4D97-AF65-F5344CB8AC3E}">
        <p14:creationId xmlns:p14="http://schemas.microsoft.com/office/powerpoint/2010/main" val="98746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March 2017</a:t>
            </a:r>
          </a:p>
          <a:p>
            <a:pPr eaLnBrk="1" hangingPunct="1">
              <a:spcBef>
                <a:spcPct val="0"/>
              </a:spcBef>
            </a:pPr>
            <a:endParaRPr lang="en-US" dirty="0"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82356F-1590-4F02-8528-46311255F768}" type="slidenum">
              <a:rPr lang="en-US">
                <a:cs typeface="Arial" charset="0"/>
              </a:rPr>
              <a:pPr fontAlgn="base">
                <a:spcBef>
                  <a:spcPct val="0"/>
                </a:spcBef>
                <a:spcAft>
                  <a:spcPct val="0"/>
                </a:spcAft>
                <a:defRPr/>
              </a:pPr>
              <a:t>41</a:t>
            </a:fld>
            <a:endParaRPr lang="en-US">
              <a:cs typeface="Arial" charset="0"/>
            </a:endParaRPr>
          </a:p>
        </p:txBody>
      </p:sp>
    </p:spTree>
    <p:extLst>
      <p:ext uri="{BB962C8B-B14F-4D97-AF65-F5344CB8AC3E}">
        <p14:creationId xmlns:p14="http://schemas.microsoft.com/office/powerpoint/2010/main" val="1920221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Note also that series are coded as valid for subject use (“Subj use a”)</a:t>
            </a:r>
          </a:p>
          <a:p>
            <a:endParaRPr lang="en-US" dirty="0" smtClean="0"/>
          </a:p>
          <a:p>
            <a:r>
              <a:rPr lang="en-US" dirty="0" smtClean="0"/>
              <a:t>In case someone asks: “DLC” in this record and others used as examples in this workshop means “Library of Congress”,</a:t>
            </a:r>
            <a:r>
              <a:rPr lang="en-US" baseline="0" dirty="0" smtClean="0"/>
              <a:t> meaning LC created and/or revised the record. This record and others like it predate LC’s decision not to create or revise series authority records.</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42</a:t>
            </a:fld>
            <a:endParaRPr lang="en-US"/>
          </a:p>
        </p:txBody>
      </p:sp>
    </p:spTree>
    <p:extLst>
      <p:ext uri="{BB962C8B-B14F-4D97-AF65-F5344CB8AC3E}">
        <p14:creationId xmlns:p14="http://schemas.microsoft.com/office/powerpoint/2010/main" val="4253767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43</a:t>
            </a:fld>
            <a:endParaRPr lang="en-US"/>
          </a:p>
        </p:txBody>
      </p:sp>
    </p:spTree>
    <p:extLst>
      <p:ext uri="{BB962C8B-B14F-4D97-AF65-F5344CB8AC3E}">
        <p14:creationId xmlns:p14="http://schemas.microsoft.com/office/powerpoint/2010/main" val="770937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Open to 0.6.6, looking for the core elements for works (click through as they find them)</a:t>
            </a:r>
          </a:p>
          <a:p>
            <a:pPr eaLnBrk="1" hangingPunct="1">
              <a:spcBef>
                <a:spcPct val="0"/>
              </a:spcBef>
            </a:pPr>
            <a:endParaRPr lang="en-US" dirty="0" smtClean="0"/>
          </a:p>
          <a:p>
            <a:pPr eaLnBrk="1" hangingPunct="1">
              <a:spcBef>
                <a:spcPct val="0"/>
              </a:spcBef>
            </a:pPr>
            <a:r>
              <a:rPr lang="en-US" dirty="0" smtClean="0"/>
              <a:t>Note again that core elements are required, but do not necessarily wind up in the authorized access point for the work.</a:t>
            </a:r>
          </a:p>
          <a:p>
            <a:pPr eaLnBrk="1" hangingPunct="1">
              <a:spcBef>
                <a:spcPct val="0"/>
              </a:spcBef>
            </a:pPr>
            <a:endParaRPr lang="en-US" dirty="0" smtClean="0"/>
          </a:p>
          <a:p>
            <a:pPr eaLnBrk="1" hangingPunct="1">
              <a:spcBef>
                <a:spcPct val="0"/>
              </a:spcBef>
            </a:pPr>
            <a:r>
              <a:rPr lang="en-US" dirty="0" smtClean="0"/>
              <a:t>Reminder: We are not covering music or legal works in this module.</a:t>
            </a:r>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380D47-FF16-4C7F-B0C2-169FD0ECF38E}" type="slidenum">
              <a:rPr lang="en-US">
                <a:cs typeface="Arial" charset="0"/>
              </a:rPr>
              <a:pPr fontAlgn="base">
                <a:spcBef>
                  <a:spcPct val="0"/>
                </a:spcBef>
                <a:spcAft>
                  <a:spcPct val="0"/>
                </a:spcAft>
                <a:defRPr/>
              </a:pPr>
              <a:t>44</a:t>
            </a:fld>
            <a:endParaRPr lang="en-US">
              <a:cs typeface="Arial" charset="0"/>
            </a:endParaRPr>
          </a:p>
        </p:txBody>
      </p:sp>
    </p:spTree>
    <p:extLst>
      <p:ext uri="{BB962C8B-B14F-4D97-AF65-F5344CB8AC3E}">
        <p14:creationId xmlns:p14="http://schemas.microsoft.com/office/powerpoint/2010/main" val="3058918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Reminder: We are not covering music or legal works in this module.</a:t>
            </a:r>
          </a:p>
          <a:p>
            <a:pPr eaLnBrk="1" hangingPunct="1">
              <a:spcBef>
                <a:spcPct val="0"/>
              </a:spcBef>
            </a:pPr>
            <a:endParaRPr lang="en-US" dirty="0" smtClean="0"/>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52FB09-FF70-4591-B68F-E927A1282253}" type="slidenum">
              <a:rPr lang="en-US">
                <a:cs typeface="Arial" charset="0"/>
              </a:rPr>
              <a:pPr fontAlgn="base">
                <a:spcBef>
                  <a:spcPct val="0"/>
                </a:spcBef>
                <a:spcAft>
                  <a:spcPct val="0"/>
                </a:spcAft>
                <a:defRPr/>
              </a:pPr>
              <a:t>45</a:t>
            </a:fld>
            <a:endParaRPr lang="en-US">
              <a:cs typeface="Arial" charset="0"/>
            </a:endParaRPr>
          </a:p>
        </p:txBody>
      </p:sp>
    </p:spTree>
    <p:extLst>
      <p:ext uri="{BB962C8B-B14F-4D97-AF65-F5344CB8AC3E}">
        <p14:creationId xmlns:p14="http://schemas.microsoft.com/office/powerpoint/2010/main" val="3863854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March 2017</a:t>
            </a:r>
          </a:p>
          <a:p>
            <a:pPr eaLnBrk="1" hangingPunct="1">
              <a:spcBef>
                <a:spcPct val="0"/>
              </a:spcBef>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FA6719-D04A-44AF-9D4F-2EDB92BC4BBF}" type="slidenum">
              <a:rPr lang="en-US">
                <a:cs typeface="Arial" charset="0"/>
              </a:rPr>
              <a:pPr fontAlgn="base">
                <a:spcBef>
                  <a:spcPct val="0"/>
                </a:spcBef>
                <a:spcAft>
                  <a:spcPct val="0"/>
                </a:spcAft>
                <a:defRPr/>
              </a:pPr>
              <a:t>46</a:t>
            </a:fld>
            <a:endParaRPr lang="en-US">
              <a:cs typeface="Arial" charset="0"/>
            </a:endParaRPr>
          </a:p>
        </p:txBody>
      </p:sp>
    </p:spTree>
    <p:extLst>
      <p:ext uri="{BB962C8B-B14F-4D97-AF65-F5344CB8AC3E}">
        <p14:creationId xmlns:p14="http://schemas.microsoft.com/office/powerpoint/2010/main" val="1972497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Open to 0.6.6, find the core elements for expressions.  Click to display points as located.</a:t>
            </a:r>
          </a:p>
          <a:p>
            <a:pPr eaLnBrk="1" hangingPunct="1">
              <a:spcBef>
                <a:spcPct val="0"/>
              </a:spcBef>
            </a:pPr>
            <a:endParaRPr lang="en-US" dirty="0" smtClean="0"/>
          </a:p>
          <a:p>
            <a:pPr eaLnBrk="1" hangingPunct="1">
              <a:spcBef>
                <a:spcPct val="0"/>
              </a:spcBef>
            </a:pPr>
            <a:r>
              <a:rPr lang="en-US" dirty="0" smtClean="0"/>
              <a:t>This module does not cover cartographic works.  Presenter—if asked about recording scale in expression authority records, note that no explicit field for scale has been defined in the MARC authorities format, and that it’s unclear whether the data would be recorded in subfield $g or $s of a 1XX access point. </a:t>
            </a: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76732D-9763-422C-80E1-66DE83989047}" type="slidenum">
              <a:rPr lang="en-US">
                <a:cs typeface="Arial" charset="0"/>
              </a:rPr>
              <a:pPr fontAlgn="base">
                <a:spcBef>
                  <a:spcPct val="0"/>
                </a:spcBef>
                <a:spcAft>
                  <a:spcPct val="0"/>
                </a:spcAft>
                <a:defRPr/>
              </a:pPr>
              <a:t>47</a:t>
            </a:fld>
            <a:endParaRPr lang="en-US">
              <a:cs typeface="Arial" charset="0"/>
            </a:endParaRPr>
          </a:p>
        </p:txBody>
      </p:sp>
    </p:spTree>
    <p:extLst>
      <p:ext uri="{BB962C8B-B14F-4D97-AF65-F5344CB8AC3E}">
        <p14:creationId xmlns:p14="http://schemas.microsoft.com/office/powerpoint/2010/main" val="2868517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Everyone go to RDA 5.8</a:t>
            </a:r>
          </a:p>
          <a:p>
            <a:pPr eaLnBrk="1" hangingPunct="1">
              <a:spcBef>
                <a:spcPct val="0"/>
              </a:spcBef>
            </a:pPr>
            <a:endParaRPr lang="en-US" dirty="0" smtClean="0"/>
          </a:p>
          <a:p>
            <a:pPr eaLnBrk="1" hangingPunct="1">
              <a:spcBef>
                <a:spcPct val="0"/>
              </a:spcBef>
            </a:pPr>
            <a:r>
              <a:rPr lang="en-US" dirty="0" smtClean="0"/>
              <a:t>The second 670</a:t>
            </a:r>
            <a:r>
              <a:rPr lang="en-US" baseline="0" dirty="0" smtClean="0"/>
              <a:t> (without colon or location within source) is used for electronic resources such as websites and databases, or resources such as dictionaries where entries are in alphabetical order and locations are not necessarily found by locating a page number.</a:t>
            </a:r>
            <a:endParaRPr lang="en-US" dirty="0"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7751BB-3D46-450F-B888-0AB8589AE285}" type="slidenum">
              <a:rPr lang="en-US">
                <a:cs typeface="Arial" charset="0"/>
              </a:rPr>
              <a:pPr fontAlgn="base">
                <a:spcBef>
                  <a:spcPct val="0"/>
                </a:spcBef>
                <a:spcAft>
                  <a:spcPct val="0"/>
                </a:spcAft>
                <a:defRPr/>
              </a:pPr>
              <a:t>48</a:t>
            </a:fld>
            <a:endParaRPr lang="en-US">
              <a:cs typeface="Arial" charset="0"/>
            </a:endParaRPr>
          </a:p>
        </p:txBody>
      </p:sp>
    </p:spTree>
    <p:extLst>
      <p:ext uri="{BB962C8B-B14F-4D97-AF65-F5344CB8AC3E}">
        <p14:creationId xmlns:p14="http://schemas.microsoft.com/office/powerpoint/2010/main" val="3504850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13458" eaLnBrk="1" hangingPunct="1">
              <a:spcBef>
                <a:spcPct val="0"/>
              </a:spcBef>
              <a:defRPr/>
            </a:pPr>
            <a:r>
              <a:rPr lang="en-US" dirty="0" smtClean="0"/>
              <a:t>March 2017</a:t>
            </a:r>
            <a:endParaRPr lang="en-US" baseline="0" dirty="0" smtClean="0"/>
          </a:p>
          <a:p>
            <a:pPr defTabSz="913458" eaLnBrk="1" hangingPunct="1">
              <a:spcBef>
                <a:spcPct val="0"/>
              </a:spcBef>
              <a:defRPr/>
            </a:pPr>
            <a:endParaRPr lang="en-US" dirty="0" smtClean="0"/>
          </a:p>
          <a:p>
            <a:pPr defTabSz="913458" eaLnBrk="1" hangingPunct="1">
              <a:spcBef>
                <a:spcPct val="0"/>
              </a:spcBef>
            </a:pPr>
            <a:r>
              <a:rPr lang="en-US" dirty="0" smtClean="0"/>
              <a:t>There are lots of ways to form these. The point is to record information justifying what you’ve included in other elements in the description.</a:t>
            </a:r>
            <a:r>
              <a:rPr lang="pl-PL" dirty="0" smtClean="0"/>
              <a:t> </a:t>
            </a:r>
          </a:p>
          <a:p>
            <a:pPr defTabSz="913458" eaLnBrk="1" hangingPunct="1">
              <a:spcBef>
                <a:spcPct val="0"/>
              </a:spcBef>
            </a:pPr>
            <a:endParaRPr lang="pl-PL" dirty="0" smtClean="0"/>
          </a:p>
          <a:p>
            <a:pPr defTabSz="913458" eaLnBrk="1" hangingPunct="1">
              <a:spcBef>
                <a:spcPct val="0"/>
              </a:spcBef>
            </a:pPr>
            <a:r>
              <a:rPr lang="en-US" i="0" dirty="0" smtClean="0"/>
              <a:t>The </a:t>
            </a:r>
            <a:r>
              <a:rPr lang="en-US" i="1" dirty="0" smtClean="0"/>
              <a:t>Pluck and luck</a:t>
            </a:r>
            <a:r>
              <a:rPr lang="en-US" i="1" baseline="0" dirty="0" smtClean="0"/>
              <a:t> </a:t>
            </a:r>
            <a:r>
              <a:rPr lang="en-US" i="0" baseline="0" dirty="0" smtClean="0"/>
              <a:t>examples show an OCLC note giving evidence for differing forms of the title.</a:t>
            </a:r>
            <a:endParaRPr lang="en-US" i="0" dirty="0" smtClean="0"/>
          </a:p>
          <a:p>
            <a:pPr defTabSz="913458" eaLnBrk="1" hangingPunct="1">
              <a:spcBef>
                <a:spcPct val="0"/>
              </a:spcBef>
            </a:pPr>
            <a:endParaRPr lang="en-US" i="0" dirty="0" smtClean="0"/>
          </a:p>
          <a:p>
            <a:pPr defTabSz="913458" eaLnBrk="1" hangingPunct="1">
              <a:spcBef>
                <a:spcPct val="0"/>
              </a:spcBef>
            </a:pPr>
            <a:r>
              <a:rPr lang="en-US" i="0" dirty="0" smtClean="0"/>
              <a:t>The</a:t>
            </a:r>
            <a:r>
              <a:rPr lang="en-US" i="0" baseline="0" dirty="0" smtClean="0"/>
              <a:t> </a:t>
            </a:r>
            <a:r>
              <a:rPr lang="en-US" i="1" baseline="0" dirty="0" smtClean="0"/>
              <a:t>Back off!</a:t>
            </a:r>
            <a:r>
              <a:rPr lang="en-US" i="0" baseline="0" dirty="0" smtClean="0"/>
              <a:t> Examples show how to form an OCLC note; in this case the only information needed was the date of the beginning of the series. Differing forms of titles might also be recorded.</a:t>
            </a:r>
          </a:p>
          <a:p>
            <a:pPr defTabSz="913458" eaLnBrk="1" hangingPunct="1">
              <a:spcBef>
                <a:spcPct val="0"/>
              </a:spcBef>
            </a:pPr>
            <a:endParaRPr lang="en-US" i="0" baseline="0" dirty="0" smtClean="0"/>
          </a:p>
          <a:p>
            <a:pPr defTabSz="913458" eaLnBrk="1" hangingPunct="1">
              <a:spcBef>
                <a:spcPct val="0"/>
              </a:spcBef>
            </a:pPr>
            <a:r>
              <a:rPr lang="en-US" i="0" baseline="0" dirty="0" smtClean="0"/>
              <a:t>The </a:t>
            </a:r>
            <a:r>
              <a:rPr lang="en-US" i="1" baseline="0" dirty="0" smtClean="0"/>
              <a:t>Middle English texts</a:t>
            </a:r>
            <a:r>
              <a:rPr lang="en-US" i="0" baseline="0" dirty="0" smtClean="0"/>
              <a:t> example shows how to record information from different places in the same source.</a:t>
            </a:r>
          </a:p>
          <a:p>
            <a:pPr defTabSz="913458" eaLnBrk="1" hangingPunct="1">
              <a:spcBef>
                <a:spcPct val="0"/>
              </a:spcBef>
            </a:pPr>
            <a:endParaRPr lang="en-US" i="0" baseline="0" dirty="0" smtClean="0"/>
          </a:p>
          <a:p>
            <a:pPr defTabSz="913458" eaLnBrk="1" hangingPunct="1">
              <a:spcBef>
                <a:spcPct val="0"/>
              </a:spcBef>
            </a:pPr>
            <a:r>
              <a:rPr lang="en-US" i="0" baseline="0" dirty="0" smtClean="0"/>
              <a:t>The </a:t>
            </a:r>
            <a:r>
              <a:rPr lang="en-US" sz="1200" i="1" dirty="0" err="1" smtClean="0"/>
              <a:t>Zolotoe</a:t>
            </a:r>
            <a:r>
              <a:rPr lang="en-US" sz="1200" i="1" dirty="0" smtClean="0"/>
              <a:t> </a:t>
            </a:r>
            <a:r>
              <a:rPr lang="en-US" sz="1200" i="1" dirty="0" err="1" smtClean="0"/>
              <a:t>nasledie</a:t>
            </a:r>
            <a:r>
              <a:rPr lang="en-US" sz="1200" i="1" dirty="0" smtClean="0"/>
              <a:t> </a:t>
            </a:r>
            <a:r>
              <a:rPr lang="en-US" sz="1200" i="0" dirty="0" smtClean="0"/>
              <a:t>example shows how to record non-Roman script information (record it as found and then Romanize it following an</a:t>
            </a:r>
            <a:r>
              <a:rPr lang="en-US" sz="1200" i="0" baseline="0" dirty="0" smtClean="0"/>
              <a:t> equals sign)</a:t>
            </a:r>
            <a:endParaRPr lang="en-US" i="0" dirty="0" smtClean="0"/>
          </a:p>
        </p:txBody>
      </p:sp>
    </p:spTree>
    <p:extLst>
      <p:ext uri="{BB962C8B-B14F-4D97-AF65-F5344CB8AC3E}">
        <p14:creationId xmlns:p14="http://schemas.microsoft.com/office/powerpoint/2010/main" val="37897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3169DE-70B1-4F10-96B5-3A97E5454329}" type="slidenum">
              <a:rPr lang="en-US">
                <a:cs typeface="Arial" charset="0"/>
              </a:rPr>
              <a:pPr fontAlgn="base">
                <a:spcBef>
                  <a:spcPct val="0"/>
                </a:spcBef>
                <a:spcAft>
                  <a:spcPct val="0"/>
                </a:spcAft>
                <a:defRPr/>
              </a:pPr>
              <a:t>5</a:t>
            </a:fld>
            <a:endParaRPr lang="en-US">
              <a:cs typeface="Arial" charset="0"/>
            </a:endParaRPr>
          </a:p>
        </p:txBody>
      </p:sp>
    </p:spTree>
    <p:extLst>
      <p:ext uri="{BB962C8B-B14F-4D97-AF65-F5344CB8AC3E}">
        <p14:creationId xmlns:p14="http://schemas.microsoft.com/office/powerpoint/2010/main" val="107329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50</a:t>
            </a:fld>
            <a:endParaRPr lang="en-US">
              <a:cs typeface="Arial" charset="0"/>
            </a:endParaRPr>
          </a:p>
        </p:txBody>
      </p:sp>
    </p:spTree>
    <p:extLst>
      <p:ext uri="{BB962C8B-B14F-4D97-AF65-F5344CB8AC3E}">
        <p14:creationId xmlns:p14="http://schemas.microsoft.com/office/powerpoint/2010/main" val="4207291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a:t>
            </a:r>
            <a:r>
              <a:rPr lang="en-US" baseline="0" dirty="0" smtClean="0"/>
              <a:t>We are choosing a “personal name” </a:t>
            </a:r>
            <a:r>
              <a:rPr lang="en-US" baseline="0" dirty="0" err="1" smtClean="0"/>
              <a:t>workform</a:t>
            </a:r>
            <a:r>
              <a:rPr lang="en-US" baseline="0" dirty="0" smtClean="0"/>
              <a:t> this time instead of a “series” </a:t>
            </a:r>
            <a:r>
              <a:rPr lang="en-US" baseline="0" dirty="0" err="1" smtClean="0"/>
              <a:t>workform</a:t>
            </a:r>
            <a:r>
              <a:rPr lang="en-US" baseline="0" dirty="0" smtClean="0"/>
              <a:t> because the authorized access point for this series will be coded in a 100 field. Participants </a:t>
            </a:r>
            <a:r>
              <a:rPr lang="en-US" baseline="0" dirty="0" smtClean="0"/>
              <a:t>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51</a:t>
            </a:fld>
            <a:endParaRPr lang="en-US">
              <a:cs typeface="Arial" charset="0"/>
            </a:endParaRPr>
          </a:p>
        </p:txBody>
      </p:sp>
    </p:spTree>
    <p:extLst>
      <p:ext uri="{BB962C8B-B14F-4D97-AF65-F5344CB8AC3E}">
        <p14:creationId xmlns:p14="http://schemas.microsoft.com/office/powerpoint/2010/main" val="3404414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Two examples. These 670s show the important information that needs to be recorded for works and expressions: presentations of the title, names of creators, names of contributors (e.g. translators).</a:t>
            </a:r>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EC1ED-EACA-4239-978A-040DF0822DAF}" type="slidenum">
              <a:rPr lang="en-US">
                <a:cs typeface="Arial" charset="0"/>
              </a:rPr>
              <a:pPr fontAlgn="base">
                <a:spcBef>
                  <a:spcPct val="0"/>
                </a:spcBef>
                <a:spcAft>
                  <a:spcPct val="0"/>
                </a:spcAft>
                <a:defRPr/>
              </a:pPr>
              <a:t>52</a:t>
            </a:fld>
            <a:endParaRPr lang="en-US">
              <a:cs typeface="Arial" charset="0"/>
            </a:endParaRPr>
          </a:p>
        </p:txBody>
      </p:sp>
    </p:spTree>
    <p:extLst>
      <p:ext uri="{BB962C8B-B14F-4D97-AF65-F5344CB8AC3E}">
        <p14:creationId xmlns:p14="http://schemas.microsoft.com/office/powerpoint/2010/main" val="351507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C5A533-4498-4145-9329-9B46F322189F}" type="slidenum">
              <a:rPr lang="en-US">
                <a:cs typeface="Arial" charset="0"/>
              </a:rPr>
              <a:pPr fontAlgn="base">
                <a:spcBef>
                  <a:spcPct val="0"/>
                </a:spcBef>
                <a:spcAft>
                  <a:spcPct val="0"/>
                </a:spcAft>
                <a:defRPr/>
              </a:pPr>
              <a:t>53</a:t>
            </a:fld>
            <a:endParaRPr lang="en-US">
              <a:cs typeface="Arial" charset="0"/>
            </a:endParaRPr>
          </a:p>
        </p:txBody>
      </p:sp>
    </p:spTree>
    <p:extLst>
      <p:ext uri="{BB962C8B-B14F-4D97-AF65-F5344CB8AC3E}">
        <p14:creationId xmlns:p14="http://schemas.microsoft.com/office/powerpoint/2010/main" val="2801747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Note the three-step procedure: title of the work</a:t>
            </a:r>
            <a:r>
              <a:rPr lang="en-US" dirty="0" smtClean="0">
                <a:sym typeface="Wingdings" pitchFamily="2" charset="2"/>
              </a:rPr>
              <a:t> preferred title authorized access point. Note too that RDA divides titles into preferred titles and variant titles.  </a:t>
            </a:r>
          </a:p>
          <a:p>
            <a:pPr eaLnBrk="1" hangingPunct="1">
              <a:spcBef>
                <a:spcPct val="0"/>
              </a:spcBef>
            </a:pPr>
            <a:endParaRPr lang="en-US" dirty="0" smtClean="0">
              <a:sym typeface="Wingdings" pitchFamily="2" charset="2"/>
            </a:endParaRPr>
          </a:p>
          <a:p>
            <a:pPr eaLnBrk="1" hangingPunct="1">
              <a:spcBef>
                <a:spcPct val="0"/>
              </a:spcBef>
            </a:pP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54</a:t>
            </a:fld>
            <a:endParaRPr lang="en-US">
              <a:cs typeface="Arial" charset="0"/>
            </a:endParaRPr>
          </a:p>
        </p:txBody>
      </p:sp>
    </p:spTree>
    <p:extLst>
      <p:ext uri="{BB962C8B-B14F-4D97-AF65-F5344CB8AC3E}">
        <p14:creationId xmlns:p14="http://schemas.microsoft.com/office/powerpoint/2010/main" val="3467425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55</a:t>
            </a:fld>
            <a:endParaRPr lang="en-US">
              <a:cs typeface="Arial" charset="0"/>
            </a:endParaRPr>
          </a:p>
        </p:txBody>
      </p:sp>
    </p:spTree>
    <p:extLst>
      <p:ext uri="{BB962C8B-B14F-4D97-AF65-F5344CB8AC3E}">
        <p14:creationId xmlns:p14="http://schemas.microsoft.com/office/powerpoint/2010/main" val="4045792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Publisher’s website may</a:t>
            </a:r>
            <a:r>
              <a:rPr lang="en-US" baseline="0" dirty="0" smtClean="0"/>
              <a:t> become a source for the series title of the first part or two of the series, if the publisher decided to put them in a series after they were published. It can also be a source even if a series title never appears on a manifestation.</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56</a:t>
            </a:fld>
            <a:endParaRPr lang="en-US">
              <a:cs typeface="Arial" charset="0"/>
            </a:endParaRPr>
          </a:p>
        </p:txBody>
      </p:sp>
    </p:spTree>
    <p:extLst>
      <p:ext uri="{BB962C8B-B14F-4D97-AF65-F5344CB8AC3E}">
        <p14:creationId xmlns:p14="http://schemas.microsoft.com/office/powerpoint/2010/main" val="1248080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Current manifestations of these</a:t>
            </a:r>
            <a:r>
              <a:rPr lang="en-US" baseline="0" dirty="0" smtClean="0"/>
              <a:t> do in fact include a series statement, but the cataloger did not find any statement on the manifestation he/she had in hand.</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57</a:t>
            </a:fld>
            <a:endParaRPr lang="en-US">
              <a:cs typeface="Arial" charset="0"/>
            </a:endParaRPr>
          </a:p>
        </p:txBody>
      </p:sp>
    </p:spTree>
    <p:extLst>
      <p:ext uri="{BB962C8B-B14F-4D97-AF65-F5344CB8AC3E}">
        <p14:creationId xmlns:p14="http://schemas.microsoft.com/office/powerpoint/2010/main" val="42734969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Presenter note:</a:t>
            </a:r>
            <a:r>
              <a:rPr lang="en-US" baseline="0" dirty="0" smtClean="0"/>
              <a:t> If no series statement is found in the resource being cataloged, it is not required to go further, such as the publisher’s website. This and the following slides are intended to demonstrate that a series </a:t>
            </a:r>
            <a:r>
              <a:rPr lang="en-US" i="1" baseline="0" dirty="0" smtClean="0"/>
              <a:t>can</a:t>
            </a:r>
            <a:r>
              <a:rPr lang="en-US" i="0" baseline="0" dirty="0" smtClean="0"/>
              <a:t> be established in the absence of evidence on the manifestation(s), so long as there is evidence elsewhere and if in the judgment of the cataloger it is helpful to the users of the database.</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58</a:t>
            </a:fld>
            <a:endParaRPr lang="en-US">
              <a:cs typeface="Arial" charset="0"/>
            </a:endParaRPr>
          </a:p>
        </p:txBody>
      </p:sp>
    </p:spTree>
    <p:extLst>
      <p:ext uri="{BB962C8B-B14F-4D97-AF65-F5344CB8AC3E}">
        <p14:creationId xmlns:p14="http://schemas.microsoft.com/office/powerpoint/2010/main" val="40958164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Presenter: Take time to discuss with the group and brainstorm for other reference sources,</a:t>
            </a:r>
            <a:r>
              <a:rPr lang="en-US" baseline="0" dirty="0" smtClean="0"/>
              <a:t> including print and database sources that libraries might have</a:t>
            </a:r>
            <a:r>
              <a:rPr lang="en-US" baseline="0" dirty="0" smtClean="0"/>
              <a:t>. Any of the sources listed on this slide could be used.</a:t>
            </a:r>
            <a:endParaRPr lang="en-US" dirty="0" smtClean="0"/>
          </a:p>
          <a:p>
            <a:pPr eaLnBrk="1" hangingPunct="1">
              <a:spcBef>
                <a:spcPct val="0"/>
              </a:spcBef>
            </a:pP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59</a:t>
            </a:fld>
            <a:endParaRPr lang="en-US">
              <a:cs typeface="Arial" charset="0"/>
            </a:endParaRPr>
          </a:p>
        </p:txBody>
      </p:sp>
    </p:spTree>
    <p:extLst>
      <p:ext uri="{BB962C8B-B14F-4D97-AF65-F5344CB8AC3E}">
        <p14:creationId xmlns:p14="http://schemas.microsoft.com/office/powerpoint/2010/main" val="313420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Review definitions of work and expression</a:t>
            </a:r>
            <a:endParaRPr lang="en-US" dirty="0" smtClean="0"/>
          </a:p>
          <a:p>
            <a:pPr eaLnBrk="1" hangingPunct="1">
              <a:spcBef>
                <a:spcPct val="0"/>
              </a:spcBef>
            </a:pPr>
            <a:endParaRPr lang="en-US" dirty="0"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33C7B1-CE58-4FD3-A566-8E3E49601850}" type="slidenum">
              <a:rPr lang="en-US">
                <a:cs typeface="Arial" charset="0"/>
              </a:rPr>
              <a:pPr fontAlgn="base">
                <a:spcBef>
                  <a:spcPct val="0"/>
                </a:spcBef>
                <a:spcAft>
                  <a:spcPct val="0"/>
                </a:spcAft>
                <a:defRPr/>
              </a:pPr>
              <a:t>6</a:t>
            </a:fld>
            <a:endParaRPr lang="en-US">
              <a:cs typeface="Arial" charset="0"/>
            </a:endParaRPr>
          </a:p>
        </p:txBody>
      </p:sp>
    </p:spTree>
    <p:extLst>
      <p:ext uri="{BB962C8B-B14F-4D97-AF65-F5344CB8AC3E}">
        <p14:creationId xmlns:p14="http://schemas.microsoft.com/office/powerpoint/2010/main" val="4238560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60</a:t>
            </a:fld>
            <a:endParaRPr lang="en-US">
              <a:cs typeface="Arial" charset="0"/>
            </a:endParaRPr>
          </a:p>
        </p:txBody>
      </p:sp>
    </p:spTree>
    <p:extLst>
      <p:ext uri="{BB962C8B-B14F-4D97-AF65-F5344CB8AC3E}">
        <p14:creationId xmlns:p14="http://schemas.microsoft.com/office/powerpoint/2010/main" val="640146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61</a:t>
            </a:fld>
            <a:endParaRPr lang="en-US">
              <a:cs typeface="Arial" charset="0"/>
            </a:endParaRPr>
          </a:p>
        </p:txBody>
      </p:sp>
    </p:spTree>
    <p:extLst>
      <p:ext uri="{BB962C8B-B14F-4D97-AF65-F5344CB8AC3E}">
        <p14:creationId xmlns:p14="http://schemas.microsoft.com/office/powerpoint/2010/main" val="3026935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These novels are clearly related but (it</a:t>
            </a:r>
            <a:r>
              <a:rPr lang="en-US" baseline="0" dirty="0" smtClean="0"/>
              <a:t> seems)</a:t>
            </a:r>
            <a:r>
              <a:rPr lang="en-US" dirty="0" smtClean="0"/>
              <a:t> have never appeared with a series statement (so far), even in reference sources (Wikipedia and other sources talk about “The Rabbit novels” but that seems</a:t>
            </a:r>
            <a:r>
              <a:rPr lang="en-US" baseline="0" dirty="0" smtClean="0"/>
              <a:t> to be intended as a gathering device, not a title).</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62</a:t>
            </a:fld>
            <a:endParaRPr lang="en-US">
              <a:cs typeface="Arial" charset="0"/>
            </a:endParaRPr>
          </a:p>
        </p:txBody>
      </p:sp>
    </p:spTree>
    <p:extLst>
      <p:ext uri="{BB962C8B-B14F-4D97-AF65-F5344CB8AC3E}">
        <p14:creationId xmlns:p14="http://schemas.microsoft.com/office/powerpoint/2010/main" val="571974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63</a:t>
            </a:fld>
            <a:endParaRPr lang="en-US">
              <a:cs typeface="Arial" charset="0"/>
            </a:endParaRPr>
          </a:p>
        </p:txBody>
      </p:sp>
    </p:spTree>
    <p:extLst>
      <p:ext uri="{BB962C8B-B14F-4D97-AF65-F5344CB8AC3E}">
        <p14:creationId xmlns:p14="http://schemas.microsoft.com/office/powerpoint/2010/main" val="18732959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1" dirty="0" smtClean="0"/>
              <a:t>READ LC-PCC PS 2.12 with </a:t>
            </a:r>
            <a:r>
              <a:rPr lang="en-US" b="1" dirty="0" smtClean="0"/>
              <a:t>group</a:t>
            </a:r>
            <a:endParaRPr lang="en-US" b="1"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64</a:t>
            </a:fld>
            <a:endParaRPr lang="en-US">
              <a:cs typeface="Arial" charset="0"/>
            </a:endParaRPr>
          </a:p>
        </p:txBody>
      </p:sp>
    </p:spTree>
    <p:extLst>
      <p:ext uri="{BB962C8B-B14F-4D97-AF65-F5344CB8AC3E}">
        <p14:creationId xmlns:p14="http://schemas.microsoft.com/office/powerpoint/2010/main" val="31367116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“Web/software</a:t>
            </a:r>
            <a:r>
              <a:rPr lang="en-US" baseline="0" dirty="0" smtClean="0"/>
              <a:t> architecture” is just a label to help organize in a bookstore – “publisher’s listing … subdivided into broad categories” (LC-PCC PS)</a:t>
            </a:r>
          </a:p>
          <a:p>
            <a:pPr eaLnBrk="1" hangingPunct="1">
              <a:spcBef>
                <a:spcPct val="0"/>
              </a:spcBef>
            </a:pPr>
            <a:endParaRPr lang="en-US" baseline="0" dirty="0" smtClean="0"/>
          </a:p>
          <a:p>
            <a:pPr eaLnBrk="1" hangingPunct="1">
              <a:spcBef>
                <a:spcPct val="0"/>
              </a:spcBef>
            </a:pPr>
            <a:r>
              <a:rPr lang="en-US" baseline="0" dirty="0" smtClean="0"/>
              <a:t>“A Tom Doherty Associates book” is “</a:t>
            </a:r>
            <a:r>
              <a:rPr lang="en-US" dirty="0" smtClean="0"/>
              <a:t>a numbered/unnumbered statement of the commercial publisher</a:t>
            </a:r>
            <a:r>
              <a:rPr lang="en-US" baseline="0" dirty="0" smtClean="0"/>
              <a:t>” (LC-PCC PS)</a:t>
            </a:r>
          </a:p>
          <a:p>
            <a:pPr eaLnBrk="1" hangingPunct="1">
              <a:spcBef>
                <a:spcPct val="0"/>
              </a:spcBef>
            </a:pPr>
            <a:endParaRPr lang="en-US" baseline="0" dirty="0" smtClean="0"/>
          </a:p>
          <a:p>
            <a:pPr eaLnBrk="1" hangingPunct="1">
              <a:spcBef>
                <a:spcPct val="0"/>
              </a:spcBef>
            </a:pPr>
            <a:r>
              <a:rPr lang="en-US" baseline="0" dirty="0" smtClean="0"/>
              <a:t>“#1 New York times bestselling author” is not a series title, even though it appears on more than one manifestation; it’s just advertising.</a:t>
            </a:r>
            <a:endParaRPr lang="en-US" dirty="0"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1EF56-FD6D-4AE7-9D94-E5DB566F0C74}" type="slidenum">
              <a:rPr lang="en-US">
                <a:cs typeface="Arial" charset="0"/>
              </a:rPr>
              <a:pPr fontAlgn="base">
                <a:spcBef>
                  <a:spcPct val="0"/>
                </a:spcBef>
                <a:spcAft>
                  <a:spcPct val="0"/>
                </a:spcAft>
                <a:defRPr/>
              </a:pPr>
              <a:t>65</a:t>
            </a:fld>
            <a:endParaRPr lang="en-US">
              <a:cs typeface="Arial" charset="0"/>
            </a:endParaRPr>
          </a:p>
        </p:txBody>
      </p:sp>
    </p:spTree>
    <p:extLst>
      <p:ext uri="{BB962C8B-B14F-4D97-AF65-F5344CB8AC3E}">
        <p14:creationId xmlns:p14="http://schemas.microsoft.com/office/powerpoint/2010/main" val="18908304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 series-like</a:t>
            </a:r>
            <a:r>
              <a:rPr lang="en-US" baseline="0" dirty="0" smtClean="0"/>
              <a:t> phrase can be recorded in an authority record in the NAF. </a:t>
            </a:r>
            <a:r>
              <a:rPr lang="en-US" b="0" dirty="0" smtClean="0"/>
              <a:t>Generally,</a:t>
            </a:r>
            <a:r>
              <a:rPr lang="en-US" b="0" baseline="0" dirty="0" smtClean="0"/>
              <a:t> don’t second guess other PCC catalogers: if a previous cataloger has recorded what you consider to be a series-like phrase in a regular series authority record, don’t revise it to become a series-like phrase record.</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66</a:t>
            </a:fld>
            <a:endParaRPr lang="en-US"/>
          </a:p>
        </p:txBody>
      </p:sp>
    </p:spTree>
    <p:extLst>
      <p:ext uri="{BB962C8B-B14F-4D97-AF65-F5344CB8AC3E}">
        <p14:creationId xmlns:p14="http://schemas.microsoft.com/office/powerpoint/2010/main" val="1177606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67</a:t>
            </a:fld>
            <a:endParaRPr lang="en-US"/>
          </a:p>
        </p:txBody>
      </p:sp>
    </p:spTree>
    <p:extLst>
      <p:ext uri="{BB962C8B-B14F-4D97-AF65-F5344CB8AC3E}">
        <p14:creationId xmlns:p14="http://schemas.microsoft.com/office/powerpoint/2010/main" val="41567974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Review 1.7; LOOK at A.3-A.4 together.</a:t>
            </a:r>
          </a:p>
          <a:p>
            <a:pPr eaLnBrk="1" hangingPunct="1">
              <a:spcBef>
                <a:spcPct val="0"/>
              </a:spcBef>
            </a:pPr>
            <a:endParaRPr lang="en-US" dirty="0" smtClean="0"/>
          </a:p>
          <a:p>
            <a:pPr eaLnBrk="1" hangingPunct="1">
              <a:spcBef>
                <a:spcPct val="0"/>
              </a:spcBef>
            </a:pPr>
            <a:r>
              <a:rPr lang="en-US" dirty="0" smtClean="0">
                <a:sym typeface="Wingdings" pitchFamily="2" charset="2"/>
              </a:rPr>
              <a:t>The instructions here on Capitalization, Numbers, Diacritical Marks, Initial Articles Spacing of Initials and Acronyms, and Abbreviations are intended to “set up” the candidates for preferred title.  Note the LC/PCC PS for the alternative in 6.2.1.7.  Unlike AACR2, where 25.2C1 called for initial articles to be omitted unless intended to be filed on, RDA posits initial articles as being part of the title, preferred or variant; the alternative may be serving as a bridge until more agencies make use of software that can allow initial articles to be disregarded in the filing of name-title access points—or until character strings are no longer the principal means of conveying the name of a work or expression. </a:t>
            </a:r>
            <a:endParaRPr lang="en-US" dirty="0" smtClean="0"/>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EDD616-19DE-4501-BA92-53A1610108CE}" type="slidenum">
              <a:rPr lang="en-US">
                <a:cs typeface="Arial" charset="0"/>
              </a:rPr>
              <a:pPr fontAlgn="base">
                <a:spcBef>
                  <a:spcPct val="0"/>
                </a:spcBef>
                <a:spcAft>
                  <a:spcPct val="0"/>
                </a:spcAft>
                <a:defRPr/>
              </a:pPr>
              <a:t>68</a:t>
            </a:fld>
            <a:endParaRPr lang="en-US">
              <a:cs typeface="Arial" charset="0"/>
            </a:endParaRPr>
          </a:p>
        </p:txBody>
      </p:sp>
    </p:spTree>
    <p:extLst>
      <p:ext uri="{BB962C8B-B14F-4D97-AF65-F5344CB8AC3E}">
        <p14:creationId xmlns:p14="http://schemas.microsoft.com/office/powerpoint/2010/main" val="21906080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74480B-60A4-4374-AA91-22393462D4B9}" type="slidenum">
              <a:rPr lang="en-US">
                <a:cs typeface="Arial" charset="0"/>
              </a:rPr>
              <a:pPr fontAlgn="base">
                <a:spcBef>
                  <a:spcPct val="0"/>
                </a:spcBef>
                <a:spcAft>
                  <a:spcPct val="0"/>
                </a:spcAft>
                <a:defRPr/>
              </a:pPr>
              <a:t>69</a:t>
            </a:fld>
            <a:endParaRPr lang="en-US">
              <a:cs typeface="Arial" charset="0"/>
            </a:endParaRPr>
          </a:p>
        </p:txBody>
      </p:sp>
    </p:spTree>
    <p:extLst>
      <p:ext uri="{BB962C8B-B14F-4D97-AF65-F5344CB8AC3E}">
        <p14:creationId xmlns:p14="http://schemas.microsoft.com/office/powerpoint/2010/main" val="267526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that the terms “work” and “expression” apply to aggregates. Series are aggregate works/expressions. </a:t>
            </a:r>
          </a:p>
          <a:p>
            <a:pPr eaLnBrk="1" hangingPunct="1">
              <a:spcBef>
                <a:spcPct val="0"/>
              </a:spcBef>
            </a:pPr>
            <a:endParaRPr lang="en-US" baseline="0" dirty="0" smtClean="0"/>
          </a:p>
          <a:p>
            <a:pPr eaLnBrk="1" hangingPunct="1">
              <a:spcBef>
                <a:spcPct val="0"/>
              </a:spcBef>
            </a:pPr>
            <a:r>
              <a:rPr lang="en-US" baseline="0" dirty="0" smtClean="0"/>
              <a:t>If workshop members are interested in more information about aggregates: For current work on aggregates, see the 2016 discussion paper of the RSC Aggregates Working group and responses to it, http://www.rda-rsc.org/RSC/AggregatesWG/1. For more background, see also https://www.ifla.org/files/assets/cataloguing/frbrrg/AggregatesFinalReport.pdf (dated September 12, 2011). </a:t>
            </a: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B15EDA-7F7B-4D0D-840D-3AE2CF0DB47D}" type="slidenum">
              <a:rPr lang="en-US">
                <a:cs typeface="Arial" charset="0"/>
              </a:rPr>
              <a:pPr fontAlgn="base">
                <a:spcBef>
                  <a:spcPct val="0"/>
                </a:spcBef>
                <a:spcAft>
                  <a:spcPct val="0"/>
                </a:spcAft>
                <a:defRPr/>
              </a:pPr>
              <a:t>7</a:t>
            </a:fld>
            <a:endParaRPr lang="en-US">
              <a:cs typeface="Arial" charset="0"/>
            </a:endParaRPr>
          </a:p>
        </p:txBody>
      </p:sp>
    </p:spTree>
    <p:extLst>
      <p:ext uri="{BB962C8B-B14F-4D97-AF65-F5344CB8AC3E}">
        <p14:creationId xmlns:p14="http://schemas.microsoft.com/office/powerpoint/2010/main" val="2808263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dirty="0" smtClean="0"/>
          </a:p>
          <a:p>
            <a:pPr eaLnBrk="1" hangingPunct="1">
              <a:spcBef>
                <a:spcPct val="0"/>
              </a:spcBef>
            </a:pPr>
            <a:r>
              <a:rPr lang="en-US" b="1" dirty="0" smtClean="0"/>
              <a:t>Refer to A.1; A.3; A.4;</a:t>
            </a:r>
            <a:r>
              <a:rPr lang="en-US" b="1" baseline="0" dirty="0" smtClean="0"/>
              <a:t> LC PCC-PS 1.7.5 signs and symbols exception 2.</a:t>
            </a:r>
          </a:p>
          <a:p>
            <a:pPr eaLnBrk="1" hangingPunct="1">
              <a:spcBef>
                <a:spcPct val="0"/>
              </a:spcBef>
            </a:pPr>
            <a:endParaRPr lang="en-US" b="1" baseline="0" dirty="0" smtClean="0"/>
          </a:p>
          <a:p>
            <a:pPr eaLnBrk="1" hangingPunct="1">
              <a:spcBef>
                <a:spcPct val="0"/>
              </a:spcBef>
            </a:pPr>
            <a:r>
              <a:rPr lang="en-US" b="0" baseline="0" dirty="0" smtClean="0"/>
              <a:t>Note: This series title includes a subseries title. The subseries title is itself a title, and so is capitalized following A.3/A.4.1; it is separated from the main series title with a full stop and a space following E.1.2.5, “</a:t>
            </a:r>
            <a:r>
              <a:rPr lang="en-US" dirty="0" smtClean="0"/>
              <a:t>Precede a designation and/or title for a part or parts of a work by a full stop and a space.”</a:t>
            </a:r>
            <a:endParaRPr lang="en-US" b="0" dirty="0"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77BECD-ABAE-41A0-989A-575AE931F6B2}" type="slidenum">
              <a:rPr lang="en-US" smtClean="0">
                <a:latin typeface="Arial" charset="0"/>
                <a:cs typeface="Arial" charset="0"/>
              </a:rPr>
              <a:pPr fontAlgn="base">
                <a:spcBef>
                  <a:spcPct val="0"/>
                </a:spcBef>
                <a:spcAft>
                  <a:spcPct val="0"/>
                </a:spcAft>
              </a:pPr>
              <a:t>70</a:t>
            </a:fld>
            <a:endParaRPr lang="en-US" smtClean="0">
              <a:latin typeface="Arial" charset="0"/>
              <a:cs typeface="Arial" charset="0"/>
            </a:endParaRPr>
          </a:p>
        </p:txBody>
      </p:sp>
    </p:spTree>
    <p:extLst>
      <p:ext uri="{BB962C8B-B14F-4D97-AF65-F5344CB8AC3E}">
        <p14:creationId xmlns:p14="http://schemas.microsoft.com/office/powerpoint/2010/main" val="38372257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C2CDB-3DBF-42C1-90F0-0157F0879196}" type="slidenum">
              <a:rPr lang="en-US">
                <a:cs typeface="Arial" charset="0"/>
              </a:rPr>
              <a:pPr fontAlgn="base">
                <a:spcBef>
                  <a:spcPct val="0"/>
                </a:spcBef>
                <a:spcAft>
                  <a:spcPct val="0"/>
                </a:spcAft>
                <a:defRPr/>
              </a:pPr>
              <a:t>71</a:t>
            </a:fld>
            <a:endParaRPr lang="en-US">
              <a:cs typeface="Arial" charset="0"/>
            </a:endParaRPr>
          </a:p>
        </p:txBody>
      </p:sp>
    </p:spTree>
    <p:extLst>
      <p:ext uri="{BB962C8B-B14F-4D97-AF65-F5344CB8AC3E}">
        <p14:creationId xmlns:p14="http://schemas.microsoft.com/office/powerpoint/2010/main" val="20512134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NOTE: No known monographic</a:t>
            </a:r>
            <a:r>
              <a:rPr lang="en-US" baseline="0" dirty="0" smtClean="0"/>
              <a:t> series was created before 1501, but some multipart monographs now known by a series title were been created before 1501, including “complete works” series of pre-1501 authors and multipart monographs such as Aeschylus’s </a:t>
            </a:r>
            <a:r>
              <a:rPr lang="en-US" i="1" baseline="0" dirty="0" smtClean="0"/>
              <a:t>Oresteia</a:t>
            </a:r>
            <a:r>
              <a:rPr lang="en-US" i="0" baseline="0" dirty="0" smtClean="0"/>
              <a:t>, a trilogy consisting of the plays </a:t>
            </a:r>
            <a:r>
              <a:rPr lang="en-US" i="1" baseline="0" dirty="0" smtClean="0"/>
              <a:t>Agamemnon, </a:t>
            </a:r>
            <a:r>
              <a:rPr lang="en-US" i="1" baseline="0" dirty="0" err="1" smtClean="0"/>
              <a:t>Choephori</a:t>
            </a:r>
            <a:r>
              <a:rPr lang="en-US" i="1" baseline="0" dirty="0" smtClean="0"/>
              <a:t>, </a:t>
            </a:r>
            <a:r>
              <a:rPr lang="en-US" i="0" baseline="0" dirty="0" smtClean="0"/>
              <a:t>and </a:t>
            </a:r>
            <a:r>
              <a:rPr lang="en-US" i="1" baseline="0" dirty="0" smtClean="0"/>
              <a:t>Eumenides.</a:t>
            </a:r>
            <a:r>
              <a:rPr lang="en-US" baseline="0" dirty="0" smtClean="0"/>
              <a:t> </a:t>
            </a:r>
            <a:endParaRPr lang="en-US" dirty="0" smtClean="0"/>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C2CDB-3DBF-42C1-90F0-0157F0879196}" type="slidenum">
              <a:rPr lang="en-US">
                <a:cs typeface="Arial" charset="0"/>
              </a:rPr>
              <a:pPr fontAlgn="base">
                <a:spcBef>
                  <a:spcPct val="0"/>
                </a:spcBef>
                <a:spcAft>
                  <a:spcPct val="0"/>
                </a:spcAft>
                <a:defRPr/>
              </a:pPr>
              <a:t>72</a:t>
            </a:fld>
            <a:endParaRPr lang="en-US">
              <a:cs typeface="Arial" charset="0"/>
            </a:endParaRPr>
          </a:p>
        </p:txBody>
      </p:sp>
    </p:spTree>
    <p:extLst>
      <p:ext uri="{BB962C8B-B14F-4D97-AF65-F5344CB8AC3E}">
        <p14:creationId xmlns:p14="http://schemas.microsoft.com/office/powerpoint/2010/main" val="33455511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BF02F9-5D32-463C-A7A0-B41D4E789E87}" type="slidenum">
              <a:rPr lang="en-US">
                <a:cs typeface="Arial" charset="0"/>
              </a:rPr>
              <a:pPr fontAlgn="base">
                <a:spcBef>
                  <a:spcPct val="0"/>
                </a:spcBef>
                <a:spcAft>
                  <a:spcPct val="0"/>
                </a:spcAft>
                <a:defRPr/>
              </a:pPr>
              <a:t>73</a:t>
            </a:fld>
            <a:endParaRPr lang="en-US">
              <a:cs typeface="Arial" charset="0"/>
            </a:endParaRPr>
          </a:p>
        </p:txBody>
      </p:sp>
    </p:spTree>
    <p:extLst>
      <p:ext uri="{BB962C8B-B14F-4D97-AF65-F5344CB8AC3E}">
        <p14:creationId xmlns:p14="http://schemas.microsoft.com/office/powerpoint/2010/main" val="25097644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74</a:t>
            </a:fld>
            <a:endParaRPr lang="en-US"/>
          </a:p>
        </p:txBody>
      </p:sp>
    </p:spTree>
    <p:extLst>
      <p:ext uri="{BB962C8B-B14F-4D97-AF65-F5344CB8AC3E}">
        <p14:creationId xmlns:p14="http://schemas.microsoft.com/office/powerpoint/2010/main" val="33833429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75</a:t>
            </a:fld>
            <a:endParaRPr lang="en-US"/>
          </a:p>
        </p:txBody>
      </p:sp>
    </p:spTree>
    <p:extLst>
      <p:ext uri="{BB962C8B-B14F-4D97-AF65-F5344CB8AC3E}">
        <p14:creationId xmlns:p14="http://schemas.microsoft.com/office/powerpoint/2010/main" val="3403087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76</a:t>
            </a:fld>
            <a:endParaRPr lang="en-US"/>
          </a:p>
        </p:txBody>
      </p:sp>
    </p:spTree>
    <p:extLst>
      <p:ext uri="{BB962C8B-B14F-4D97-AF65-F5344CB8AC3E}">
        <p14:creationId xmlns:p14="http://schemas.microsoft.com/office/powerpoint/2010/main" val="768227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The earliest</a:t>
            </a:r>
            <a:r>
              <a:rPr lang="en-US" baseline="0" dirty="0" smtClean="0"/>
              <a:t> part in this series is </a:t>
            </a:r>
            <a:r>
              <a:rPr lang="en-US" i="1" baseline="0" dirty="0" smtClean="0"/>
              <a:t>Allen Jones </a:t>
            </a:r>
            <a:r>
              <a:rPr lang="en-US" i="0" baseline="0" dirty="0" smtClean="0"/>
              <a:t>(London, 1993)</a:t>
            </a:r>
            <a:endParaRPr lang="en-US" i="1"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77</a:t>
            </a:fld>
            <a:endParaRPr lang="en-US"/>
          </a:p>
        </p:txBody>
      </p:sp>
    </p:spTree>
    <p:extLst>
      <p:ext uri="{BB962C8B-B14F-4D97-AF65-F5344CB8AC3E}">
        <p14:creationId xmlns:p14="http://schemas.microsoft.com/office/powerpoint/2010/main" val="37989140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March 2017</a:t>
            </a:r>
          </a:p>
          <a:p>
            <a:pPr defTabSz="933450" eaLnBrk="1" hangingPunct="1">
              <a:spcBef>
                <a:spcPct val="0"/>
              </a:spcBef>
            </a:pPr>
            <a:endParaRPr lang="en-US" dirty="0" smtClean="0"/>
          </a:p>
          <a:p>
            <a:pPr defTabSz="933450" eaLnBrk="1" hangingPunct="1">
              <a:spcBef>
                <a:spcPct val="0"/>
              </a:spcBef>
            </a:pPr>
            <a:r>
              <a:rPr lang="en-US" dirty="0" smtClean="0"/>
              <a:t>This is a practical solution. The cataloger does not need to try to decide which title is better known or which one is the original language. Just choose based on which one comes to you first. However, if you have evidence about which title is the original, you should choose that title following the basic instruction at the beginning of 6.2.2.4. </a:t>
            </a:r>
          </a:p>
          <a:p>
            <a:pPr defTabSz="933450" eaLnBrk="1" hangingPunct="1">
              <a:spcBef>
                <a:spcPct val="0"/>
              </a:spcBef>
            </a:pPr>
            <a:endParaRPr lang="en-US" dirty="0" smtClean="0"/>
          </a:p>
          <a:p>
            <a:pPr defTabSz="933450" eaLnBrk="1" hangingPunct="1">
              <a:spcBef>
                <a:spcPct val="0"/>
              </a:spcBef>
            </a:pPr>
            <a:r>
              <a:rPr lang="en-US" dirty="0" smtClean="0"/>
              <a:t>In</a:t>
            </a:r>
            <a:r>
              <a:rPr lang="en-US" baseline="0" dirty="0" smtClean="0"/>
              <a:t> this case the cataloger likely would choose the series title on the first publication received by the agency. However, research might reveal that nearly all the authors of parts of the series appear to be English-speaking; all of the parts of the French series are also found in the English series, but some of the parts of the English series are not found in the French series; and most of the French titles have statements of responsibility naming a translator. The original language of the series as a whole is probably English.</a:t>
            </a: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78</a:t>
            </a:fld>
            <a:endParaRPr lang="en-US">
              <a:cs typeface="Arial" charset="0"/>
            </a:endParaRPr>
          </a:p>
        </p:txBody>
      </p:sp>
    </p:spTree>
    <p:extLst>
      <p:ext uri="{BB962C8B-B14F-4D97-AF65-F5344CB8AC3E}">
        <p14:creationId xmlns:p14="http://schemas.microsoft.com/office/powerpoint/2010/main" val="40280623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defTabSz="933450" eaLnBrk="1" hangingPunct="1">
              <a:spcBef>
                <a:spcPct val="0"/>
              </a:spcBef>
            </a:pPr>
            <a:r>
              <a:rPr lang="en-US" dirty="0" smtClean="0"/>
              <a:t>March 2017</a:t>
            </a:r>
          </a:p>
          <a:p>
            <a:pPr defTabSz="933450" eaLnBrk="1" hangingPunct="1">
              <a:spcBef>
                <a:spcPct val="0"/>
              </a:spcBef>
            </a:pP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5A09F-495F-4F9E-BC21-2FF01F169A8A}" type="slidenum">
              <a:rPr lang="en-US">
                <a:cs typeface="Arial" charset="0"/>
              </a:rPr>
              <a:pPr fontAlgn="base">
                <a:spcBef>
                  <a:spcPct val="0"/>
                </a:spcBef>
                <a:spcAft>
                  <a:spcPct val="0"/>
                </a:spcAft>
                <a:defRPr/>
              </a:pPr>
              <a:t>79</a:t>
            </a:fld>
            <a:endParaRPr lang="en-US">
              <a:cs typeface="Arial" charset="0"/>
            </a:endParaRPr>
          </a:p>
        </p:txBody>
      </p:sp>
    </p:spTree>
    <p:extLst>
      <p:ext uri="{BB962C8B-B14F-4D97-AF65-F5344CB8AC3E}">
        <p14:creationId xmlns:p14="http://schemas.microsoft.com/office/powerpoint/2010/main" val="203197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a:p>
            <a:endParaRPr lang="en-US" dirty="0" smtClean="0"/>
          </a:p>
          <a:p>
            <a:r>
              <a:rPr lang="en-US" dirty="0" smtClean="0"/>
              <a:t>Emphasis</a:t>
            </a:r>
            <a:r>
              <a:rPr lang="en-US" baseline="0" dirty="0" smtClean="0"/>
              <a:t> added. A series is a group of manifestations that all bear a collective title that applies to the group as a whole.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a:t>
            </a:fld>
            <a:endParaRPr lang="en-US"/>
          </a:p>
        </p:txBody>
      </p:sp>
    </p:spTree>
    <p:extLst>
      <p:ext uri="{BB962C8B-B14F-4D97-AF65-F5344CB8AC3E}">
        <p14:creationId xmlns:p14="http://schemas.microsoft.com/office/powerpoint/2010/main" val="21470613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Answer:</a:t>
            </a:r>
            <a:r>
              <a:rPr lang="en-US" baseline="0" dirty="0" smtClean="0"/>
              <a:t> A novel of the </a:t>
            </a:r>
            <a:r>
              <a:rPr lang="en-US" baseline="0" dirty="0" err="1" smtClean="0"/>
              <a:t>Mither</a:t>
            </a:r>
            <a:r>
              <a:rPr lang="en-US" baseline="0" dirty="0" smtClean="0"/>
              <a:t> mages—this is the title on the original “edition” (i.e. expression) of the series. Note that when the preferred title is recorded, the article will be dropped following PCC policy (6.2.1.7)</a:t>
            </a:r>
            <a:endParaRPr lang="en-US" dirty="0"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90F318-4B81-4CFE-A3DC-56F9E03A1803}" type="slidenum">
              <a:rPr lang="en-US">
                <a:cs typeface="Arial" charset="0"/>
              </a:rPr>
              <a:pPr fontAlgn="base">
                <a:spcBef>
                  <a:spcPct val="0"/>
                </a:spcBef>
                <a:spcAft>
                  <a:spcPct val="0"/>
                </a:spcAft>
                <a:defRPr/>
              </a:pPr>
              <a:t>80</a:t>
            </a:fld>
            <a:endParaRPr lang="en-US">
              <a:cs typeface="Arial" charset="0"/>
            </a:endParaRPr>
          </a:p>
        </p:txBody>
      </p:sp>
    </p:spTree>
    <p:extLst>
      <p:ext uri="{BB962C8B-B14F-4D97-AF65-F5344CB8AC3E}">
        <p14:creationId xmlns:p14="http://schemas.microsoft.com/office/powerpoint/2010/main" val="38001149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81</a:t>
            </a:fld>
            <a:endParaRPr lang="en-US"/>
          </a:p>
        </p:txBody>
      </p:sp>
    </p:spTree>
    <p:extLst>
      <p:ext uri="{BB962C8B-B14F-4D97-AF65-F5344CB8AC3E}">
        <p14:creationId xmlns:p14="http://schemas.microsoft.com/office/powerpoint/2010/main" val="12774929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82</a:t>
            </a:fld>
            <a:endParaRPr lang="en-US">
              <a:cs typeface="Arial" charset="0"/>
            </a:endParaRPr>
          </a:p>
        </p:txBody>
      </p:sp>
    </p:spTree>
    <p:extLst>
      <p:ext uri="{BB962C8B-B14F-4D97-AF65-F5344CB8AC3E}">
        <p14:creationId xmlns:p14="http://schemas.microsoft.com/office/powerpoint/2010/main" val="1160445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83</a:t>
            </a:fld>
            <a:endParaRPr lang="en-US">
              <a:cs typeface="Arial" charset="0"/>
            </a:endParaRPr>
          </a:p>
        </p:txBody>
      </p:sp>
    </p:spTree>
    <p:extLst>
      <p:ext uri="{BB962C8B-B14F-4D97-AF65-F5344CB8AC3E}">
        <p14:creationId xmlns:p14="http://schemas.microsoft.com/office/powerpoint/2010/main" val="41264066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3CDD0B-39E0-4319-90DF-D5BE3913CD85}" type="slidenum">
              <a:rPr lang="en-US">
                <a:cs typeface="Arial" charset="0"/>
              </a:rPr>
              <a:pPr fontAlgn="base">
                <a:spcBef>
                  <a:spcPct val="0"/>
                </a:spcBef>
                <a:spcAft>
                  <a:spcPct val="0"/>
                </a:spcAft>
                <a:defRPr/>
              </a:pPr>
              <a:t>84</a:t>
            </a:fld>
            <a:endParaRPr lang="en-US">
              <a:cs typeface="Arial" charset="0"/>
            </a:endParaRPr>
          </a:p>
        </p:txBody>
      </p:sp>
    </p:spTree>
    <p:extLst>
      <p:ext uri="{BB962C8B-B14F-4D97-AF65-F5344CB8AC3E}">
        <p14:creationId xmlns:p14="http://schemas.microsoft.com/office/powerpoint/2010/main" val="29443731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NOTE: This does not apply to multipart monographs.</a:t>
            </a:r>
            <a:endParaRPr lang="en-US" dirty="0"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5D5C8F-74CC-4A82-BE09-9F3803B56C5E}" type="slidenum">
              <a:rPr lang="en-US">
                <a:cs typeface="Arial" charset="0"/>
              </a:rPr>
              <a:pPr fontAlgn="base">
                <a:spcBef>
                  <a:spcPct val="0"/>
                </a:spcBef>
                <a:spcAft>
                  <a:spcPct val="0"/>
                </a:spcAft>
                <a:defRPr/>
              </a:pPr>
              <a:t>85</a:t>
            </a:fld>
            <a:endParaRPr lang="en-US">
              <a:cs typeface="Arial" charset="0"/>
            </a:endParaRPr>
          </a:p>
        </p:txBody>
      </p:sp>
    </p:spTree>
    <p:extLst>
      <p:ext uri="{BB962C8B-B14F-4D97-AF65-F5344CB8AC3E}">
        <p14:creationId xmlns:p14="http://schemas.microsoft.com/office/powerpoint/2010/main" val="40549405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March 2017</a:t>
            </a:r>
          </a:p>
          <a:p>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86</a:t>
            </a:fld>
            <a:endParaRPr lang="en-US"/>
          </a:p>
        </p:txBody>
      </p:sp>
    </p:spTree>
    <p:extLst>
      <p:ext uri="{BB962C8B-B14F-4D97-AF65-F5344CB8AC3E}">
        <p14:creationId xmlns:p14="http://schemas.microsoft.com/office/powerpoint/2010/main" val="7949739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87</a:t>
            </a:fld>
            <a:endParaRPr lang="en-US">
              <a:cs typeface="Arial" charset="0"/>
            </a:endParaRPr>
          </a:p>
        </p:txBody>
      </p:sp>
    </p:spTree>
    <p:extLst>
      <p:ext uri="{BB962C8B-B14F-4D97-AF65-F5344CB8AC3E}">
        <p14:creationId xmlns:p14="http://schemas.microsoft.com/office/powerpoint/2010/main" val="19290425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NOTE: This is a matter for cataloger judgment.</a:t>
            </a:r>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88</a:t>
            </a:fld>
            <a:endParaRPr lang="en-US">
              <a:cs typeface="Arial" charset="0"/>
            </a:endParaRPr>
          </a:p>
        </p:txBody>
      </p:sp>
    </p:spTree>
    <p:extLst>
      <p:ext uri="{BB962C8B-B14F-4D97-AF65-F5344CB8AC3E}">
        <p14:creationId xmlns:p14="http://schemas.microsoft.com/office/powerpoint/2010/main" val="15869015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D62B6-2CE6-406E-B1F0-DC92D701409E}" type="slidenum">
              <a:rPr lang="en-US">
                <a:cs typeface="Arial" charset="0"/>
              </a:rPr>
              <a:pPr fontAlgn="base">
                <a:spcBef>
                  <a:spcPct val="0"/>
                </a:spcBef>
                <a:spcAft>
                  <a:spcPct val="0"/>
                </a:spcAft>
                <a:defRPr/>
              </a:pPr>
              <a:t>89</a:t>
            </a:fld>
            <a:endParaRPr lang="en-US">
              <a:cs typeface="Arial" charset="0"/>
            </a:endParaRPr>
          </a:p>
        </p:txBody>
      </p:sp>
    </p:spTree>
    <p:extLst>
      <p:ext uri="{BB962C8B-B14F-4D97-AF65-F5344CB8AC3E}">
        <p14:creationId xmlns:p14="http://schemas.microsoft.com/office/powerpoint/2010/main" val="285570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a:t>
            </a:fld>
            <a:endParaRPr lang="en-US"/>
          </a:p>
        </p:txBody>
      </p:sp>
    </p:spTree>
    <p:extLst>
      <p:ext uri="{BB962C8B-B14F-4D97-AF65-F5344CB8AC3E}">
        <p14:creationId xmlns:p14="http://schemas.microsoft.com/office/powerpoint/2010/main" val="2952751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FDDED2-5E61-4788-A3AB-1059F75156CC}" type="slidenum">
              <a:rPr lang="en-US">
                <a:cs typeface="Arial" charset="0"/>
              </a:rPr>
              <a:pPr fontAlgn="base">
                <a:spcBef>
                  <a:spcPct val="0"/>
                </a:spcBef>
                <a:spcAft>
                  <a:spcPct val="0"/>
                </a:spcAft>
                <a:defRPr/>
              </a:pPr>
              <a:t>90</a:t>
            </a:fld>
            <a:endParaRPr lang="en-US">
              <a:cs typeface="Arial" charset="0"/>
            </a:endParaRPr>
          </a:p>
        </p:txBody>
      </p:sp>
    </p:spTree>
    <p:extLst>
      <p:ext uri="{BB962C8B-B14F-4D97-AF65-F5344CB8AC3E}">
        <p14:creationId xmlns:p14="http://schemas.microsoft.com/office/powerpoint/2010/main" val="24639929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1" dirty="0" smtClean="0"/>
          </a:p>
          <a:p>
            <a:pPr eaLnBrk="1" hangingPunct="1">
              <a:spcBef>
                <a:spcPct val="0"/>
              </a:spcBef>
            </a:pPr>
            <a:r>
              <a:rPr lang="en-US" dirty="0" smtClean="0"/>
              <a:t>Note:</a:t>
            </a:r>
            <a:r>
              <a:rPr lang="en-US" baseline="0" dirty="0" smtClean="0"/>
              <a:t> Preferred titles that include “Selections” will almost always need to be qualified in the authorized access point because there will usually be more than one aggregate work with the same conventional collective title. See below, under authorized access point instructions.</a:t>
            </a:r>
            <a:endParaRPr lang="en-US" dirty="0" smtClean="0"/>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D075DF-4125-47AB-82B7-268187168B29}" type="slidenum">
              <a:rPr lang="en-US" smtClean="0">
                <a:latin typeface="Arial" charset="0"/>
                <a:cs typeface="Arial" charset="0"/>
              </a:rPr>
              <a:pPr fontAlgn="base">
                <a:spcBef>
                  <a:spcPct val="0"/>
                </a:spcBef>
                <a:spcAft>
                  <a:spcPct val="0"/>
                </a:spcAft>
              </a:pPr>
              <a:t>91</a:t>
            </a:fld>
            <a:endParaRPr lang="en-US" smtClean="0">
              <a:latin typeface="Arial" charset="0"/>
              <a:cs typeface="Arial" charset="0"/>
            </a:endParaRPr>
          </a:p>
        </p:txBody>
      </p:sp>
    </p:spTree>
    <p:extLst>
      <p:ext uri="{BB962C8B-B14F-4D97-AF65-F5344CB8AC3E}">
        <p14:creationId xmlns:p14="http://schemas.microsoft.com/office/powerpoint/2010/main" val="26540430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aseline="0" dirty="0" smtClean="0"/>
              <a:t>In North American practice, cataloging the entire set on a single bibliographic record is most common with multipart monographs, but it can be done with monographic series as well. Hierarchical description is uncommon in North American practice.</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92</a:t>
            </a:fld>
            <a:endParaRPr lang="en-US"/>
          </a:p>
        </p:txBody>
      </p:sp>
    </p:spTree>
    <p:extLst>
      <p:ext uri="{BB962C8B-B14F-4D97-AF65-F5344CB8AC3E}">
        <p14:creationId xmlns:p14="http://schemas.microsoft.com/office/powerpoint/2010/main" val="40957577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2017</a:t>
            </a:r>
            <a:endParaRPr lang="en-US" baseline="0" dirty="0" smtClean="0"/>
          </a:p>
          <a:p>
            <a:endParaRPr lang="en-US" baseline="0" dirty="0" smtClean="0"/>
          </a:p>
          <a:p>
            <a:r>
              <a:rPr lang="en-US" b="1" baseline="0" dirty="0" smtClean="0"/>
              <a:t>NOTE: This applies to any series, not just series that use conventional collective titles as their preferred name.</a:t>
            </a:r>
          </a:p>
          <a:p>
            <a:endParaRPr lang="en-US" b="1" baseline="0" dirty="0" smtClean="0"/>
          </a:p>
          <a:p>
            <a:r>
              <a:rPr lang="en-US" b="1" baseline="0" dirty="0" smtClean="0"/>
              <a:t>NOTE: Even though the authority record is coded as a </a:t>
            </a:r>
            <a:r>
              <a:rPr lang="en-US" b="1" i="1" baseline="0" dirty="0" smtClean="0"/>
              <a:t>series</a:t>
            </a:r>
            <a:r>
              <a:rPr lang="en-US" b="1" i="0" baseline="0" dirty="0" smtClean="0"/>
              <a:t> authority record, it also authorizes/controls the authorized access point when it is used as a non-series access point (second bibliographic record example).</a:t>
            </a:r>
          </a:p>
          <a:p>
            <a:endParaRPr lang="en-US" b="1" i="0" baseline="0" dirty="0" smtClean="0"/>
          </a:p>
          <a:p>
            <a:r>
              <a:rPr lang="en-US" b="1" i="0" baseline="0" dirty="0" smtClean="0"/>
              <a:t>NOTE: This is an </a:t>
            </a:r>
            <a:r>
              <a:rPr lang="en-US" b="1" i="1" baseline="0" dirty="0" smtClean="0"/>
              <a:t>expression level</a:t>
            </a:r>
            <a:r>
              <a:rPr lang="en-US" b="1" i="0" baseline="0" dirty="0" smtClean="0"/>
              <a:t> series authority record. This is why 377 is present and the “series” and “multipart monograph” information is recorded in 381, and the date is recorded in the AAP following a period in subfield $f rather than in parentheses with no subfield coding.</a:t>
            </a:r>
            <a:endParaRPr lang="en-US" b="1" baseline="0"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93</a:t>
            </a:fld>
            <a:endParaRPr lang="en-US"/>
          </a:p>
        </p:txBody>
      </p:sp>
    </p:spTree>
    <p:extLst>
      <p:ext uri="{BB962C8B-B14F-4D97-AF65-F5344CB8AC3E}">
        <p14:creationId xmlns:p14="http://schemas.microsoft.com/office/powerpoint/2010/main" val="41641399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b="1" dirty="0" smtClean="0"/>
              <a:t>LOOK AT MARC authority format 100, 110, 111, 130 field.</a:t>
            </a:r>
          </a:p>
        </p:txBody>
      </p:sp>
      <p:sp>
        <p:nvSpPr>
          <p:cNvPr id="162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FAA5E2-6E34-4C8A-A0F0-A2FBB22B3BDC}" type="slidenum">
              <a:rPr lang="en-US" smtClean="0">
                <a:latin typeface="Arial" charset="0"/>
                <a:cs typeface="Arial" charset="0"/>
              </a:rPr>
              <a:pPr fontAlgn="base">
                <a:spcBef>
                  <a:spcPct val="0"/>
                </a:spcBef>
                <a:spcAft>
                  <a:spcPct val="0"/>
                </a:spcAft>
              </a:pPr>
              <a:t>94</a:t>
            </a:fld>
            <a:endParaRPr lang="en-US" smtClean="0">
              <a:latin typeface="Arial" charset="0"/>
              <a:cs typeface="Arial" charset="0"/>
            </a:endParaRPr>
          </a:p>
        </p:txBody>
      </p:sp>
    </p:spTree>
    <p:extLst>
      <p:ext uri="{BB962C8B-B14F-4D97-AF65-F5344CB8AC3E}">
        <p14:creationId xmlns:p14="http://schemas.microsoft.com/office/powerpoint/2010/main" val="42241954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baseline="0" dirty="0" smtClean="0"/>
          </a:p>
          <a:p>
            <a:pPr eaLnBrk="1" hangingPunct="1">
              <a:spcBef>
                <a:spcPct val="0"/>
              </a:spcBef>
            </a:pPr>
            <a:r>
              <a:rPr lang="en-US" b="1" dirty="0" smtClean="0"/>
              <a:t>The preferred title element is bolded. Parts preceding</a:t>
            </a:r>
            <a:r>
              <a:rPr lang="en-US" b="1" baseline="0" dirty="0" smtClean="0"/>
              <a:t> </a:t>
            </a:r>
            <a:r>
              <a:rPr lang="en-US" b="1" dirty="0" smtClean="0"/>
              <a:t>the preferred title are </a:t>
            </a:r>
            <a:r>
              <a:rPr lang="en-US" b="1" i="1" dirty="0" smtClean="0"/>
              <a:t>not</a:t>
            </a:r>
            <a:r>
              <a:rPr lang="en-US" b="1" dirty="0" smtClean="0"/>
              <a:t> part of the RDA work description. They are links to the creator of the work, as seen in module I (NACO Foundations). Parts following the preferred title are not part of the preferred title (they</a:t>
            </a:r>
            <a:r>
              <a:rPr lang="en-US" b="1" baseline="0" dirty="0" smtClean="0"/>
              <a:t> are cataloger-added qualifiers)</a:t>
            </a:r>
            <a:endParaRPr lang="en-US" b="1" dirty="0" smtClean="0"/>
          </a:p>
        </p:txBody>
      </p:sp>
      <p:sp>
        <p:nvSpPr>
          <p:cNvPr id="164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326836-8BA7-4DFF-9826-299426761BA4}" type="slidenum">
              <a:rPr lang="en-US" smtClean="0">
                <a:latin typeface="Arial" charset="0"/>
                <a:cs typeface="Arial" charset="0"/>
              </a:rPr>
              <a:pPr fontAlgn="base">
                <a:spcBef>
                  <a:spcPct val="0"/>
                </a:spcBef>
                <a:spcAft>
                  <a:spcPct val="0"/>
                </a:spcAft>
              </a:pPr>
              <a:t>95</a:t>
            </a:fld>
            <a:endParaRPr lang="en-US" smtClean="0">
              <a:latin typeface="Arial" charset="0"/>
              <a:cs typeface="Arial" charset="0"/>
            </a:endParaRPr>
          </a:p>
        </p:txBody>
      </p:sp>
    </p:spTree>
    <p:extLst>
      <p:ext uri="{BB962C8B-B14F-4D97-AF65-F5344CB8AC3E}">
        <p14:creationId xmlns:p14="http://schemas.microsoft.com/office/powerpoint/2010/main" val="33187867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96</a:t>
            </a:fld>
            <a:endParaRPr lang="en-US">
              <a:cs typeface="Arial" charset="0"/>
            </a:endParaRPr>
          </a:p>
        </p:txBody>
      </p:sp>
    </p:spTree>
    <p:extLst>
      <p:ext uri="{BB962C8B-B14F-4D97-AF65-F5344CB8AC3E}">
        <p14:creationId xmlns:p14="http://schemas.microsoft.com/office/powerpoint/2010/main" val="22055266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To open the </a:t>
            </a:r>
            <a:r>
              <a:rPr lang="en-US" baseline="0" dirty="0" err="1" smtClean="0"/>
              <a:t>workform</a:t>
            </a:r>
            <a:r>
              <a:rPr lang="en-US" baseline="0" dirty="0" smtClean="0"/>
              <a:t>, go to Authorities =&gt; Create =&gt; Single record, and then choose the type of </a:t>
            </a:r>
            <a:r>
              <a:rPr lang="en-US" baseline="0" dirty="0" err="1" smtClean="0"/>
              <a:t>workform</a:t>
            </a:r>
            <a:r>
              <a:rPr lang="en-US" baseline="0" dirty="0" smtClean="0"/>
              <a:t>. Participants can save their work to the online or local save file, whichever is better, but they should </a:t>
            </a:r>
            <a:r>
              <a:rPr lang="en-US" i="1" baseline="0" dirty="0" smtClean="0"/>
              <a:t>not</a:t>
            </a:r>
            <a:r>
              <a:rPr lang="en-US" i="0" baseline="0" dirty="0" smtClean="0"/>
              <a:t> produce the record, since it already exists in the NACO AF.</a:t>
            </a:r>
            <a:endParaRPr lang="en-US" dirty="0" smtClean="0"/>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97</a:t>
            </a:fld>
            <a:endParaRPr lang="en-US">
              <a:cs typeface="Arial" charset="0"/>
            </a:endParaRPr>
          </a:p>
        </p:txBody>
      </p:sp>
    </p:spTree>
    <p:extLst>
      <p:ext uri="{BB962C8B-B14F-4D97-AF65-F5344CB8AC3E}">
        <p14:creationId xmlns:p14="http://schemas.microsoft.com/office/powerpoint/2010/main" val="18718993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endParaRPr lang="en-US" baseline="0"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E1B4D-A433-4987-85DD-46E540DCD406}" type="slidenum">
              <a:rPr lang="en-US">
                <a:cs typeface="Arial" charset="0"/>
              </a:rPr>
              <a:pPr fontAlgn="base">
                <a:spcBef>
                  <a:spcPct val="0"/>
                </a:spcBef>
                <a:spcAft>
                  <a:spcPct val="0"/>
                </a:spcAft>
                <a:defRPr/>
              </a:pPr>
              <a:t>98</a:t>
            </a:fld>
            <a:endParaRPr lang="en-US">
              <a:cs typeface="Arial" charset="0"/>
            </a:endParaRPr>
          </a:p>
        </p:txBody>
      </p:sp>
    </p:spTree>
    <p:extLst>
      <p:ext uri="{BB962C8B-B14F-4D97-AF65-F5344CB8AC3E}">
        <p14:creationId xmlns:p14="http://schemas.microsoft.com/office/powerpoint/2010/main" val="35423097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March 2017</a:t>
            </a:r>
          </a:p>
          <a:p>
            <a:pPr eaLnBrk="1" hangingPunct="1">
              <a:spcBef>
                <a:spcPct val="0"/>
              </a:spcBef>
            </a:pPr>
            <a:endParaRPr lang="en-US" dirty="0" smtClean="0"/>
          </a:p>
          <a:p>
            <a:pPr eaLnBrk="1" hangingPunct="1">
              <a:spcBef>
                <a:spcPct val="0"/>
              </a:spcBef>
            </a:pPr>
            <a:r>
              <a:rPr lang="en-US" dirty="0" smtClean="0"/>
              <a:t>Variant titles are not a core element, so cataloger judgment governs what is recorded.</a:t>
            </a:r>
          </a:p>
        </p:txBody>
      </p:sp>
      <p:sp>
        <p:nvSpPr>
          <p:cNvPr id="165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199317-AB12-458B-B312-5C023A7F1543}" type="slidenum">
              <a:rPr lang="en-US">
                <a:cs typeface="Arial" charset="0"/>
              </a:rPr>
              <a:pPr fontAlgn="base">
                <a:spcBef>
                  <a:spcPct val="0"/>
                </a:spcBef>
                <a:spcAft>
                  <a:spcPct val="0"/>
                </a:spcAft>
                <a:defRPr/>
              </a:pPr>
              <a:t>99</a:t>
            </a:fld>
            <a:endParaRPr lang="en-US">
              <a:cs typeface="Arial" charset="0"/>
            </a:endParaRPr>
          </a:p>
        </p:txBody>
      </p:sp>
    </p:spTree>
    <p:extLst>
      <p:ext uri="{BB962C8B-B14F-4D97-AF65-F5344CB8AC3E}">
        <p14:creationId xmlns:p14="http://schemas.microsoft.com/office/powerpoint/2010/main" val="46870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1B2DD6B-9E1C-4F05-9A92-9C3FCE3C02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627BB2B-9CAA-464A-957D-DFB21E3703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17CF99-3EF3-41F9-AAF7-D56ECC841AE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D7860F-569D-4794-B0E6-A4A3B2EFA32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5B08BA1-BE2B-48AA-9080-E6014D1DA17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272130-EA24-4659-A17B-6D7C6AA1371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FBDEB39-FC72-46B8-9651-255676F27FD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2EF4C95-7C4A-4F1D-976D-E06AD8F5728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5E371BA-0343-425C-8EE3-0A927FDA8FF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170FAAD-1A72-44D5-9A31-8A0E7135D09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B6452B6-745B-4FEA-A5CC-8DB910D0D5C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2D14ABB-2462-47EF-B88D-2EF0C92E33A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2C428FA-94E1-4667-BB24-CF8626F1ECD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146346-6554-4388-B995-667DEDCCFB1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598C76-58BB-4DF2-BDDB-5B2DB110EE1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43C5ABE-EB70-45CF-BC2C-4BFB6FE59BB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5F9749-AC18-4ECD-9FC2-FB00296B69B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5629682-D7BA-40B7-9631-8B5EB2A169C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4E3E88F-BADC-42B5-89A9-694D0316276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B63FE9F-5932-4172-A931-041156100C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485436E-5A73-41C6-8F04-88467EB8505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626E056-A529-4E39-BC51-FF920197154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4BEE84E-536D-4730-AE0E-3DE926AC8AC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6CCBC38-343B-4CC9-B1A4-0987543A3CD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522BB03-C982-4B9F-9024-428421F6537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DFD2FDA-1A41-4606-ADAC-4C625C129E7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789421F-2771-4DA5-91E1-DF98C528A36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E5D63EA-7A9F-4003-92BC-921F8028230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5AF5865-BDAB-4D97-B0D2-D538D71D89A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A15E8-F8FB-4203-B88B-B9E1749799A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98E6484-E29E-41BA-B0D7-CEF469971D7B}"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CA36A7C-E3B8-4F4E-AAE2-95421D4C9BD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AFCC2A8-ED47-45F2-A47D-744E7EB213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C3BE029-C6A3-43AC-A620-7BF8F5E9CE7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E72C45-2F35-4672-91FF-CF8674F038E5}"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73AFBA9-F4F5-426F-8E96-0E6DBE08F91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8A25EC-EB7D-4CBE-8F9F-DBD22E455FE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3B83A6-D50A-4942-AD4A-CC285837C63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7E38CBA-B54D-4638-AEA0-E915E1AD3A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00F0E34-47E9-46A3-B02D-15CA4979424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A722269-3663-43FD-95A9-EA313BE4B4B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17CBC6A-2A8B-4BB7-94B8-F08A2EB475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FAD4377-02C4-4BAD-9FF4-5F043CE323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Module 6a. Series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42D34BA-4915-4461-81F5-A8DE6E62DB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C8C9B4-8240-4E95-901F-7C58D282FC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6" r:id="rId2"/>
    <p:sldLayoutId id="2147483705"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7714EB6-0E8B-4667-95C4-6A205D7C8A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7" r:id="rId2"/>
    <p:sldLayoutId id="2147483716" r:id="rId3"/>
    <p:sldLayoutId id="2147483715" r:id="rId4"/>
    <p:sldLayoutId id="2147483714" r:id="rId5"/>
    <p:sldLayoutId id="2147483713" r:id="rId6"/>
    <p:sldLayoutId id="2147483712" r:id="rId7"/>
    <p:sldLayoutId id="2147483711" r:id="rId8"/>
    <p:sldLayoutId id="2147483710" r:id="rId9"/>
    <p:sldLayoutId id="2147483709" r:id="rId10"/>
    <p:sldLayoutId id="2147483708"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8802CFE-23F6-4988-860A-586F1FD0AF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39" r:id="rId2"/>
    <p:sldLayoutId id="2147483738" r:id="rId3"/>
    <p:sldLayoutId id="2147483737" r:id="rId4"/>
    <p:sldLayoutId id="2147483736" r:id="rId5"/>
    <p:sldLayoutId id="2147483735" r:id="rId6"/>
    <p:sldLayoutId id="2147483734" r:id="rId7"/>
    <p:sldLayoutId id="2147483733" r:id="rId8"/>
    <p:sldLayoutId id="2147483732" r:id="rId9"/>
    <p:sldLayoutId id="2147483731" r:id="rId10"/>
    <p:sldLayoutId id="2147483730"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dirty="0" smtClean="0"/>
              <a:t>Module 6a. Series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23EFAD7-01BA-444B-A605-044460E063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0" r:id="rId2"/>
    <p:sldLayoutId id="2147483749" r:id="rId3"/>
    <p:sldLayoutId id="2147483748" r:id="rId4"/>
    <p:sldLayoutId id="2147483747" r:id="rId5"/>
    <p:sldLayoutId id="2147483746" r:id="rId6"/>
    <p:sldLayoutId id="2147483745" r:id="rId7"/>
    <p:sldLayoutId id="2147483744" r:id="rId8"/>
    <p:sldLayoutId id="2147483743" r:id="rId9"/>
    <p:sldLayoutId id="2147483742" r:id="rId10"/>
    <p:sldLayoutId id="214748374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loc.gov/standards/datetime/"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28.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ww.loc.gov/standards/valuelist/lcdgt.html"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hyperlink" Target="https://www.loc.gov/standards/sourcelist/subject.html" TargetMode="External"/><Relationship Id="rId4" Type="http://schemas.openxmlformats.org/officeDocument/2006/relationships/hyperlink" Target="https://www.loc.gov/standards/sourcelist/occupation.htm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55.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71.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2.png"/></Relationships>
</file>

<file path=ppt/slides/_rels/slide17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hyperlink" Target="http://www.loc.gov/standards/datetime/" TargetMode="External"/><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http://www.loc.gov/marc/languages/language_name.html" TargetMode="External"/><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5.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2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2.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6.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2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notesSlide" Target="../notesSlides/notesSlide29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image" Target="../media/image43.png"/></Relationships>
</file>

<file path=ppt/slides/_rels/slide2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2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2.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loc.gov/catworkshop/courses/naco-full%20series-RDA/course%20table.html"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ctrTitle"/>
          </p:nvPr>
        </p:nvSpPr>
        <p:spPr>
          <a:xfrm>
            <a:off x="685800" y="2343150"/>
            <a:ext cx="7772400" cy="1466850"/>
          </a:xfrm>
        </p:spPr>
        <p:txBody>
          <a:bodyPr/>
          <a:lstStyle/>
          <a:p>
            <a:pPr eaLnBrk="1" hangingPunct="1"/>
            <a:r>
              <a:rPr lang="en-US" dirty="0" smtClean="0"/>
              <a:t/>
            </a:r>
            <a:br>
              <a:rPr lang="en-US" dirty="0" smtClean="0"/>
            </a:br>
            <a:r>
              <a:rPr lang="en-US" dirty="0" smtClean="0"/>
              <a:t>Describing Series</a:t>
            </a:r>
            <a:br>
              <a:rPr lang="en-US" dirty="0" smtClean="0"/>
            </a:br>
            <a:endParaRPr lang="en-US" dirty="0" smtClean="0"/>
          </a:p>
        </p:txBody>
      </p:sp>
      <p:sp>
        <p:nvSpPr>
          <p:cNvPr id="63490" name="Subtitle 2"/>
          <p:cNvSpPr>
            <a:spLocks noGrp="1"/>
          </p:cNvSpPr>
          <p:nvPr>
            <p:ph type="subTitle" idx="1"/>
          </p:nvPr>
        </p:nvSpPr>
        <p:spPr>
          <a:xfrm>
            <a:off x="457200" y="4343400"/>
            <a:ext cx="8458200" cy="1905000"/>
          </a:xfrm>
        </p:spPr>
        <p:txBody>
          <a:bodyPr/>
          <a:lstStyle/>
          <a:p>
            <a:pPr eaLnBrk="1" hangingPunct="1"/>
            <a:r>
              <a:rPr lang="en-US" dirty="0" smtClean="0">
                <a:solidFill>
                  <a:srgbClr val="898989"/>
                </a:solidFill>
              </a:rPr>
              <a:t>Module 6a</a:t>
            </a:r>
          </a:p>
          <a:p>
            <a:pPr eaLnBrk="1" hangingPunct="1"/>
            <a:endParaRPr lang="en-US" dirty="0" smtClean="0">
              <a:solidFill>
                <a:srgbClr val="898989"/>
              </a:solidFill>
            </a:endParaRPr>
          </a:p>
        </p:txBody>
      </p:sp>
      <p:pic>
        <p:nvPicPr>
          <p:cNvPr id="63491" name="Picture 7"/>
          <p:cNvPicPr>
            <a:picLocks noChangeAspect="1" noChangeArrowheads="1"/>
          </p:cNvPicPr>
          <p:nvPr/>
        </p:nvPicPr>
        <p:blipFill>
          <a:blip r:embed="rId3"/>
          <a:srcRect/>
          <a:stretch>
            <a:fillRect/>
          </a:stretch>
        </p:blipFill>
        <p:spPr bwMode="auto">
          <a:xfrm>
            <a:off x="273050" y="152400"/>
            <a:ext cx="8858250" cy="1828800"/>
          </a:xfrm>
          <a:prstGeom prst="rect">
            <a:avLst/>
          </a:prstGeom>
          <a:noFill/>
          <a:ln w="9525">
            <a:noFill/>
            <a:miter lim="800000"/>
            <a:headEnd/>
            <a:tailEnd/>
          </a:ln>
        </p:spPr>
      </p:pic>
      <p:sp>
        <p:nvSpPr>
          <p:cNvPr id="4" name="Footer Placeholder 3"/>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smtClean="0">
                <a:solidFill>
                  <a:schemeClr val="tx1">
                    <a:tint val="75000"/>
                  </a:schemeClr>
                </a:solidFill>
                <a:latin typeface="+mn-lt"/>
                <a:cs typeface="+mn-cs"/>
              </a:rPr>
              <a:t>Module 6a. Series</a:t>
            </a:r>
            <a:endParaRPr lang="en-US" sz="1200" dirty="0">
              <a:solidFill>
                <a:schemeClr val="tx1">
                  <a:tint val="75000"/>
                </a:schemeClr>
              </a:solidFill>
              <a:latin typeface="+mn-lt"/>
              <a:cs typeface="+mn-cs"/>
            </a:endParaRPr>
          </a:p>
        </p:txBody>
      </p:sp>
      <p:sp>
        <p:nvSpPr>
          <p:cNvPr id="6"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236B4C9-30E1-4C07-B43C-8B7AB5BA0554}" type="slidenum">
              <a:rPr lang="en-US" sz="1200">
                <a:solidFill>
                  <a:schemeClr val="tx1">
                    <a:tint val="75000"/>
                  </a:schemeClr>
                </a:solidFill>
                <a:latin typeface="+mn-lt"/>
                <a:cs typeface="+mn-cs"/>
              </a:rPr>
              <a:pPr algn="r" fontAlgn="auto">
                <a:spcBef>
                  <a:spcPts val="0"/>
                </a:spcBef>
                <a:spcAft>
                  <a:spcPts val="0"/>
                </a:spcAft>
                <a:defRPr/>
              </a:pPr>
              <a:t>1</a:t>
            </a:fld>
            <a:endParaRPr lang="en-US" sz="1200">
              <a:solidFill>
                <a:schemeClr val="tx1">
                  <a:tint val="75000"/>
                </a:schemeClr>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Monographic series</a:t>
            </a:r>
            <a:endParaRPr lang="en-US" dirty="0"/>
          </a:p>
        </p:txBody>
      </p:sp>
      <p:sp>
        <p:nvSpPr>
          <p:cNvPr id="3" name="Content Placeholder 2"/>
          <p:cNvSpPr>
            <a:spLocks noGrp="1"/>
          </p:cNvSpPr>
          <p:nvPr>
            <p:ph idx="1"/>
          </p:nvPr>
        </p:nvSpPr>
        <p:spPr>
          <a:xfrm>
            <a:off x="457200" y="1905000"/>
            <a:ext cx="8229600" cy="4221163"/>
          </a:xfrm>
        </p:spPr>
        <p:txBody>
          <a:bodyPr/>
          <a:lstStyle/>
          <a:p>
            <a:r>
              <a:rPr lang="en-US" b="1" dirty="0" smtClean="0"/>
              <a:t>Serial.</a:t>
            </a:r>
            <a:r>
              <a:rPr lang="en-US" dirty="0"/>
              <a:t> </a:t>
            </a:r>
            <a:r>
              <a:rPr lang="en-US" dirty="0" smtClean="0"/>
              <a:t>A </a:t>
            </a:r>
            <a:r>
              <a:rPr lang="en-US" dirty="0"/>
              <a:t>mode of issuance of a manifestation issued in successive parts, usually bearing numbering, that has </a:t>
            </a:r>
            <a:r>
              <a:rPr lang="en-US" i="1" dirty="0"/>
              <a:t>no predetermined conclusion</a:t>
            </a:r>
            <a:r>
              <a:rPr lang="en-US" dirty="0"/>
              <a:t>. A serial includes a periodical, </a:t>
            </a:r>
            <a:r>
              <a:rPr lang="en-US" i="1" dirty="0"/>
              <a:t>monographic series</a:t>
            </a:r>
            <a:r>
              <a:rPr lang="en-US" dirty="0"/>
              <a:t>, newspaper, etc.</a:t>
            </a:r>
          </a:p>
          <a:p>
            <a:r>
              <a:rPr lang="en-US" dirty="0" smtClean="0"/>
              <a:t>The term “monographic series” is not defined in RDA other than to say that it is a serial.</a:t>
            </a:r>
          </a:p>
          <a:p>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10</a:t>
            </a:fld>
            <a:endParaRPr lang="en-US"/>
          </a:p>
        </p:txBody>
      </p:sp>
    </p:spTree>
    <p:extLst>
      <p:ext uri="{BB962C8B-B14F-4D97-AF65-F5344CB8AC3E}">
        <p14:creationId xmlns:p14="http://schemas.microsoft.com/office/powerpoint/2010/main" val="127521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pPr eaLnBrk="1" hangingPunct="1"/>
            <a:r>
              <a:rPr lang="en-US" dirty="0" smtClean="0"/>
              <a:t>Variant Titles</a:t>
            </a:r>
          </a:p>
        </p:txBody>
      </p:sp>
      <p:sp>
        <p:nvSpPr>
          <p:cNvPr id="167938" name="Content Placeholder 2"/>
          <p:cNvSpPr>
            <a:spLocks noGrp="1"/>
          </p:cNvSpPr>
          <p:nvPr>
            <p:ph idx="1"/>
          </p:nvPr>
        </p:nvSpPr>
        <p:spPr/>
        <p:txBody>
          <a:bodyPr/>
          <a:lstStyle/>
          <a:p>
            <a:pPr eaLnBrk="1" hangingPunct="1">
              <a:lnSpc>
                <a:spcPct val="90000"/>
              </a:lnSpc>
            </a:pPr>
            <a:r>
              <a:rPr lang="en-US" dirty="0" smtClean="0"/>
              <a:t>Alternate linguistic form (RDA 6.2.3.4)</a:t>
            </a:r>
          </a:p>
          <a:p>
            <a:pPr lvl="1" eaLnBrk="1" hangingPunct="1">
              <a:lnSpc>
                <a:spcPct val="90000"/>
              </a:lnSpc>
            </a:pPr>
            <a:r>
              <a:rPr lang="en-US" dirty="0" smtClean="0"/>
              <a:t>Language</a:t>
            </a:r>
          </a:p>
          <a:p>
            <a:pPr marL="914400" lvl="2" indent="0" eaLnBrk="1" hangingPunct="1">
              <a:lnSpc>
                <a:spcPct val="90000"/>
              </a:lnSpc>
              <a:buFont typeface="Arial" charset="0"/>
              <a:buNone/>
            </a:pPr>
            <a:r>
              <a:rPr lang="es-ES" dirty="0" err="1" smtClean="0">
                <a:solidFill>
                  <a:srgbClr val="0070C0"/>
                </a:solidFill>
              </a:rPr>
              <a:t>Annual</a:t>
            </a:r>
            <a:r>
              <a:rPr lang="es-ES" dirty="0" smtClean="0">
                <a:solidFill>
                  <a:srgbClr val="0070C0"/>
                </a:solidFill>
              </a:rPr>
              <a:t> </a:t>
            </a:r>
            <a:r>
              <a:rPr lang="es-ES" dirty="0" err="1" smtClean="0">
                <a:solidFill>
                  <a:srgbClr val="0070C0"/>
                </a:solidFill>
              </a:rPr>
              <a:t>report</a:t>
            </a:r>
            <a:r>
              <a:rPr lang="es-ES" dirty="0" smtClean="0">
                <a:solidFill>
                  <a:srgbClr val="0070C0"/>
                </a:solidFill>
              </a:rPr>
              <a:t> and </a:t>
            </a:r>
            <a:r>
              <a:rPr lang="es-ES" dirty="0" err="1" smtClean="0">
                <a:solidFill>
                  <a:srgbClr val="0070C0"/>
                </a:solidFill>
              </a:rPr>
              <a:t>accounts</a:t>
            </a:r>
            <a:r>
              <a:rPr lang="es-ES" dirty="0" smtClean="0">
                <a:solidFill>
                  <a:srgbClr val="0070C0"/>
                </a:solidFill>
              </a:rPr>
              <a:t> </a:t>
            </a:r>
            <a:r>
              <a:rPr lang="es-ES" i="1" dirty="0" smtClean="0"/>
              <a:t>vs.</a:t>
            </a:r>
            <a:r>
              <a:rPr lang="es-ES" dirty="0" smtClean="0"/>
              <a:t> </a:t>
            </a:r>
            <a:r>
              <a:rPr lang="es-ES" dirty="0" smtClean="0">
                <a:solidFill>
                  <a:srgbClr val="0070C0"/>
                </a:solidFill>
              </a:rPr>
              <a:t>Informe y memoria</a:t>
            </a:r>
            <a:endParaRPr lang="en-US" dirty="0" smtClean="0">
              <a:solidFill>
                <a:srgbClr val="0070C0"/>
              </a:solidFill>
            </a:endParaRPr>
          </a:p>
          <a:p>
            <a:pPr lvl="1" eaLnBrk="1" hangingPunct="1">
              <a:lnSpc>
                <a:spcPct val="90000"/>
              </a:lnSpc>
            </a:pPr>
            <a:r>
              <a:rPr lang="en-US" dirty="0" smtClean="0"/>
              <a:t>Script</a:t>
            </a:r>
          </a:p>
          <a:p>
            <a:pPr marL="914400" lvl="2" indent="0" eaLnBrk="1" hangingPunct="1">
              <a:lnSpc>
                <a:spcPct val="90000"/>
              </a:lnSpc>
              <a:buNone/>
            </a:pPr>
            <a:r>
              <a:rPr lang="el-GR" dirty="0" smtClean="0"/>
              <a:t> </a:t>
            </a:r>
            <a:r>
              <a:rPr lang="ar-AE" dirty="0">
                <a:solidFill>
                  <a:srgbClr val="0070C0"/>
                </a:solidFill>
              </a:rPr>
              <a:t>ادبيات مقاومت</a:t>
            </a:r>
            <a:r>
              <a:rPr lang="en-US" dirty="0" smtClean="0">
                <a:solidFill>
                  <a:srgbClr val="0070C0"/>
                </a:solidFill>
              </a:rPr>
              <a:t> </a:t>
            </a:r>
            <a:r>
              <a:rPr lang="en-US" altLang="ja-JP" i="1" dirty="0" smtClean="0"/>
              <a:t>vs.</a:t>
            </a:r>
            <a:r>
              <a:rPr lang="en-US" altLang="ja-JP" dirty="0" smtClean="0"/>
              <a:t> </a:t>
            </a:r>
            <a:r>
              <a:rPr lang="en-US" altLang="ja-JP" dirty="0" err="1">
                <a:solidFill>
                  <a:srgbClr val="0070C0"/>
                </a:solidFill>
              </a:rPr>
              <a:t>Adabīyāt-i</a:t>
            </a:r>
            <a:r>
              <a:rPr lang="en-US" altLang="ja-JP" dirty="0">
                <a:solidFill>
                  <a:srgbClr val="0070C0"/>
                </a:solidFill>
              </a:rPr>
              <a:t> </a:t>
            </a:r>
            <a:r>
              <a:rPr lang="en-US" altLang="ja-JP" dirty="0" err="1">
                <a:solidFill>
                  <a:srgbClr val="0070C0"/>
                </a:solidFill>
              </a:rPr>
              <a:t>muqāvimat</a:t>
            </a:r>
            <a:endParaRPr lang="en-US" dirty="0" smtClean="0">
              <a:solidFill>
                <a:srgbClr val="0070C0"/>
              </a:solidFill>
            </a:endParaRPr>
          </a:p>
          <a:p>
            <a:pPr lvl="1" eaLnBrk="1" hangingPunct="1">
              <a:lnSpc>
                <a:spcPct val="90000"/>
              </a:lnSpc>
            </a:pPr>
            <a:r>
              <a:rPr lang="en-US" dirty="0" smtClean="0"/>
              <a:t>Spelling</a:t>
            </a:r>
          </a:p>
          <a:p>
            <a:pPr marL="914400" lvl="2" indent="0" eaLnBrk="1" hangingPunct="1">
              <a:lnSpc>
                <a:spcPct val="90000"/>
              </a:lnSpc>
              <a:buNone/>
            </a:pPr>
            <a:r>
              <a:rPr lang="en-US" dirty="0" err="1">
                <a:solidFill>
                  <a:srgbClr val="0070C0"/>
                </a:solidFill>
              </a:rPr>
              <a:t>Colour</a:t>
            </a:r>
            <a:r>
              <a:rPr lang="en-US" dirty="0">
                <a:solidFill>
                  <a:srgbClr val="0070C0"/>
                </a:solidFill>
              </a:rPr>
              <a:t> of classics</a:t>
            </a:r>
            <a:r>
              <a:rPr lang="en-US" dirty="0" smtClean="0"/>
              <a:t> </a:t>
            </a:r>
            <a:r>
              <a:rPr lang="en-US" i="1" dirty="0" smtClean="0"/>
              <a:t>vs.</a:t>
            </a:r>
            <a:r>
              <a:rPr lang="en-US" dirty="0" smtClean="0"/>
              <a:t> </a:t>
            </a:r>
            <a:r>
              <a:rPr lang="en-US" dirty="0">
                <a:solidFill>
                  <a:srgbClr val="0070C0"/>
                </a:solidFill>
              </a:rPr>
              <a:t>Color of classics</a:t>
            </a:r>
            <a:endParaRPr lang="en-US" dirty="0" smtClean="0">
              <a:solidFill>
                <a:srgbClr val="0070C0"/>
              </a:solidFill>
            </a:endParaRPr>
          </a:p>
          <a:p>
            <a:pPr lvl="1" eaLnBrk="1" hangingPunct="1">
              <a:lnSpc>
                <a:spcPct val="90000"/>
              </a:lnSpc>
            </a:pPr>
            <a:r>
              <a:rPr lang="en-US" dirty="0" smtClean="0"/>
              <a:t>Transliteration</a:t>
            </a:r>
          </a:p>
          <a:p>
            <a:pPr marL="914400" lvl="2" indent="0" eaLnBrk="1" hangingPunct="1">
              <a:lnSpc>
                <a:spcPct val="90000"/>
              </a:lnSpc>
              <a:buNone/>
            </a:pPr>
            <a:r>
              <a:rPr lang="en-US" dirty="0">
                <a:solidFill>
                  <a:srgbClr val="0070C0"/>
                </a:solidFill>
              </a:rPr>
              <a:t>Da </a:t>
            </a:r>
            <a:r>
              <a:rPr lang="en-US" dirty="0" err="1">
                <a:solidFill>
                  <a:srgbClr val="0070C0"/>
                </a:solidFill>
              </a:rPr>
              <a:t>shi</a:t>
            </a:r>
            <a:r>
              <a:rPr lang="en-US" dirty="0">
                <a:solidFill>
                  <a:srgbClr val="0070C0"/>
                </a:solidFill>
              </a:rPr>
              <a:t> </a:t>
            </a:r>
            <a:r>
              <a:rPr lang="en-US" dirty="0" err="1">
                <a:solidFill>
                  <a:srgbClr val="0070C0"/>
                </a:solidFill>
              </a:rPr>
              <a:t>ming</a:t>
            </a:r>
            <a:r>
              <a:rPr lang="en-US" dirty="0">
                <a:solidFill>
                  <a:srgbClr val="0070C0"/>
                </a:solidFill>
              </a:rPr>
              <a:t> </a:t>
            </a:r>
            <a:r>
              <a:rPr lang="en-US" dirty="0" err="1">
                <a:solidFill>
                  <a:srgbClr val="0070C0"/>
                </a:solidFill>
              </a:rPr>
              <a:t>zuo</a:t>
            </a:r>
            <a:r>
              <a:rPr lang="en-US" dirty="0">
                <a:solidFill>
                  <a:srgbClr val="0070C0"/>
                </a:solidFill>
              </a:rPr>
              <a:t> fang </a:t>
            </a:r>
            <a:r>
              <a:rPr lang="en-US" i="1" dirty="0" smtClean="0"/>
              <a:t>vs.</a:t>
            </a:r>
            <a:r>
              <a:rPr lang="en-US" dirty="0" smtClean="0"/>
              <a:t> </a:t>
            </a:r>
            <a:r>
              <a:rPr lang="en-US" dirty="0">
                <a:solidFill>
                  <a:srgbClr val="0070C0"/>
                </a:solidFill>
              </a:rPr>
              <a:t>Ta shih </a:t>
            </a:r>
            <a:r>
              <a:rPr lang="en-US" dirty="0" err="1">
                <a:solidFill>
                  <a:srgbClr val="0070C0"/>
                </a:solidFill>
              </a:rPr>
              <a:t>ming</a:t>
            </a:r>
            <a:r>
              <a:rPr lang="en-US" dirty="0">
                <a:solidFill>
                  <a:srgbClr val="0070C0"/>
                </a:solidFill>
              </a:rPr>
              <a:t> </a:t>
            </a:r>
            <a:r>
              <a:rPr lang="en-US" dirty="0" err="1">
                <a:solidFill>
                  <a:srgbClr val="0070C0"/>
                </a:solidFill>
              </a:rPr>
              <a:t>tso</a:t>
            </a:r>
            <a:r>
              <a:rPr lang="en-US" dirty="0">
                <a:solidFill>
                  <a:srgbClr val="0070C0"/>
                </a:solidFill>
              </a:rPr>
              <a:t> fang </a:t>
            </a:r>
            <a:r>
              <a:rPr lang="en-US" dirty="0" smtClean="0"/>
              <a:t>[Pinyin vs. Wade Giles transliterations of </a:t>
            </a:r>
            <a:r>
              <a:rPr lang="ja-JP" altLang="en-US" dirty="0" smtClean="0">
                <a:solidFill>
                  <a:srgbClr val="0070C0"/>
                </a:solidFill>
              </a:rPr>
              <a:t>大</a:t>
            </a:r>
            <a:r>
              <a:rPr lang="ja-JP" altLang="en-US" dirty="0">
                <a:solidFill>
                  <a:srgbClr val="0070C0"/>
                </a:solidFill>
              </a:rPr>
              <a:t>師名作坊</a:t>
            </a:r>
            <a:r>
              <a:rPr lang="en-US" altLang="ja-JP" dirty="0" smtClean="0"/>
              <a:t>]</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F0C5BD9-81DD-451B-BA50-DE8700F8E550}" type="slidenum">
              <a:rPr lang="en-US"/>
              <a:pPr>
                <a:defRPr/>
              </a:pPr>
              <a:t>100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pPr eaLnBrk="1" hangingPunct="1"/>
            <a:r>
              <a:rPr lang="en-US" dirty="0" smtClean="0"/>
              <a:t>Variant Titles</a:t>
            </a:r>
          </a:p>
        </p:txBody>
      </p:sp>
      <p:sp>
        <p:nvSpPr>
          <p:cNvPr id="169986" name="Content Placeholder 2"/>
          <p:cNvSpPr>
            <a:spLocks noGrp="1"/>
          </p:cNvSpPr>
          <p:nvPr>
            <p:ph idx="1"/>
          </p:nvPr>
        </p:nvSpPr>
        <p:spPr/>
        <p:txBody>
          <a:bodyPr/>
          <a:lstStyle/>
          <a:p>
            <a:pPr eaLnBrk="1" hangingPunct="1"/>
            <a:r>
              <a:rPr lang="en-US" sz="2800" dirty="0" smtClean="0"/>
              <a:t>Other variants (RDA 6.2.3.5; inferred from examples)</a:t>
            </a:r>
          </a:p>
          <a:p>
            <a:pPr lvl="1" eaLnBrk="1" hangingPunct="1"/>
            <a:r>
              <a:rPr lang="en-US" sz="2400" dirty="0" smtClean="0"/>
              <a:t>Introductory word or phrase</a:t>
            </a:r>
          </a:p>
          <a:p>
            <a:pPr marL="914400" lvl="2" indent="0" eaLnBrk="1" hangingPunct="1">
              <a:buNone/>
            </a:pPr>
            <a:r>
              <a:rPr lang="en-US" sz="2000" dirty="0" smtClean="0">
                <a:solidFill>
                  <a:srgbClr val="0070C0"/>
                </a:solidFill>
              </a:rPr>
              <a:t>Agave </a:t>
            </a:r>
            <a:r>
              <a:rPr lang="en-US" sz="2000" dirty="0" smtClean="0"/>
              <a:t>vs. </a:t>
            </a:r>
            <a:r>
              <a:rPr lang="en-US" sz="2000" dirty="0" err="1">
                <a:solidFill>
                  <a:srgbClr val="0070C0"/>
                </a:solidFill>
              </a:rPr>
              <a:t>Colección</a:t>
            </a:r>
            <a:r>
              <a:rPr lang="en-US" sz="2000" dirty="0">
                <a:solidFill>
                  <a:srgbClr val="0070C0"/>
                </a:solidFill>
              </a:rPr>
              <a:t> </a:t>
            </a:r>
            <a:r>
              <a:rPr lang="en-US" sz="2000" dirty="0" smtClean="0">
                <a:solidFill>
                  <a:srgbClr val="0070C0"/>
                </a:solidFill>
              </a:rPr>
              <a:t>Agave</a:t>
            </a:r>
          </a:p>
          <a:p>
            <a:pPr marL="914400" lvl="2" indent="0" eaLnBrk="1" hangingPunct="1">
              <a:buNone/>
            </a:pPr>
            <a:r>
              <a:rPr lang="en-US" sz="2000" dirty="0" err="1" smtClean="0">
                <a:solidFill>
                  <a:srgbClr val="0070C0"/>
                </a:solidFill>
              </a:rPr>
              <a:t>Ashgate’s</a:t>
            </a:r>
            <a:r>
              <a:rPr lang="en-US" sz="2000" dirty="0" smtClean="0">
                <a:solidFill>
                  <a:srgbClr val="0070C0"/>
                </a:solidFill>
              </a:rPr>
              <a:t> </a:t>
            </a:r>
            <a:r>
              <a:rPr lang="en-US" sz="2000" dirty="0">
                <a:solidFill>
                  <a:srgbClr val="0070C0"/>
                </a:solidFill>
              </a:rPr>
              <a:t>geographies of health series </a:t>
            </a:r>
            <a:r>
              <a:rPr lang="en-US" sz="2000" dirty="0"/>
              <a:t>vs.</a:t>
            </a:r>
            <a:r>
              <a:rPr lang="en-US" sz="2000" dirty="0">
                <a:solidFill>
                  <a:srgbClr val="0070C0"/>
                </a:solidFill>
              </a:rPr>
              <a:t> </a:t>
            </a:r>
            <a:r>
              <a:rPr lang="en-US" sz="2000" dirty="0" smtClean="0">
                <a:solidFill>
                  <a:srgbClr val="0070C0"/>
                </a:solidFill>
              </a:rPr>
              <a:t>Geographies </a:t>
            </a:r>
            <a:r>
              <a:rPr lang="en-US" sz="2000" dirty="0">
                <a:solidFill>
                  <a:srgbClr val="0070C0"/>
                </a:solidFill>
              </a:rPr>
              <a:t>of health series </a:t>
            </a:r>
            <a:endParaRPr lang="en-US" sz="2000" dirty="0" smtClean="0">
              <a:solidFill>
                <a:srgbClr val="0070C0"/>
              </a:solidFill>
            </a:endParaRPr>
          </a:p>
          <a:p>
            <a:pPr lvl="1" eaLnBrk="1" hangingPunct="1"/>
            <a:r>
              <a:rPr lang="en-US" sz="2400" dirty="0" smtClean="0"/>
              <a:t>Title of larger work. Title of part</a:t>
            </a:r>
          </a:p>
          <a:p>
            <a:pPr marL="914400" lvl="2" indent="0" eaLnBrk="1" hangingPunct="1">
              <a:buNone/>
            </a:pPr>
            <a:r>
              <a:rPr lang="en-US" sz="2000" dirty="0">
                <a:solidFill>
                  <a:srgbClr val="0070C0"/>
                </a:solidFill>
              </a:rPr>
              <a:t>Guides to the sources for the history of the nations. </a:t>
            </a:r>
            <a:r>
              <a:rPr lang="en-US" sz="2000" dirty="0" smtClean="0">
                <a:solidFill>
                  <a:srgbClr val="0070C0"/>
                </a:solidFill>
              </a:rPr>
              <a:t>3rd </a:t>
            </a:r>
            <a:r>
              <a:rPr lang="en-US" sz="2000" dirty="0">
                <a:solidFill>
                  <a:srgbClr val="0070C0"/>
                </a:solidFill>
              </a:rPr>
              <a:t>series, </a:t>
            </a:r>
            <a:r>
              <a:rPr lang="en-US" sz="2000" dirty="0" smtClean="0">
                <a:solidFill>
                  <a:srgbClr val="0070C0"/>
                </a:solidFill>
              </a:rPr>
              <a:t>North </a:t>
            </a:r>
            <a:r>
              <a:rPr lang="en-US" sz="2000" dirty="0">
                <a:solidFill>
                  <a:srgbClr val="0070C0"/>
                </a:solidFill>
              </a:rPr>
              <a:t>Africa, Asia and Oceania </a:t>
            </a:r>
            <a:r>
              <a:rPr lang="en-US" sz="2000" dirty="0" smtClean="0"/>
              <a:t>vs. </a:t>
            </a:r>
            <a:r>
              <a:rPr lang="en-US" sz="2000" dirty="0" smtClean="0">
                <a:solidFill>
                  <a:srgbClr val="0070C0"/>
                </a:solidFill>
              </a:rPr>
              <a:t>North </a:t>
            </a:r>
            <a:r>
              <a:rPr lang="en-US" sz="2000" dirty="0">
                <a:solidFill>
                  <a:srgbClr val="0070C0"/>
                </a:solidFill>
              </a:rPr>
              <a:t>Africa, Asia and Oceania</a:t>
            </a:r>
            <a:endParaRPr lang="en-US" sz="2000" dirty="0" smtClean="0">
              <a:solidFill>
                <a:srgbClr val="0070C0"/>
              </a:solidFill>
            </a:endParaRPr>
          </a:p>
          <a:p>
            <a:pPr lvl="1" eaLnBrk="1" hangingPunct="1"/>
            <a:r>
              <a:rPr lang="en-US" sz="2400" dirty="0" smtClean="0"/>
              <a:t>Numbers vs. words</a:t>
            </a:r>
          </a:p>
          <a:p>
            <a:pPr marL="914400" lvl="2" indent="0" eaLnBrk="1" hangingPunct="1">
              <a:buNone/>
            </a:pPr>
            <a:r>
              <a:rPr lang="en-US" sz="2000" dirty="0" smtClean="0">
                <a:solidFill>
                  <a:srgbClr val="0070C0"/>
                </a:solidFill>
              </a:rPr>
              <a:t>One </a:t>
            </a:r>
            <a:r>
              <a:rPr lang="en-US" sz="2000" dirty="0">
                <a:solidFill>
                  <a:srgbClr val="0070C0"/>
                </a:solidFill>
              </a:rPr>
              <a:t>hundred places series </a:t>
            </a:r>
            <a:r>
              <a:rPr lang="en-US" sz="2000" i="1" dirty="0" smtClean="0"/>
              <a:t>vs. </a:t>
            </a:r>
            <a:r>
              <a:rPr lang="en-US" sz="2000" dirty="0">
                <a:solidFill>
                  <a:srgbClr val="0070C0"/>
                </a:solidFill>
              </a:rPr>
              <a:t>100 places series</a:t>
            </a:r>
            <a:endParaRPr lang="en-US" sz="2000" dirty="0" smtClean="0">
              <a:solidFill>
                <a:srgbClr val="0070C0"/>
              </a:solidFill>
            </a:endParaRP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E010E8-B424-435E-8110-D4E6A58ED1AA}" type="slidenum">
              <a:rPr lang="en-US"/>
              <a:pPr>
                <a:defRPr/>
              </a:pPr>
              <a:t>101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eaLnBrk="1" hangingPunct="1"/>
            <a:r>
              <a:rPr lang="en-US" dirty="0" smtClean="0"/>
              <a:t>Recording a Variant Title (MARC)</a:t>
            </a:r>
          </a:p>
        </p:txBody>
      </p:sp>
      <p:sp>
        <p:nvSpPr>
          <p:cNvPr id="172034" name="Content Placeholder 2"/>
          <p:cNvSpPr>
            <a:spLocks noGrp="1"/>
          </p:cNvSpPr>
          <p:nvPr>
            <p:ph idx="1"/>
          </p:nvPr>
        </p:nvSpPr>
        <p:spPr/>
        <p:txBody>
          <a:bodyPr/>
          <a:lstStyle/>
          <a:p>
            <a:pPr eaLnBrk="1" hangingPunct="1"/>
            <a:r>
              <a:rPr lang="en-US" sz="2800" dirty="0" smtClean="0"/>
              <a:t>Like the Preferred Title element, the Variant Title element (RDA 6.2.3) does not have a discrete place in MARC. It can only be recorded as part of the variant access point for the work.</a:t>
            </a:r>
          </a:p>
          <a:p>
            <a:pPr eaLnBrk="1" hangingPunct="1"/>
            <a:r>
              <a:rPr lang="en-US" sz="2800" dirty="0" smtClean="0"/>
              <a:t>Record in the MARC authorities format 4XX field, indicators as appropriate to the field</a:t>
            </a:r>
          </a:p>
          <a:p>
            <a:pPr eaLnBrk="1" hangingPunct="1"/>
            <a:r>
              <a:rPr lang="en-US" sz="2800" dirty="0" smtClean="0"/>
              <a:t>Record the variant title in subfield $t (400, 410, 411) or subfield $a (430). Other subfields may be appropriate</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8B770CD1-09EC-496B-8124-117ADEDFD57C}" type="slidenum">
              <a:rPr lang="en-US"/>
              <a:pPr>
                <a:defRPr/>
              </a:pPr>
              <a:t>102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p:txBody>
          <a:bodyPr/>
          <a:lstStyle/>
          <a:p>
            <a:pPr eaLnBrk="1" hangingPunct="1"/>
            <a:r>
              <a:rPr lang="en-US" dirty="0" smtClean="0"/>
              <a:t>Variant Title (MARC examples)</a:t>
            </a:r>
          </a:p>
        </p:txBody>
      </p:sp>
      <p:sp>
        <p:nvSpPr>
          <p:cNvPr id="174082" name="Content Placeholder 2"/>
          <p:cNvSpPr>
            <a:spLocks noGrp="1"/>
          </p:cNvSpPr>
          <p:nvPr>
            <p:ph idx="1"/>
          </p:nvPr>
        </p:nvSpPr>
        <p:spPr>
          <a:xfrm>
            <a:off x="457200" y="1524000"/>
            <a:ext cx="8229600" cy="4800600"/>
          </a:xfrm>
        </p:spPr>
        <p:txBody>
          <a:bodyPr/>
          <a:lstStyle/>
          <a:p>
            <a:pPr marL="0" indent="0" eaLnBrk="1" hangingPunct="1">
              <a:buFont typeface="Arial" charset="0"/>
              <a:buNone/>
            </a:pPr>
            <a:r>
              <a:rPr lang="en-US" sz="2800" dirty="0" smtClean="0"/>
              <a:t>The variant title is bolded in each example</a:t>
            </a:r>
          </a:p>
          <a:p>
            <a:pPr marL="1377950" lvl="2" indent="-909638" eaLnBrk="1" hangingPunct="1">
              <a:lnSpc>
                <a:spcPct val="90000"/>
              </a:lnSpc>
              <a:buNone/>
            </a:pPr>
            <a:r>
              <a:rPr lang="en-US" dirty="0" smtClean="0"/>
              <a:t>400 </a:t>
            </a:r>
            <a:r>
              <a:rPr lang="en-US" dirty="0"/>
              <a:t>1_	Austen, Jane, $d 1775-1817. $t </a:t>
            </a:r>
            <a:r>
              <a:rPr lang="en-US" b="1" dirty="0"/>
              <a:t>Classic Jane </a:t>
            </a:r>
            <a:r>
              <a:rPr lang="en-US" b="1" dirty="0" smtClean="0"/>
              <a:t>Austen</a:t>
            </a:r>
            <a:endParaRPr lang="en-US" dirty="0"/>
          </a:p>
          <a:p>
            <a:pPr marL="1377950" lvl="2" indent="-909638" eaLnBrk="1" hangingPunct="1">
              <a:lnSpc>
                <a:spcPct val="90000"/>
              </a:lnSpc>
              <a:buNone/>
            </a:pPr>
            <a:r>
              <a:rPr lang="es-ES" dirty="0" smtClean="0"/>
              <a:t>410 </a:t>
            </a:r>
            <a:r>
              <a:rPr lang="es-ES" dirty="0"/>
              <a:t>1_	Hong Kong. $t </a:t>
            </a:r>
            <a:r>
              <a:rPr lang="es-ES" b="1" dirty="0" err="1"/>
              <a:t>Annual</a:t>
            </a:r>
            <a:r>
              <a:rPr lang="es-ES" b="1" dirty="0"/>
              <a:t> </a:t>
            </a:r>
            <a:r>
              <a:rPr lang="es-ES" b="1" dirty="0" err="1"/>
              <a:t>departmental</a:t>
            </a:r>
            <a:r>
              <a:rPr lang="es-ES" b="1" dirty="0"/>
              <a:t> </a:t>
            </a:r>
            <a:r>
              <a:rPr lang="es-ES" b="1" dirty="0" err="1" smtClean="0"/>
              <a:t>report</a:t>
            </a:r>
            <a:endParaRPr lang="es-ES" b="1" dirty="0"/>
          </a:p>
          <a:p>
            <a:pPr marL="1377950" lvl="2" indent="-909638" eaLnBrk="1" hangingPunct="1">
              <a:lnSpc>
                <a:spcPct val="90000"/>
              </a:lnSpc>
              <a:buNone/>
            </a:pPr>
            <a:r>
              <a:rPr lang="en-US" dirty="0"/>
              <a:t>4</a:t>
            </a:r>
            <a:r>
              <a:rPr lang="en-US" dirty="0" smtClean="0"/>
              <a:t>30 </a:t>
            </a:r>
            <a:r>
              <a:rPr lang="en-US" dirty="0"/>
              <a:t>_0	</a:t>
            </a:r>
            <a:r>
              <a:rPr lang="en-US" b="1" dirty="0" smtClean="0"/>
              <a:t>Neuroscience </a:t>
            </a:r>
            <a:r>
              <a:rPr lang="en-US" b="1" dirty="0"/>
              <a:t>and respiration</a:t>
            </a:r>
          </a:p>
          <a:p>
            <a:pPr marL="1377950" lvl="2" indent="-909638" eaLnBrk="1" hangingPunct="1">
              <a:lnSpc>
                <a:spcPct val="90000"/>
              </a:lnSpc>
              <a:buNone/>
            </a:pPr>
            <a:r>
              <a:rPr lang="en-US" dirty="0" smtClean="0"/>
              <a:t>430 </a:t>
            </a:r>
            <a:r>
              <a:rPr lang="en-US" dirty="0"/>
              <a:t>_0	</a:t>
            </a:r>
            <a:r>
              <a:rPr lang="en-US" b="1" dirty="0" smtClean="0"/>
              <a:t>Active </a:t>
            </a:r>
            <a:r>
              <a:rPr lang="en-US" b="1" dirty="0"/>
              <a:t>transportation and demand management analysis brief</a:t>
            </a:r>
          </a:p>
          <a:p>
            <a:pPr marL="1377950" lvl="2" indent="-909638" eaLnBrk="1" hangingPunct="1">
              <a:lnSpc>
                <a:spcPct val="90000"/>
              </a:lnSpc>
              <a:buNone/>
            </a:pPr>
            <a:r>
              <a:rPr lang="en-US" dirty="0" smtClean="0"/>
              <a:t>430 </a:t>
            </a:r>
            <a:r>
              <a:rPr lang="en-US" dirty="0"/>
              <a:t>_0	</a:t>
            </a:r>
            <a:r>
              <a:rPr lang="en-US" b="1" dirty="0" err="1" smtClean="0"/>
              <a:t>Westslavische</a:t>
            </a:r>
            <a:r>
              <a:rPr lang="en-US" b="1" dirty="0" smtClean="0"/>
              <a:t> </a:t>
            </a:r>
            <a:r>
              <a:rPr lang="en-US" b="1" dirty="0" err="1"/>
              <a:t>Beiträge</a:t>
            </a:r>
            <a:endParaRPr lang="en-US" b="1" dirty="0"/>
          </a:p>
          <a:p>
            <a:pPr marL="1377950" lvl="2" indent="-909638" eaLnBrk="1" hangingPunct="1">
              <a:lnSpc>
                <a:spcPct val="90000"/>
              </a:lnSpc>
              <a:buNone/>
            </a:pPr>
            <a:r>
              <a:rPr lang="en-US" dirty="0" smtClean="0"/>
              <a:t>430 _0	</a:t>
            </a:r>
            <a:r>
              <a:rPr lang="en-US" b="1" dirty="0" smtClean="0"/>
              <a:t>Factsheets</a:t>
            </a:r>
            <a:r>
              <a:rPr lang="en-US" dirty="0" smtClean="0"/>
              <a:t> (United States. Environmental Protection Agency)</a:t>
            </a:r>
            <a:r>
              <a:rPr lang="en-US" sz="2800" dirty="0"/>
              <a:t> </a:t>
            </a:r>
            <a:endParaRPr lang="en-US" sz="2800" dirty="0" smtClean="0"/>
          </a:p>
          <a:p>
            <a:pPr marL="1377950" lvl="2" indent="-909638" eaLnBrk="1" hangingPunct="1">
              <a:lnSpc>
                <a:spcPct val="90000"/>
              </a:lnSpc>
              <a:buNone/>
            </a:pPr>
            <a:r>
              <a:rPr lang="en-US" dirty="0" smtClean="0"/>
              <a:t>430 </a:t>
            </a:r>
            <a:r>
              <a:rPr lang="en-US" dirty="0"/>
              <a:t>_0	</a:t>
            </a:r>
            <a:r>
              <a:rPr lang="en-US" b="1" dirty="0" smtClean="0"/>
              <a:t>Fact sheets</a:t>
            </a:r>
            <a:r>
              <a:rPr lang="en-US" dirty="0" smtClean="0"/>
              <a:t> </a:t>
            </a:r>
            <a:r>
              <a:rPr lang="en-US" dirty="0"/>
              <a:t>(United States. Environmental Protection Agency</a:t>
            </a:r>
            <a:r>
              <a:rPr lang="en-US" dirty="0" smtClean="0"/>
              <a:t>)</a:t>
            </a:r>
            <a:endParaRPr lang="en-US" sz="2600"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FC266EE4-1737-4D42-BC29-07CFE9E06500}" type="slidenum">
              <a:rPr lang="en-US"/>
              <a:pPr>
                <a:defRPr/>
              </a:pPr>
              <a:t>103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Title</a:t>
            </a:r>
            <a:endParaRPr lang="en-US" dirty="0"/>
          </a:p>
        </p:txBody>
      </p:sp>
      <p:sp>
        <p:nvSpPr>
          <p:cNvPr id="3" name="Content Placeholder 2"/>
          <p:cNvSpPr>
            <a:spLocks noGrp="1"/>
          </p:cNvSpPr>
          <p:nvPr>
            <p:ph idx="1"/>
          </p:nvPr>
        </p:nvSpPr>
        <p:spPr/>
        <p:txBody>
          <a:bodyPr/>
          <a:lstStyle/>
          <a:p>
            <a:r>
              <a:rPr lang="en-US" dirty="0" smtClean="0"/>
              <a:t>For more details on variant title, see PCC Series training manual, Session 7 (Variant </a:t>
            </a:r>
            <a:r>
              <a:rPr lang="en-US" dirty="0"/>
              <a:t>A</a:t>
            </a:r>
            <a:r>
              <a:rPr lang="en-US" dirty="0" smtClean="0"/>
              <a:t>ccess Points)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104</a:t>
            </a:fld>
            <a:endParaRPr lang="en-US"/>
          </a:p>
        </p:txBody>
      </p:sp>
    </p:spTree>
    <p:extLst>
      <p:ext uri="{BB962C8B-B14F-4D97-AF65-F5344CB8AC3E}">
        <p14:creationId xmlns:p14="http://schemas.microsoft.com/office/powerpoint/2010/main" val="324743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Variant Title</a:t>
            </a:r>
          </a:p>
        </p:txBody>
      </p:sp>
      <p:sp>
        <p:nvSpPr>
          <p:cNvPr id="92162" name="Content Placeholder 2"/>
          <p:cNvSpPr>
            <a:spLocks noGrp="1"/>
          </p:cNvSpPr>
          <p:nvPr>
            <p:ph idx="1"/>
          </p:nvPr>
        </p:nvSpPr>
        <p:spPr>
          <a:xfrm>
            <a:off x="2798976" y="1447800"/>
            <a:ext cx="5659224" cy="1828800"/>
          </a:xfrm>
        </p:spPr>
        <p:txBody>
          <a:bodyPr/>
          <a:lstStyle/>
          <a:p>
            <a:pPr eaLnBrk="1" hangingPunct="1"/>
            <a:r>
              <a:rPr lang="en-US" sz="2400" dirty="0"/>
              <a:t>Open your work form for this series in OCLC</a:t>
            </a:r>
          </a:p>
          <a:p>
            <a:pPr eaLnBrk="1" hangingPunct="1"/>
            <a:r>
              <a:rPr lang="en-US" sz="2400" dirty="0"/>
              <a:t>Record the </a:t>
            </a:r>
            <a:r>
              <a:rPr lang="en-US" sz="2400" dirty="0" smtClean="0"/>
              <a:t>variant title in subfield $t of the 400 field (we’ll add the author later)</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105</a:t>
            </a:fld>
            <a:endParaRPr lang="en-US"/>
          </a:p>
        </p:txBody>
      </p:sp>
      <p:pic>
        <p:nvPicPr>
          <p:cNvPr id="10" name="Picture 9"/>
          <p:cNvPicPr>
            <a:picLocks noChangeAspect="1"/>
          </p:cNvPicPr>
          <p:nvPr/>
        </p:nvPicPr>
        <p:blipFill>
          <a:blip r:embed="rId3"/>
          <a:stretch>
            <a:fillRect/>
          </a:stretch>
        </p:blipFill>
        <p:spPr>
          <a:xfrm>
            <a:off x="2249568" y="3429000"/>
            <a:ext cx="4837032" cy="3227161"/>
          </a:xfrm>
          <a:prstGeom prst="rect">
            <a:avLst/>
          </a:prstGeom>
          <a:ln>
            <a:solidFill>
              <a:schemeClr val="bg1"/>
            </a:solidFill>
          </a:ln>
        </p:spPr>
      </p:pic>
      <p:pic>
        <p:nvPicPr>
          <p:cNvPr id="11" name="Content Placeholder 5"/>
          <p:cNvPicPr>
            <a:picLocks noChangeAspect="1"/>
          </p:cNvPicPr>
          <p:nvPr/>
        </p:nvPicPr>
        <p:blipFill>
          <a:blip r:embed="rId4"/>
          <a:stretch>
            <a:fillRect/>
          </a:stretch>
        </p:blipFill>
        <p:spPr bwMode="auto">
          <a:xfrm>
            <a:off x="176160" y="1752600"/>
            <a:ext cx="2470416" cy="3592833"/>
          </a:xfrm>
          <a:prstGeom prst="rect">
            <a:avLst/>
          </a:prstGeom>
          <a:noFill/>
          <a:ln w="9525">
            <a:solidFill>
              <a:schemeClr val="tx1"/>
            </a:solidFill>
            <a:miter lim="800000"/>
            <a:headEnd/>
            <a:tailEnd/>
          </a:ln>
        </p:spPr>
      </p:pic>
      <p:sp>
        <p:nvSpPr>
          <p:cNvPr id="12" name="Oval 11"/>
          <p:cNvSpPr/>
          <p:nvPr/>
        </p:nvSpPr>
        <p:spPr>
          <a:xfrm>
            <a:off x="573168" y="3581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736924" y="34290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54465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Variant Title</a:t>
            </a:r>
          </a:p>
        </p:txBody>
      </p:sp>
      <p:sp>
        <p:nvSpPr>
          <p:cNvPr id="92162" name="Content Placeholder 2"/>
          <p:cNvSpPr>
            <a:spLocks noGrp="1"/>
          </p:cNvSpPr>
          <p:nvPr>
            <p:ph idx="1"/>
          </p:nvPr>
        </p:nvSpPr>
        <p:spPr>
          <a:xfrm>
            <a:off x="3048000" y="2133601"/>
            <a:ext cx="5029200" cy="761999"/>
          </a:xfrm>
        </p:spPr>
        <p:txBody>
          <a:bodyPr/>
          <a:lstStyle/>
          <a:p>
            <a:pPr marL="1139825" indent="-1139825" eaLnBrk="1" hangingPunct="1">
              <a:buNone/>
            </a:pPr>
            <a:r>
              <a:rPr lang="en-US" sz="2800" dirty="0" smtClean="0"/>
              <a:t>400 1_ … $t </a:t>
            </a:r>
            <a:r>
              <a:rPr lang="en-US" sz="2800" dirty="0" err="1" smtClean="0"/>
              <a:t>Mithermages</a:t>
            </a:r>
            <a:r>
              <a:rPr lang="en-US" sz="2800" dirty="0" smtClean="0"/>
              <a:t> series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106</a:t>
            </a:fld>
            <a:endParaRPr lang="en-US"/>
          </a:p>
        </p:txBody>
      </p:sp>
      <p:pic>
        <p:nvPicPr>
          <p:cNvPr id="11" name="Picture 10"/>
          <p:cNvPicPr>
            <a:picLocks noChangeAspect="1"/>
          </p:cNvPicPr>
          <p:nvPr/>
        </p:nvPicPr>
        <p:blipFill>
          <a:blip r:embed="rId3"/>
          <a:stretch>
            <a:fillRect/>
          </a:stretch>
        </p:blipFill>
        <p:spPr>
          <a:xfrm>
            <a:off x="2249568" y="3429000"/>
            <a:ext cx="4837032" cy="3227161"/>
          </a:xfrm>
          <a:prstGeom prst="rect">
            <a:avLst/>
          </a:prstGeom>
          <a:ln>
            <a:solidFill>
              <a:schemeClr val="bg1"/>
            </a:solidFill>
          </a:ln>
        </p:spPr>
      </p:pic>
      <p:pic>
        <p:nvPicPr>
          <p:cNvPr id="12" name="Content Placeholder 5"/>
          <p:cNvPicPr>
            <a:picLocks noChangeAspect="1"/>
          </p:cNvPicPr>
          <p:nvPr/>
        </p:nvPicPr>
        <p:blipFill>
          <a:blip r:embed="rId4"/>
          <a:stretch>
            <a:fillRect/>
          </a:stretch>
        </p:blipFill>
        <p:spPr bwMode="auto">
          <a:xfrm>
            <a:off x="176160" y="1752600"/>
            <a:ext cx="2470416" cy="3592833"/>
          </a:xfrm>
          <a:prstGeom prst="rect">
            <a:avLst/>
          </a:prstGeom>
          <a:noFill/>
          <a:ln w="9525">
            <a:solidFill>
              <a:schemeClr val="tx1"/>
            </a:solidFill>
            <a:miter lim="800000"/>
            <a:headEnd/>
            <a:tailEnd/>
          </a:ln>
        </p:spPr>
      </p:pic>
      <p:sp>
        <p:nvSpPr>
          <p:cNvPr id="13" name="Oval 12"/>
          <p:cNvSpPr/>
          <p:nvPr/>
        </p:nvSpPr>
        <p:spPr>
          <a:xfrm>
            <a:off x="573168" y="3581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736924" y="34290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68339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Identifying Attributes </a:t>
            </a:r>
            <a:r>
              <a:rPr lang="en-US" smtClean="0"/>
              <a:t>of Works</a:t>
            </a:r>
            <a:endParaRPr lang="en-US" dirty="0"/>
          </a:p>
        </p:txBody>
      </p:sp>
      <p:sp>
        <p:nvSpPr>
          <p:cNvPr id="176130" name="Content Placeholder 2"/>
          <p:cNvSpPr>
            <a:spLocks noGrp="1"/>
          </p:cNvSpPr>
          <p:nvPr>
            <p:ph idx="1"/>
          </p:nvPr>
        </p:nvSpPr>
        <p:spPr/>
        <p:txBody>
          <a:bodyPr/>
          <a:lstStyle/>
          <a:p>
            <a:pPr eaLnBrk="1" hangingPunct="1"/>
            <a:r>
              <a:rPr lang="en-US" smtClean="0"/>
              <a:t>There are many attributes of works aside from title</a:t>
            </a:r>
          </a:p>
          <a:p>
            <a:pPr eaLnBrk="1" hangingPunct="1"/>
            <a:r>
              <a:rPr lang="en-US" smtClean="0"/>
              <a:t>All may be recorded as separate elements </a:t>
            </a:r>
          </a:p>
          <a:p>
            <a:pPr eaLnBrk="1" hangingPunct="1"/>
            <a:r>
              <a:rPr lang="en-US" smtClean="0"/>
              <a:t>Some may also appear as part of the authorized access point</a:t>
            </a:r>
          </a:p>
          <a:p>
            <a:pPr eaLnBrk="1" hangingPunct="1"/>
            <a:r>
              <a:rPr lang="en-US" smtClean="0"/>
              <a:t>LC/PCC PS limitations apply to some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253F3F3-34F4-44BC-9280-583B8B5B1658}" type="slidenum">
              <a:rPr lang="en-US"/>
              <a:pPr>
                <a:defRPr/>
              </a:pPr>
              <a:t>107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Identifying Attributes </a:t>
            </a:r>
            <a:r>
              <a:rPr lang="en-US" smtClean="0"/>
              <a:t>of Works</a:t>
            </a:r>
            <a:endParaRPr lang="en-US" dirty="0"/>
          </a:p>
        </p:txBody>
      </p:sp>
      <p:sp>
        <p:nvSpPr>
          <p:cNvPr id="178178" name="Content Placeholder 2"/>
          <p:cNvSpPr>
            <a:spLocks noGrp="1"/>
          </p:cNvSpPr>
          <p:nvPr>
            <p:ph idx="1"/>
          </p:nvPr>
        </p:nvSpPr>
        <p:spPr/>
        <p:txBody>
          <a:bodyPr/>
          <a:lstStyle/>
          <a:p>
            <a:pPr eaLnBrk="1" hangingPunct="1"/>
            <a:r>
              <a:rPr lang="en-US" smtClean="0"/>
              <a:t>Work attributes:</a:t>
            </a:r>
          </a:p>
          <a:p>
            <a:pPr lvl="1" eaLnBrk="1" hangingPunct="1"/>
            <a:r>
              <a:rPr lang="en-US" smtClean="0"/>
              <a:t>Form of Work (RDA 6.3)</a:t>
            </a:r>
          </a:p>
          <a:p>
            <a:pPr lvl="1" eaLnBrk="1" hangingPunct="1"/>
            <a:r>
              <a:rPr lang="en-US" smtClean="0"/>
              <a:t>Date of Work (RDA 6.4)</a:t>
            </a:r>
          </a:p>
          <a:p>
            <a:pPr lvl="1" eaLnBrk="1" hangingPunct="1"/>
            <a:r>
              <a:rPr lang="en-US" smtClean="0"/>
              <a:t>Place of Origin of the Work (RDA 6.5)</a:t>
            </a:r>
          </a:p>
          <a:p>
            <a:pPr lvl="1" eaLnBrk="1" hangingPunct="1"/>
            <a:r>
              <a:rPr lang="en-US" smtClean="0"/>
              <a:t>Other Distinguishing Characteristic of the Work (RDA 6.6)</a:t>
            </a:r>
          </a:p>
          <a:p>
            <a:pPr lvl="1" eaLnBrk="1" hangingPunct="1"/>
            <a:r>
              <a:rPr lang="en-US" smtClean="0"/>
              <a:t>History of the Work (RDA 6.7)</a:t>
            </a:r>
          </a:p>
          <a:p>
            <a:pPr lvl="1" eaLnBrk="1" hangingPunct="1"/>
            <a:r>
              <a:rPr lang="en-US" smtClean="0"/>
              <a:t>Identifier for the Work (RDA 6.8)</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BBEF107-D5B4-4D4D-9205-D43CEB2183F2}" type="slidenum">
              <a:rPr lang="en-US"/>
              <a:pPr>
                <a:defRPr/>
              </a:pPr>
              <a:t>108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smtClean="0"/>
              <a:t>Core if needed to differentiate but can be recorded whether or not core</a:t>
            </a:r>
          </a:p>
          <a:p>
            <a:pPr eaLnBrk="1" hangingPunct="1"/>
            <a:r>
              <a:rPr lang="en-US" smtClean="0"/>
              <a:t>Definition: Class or genre to which a work belongs</a:t>
            </a:r>
          </a:p>
          <a:p>
            <a:pPr eaLnBrk="1" hangingPunct="1"/>
            <a:r>
              <a:rPr lang="en-US" smtClean="0"/>
              <a:t>Record in MARC field 380</a:t>
            </a:r>
          </a:p>
          <a:p>
            <a:pPr eaLnBrk="1" hangingPunct="1"/>
            <a:r>
              <a:rPr lang="en-US" smtClean="0"/>
              <a:t>Prefer controlled-vocabulary terms</a:t>
            </a:r>
          </a:p>
          <a:p>
            <a:pPr eaLnBrk="1" hangingPunct="1"/>
            <a:r>
              <a:rPr lang="en-US" smtClean="0"/>
              <a:t>Capitalize the first word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109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br>
              <a:rPr lang="en-US" dirty="0" smtClean="0"/>
            </a:br>
            <a:r>
              <a:rPr lang="en-US" dirty="0" smtClean="0"/>
              <a:t>Monographic series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monographic series </a:t>
            </a:r>
            <a:r>
              <a:rPr lang="en-US" dirty="0" smtClean="0"/>
              <a:t>is </a:t>
            </a:r>
          </a:p>
          <a:p>
            <a:pPr lvl="1"/>
            <a:r>
              <a:rPr lang="en-US" dirty="0" smtClean="0"/>
              <a:t>a </a:t>
            </a:r>
            <a:r>
              <a:rPr lang="en-US" i="1" dirty="0" smtClean="0"/>
              <a:t>group</a:t>
            </a:r>
            <a:r>
              <a:rPr lang="en-US" dirty="0" smtClean="0"/>
              <a:t> of monographs </a:t>
            </a:r>
          </a:p>
          <a:p>
            <a:pPr lvl="1"/>
            <a:r>
              <a:rPr lang="en-US" dirty="0" smtClean="0"/>
              <a:t>that </a:t>
            </a:r>
            <a:r>
              <a:rPr lang="en-US" i="1" dirty="0" smtClean="0"/>
              <a:t>does not have a predetermined conclusion </a:t>
            </a:r>
            <a:r>
              <a:rPr lang="en-US" dirty="0" smtClean="0"/>
              <a:t>(serial definition)</a:t>
            </a:r>
          </a:p>
          <a:p>
            <a:pPr lvl="1"/>
            <a:r>
              <a:rPr lang="en-US" dirty="0" smtClean="0"/>
              <a:t>each of which bears, in addition to its own title proper, a </a:t>
            </a:r>
            <a:r>
              <a:rPr lang="en-US" i="1" dirty="0" smtClean="0"/>
              <a:t>collective title applying to the group as a whole</a:t>
            </a:r>
            <a:r>
              <a:rPr lang="en-US" dirty="0" smtClean="0"/>
              <a:t> (series definition)</a:t>
            </a:r>
          </a:p>
          <a:p>
            <a:endParaRPr lang="en-US" dirty="0" smtClean="0"/>
          </a:p>
          <a:p>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11</a:t>
            </a:fld>
            <a:endParaRPr lang="en-US"/>
          </a:p>
        </p:txBody>
      </p:sp>
    </p:spTree>
    <p:extLst>
      <p:ext uri="{BB962C8B-B14F-4D97-AF65-F5344CB8AC3E}">
        <p14:creationId xmlns:p14="http://schemas.microsoft.com/office/powerpoint/2010/main" val="3279983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dirty="0" smtClean="0"/>
              <a:t>PCC recommends recording for all series:</a:t>
            </a:r>
          </a:p>
          <a:p>
            <a:pPr eaLnBrk="1" hangingPunct="1"/>
            <a:endParaRPr lang="en-US" dirty="0" smtClean="0"/>
          </a:p>
          <a:p>
            <a:pPr lvl="1" eaLnBrk="1" hangingPunct="1"/>
            <a:r>
              <a:rPr lang="en-US" dirty="0" smtClean="0"/>
              <a:t>Monographic series</a:t>
            </a:r>
          </a:p>
          <a:p>
            <a:pPr marL="914400" lvl="2" indent="0" eaLnBrk="1" hangingPunct="1">
              <a:buNone/>
            </a:pPr>
            <a:r>
              <a:rPr lang="en-US" dirty="0"/>
              <a:t>380  Series (Publications) </a:t>
            </a:r>
            <a:r>
              <a:rPr lang="en-US" dirty="0" smtClean="0"/>
              <a:t>$a </a:t>
            </a:r>
            <a:r>
              <a:rPr lang="en-US" dirty="0"/>
              <a:t>Monographic series </a:t>
            </a:r>
            <a:r>
              <a:rPr lang="en-US" dirty="0" smtClean="0"/>
              <a:t>$2 </a:t>
            </a:r>
            <a:r>
              <a:rPr lang="en-US" dirty="0" err="1"/>
              <a:t>lcsh</a:t>
            </a:r>
            <a:endParaRPr lang="en-US" dirty="0"/>
          </a:p>
          <a:p>
            <a:pPr lvl="1" eaLnBrk="1" hangingPunct="1"/>
            <a:r>
              <a:rPr lang="en-US" dirty="0" smtClean="0"/>
              <a:t>Multipart monograph</a:t>
            </a:r>
          </a:p>
          <a:p>
            <a:pPr marL="914400" lvl="2" indent="0" eaLnBrk="1" hangingPunct="1">
              <a:buNone/>
            </a:pPr>
            <a:r>
              <a:rPr lang="fr-FR" dirty="0"/>
              <a:t>380  </a:t>
            </a:r>
            <a:r>
              <a:rPr lang="fr-FR" dirty="0" err="1"/>
              <a:t>Series</a:t>
            </a:r>
            <a:r>
              <a:rPr lang="fr-FR" dirty="0"/>
              <a:t> (Publications) </a:t>
            </a:r>
            <a:r>
              <a:rPr lang="fr-FR" dirty="0" smtClean="0"/>
              <a:t>$2 </a:t>
            </a:r>
            <a:r>
              <a:rPr lang="fr-FR" dirty="0" err="1"/>
              <a:t>lcsh</a:t>
            </a:r>
            <a:endParaRPr lang="fr-FR" dirty="0"/>
          </a:p>
          <a:p>
            <a:pPr marL="914400" lvl="2" indent="0" eaLnBrk="1" hangingPunct="1">
              <a:buNone/>
            </a:pPr>
            <a:r>
              <a:rPr lang="fr-FR" dirty="0"/>
              <a:t>380  </a:t>
            </a:r>
            <a:r>
              <a:rPr lang="fr-FR" dirty="0" err="1" smtClean="0"/>
              <a:t>Multipart</a:t>
            </a:r>
            <a:r>
              <a:rPr lang="fr-FR" dirty="0" smtClean="0"/>
              <a:t> </a:t>
            </a:r>
            <a:r>
              <a:rPr lang="fr-FR" dirty="0" err="1"/>
              <a:t>monograph</a:t>
            </a:r>
            <a:endParaRPr lang="fr-FR" dirty="0"/>
          </a:p>
          <a:p>
            <a:pPr marL="914400" lvl="2"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110</a:t>
            </a:fld>
            <a:endParaRPr lang="en-US"/>
          </a:p>
        </p:txBody>
      </p:sp>
    </p:spTree>
    <p:extLst>
      <p:ext uri="{BB962C8B-B14F-4D97-AF65-F5344CB8AC3E}">
        <p14:creationId xmlns:p14="http://schemas.microsoft.com/office/powerpoint/2010/main" val="244603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mtClean="0"/>
              <a:t>Form of Work (RDA 6.3)</a:t>
            </a:r>
          </a:p>
        </p:txBody>
      </p:sp>
      <p:sp>
        <p:nvSpPr>
          <p:cNvPr id="180226" name="Content Placeholder 2"/>
          <p:cNvSpPr>
            <a:spLocks noGrp="1"/>
          </p:cNvSpPr>
          <p:nvPr>
            <p:ph idx="1"/>
          </p:nvPr>
        </p:nvSpPr>
        <p:spPr/>
        <p:txBody>
          <a:bodyPr/>
          <a:lstStyle/>
          <a:p>
            <a:pPr eaLnBrk="1" hangingPunct="1"/>
            <a:r>
              <a:rPr lang="en-US" sz="2800" dirty="0" smtClean="0"/>
              <a:t>If the parts of the series are predominantly a particular literary or other form, this may also be recorded</a:t>
            </a:r>
          </a:p>
          <a:p>
            <a:pPr marL="914400" lvl="2" indent="0" eaLnBrk="1" hangingPunct="1">
              <a:buNone/>
            </a:pPr>
            <a:r>
              <a:rPr lang="fr-FR" dirty="0"/>
              <a:t>380  	Fantasy fiction $2 </a:t>
            </a:r>
            <a:r>
              <a:rPr lang="fr-FR" dirty="0" err="1"/>
              <a:t>lcgft</a:t>
            </a:r>
            <a:endParaRPr lang="fr-FR" dirty="0"/>
          </a:p>
          <a:p>
            <a:pPr marL="914400" lvl="2" indent="0" eaLnBrk="1" hangingPunct="1">
              <a:buNone/>
            </a:pPr>
            <a:r>
              <a:rPr lang="fr-FR" dirty="0"/>
              <a:t>380  	</a:t>
            </a:r>
            <a:r>
              <a:rPr lang="fr-FR" dirty="0" err="1" smtClean="0"/>
              <a:t>Feature</a:t>
            </a:r>
            <a:r>
              <a:rPr lang="fr-FR" dirty="0" smtClean="0"/>
              <a:t> films $2 </a:t>
            </a:r>
            <a:r>
              <a:rPr lang="fr-FR" dirty="0" err="1"/>
              <a:t>lcgft</a:t>
            </a:r>
            <a:endParaRPr lang="fr-FR" dirty="0"/>
          </a:p>
          <a:p>
            <a:pPr marL="914400" lvl="2" indent="0" eaLnBrk="1" hangingPunct="1">
              <a:buNone/>
            </a:pPr>
            <a:r>
              <a:rPr lang="fr-FR" dirty="0"/>
              <a:t>380  	</a:t>
            </a:r>
            <a:r>
              <a:rPr lang="fr-FR" dirty="0" err="1" smtClean="0"/>
              <a:t>Television</a:t>
            </a:r>
            <a:r>
              <a:rPr lang="fr-FR" dirty="0" smtClean="0"/>
              <a:t> </a:t>
            </a:r>
            <a:r>
              <a:rPr lang="fr-FR" dirty="0" err="1" smtClean="0"/>
              <a:t>series</a:t>
            </a:r>
            <a:r>
              <a:rPr lang="fr-FR" dirty="0" smtClean="0"/>
              <a:t> $2 </a:t>
            </a:r>
            <a:r>
              <a:rPr lang="fr-FR" dirty="0" err="1"/>
              <a:t>lcgft</a:t>
            </a:r>
            <a:endParaRPr lang="fr-FR" dirty="0"/>
          </a:p>
          <a:p>
            <a:pPr marL="914400" lvl="2" indent="0" eaLnBrk="1" hangingPunct="1">
              <a:buNone/>
            </a:pPr>
            <a:r>
              <a:rPr lang="fr-FR" dirty="0" smtClean="0"/>
              <a:t>380	Romance fiction $2 </a:t>
            </a:r>
            <a:r>
              <a:rPr lang="fr-FR" dirty="0" err="1" smtClean="0"/>
              <a:t>lcgft</a:t>
            </a:r>
            <a:endParaRPr lang="fr-FR" dirty="0"/>
          </a:p>
          <a:p>
            <a:pPr marL="914400" lvl="2" indent="0" eaLnBrk="1" hangingPunct="1">
              <a:buNone/>
            </a:pPr>
            <a:r>
              <a:rPr lang="en-US" dirty="0"/>
              <a:t>380	Novels $2 </a:t>
            </a:r>
            <a:r>
              <a:rPr lang="en-US" dirty="0" err="1"/>
              <a:t>lcgft</a:t>
            </a:r>
            <a:endParaRPr lang="en-US" dirty="0"/>
          </a:p>
          <a:p>
            <a:pPr marL="914400" lvl="2" indent="0" eaLnBrk="1" hangingPunct="1">
              <a:buNone/>
            </a:pPr>
            <a:r>
              <a:rPr lang="en-US" dirty="0" smtClean="0"/>
              <a:t>380	Maps $2 </a:t>
            </a:r>
            <a:r>
              <a:rPr lang="en-US" dirty="0" err="1" smtClean="0"/>
              <a:t>lcgft</a:t>
            </a:r>
            <a:endParaRPr lang="en-US" dirty="0" smtClean="0"/>
          </a:p>
          <a:p>
            <a:pPr marL="914400" lvl="2" indent="0" eaLnBrk="1" hangingPunct="1">
              <a:buNone/>
            </a:pPr>
            <a:r>
              <a:rPr lang="en-US" dirty="0" smtClean="0"/>
              <a:t>380	Posters $2 </a:t>
            </a:r>
            <a:r>
              <a:rPr lang="en-US" dirty="0" err="1" smtClean="0"/>
              <a:t>lcsh</a:t>
            </a:r>
            <a:endParaRPr lang="en-US" dirty="0" smtClean="0"/>
          </a:p>
          <a:p>
            <a:pPr marL="914400" lvl="2" indent="0" eaLnBrk="1" hangingPunct="1">
              <a:buNone/>
            </a:pPr>
            <a:r>
              <a:rPr lang="en-US" dirty="0" smtClean="0"/>
              <a:t>380	Wood engravings (Prints) $2 </a:t>
            </a:r>
            <a:r>
              <a:rPr lang="en-US" dirty="0" err="1" smtClean="0"/>
              <a:t>aat</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111</a:t>
            </a:fld>
            <a:endParaRPr lang="en-US"/>
          </a:p>
        </p:txBody>
      </p:sp>
    </p:spTree>
    <p:extLst>
      <p:ext uri="{BB962C8B-B14F-4D97-AF65-F5344CB8AC3E}">
        <p14:creationId xmlns:p14="http://schemas.microsoft.com/office/powerpoint/2010/main" val="371896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Form of Work</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your work form for this series in OCLC</a:t>
            </a:r>
          </a:p>
          <a:p>
            <a:pPr eaLnBrk="1" hangingPunct="1"/>
            <a:r>
              <a:rPr lang="en-US" sz="2800" dirty="0" smtClean="0"/>
              <a:t>Record the Form of Work element in 380(s)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112</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extLst>
      <p:ext uri="{BB962C8B-B14F-4D97-AF65-F5344CB8AC3E}">
        <p14:creationId xmlns:p14="http://schemas.microsoft.com/office/powerpoint/2010/main" val="117095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Open your work form for this series in OCLC</a:t>
            </a:r>
          </a:p>
          <a:p>
            <a:pPr eaLnBrk="1" hangingPunct="1"/>
            <a:r>
              <a:rPr lang="en-US" sz="2800" dirty="0"/>
              <a:t>Record the Form of Work element in 380(s)</a:t>
            </a:r>
          </a:p>
          <a:p>
            <a:pPr marL="0" indent="0" eaLnBrk="1" hangingPunct="1">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113</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92691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Form of Work</a:t>
            </a:r>
            <a:br>
              <a:rPr lang="en-US" dirty="0" smtClean="0"/>
            </a:br>
            <a:r>
              <a:rPr lang="en-US" dirty="0" smtClean="0"/>
              <a:t>Suggested answers</a:t>
            </a:r>
          </a:p>
        </p:txBody>
      </p:sp>
      <p:sp>
        <p:nvSpPr>
          <p:cNvPr id="92162" name="Content Placeholder 2"/>
          <p:cNvSpPr>
            <a:spLocks noGrp="1"/>
          </p:cNvSpPr>
          <p:nvPr>
            <p:ph idx="1"/>
          </p:nvPr>
        </p:nvSpPr>
        <p:spPr>
          <a:xfrm>
            <a:off x="457200" y="1981199"/>
            <a:ext cx="5943600" cy="4114801"/>
          </a:xfrm>
        </p:spPr>
        <p:txBody>
          <a:bodyPr/>
          <a:lstStyle/>
          <a:p>
            <a:pPr marL="688975" indent="-688975" eaLnBrk="1" hangingPunct="1">
              <a:buNone/>
            </a:pPr>
            <a:r>
              <a:rPr lang="en-US" sz="2800" dirty="0" smtClean="0"/>
              <a:t>380  </a:t>
            </a:r>
            <a:r>
              <a:rPr lang="en-US" sz="2800" dirty="0"/>
              <a:t>Series (Publications</a:t>
            </a:r>
            <a:r>
              <a:rPr lang="en-US" sz="2800" dirty="0" smtClean="0"/>
              <a:t>)</a:t>
            </a:r>
            <a:r>
              <a:rPr lang="en-US" sz="2800" dirty="0"/>
              <a:t> $a Monographic series</a:t>
            </a:r>
            <a:r>
              <a:rPr lang="en-US" sz="2800" dirty="0" smtClean="0"/>
              <a:t> $2 </a:t>
            </a:r>
            <a:r>
              <a:rPr lang="en-US" sz="2800" dirty="0" err="1"/>
              <a:t>lcsh</a:t>
            </a:r>
            <a:endParaRPr lang="en-US" sz="2800" dirty="0" smtClean="0"/>
          </a:p>
          <a:p>
            <a:pPr marL="1139825" indent="-1139825" eaLnBrk="1" hangingPunct="1">
              <a:buNone/>
            </a:pPr>
            <a:endParaRPr lang="en-US" sz="2800" dirty="0"/>
          </a:p>
          <a:p>
            <a:pPr marL="1139825" indent="-1139825" eaLnBrk="1" hangingPunct="1">
              <a:buNone/>
            </a:pPr>
            <a:endParaRPr lang="en-US" sz="2800" dirty="0" smtClean="0"/>
          </a:p>
          <a:p>
            <a:pPr marL="1139825" indent="-1139825" eaLnBrk="1" hangingPunct="1">
              <a:buNone/>
            </a:pPr>
            <a:r>
              <a:rPr lang="en-US" sz="2800" dirty="0" smtClean="0"/>
              <a:t>380  </a:t>
            </a:r>
            <a:r>
              <a:rPr lang="en-US" sz="2800" dirty="0"/>
              <a:t>Series (Publications) </a:t>
            </a:r>
            <a:r>
              <a:rPr lang="en-US" sz="2800" dirty="0" smtClean="0"/>
              <a:t>$2 </a:t>
            </a:r>
            <a:r>
              <a:rPr lang="en-US" sz="2800" dirty="0" err="1"/>
              <a:t>lcsh</a:t>
            </a:r>
            <a:endParaRPr lang="en-US" sz="2800" dirty="0"/>
          </a:p>
          <a:p>
            <a:pPr marL="1139825" indent="-1139825" eaLnBrk="1" hangingPunct="1">
              <a:buNone/>
            </a:pPr>
            <a:r>
              <a:rPr lang="en-US" sz="2800" dirty="0"/>
              <a:t>380  Multipart monograph</a:t>
            </a:r>
          </a:p>
          <a:p>
            <a:pPr marL="1139825" indent="-1139825" eaLnBrk="1" hangingPunct="1">
              <a:buNone/>
            </a:pPr>
            <a:r>
              <a:rPr lang="en-US" sz="2800" dirty="0"/>
              <a:t>380  Fantasy fiction </a:t>
            </a:r>
            <a:r>
              <a:rPr lang="en-US" sz="2800" dirty="0" smtClean="0"/>
              <a:t>$a </a:t>
            </a:r>
            <a:r>
              <a:rPr lang="en-US" sz="2800" dirty="0"/>
              <a:t>Novels </a:t>
            </a:r>
            <a:r>
              <a:rPr lang="en-US" sz="2800" dirty="0" smtClean="0"/>
              <a:t>$2 </a:t>
            </a:r>
            <a:r>
              <a:rPr lang="en-US" sz="2800" dirty="0" err="1"/>
              <a:t>lcgft</a:t>
            </a:r>
            <a:endParaRPr lang="en-US" sz="2800" dirty="0"/>
          </a:p>
          <a:p>
            <a:pPr marL="1139825" indent="-1139825" eaLnBrk="1" hangingPunct="1">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114</a:t>
            </a:fld>
            <a:endParaRPr lang="en-US"/>
          </a:p>
        </p:txBody>
      </p:sp>
      <p:pic>
        <p:nvPicPr>
          <p:cNvPr id="9"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Tree>
    <p:extLst>
      <p:ext uri="{BB962C8B-B14F-4D97-AF65-F5344CB8AC3E}">
        <p14:creationId xmlns:p14="http://schemas.microsoft.com/office/powerpoint/2010/main" val="2823149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1"/>
          <p:cNvSpPr>
            <a:spLocks noGrp="1"/>
          </p:cNvSpPr>
          <p:nvPr>
            <p:ph type="title"/>
          </p:nvPr>
        </p:nvSpPr>
        <p:spPr/>
        <p:txBody>
          <a:bodyPr/>
          <a:lstStyle/>
          <a:p>
            <a:pPr eaLnBrk="1" hangingPunct="1"/>
            <a:r>
              <a:rPr lang="en-US" smtClean="0"/>
              <a:t>Date of Work (RDA 6.4)</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smtClean="0"/>
              <a:t>Definition: Earliest </a:t>
            </a:r>
            <a:r>
              <a:rPr lang="en-US" dirty="0" smtClean="0"/>
              <a:t>date associated with </a:t>
            </a:r>
            <a:r>
              <a:rPr lang="en-US" smtClean="0"/>
              <a:t>a work</a:t>
            </a:r>
            <a:endParaRPr lang="en-US" dirty="0" smtClean="0"/>
          </a:p>
          <a:p>
            <a:pPr lvl="1" eaLnBrk="1" fontAlgn="auto" hangingPunct="1">
              <a:spcAft>
                <a:spcPts val="0"/>
              </a:spcAft>
              <a:buFont typeface="Arial" pitchFamily="34" charset="0"/>
              <a:buChar char="–"/>
              <a:defRPr/>
            </a:pPr>
            <a:r>
              <a:rPr lang="en-US" dirty="0" smtClean="0"/>
              <a:t>Date work </a:t>
            </a:r>
            <a:r>
              <a:rPr lang="en-US" smtClean="0"/>
              <a:t>was created</a:t>
            </a:r>
            <a:endParaRPr lang="en-US" dirty="0" smtClean="0"/>
          </a:p>
          <a:p>
            <a:pPr lvl="1" eaLnBrk="1" fontAlgn="auto" hangingPunct="1">
              <a:spcAft>
                <a:spcPts val="0"/>
              </a:spcAft>
              <a:buFont typeface="Arial" pitchFamily="34" charset="0"/>
              <a:buChar char="–"/>
              <a:defRPr/>
            </a:pPr>
            <a:r>
              <a:rPr lang="en-US" smtClean="0"/>
              <a:t>If the date of creation is unknown, use the date the work was first published or released</a:t>
            </a:r>
          </a:p>
          <a:p>
            <a:pPr lvl="1" eaLnBrk="1" fontAlgn="auto" hangingPunct="1">
              <a:spcAft>
                <a:spcPts val="0"/>
              </a:spcAft>
              <a:buFont typeface="Arial" pitchFamily="34" charset="0"/>
              <a:buChar char="–"/>
              <a:defRPr/>
            </a:pPr>
            <a:r>
              <a:rPr lang="en-US" smtClean="0"/>
              <a:t>Can include ending date if work existed over a period of time (e.g. a series)</a:t>
            </a:r>
          </a:p>
          <a:p>
            <a:pPr eaLnBrk="1" fontAlgn="auto" hangingPunct="1">
              <a:spcAft>
                <a:spcPts val="0"/>
              </a:spcAft>
              <a:buFont typeface="Arial" pitchFamily="34" charset="0"/>
              <a:buChar char="•"/>
              <a:defRPr/>
            </a:pPr>
            <a:r>
              <a:rPr lang="en-US" sz="2800"/>
              <a:t>Date is core only if needed to differentiate between a work and other entities with the same name. </a:t>
            </a:r>
          </a:p>
          <a:p>
            <a:pPr eaLnBrk="1" fontAlgn="auto" hangingPunct="1">
              <a:spcAft>
                <a:spcPts val="0"/>
              </a:spcAft>
              <a:buFont typeface="Arial" pitchFamily="34" charset="0"/>
              <a:buChar char="•"/>
              <a:defRPr/>
            </a:pPr>
            <a:r>
              <a:rPr lang="en-US" sz="2800"/>
              <a:t>The element may be recorded whether needed to distinguish or not</a:t>
            </a:r>
            <a:r>
              <a:rPr lang="en-US" sz="2800" smtClean="0"/>
              <a:t>.</a:t>
            </a:r>
            <a:endParaRPr lang="en-US" sz="280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B1CD4E4-554C-4815-BCC2-D189C8B73670}" type="slidenum">
              <a:rPr lang="en-US"/>
              <a:pPr>
                <a:defRPr/>
              </a:pPr>
              <a:t>115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pPr eaLnBrk="1" hangingPunct="1"/>
            <a:r>
              <a:rPr lang="en-US" smtClean="0"/>
              <a:t>Date of Work (RDA 6.4)</a:t>
            </a:r>
          </a:p>
        </p:txBody>
      </p:sp>
      <p:sp>
        <p:nvSpPr>
          <p:cNvPr id="186370" name="Content Placeholder 2"/>
          <p:cNvSpPr>
            <a:spLocks noGrp="1"/>
          </p:cNvSpPr>
          <p:nvPr>
            <p:ph idx="1"/>
          </p:nvPr>
        </p:nvSpPr>
        <p:spPr/>
        <p:txBody>
          <a:bodyPr/>
          <a:lstStyle/>
          <a:p>
            <a:pPr eaLnBrk="1" hangingPunct="1"/>
            <a:r>
              <a:rPr lang="en-US" sz="2400" smtClean="0"/>
              <a:t>Record dates according to the Gregorian calendar (LC/PCC PS)</a:t>
            </a:r>
          </a:p>
          <a:p>
            <a:r>
              <a:rPr lang="en-US" sz="2400"/>
              <a:t>Date is recorded in MARC 046</a:t>
            </a:r>
          </a:p>
          <a:p>
            <a:pPr lvl="1"/>
            <a:r>
              <a:rPr lang="en-US" sz="2400"/>
              <a:t>Beginning date or single date = $k</a:t>
            </a:r>
          </a:p>
          <a:p>
            <a:pPr lvl="1"/>
            <a:r>
              <a:rPr lang="en-US" sz="2400"/>
              <a:t>Ending date = $l</a:t>
            </a:r>
          </a:p>
          <a:p>
            <a:r>
              <a:rPr lang="en-US" sz="2400"/>
              <a:t>Except for century dates, this element is recorded in MARC 046 in the format YYYY-MM-DD or YYYY-MM or YYYY (using the EDTF format, with $2 edtf).</a:t>
            </a:r>
          </a:p>
          <a:p>
            <a:r>
              <a:rPr lang="en-US" sz="2400"/>
              <a:t>EDTF format: </a:t>
            </a:r>
            <a:r>
              <a:rPr lang="en-US" sz="2400">
                <a:hlinkClick r:id="rId3"/>
              </a:rPr>
              <a:t>http://www.loc.gov/standards/datetime/</a:t>
            </a:r>
            <a:r>
              <a:rPr lang="en-US" sz="2400"/>
              <a:t>. See this website for more complex situations.</a:t>
            </a:r>
          </a:p>
          <a:p>
            <a:r>
              <a:rPr lang="en-US" sz="2400"/>
              <a:t>Century dates do not follow the EDTF format. Simply record the first two digits of the century (e.g. “19” = all dates beginning with “19” = 20th century) with no $2.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38E4ACD-AA59-4714-83A3-B1685B302DEE}" type="slidenum">
              <a:rPr lang="en-US"/>
              <a:pPr>
                <a:defRPr/>
              </a:pPr>
              <a:t>116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a:t>
            </a:r>
            <a:br>
              <a:rPr lang="en-US" dirty="0" smtClean="0"/>
            </a:br>
            <a:r>
              <a:rPr lang="en-US" i="1" dirty="0" smtClean="0"/>
              <a:t>Governance in Asia</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Record the date of work element in your record</a:t>
            </a:r>
          </a:p>
          <a:p>
            <a:pPr eaLnBrk="1" fontAlgn="auto" hangingPunct="1">
              <a:spcAft>
                <a:spcPts val="0"/>
              </a:spcAft>
              <a:buFont typeface="Arial" charset="0"/>
              <a:buNone/>
              <a:defRPr/>
            </a:pPr>
            <a:endParaRPr lang="en-US" dirty="0" smtClean="0"/>
          </a:p>
          <a:p>
            <a:pPr eaLnBrk="1" fontAlgn="auto" hangingPunct="1">
              <a:spcAft>
                <a:spcPts val="0"/>
              </a:spcAft>
              <a:buFont typeface="Arial" charset="0"/>
              <a:buNone/>
              <a:defRPr/>
            </a:pPr>
            <a:r>
              <a:rPr lang="en-US" dirty="0" smtClean="0">
                <a:solidFill>
                  <a:schemeClr val="tx2">
                    <a:lumMod val="60000"/>
                    <a:lumOff val="40000"/>
                  </a:schemeClr>
                </a:solidFill>
              </a:rPr>
              <a:t>046	$k 2011 $2 </a:t>
            </a:r>
            <a:r>
              <a:rPr lang="en-US" dirty="0" err="1" smtClean="0">
                <a:solidFill>
                  <a:schemeClr val="tx2">
                    <a:lumMod val="60000"/>
                    <a:lumOff val="40000"/>
                  </a:schemeClr>
                </a:solidFill>
              </a:rPr>
              <a:t>edtf</a:t>
            </a:r>
            <a:endParaRPr lang="en-US" dirty="0" smtClean="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117</a:t>
            </a:fld>
            <a:endParaRPr lang="en-US"/>
          </a:p>
        </p:txBody>
      </p:sp>
      <p:pic>
        <p:nvPicPr>
          <p:cNvPr id="7" name="Picture 6"/>
          <p:cNvPicPr>
            <a:picLocks noChangeAspect="1"/>
          </p:cNvPicPr>
          <p:nvPr/>
        </p:nvPicPr>
        <p:blipFill>
          <a:blip r:embed="rId3"/>
          <a:stretch>
            <a:fillRect/>
          </a:stretch>
        </p:blipFill>
        <p:spPr>
          <a:xfrm>
            <a:off x="5105400" y="1800225"/>
            <a:ext cx="3397549" cy="452437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302799" y="3762375"/>
            <a:ext cx="1733550" cy="42862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a:t>
            </a:r>
            <a:br>
              <a:rPr lang="en-US" dirty="0" smtClean="0"/>
            </a:br>
            <a:r>
              <a:rPr lang="en-US" i="1" dirty="0" smtClean="0"/>
              <a:t>Novel of the </a:t>
            </a:r>
            <a:r>
              <a:rPr lang="en-US" i="1" dirty="0" err="1" smtClean="0"/>
              <a:t>Mither</a:t>
            </a:r>
            <a:r>
              <a:rPr lang="en-US" i="1" dirty="0" smtClean="0"/>
              <a:t> mages</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Record the date of work element in your record. The first part was published in 2011.</a:t>
            </a:r>
          </a:p>
          <a:p>
            <a:pPr eaLnBrk="1" fontAlgn="auto" hangingPunct="1">
              <a:spcAft>
                <a:spcPts val="0"/>
              </a:spcAft>
              <a:buFont typeface="Arial" charset="0"/>
              <a:buNone/>
              <a:defRPr/>
            </a:pPr>
            <a:endParaRPr lang="en-US" dirty="0" smtClean="0"/>
          </a:p>
          <a:p>
            <a:pPr eaLnBrk="1" fontAlgn="auto" hangingPunct="1">
              <a:spcAft>
                <a:spcPts val="0"/>
              </a:spcAft>
              <a:buFont typeface="Arial" charset="0"/>
              <a:buNone/>
              <a:defRPr/>
            </a:pPr>
            <a:r>
              <a:rPr lang="en-US" dirty="0" smtClean="0">
                <a:solidFill>
                  <a:schemeClr val="tx2">
                    <a:lumMod val="60000"/>
                    <a:lumOff val="40000"/>
                  </a:schemeClr>
                </a:solidFill>
              </a:rPr>
              <a:t>046	$k 2011 $2 </a:t>
            </a:r>
            <a:r>
              <a:rPr lang="en-US" dirty="0" err="1" smtClean="0">
                <a:solidFill>
                  <a:schemeClr val="tx2">
                    <a:lumMod val="60000"/>
                    <a:lumOff val="40000"/>
                  </a:schemeClr>
                </a:solidFill>
              </a:rPr>
              <a:t>edtf</a:t>
            </a:r>
            <a:endParaRPr lang="en-US" dirty="0" smtClean="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118</a:t>
            </a:fld>
            <a:endParaRPr lang="en-US"/>
          </a:p>
        </p:txBody>
      </p:sp>
      <p:pic>
        <p:nvPicPr>
          <p:cNvPr id="9" name="Content Placeholder 5"/>
          <p:cNvPicPr>
            <a:picLocks noChangeAspect="1"/>
          </p:cNvPicPr>
          <p:nvPr/>
        </p:nvPicPr>
        <p:blipFill>
          <a:blip r:embed="rId3"/>
          <a:stretch>
            <a:fillRect/>
          </a:stretch>
        </p:blipFill>
        <p:spPr bwMode="auto">
          <a:xfrm>
            <a:off x="5715000" y="17042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0664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Place of Origin of the Work (RDA 6.5)</a:t>
            </a:r>
            <a:endParaRPr lang="en-US" dirty="0"/>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dirty="0" smtClean="0"/>
              <a:t>Definition: country or other territorial jurisdiction from which a work originated</a:t>
            </a:r>
          </a:p>
          <a:p>
            <a:pPr eaLnBrk="1" fontAlgn="auto" hangingPunct="1">
              <a:spcAft>
                <a:spcPts val="0"/>
              </a:spcAft>
              <a:buFont typeface="Arial" pitchFamily="34" charset="0"/>
              <a:buChar char="•"/>
              <a:defRPr/>
            </a:pPr>
            <a:r>
              <a:rPr lang="en-US" i="1" dirty="0" smtClean="0"/>
              <a:t>Not</a:t>
            </a:r>
            <a:r>
              <a:rPr lang="en-US" dirty="0" smtClean="0"/>
              <a:t> </a:t>
            </a:r>
            <a:r>
              <a:rPr lang="en-US" dirty="0"/>
              <a:t>the setting of the work (what the work is “about</a:t>
            </a:r>
            <a:r>
              <a:rPr lang="en-US" dirty="0" smtClean="0"/>
              <a:t>”)</a:t>
            </a:r>
          </a:p>
          <a:p>
            <a:pPr eaLnBrk="1" fontAlgn="auto" hangingPunct="1">
              <a:spcAft>
                <a:spcPts val="0"/>
              </a:spcAft>
              <a:buFont typeface="Arial" pitchFamily="34" charset="0"/>
              <a:buChar char="•"/>
              <a:defRPr/>
            </a:pPr>
            <a:r>
              <a:rPr lang="en-US" dirty="0"/>
              <a:t>Information may be taken from any source.</a:t>
            </a:r>
          </a:p>
          <a:p>
            <a:pPr eaLnBrk="1" fontAlgn="auto" hangingPunct="1">
              <a:spcAft>
                <a:spcPts val="0"/>
              </a:spcAft>
              <a:buFont typeface="Arial" pitchFamily="34" charset="0"/>
              <a:buChar char="•"/>
              <a:defRPr/>
            </a:pPr>
            <a:r>
              <a:rPr lang="en-US" dirty="0"/>
              <a:t>Place of origin is core if needed to differentiate.</a:t>
            </a:r>
          </a:p>
          <a:p>
            <a:pPr eaLnBrk="1" fontAlgn="auto" hangingPunct="1">
              <a:spcAft>
                <a:spcPts val="0"/>
              </a:spcAft>
              <a:buFont typeface="Arial" pitchFamily="34" charset="0"/>
              <a:buChar char="•"/>
              <a:defRPr/>
            </a:pPr>
            <a:r>
              <a:rPr lang="en-US" dirty="0"/>
              <a:t>Whether core or not, the element may be recorded.</a:t>
            </a:r>
          </a:p>
          <a:p>
            <a:pPr eaLnBrk="1" fontAlgn="auto" hangingPunct="1">
              <a:spcAft>
                <a:spcPts val="0"/>
              </a:spcAft>
              <a:buFont typeface="Arial" pitchFamily="34" charset="0"/>
              <a:buChar char="•"/>
              <a:defRPr/>
            </a:pPr>
            <a:r>
              <a:rPr lang="en-US" dirty="0"/>
              <a:t>Place of origin is recorded in MARC 370 </a:t>
            </a:r>
            <a:r>
              <a:rPr lang="en-US" dirty="0" smtClean="0"/>
              <a:t>subfield </a:t>
            </a:r>
            <a:r>
              <a:rPr lang="en-US" dirty="0"/>
              <a:t>$</a:t>
            </a:r>
            <a:r>
              <a:rPr lang="en-US" dirty="0" smtClean="0"/>
              <a:t>g </a:t>
            </a:r>
          </a:p>
          <a:p>
            <a:pPr eaLnBrk="1" fontAlgn="auto" hangingPunct="1">
              <a:spcAft>
                <a:spcPts val="0"/>
              </a:spcAft>
              <a:buFont typeface="Arial" pitchFamily="34" charset="0"/>
              <a:buChar char="•"/>
              <a:defRPr/>
            </a:pPr>
            <a:r>
              <a:rPr lang="en-US" dirty="0" smtClean="0"/>
              <a:t>Associated dates may be recorded in MARC 370 subfields </a:t>
            </a:r>
            <a:r>
              <a:rPr lang="en-US" dirty="0"/>
              <a:t>$</a:t>
            </a:r>
            <a:r>
              <a:rPr lang="en-US" dirty="0" smtClean="0"/>
              <a:t>s (start) </a:t>
            </a:r>
            <a:r>
              <a:rPr lang="en-US" dirty="0"/>
              <a:t>and </a:t>
            </a:r>
            <a:r>
              <a:rPr lang="en-US" dirty="0" smtClean="0"/>
              <a:t>$t (end)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F0EAE87-9647-4DAB-BAE2-8ACD7E788134}" type="slidenum">
              <a:rPr lang="en-US"/>
              <a:pPr>
                <a:defRPr/>
              </a:pPr>
              <a:t>119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Multipart monograph</a:t>
            </a:r>
            <a:endParaRPr lang="en-US" dirty="0"/>
          </a:p>
        </p:txBody>
      </p:sp>
      <p:sp>
        <p:nvSpPr>
          <p:cNvPr id="3" name="Content Placeholder 2"/>
          <p:cNvSpPr>
            <a:spLocks noGrp="1"/>
          </p:cNvSpPr>
          <p:nvPr>
            <p:ph idx="1"/>
          </p:nvPr>
        </p:nvSpPr>
        <p:spPr/>
        <p:txBody>
          <a:bodyPr/>
          <a:lstStyle/>
          <a:p>
            <a:r>
              <a:rPr lang="en-US" sz="2800" b="1" dirty="0" smtClean="0"/>
              <a:t>Multipart monograph. </a:t>
            </a:r>
            <a:r>
              <a:rPr lang="en-US" sz="2800" dirty="0" smtClean="0"/>
              <a:t>A </a:t>
            </a:r>
            <a:r>
              <a:rPr lang="en-US" sz="2800" dirty="0"/>
              <a:t>mode of issuance of a manifestation issued in two or more parts, either simultaneously or successively, that is complete or intended to be completed within a finite number of parts. </a:t>
            </a:r>
            <a:endParaRPr lang="en-US" sz="2800" dirty="0" smtClean="0"/>
          </a:p>
          <a:p>
            <a:r>
              <a:rPr lang="en-US" sz="2800" dirty="0" smtClean="0"/>
              <a:t>A multipart monograph might or might not be a series.</a:t>
            </a:r>
            <a:endParaRPr lang="en-US" sz="2800" dirty="0"/>
          </a:p>
          <a:p>
            <a:r>
              <a:rPr lang="en-US" sz="2800" dirty="0" smtClean="0"/>
              <a:t>If parts of the multipart monograph bear, in addition to their own titles proper, a </a:t>
            </a:r>
            <a:r>
              <a:rPr lang="en-US" sz="2800" dirty="0"/>
              <a:t>collective title applying to the group as a </a:t>
            </a:r>
            <a:r>
              <a:rPr lang="en-US" sz="2800" dirty="0" smtClean="0"/>
              <a:t>whole, the multipart monograph is a series. </a:t>
            </a:r>
            <a:endParaRPr lang="en-US" sz="2800"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a:t>
            </a:fld>
            <a:endParaRPr lang="en-US"/>
          </a:p>
        </p:txBody>
      </p:sp>
    </p:spTree>
    <p:extLst>
      <p:ext uri="{BB962C8B-B14F-4D97-AF65-F5344CB8AC3E}">
        <p14:creationId xmlns:p14="http://schemas.microsoft.com/office/powerpoint/2010/main" val="180712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Place of Origin of the Work (RDA 6.5)</a:t>
            </a:r>
            <a:endParaRPr lang="en-US" dirty="0"/>
          </a:p>
        </p:txBody>
      </p:sp>
      <p:sp>
        <p:nvSpPr>
          <p:cNvPr id="194562" name="Content Placeholder 2"/>
          <p:cNvSpPr>
            <a:spLocks noGrp="1"/>
          </p:cNvSpPr>
          <p:nvPr>
            <p:ph idx="1"/>
          </p:nvPr>
        </p:nvSpPr>
        <p:spPr>
          <a:xfrm>
            <a:off x="457200" y="1600200"/>
            <a:ext cx="8229600" cy="5029200"/>
          </a:xfrm>
        </p:spPr>
        <p:txBody>
          <a:bodyPr/>
          <a:lstStyle/>
          <a:p>
            <a:pPr eaLnBrk="1" hangingPunct="1">
              <a:lnSpc>
                <a:spcPct val="80000"/>
              </a:lnSpc>
            </a:pPr>
            <a:r>
              <a:rPr lang="en-US" sz="2400" dirty="0" smtClean="0"/>
              <a:t>Form governed by RDA 16.2.2.4, but PCC policy is:</a:t>
            </a:r>
          </a:p>
          <a:p>
            <a:pPr lvl="1" eaLnBrk="1" hangingPunct="1">
              <a:lnSpc>
                <a:spcPct val="80000"/>
              </a:lnSpc>
            </a:pPr>
            <a:r>
              <a:rPr lang="en-US" sz="2000" dirty="0" smtClean="0"/>
              <a:t>Use the authorized form in LC/NACO Authority File: Paris (France)</a:t>
            </a:r>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Paris (France) $2 </a:t>
            </a:r>
            <a:r>
              <a:rPr lang="en-US" sz="2000" dirty="0" err="1" smtClean="0">
                <a:solidFill>
                  <a:srgbClr val="0070C0"/>
                </a:solidFill>
              </a:rPr>
              <a:t>naf</a:t>
            </a:r>
            <a:endParaRPr lang="en-US" sz="2000" dirty="0" smtClean="0">
              <a:solidFill>
                <a:srgbClr val="0070C0"/>
              </a:solidFill>
            </a:endParaRPr>
          </a:p>
          <a:p>
            <a:pPr lvl="1" eaLnBrk="1" hangingPunct="1">
              <a:lnSpc>
                <a:spcPct val="80000"/>
              </a:lnSpc>
            </a:pPr>
            <a:endParaRPr lang="en-US" sz="2000" dirty="0" smtClean="0"/>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United States $2 </a:t>
            </a:r>
            <a:r>
              <a:rPr lang="en-US" sz="2000" dirty="0" err="1" smtClean="0">
                <a:solidFill>
                  <a:srgbClr val="0070C0"/>
                </a:solidFill>
              </a:rPr>
              <a:t>naf</a:t>
            </a:r>
            <a:endParaRPr lang="en-US" sz="2000" dirty="0" smtClean="0">
              <a:solidFill>
                <a:srgbClr val="0070C0"/>
              </a:solidFill>
            </a:endParaRPr>
          </a:p>
          <a:p>
            <a:pPr lvl="1" eaLnBrk="1" hangingPunct="1">
              <a:lnSpc>
                <a:spcPct val="80000"/>
              </a:lnSpc>
              <a:buFont typeface="Arial" charset="0"/>
              <a:buNone/>
            </a:pPr>
            <a:endParaRPr lang="en-US" sz="2000" dirty="0" smtClean="0"/>
          </a:p>
          <a:p>
            <a:pPr lvl="1" eaLnBrk="1" hangingPunct="1">
              <a:lnSpc>
                <a:spcPct val="80000"/>
              </a:lnSpc>
            </a:pPr>
            <a:r>
              <a:rPr lang="en-US" sz="2000" dirty="0" smtClean="0"/>
              <a:t>For details see Module 1 (NACO Foundations)</a:t>
            </a:r>
          </a:p>
          <a:p>
            <a:pPr lvl="1" eaLnBrk="1" hangingPunct="1">
              <a:lnSpc>
                <a:spcPct val="80000"/>
              </a:lnSpc>
            </a:pPr>
            <a:endParaRPr lang="en-US" sz="2000" dirty="0" smtClean="0"/>
          </a:p>
          <a:p>
            <a:pPr eaLnBrk="1" hangingPunct="1">
              <a:lnSpc>
                <a:spcPct val="80000"/>
              </a:lnSpc>
            </a:pPr>
            <a:r>
              <a:rPr lang="en-US" sz="2400" dirty="0" smtClean="0"/>
              <a:t>LCSH place names may also be used. Record in the exact form found, and add $2 </a:t>
            </a:r>
            <a:r>
              <a:rPr lang="en-US" sz="2400" dirty="0" err="1" smtClean="0"/>
              <a:t>lcsh</a:t>
            </a:r>
            <a:endParaRPr lang="en-US" sz="2400" dirty="0" smtClean="0"/>
          </a:p>
          <a:p>
            <a:pPr lvl="1" eaLnBrk="1" hangingPunct="1">
              <a:lnSpc>
                <a:spcPct val="80000"/>
              </a:lnSpc>
              <a:buFont typeface="Arial" charset="0"/>
              <a:buNone/>
            </a:pPr>
            <a:r>
              <a:rPr lang="en-US" sz="2000" dirty="0" smtClean="0"/>
              <a:t/>
            </a:r>
            <a:br>
              <a:rPr lang="en-US" sz="2000" dirty="0" smtClean="0"/>
            </a:br>
            <a:r>
              <a:rPr lang="en-US" sz="2000" dirty="0" smtClean="0"/>
              <a:t>	</a:t>
            </a:r>
            <a:r>
              <a:rPr lang="en-US" sz="2000" dirty="0" smtClean="0">
                <a:solidFill>
                  <a:srgbClr val="0070C0"/>
                </a:solidFill>
              </a:rPr>
              <a:t>370	$g Pompeii (Extinct city) $2 </a:t>
            </a:r>
            <a:r>
              <a:rPr lang="en-US" sz="2000" dirty="0" err="1" smtClean="0">
                <a:solidFill>
                  <a:srgbClr val="0070C0"/>
                </a:solidFill>
              </a:rPr>
              <a:t>lcsh</a:t>
            </a:r>
            <a:endParaRPr lang="en-US" sz="2000" dirty="0" smtClean="0">
              <a:solidFill>
                <a:srgbClr val="0070C0"/>
              </a:solidFill>
            </a:endParaRPr>
          </a:p>
        </p:txBody>
      </p:sp>
      <p:sp>
        <p:nvSpPr>
          <p:cNvPr id="6" name="Footer Placeholder 5"/>
          <p:cNvSpPr>
            <a:spLocks noGrp="1"/>
          </p:cNvSpPr>
          <p:nvPr>
            <p:ph type="ftr" sz="quarter" idx="11"/>
          </p:nvPr>
        </p:nvSpPr>
        <p:spPr>
          <a:xfrm>
            <a:off x="2819400" y="6534150"/>
            <a:ext cx="2895600" cy="365125"/>
          </a:xfrm>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D586117-FD53-4CCE-9A32-7A94F92818EB}" type="slidenum">
              <a:rPr lang="en-US"/>
              <a:pPr>
                <a:defRPr/>
              </a:pPr>
              <a:t>120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Place of Origin of the Work (RDA 6.5)</a:t>
            </a:r>
            <a:endParaRPr lang="en-US" dirty="0"/>
          </a:p>
        </p:txBody>
      </p:sp>
      <p:sp>
        <p:nvSpPr>
          <p:cNvPr id="3" name="Content Placeholder 2"/>
          <p:cNvSpPr>
            <a:spLocks noGrp="1"/>
          </p:cNvSpPr>
          <p:nvPr>
            <p:ph idx="1"/>
          </p:nvPr>
        </p:nvSpPr>
        <p:spPr/>
        <p:txBody>
          <a:bodyPr/>
          <a:lstStyle/>
          <a:p>
            <a:pPr marL="0" indent="0">
              <a:buNone/>
            </a:pPr>
            <a:r>
              <a:rPr lang="en-US" dirty="0" smtClean="0"/>
              <a:t>Examples</a:t>
            </a:r>
          </a:p>
          <a:p>
            <a:pPr marL="400050" lvl="1" indent="0">
              <a:buNone/>
            </a:pPr>
            <a:r>
              <a:rPr lang="en-US" sz="2400" i="1" dirty="0" err="1"/>
              <a:t>Ailleurs</a:t>
            </a:r>
            <a:r>
              <a:rPr lang="en-US" sz="2400" i="1" dirty="0"/>
              <a:t> (Mulhouse, France</a:t>
            </a:r>
            <a:r>
              <a:rPr lang="en-US" sz="2400" i="1" dirty="0" smtClean="0"/>
              <a:t>)</a:t>
            </a:r>
            <a:endParaRPr lang="en-US" sz="2400" dirty="0" smtClean="0"/>
          </a:p>
          <a:p>
            <a:pPr marL="914400" lvl="2" indent="0">
              <a:buNone/>
            </a:pPr>
            <a:r>
              <a:rPr lang="en-US" dirty="0" smtClean="0"/>
              <a:t>370	$g Mulhouse (France) $2 </a:t>
            </a:r>
            <a:r>
              <a:rPr lang="en-US" dirty="0" err="1" smtClean="0"/>
              <a:t>naf</a:t>
            </a:r>
            <a:endParaRPr lang="en-US" dirty="0" smtClean="0"/>
          </a:p>
          <a:p>
            <a:pPr marL="463550" lvl="2" indent="0">
              <a:buNone/>
            </a:pPr>
            <a:r>
              <a:rPr lang="en-US" i="1" dirty="0"/>
              <a:t>National Geographic kids readers</a:t>
            </a:r>
            <a:r>
              <a:rPr lang="en-US" i="1" dirty="0" smtClean="0"/>
              <a:t>. </a:t>
            </a:r>
            <a:r>
              <a:rPr lang="en-US" i="1" dirty="0"/>
              <a:t>Level </a:t>
            </a:r>
            <a:r>
              <a:rPr lang="en-US" i="1" dirty="0" smtClean="0"/>
              <a:t>1</a:t>
            </a:r>
          </a:p>
          <a:p>
            <a:pPr marL="463550" lvl="2" indent="0">
              <a:buNone/>
            </a:pPr>
            <a:r>
              <a:rPr lang="en-US" dirty="0"/>
              <a:t>	370	</a:t>
            </a:r>
            <a:r>
              <a:rPr lang="en-US" dirty="0" smtClean="0"/>
              <a:t>$g </a:t>
            </a:r>
            <a:r>
              <a:rPr lang="en-US" dirty="0"/>
              <a:t>Washington (D.C.) </a:t>
            </a:r>
            <a:r>
              <a:rPr lang="en-US" dirty="0" smtClean="0"/>
              <a:t>$2 </a:t>
            </a:r>
            <a:r>
              <a:rPr lang="en-US" dirty="0" err="1" smtClean="0"/>
              <a:t>naf</a:t>
            </a:r>
            <a:endParaRPr lang="en-US" dirty="0" smtClean="0"/>
          </a:p>
          <a:p>
            <a:pPr marL="463550" lvl="2" indent="0">
              <a:buNone/>
            </a:pPr>
            <a:r>
              <a:rPr lang="en-US" i="1" dirty="0" err="1"/>
              <a:t>Gakujutsu</a:t>
            </a:r>
            <a:r>
              <a:rPr lang="en-US" i="1" dirty="0"/>
              <a:t> </a:t>
            </a:r>
            <a:r>
              <a:rPr lang="en-US" i="1" dirty="0" err="1"/>
              <a:t>sensho</a:t>
            </a:r>
            <a:r>
              <a:rPr lang="en-US" i="1" dirty="0"/>
              <a:t> (</a:t>
            </a:r>
            <a:r>
              <a:rPr lang="en-US" i="1" dirty="0" err="1"/>
              <a:t>Tsu-shi</a:t>
            </a:r>
            <a:r>
              <a:rPr lang="en-US" i="1" dirty="0"/>
              <a:t>, Japan</a:t>
            </a:r>
            <a:r>
              <a:rPr lang="en-US" i="1" dirty="0" smtClean="0"/>
              <a:t>)</a:t>
            </a:r>
          </a:p>
          <a:p>
            <a:pPr marL="463550" lvl="2" indent="0">
              <a:buNone/>
            </a:pPr>
            <a:r>
              <a:rPr lang="en-US" dirty="0"/>
              <a:t>	</a:t>
            </a:r>
            <a:r>
              <a:rPr lang="en-US" dirty="0" smtClean="0"/>
              <a:t>370	$g </a:t>
            </a:r>
            <a:r>
              <a:rPr lang="en-US" dirty="0" err="1" smtClean="0"/>
              <a:t>Tsu-shi</a:t>
            </a:r>
            <a:r>
              <a:rPr lang="en-US" dirty="0" smtClean="0"/>
              <a:t> (Japan) $2 </a:t>
            </a:r>
            <a:r>
              <a:rPr lang="en-US" dirty="0" err="1" smtClean="0"/>
              <a:t>naf</a:t>
            </a:r>
            <a:endParaRPr lang="en-US" dirty="0" smtClean="0"/>
          </a:p>
          <a:p>
            <a:pPr marL="463550" lvl="2" indent="0">
              <a:buNone/>
            </a:pPr>
            <a:r>
              <a:rPr lang="en-US" i="1" dirty="0"/>
              <a:t>All in a </a:t>
            </a:r>
            <a:r>
              <a:rPr lang="en-US" i="1" dirty="0" smtClean="0"/>
              <a:t>day’s </a:t>
            </a:r>
            <a:r>
              <a:rPr lang="en-US" i="1" dirty="0"/>
              <a:t>work (Teacher Created Materials, Inc</a:t>
            </a:r>
            <a:r>
              <a:rPr lang="en-US" i="1" dirty="0" smtClean="0"/>
              <a:t>.)</a:t>
            </a:r>
          </a:p>
          <a:p>
            <a:pPr marL="463550" lvl="2" indent="0">
              <a:buNone/>
            </a:pPr>
            <a:r>
              <a:rPr lang="en-US" i="1" dirty="0"/>
              <a:t>	</a:t>
            </a:r>
            <a:r>
              <a:rPr lang="en-US" dirty="0"/>
              <a:t> 370	$g Huntington Beach (Calif.) $2 </a:t>
            </a:r>
            <a:r>
              <a:rPr lang="en-US" dirty="0" err="1"/>
              <a:t>naf</a:t>
            </a:r>
            <a:endParaRPr lang="en-US" i="1"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121</a:t>
            </a:fld>
            <a:endParaRPr lang="en-US"/>
          </a:p>
        </p:txBody>
      </p:sp>
    </p:spTree>
    <p:extLst>
      <p:ext uri="{BB962C8B-B14F-4D97-AF65-F5344CB8AC3E}">
        <p14:creationId xmlns:p14="http://schemas.microsoft.com/office/powerpoint/2010/main" val="389885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Distinguishing Characteristic of the Work (RDA 6.6)</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A characteristic other than form, date, place of origin</a:t>
            </a:r>
          </a:p>
          <a:p>
            <a:pPr eaLnBrk="1" fontAlgn="auto" hangingPunct="1">
              <a:spcAft>
                <a:spcPts val="0"/>
              </a:spcAft>
              <a:buFont typeface="Arial" pitchFamily="34" charset="0"/>
              <a:buChar char="•"/>
              <a:defRPr/>
            </a:pPr>
            <a:r>
              <a:rPr lang="en-US" dirty="0"/>
              <a:t>Core if needed to differentiate</a:t>
            </a:r>
          </a:p>
          <a:p>
            <a:pPr eaLnBrk="1" fontAlgn="auto" hangingPunct="1">
              <a:spcAft>
                <a:spcPts val="0"/>
              </a:spcAft>
              <a:buFont typeface="Arial" pitchFamily="34" charset="0"/>
              <a:buChar char="•"/>
              <a:defRPr/>
            </a:pPr>
            <a:r>
              <a:rPr lang="en-US" dirty="0"/>
              <a:t>May be recorded, whether needed to distinguish or not</a:t>
            </a:r>
          </a:p>
          <a:p>
            <a:pPr eaLnBrk="1" fontAlgn="auto" hangingPunct="1">
              <a:spcAft>
                <a:spcPts val="0"/>
              </a:spcAft>
              <a:buFont typeface="Arial" pitchFamily="34" charset="0"/>
              <a:buChar char="•"/>
              <a:defRPr/>
            </a:pPr>
            <a:r>
              <a:rPr lang="en-US" dirty="0" smtClean="0"/>
              <a:t>Examples—names of corporate bodies or persons, characterizing words</a:t>
            </a:r>
          </a:p>
          <a:p>
            <a:pPr eaLnBrk="1" fontAlgn="auto" hangingPunct="1">
              <a:spcAft>
                <a:spcPts val="0"/>
              </a:spcAft>
              <a:buFont typeface="Arial" pitchFamily="34" charset="0"/>
              <a:buChar char="•"/>
              <a:defRPr/>
            </a:pPr>
            <a:r>
              <a:rPr lang="en-US" dirty="0" smtClean="0"/>
              <a:t>MARC coding: Use 381 field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B5E4EBA-A62B-413C-BEA5-6DC6A4436FD0}" type="slidenum">
              <a:rPr lang="en-US"/>
              <a:pPr>
                <a:defRPr/>
              </a:pPr>
              <a:t>122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Other </a:t>
            </a:r>
            <a:r>
              <a:rPr lang="en-US"/>
              <a:t>Distinguishing Characteristics</a:t>
            </a:r>
          </a:p>
        </p:txBody>
      </p:sp>
      <p:sp>
        <p:nvSpPr>
          <p:cNvPr id="202754" name="Content Placeholder 2"/>
          <p:cNvSpPr>
            <a:spLocks noGrp="1"/>
          </p:cNvSpPr>
          <p:nvPr>
            <p:ph idx="1"/>
          </p:nvPr>
        </p:nvSpPr>
        <p:spPr>
          <a:xfrm>
            <a:off x="457200" y="2362200"/>
            <a:ext cx="8229600" cy="1828800"/>
          </a:xfrm>
          <a:ln>
            <a:solidFill>
              <a:schemeClr val="tx1"/>
            </a:solidFill>
          </a:ln>
        </p:spPr>
        <p:txBody>
          <a:bodyPr/>
          <a:lstStyle/>
          <a:p>
            <a:pPr marL="0" indent="0" eaLnBrk="1" hangingPunct="1">
              <a:buFont typeface="Arial" charset="0"/>
              <a:buNone/>
            </a:pPr>
            <a:r>
              <a:rPr lang="en-US" sz="2400" dirty="0" smtClean="0"/>
              <a:t>046	$k 2013 $2 </a:t>
            </a:r>
            <a:r>
              <a:rPr lang="en-US" sz="2400" dirty="0" err="1" smtClean="0"/>
              <a:t>edtf</a:t>
            </a:r>
            <a:endParaRPr lang="en-US" sz="2400" dirty="0" smtClean="0"/>
          </a:p>
          <a:p>
            <a:pPr marL="0" indent="0" eaLnBrk="1" hangingPunct="1">
              <a:buNone/>
            </a:pPr>
            <a:r>
              <a:rPr lang="en-US" sz="2400" dirty="0" smtClean="0"/>
              <a:t>130 _0	</a:t>
            </a:r>
            <a:r>
              <a:rPr lang="en-US" sz="2400" dirty="0"/>
              <a:t> All in a </a:t>
            </a:r>
            <a:r>
              <a:rPr lang="en-US" sz="2400" dirty="0" smtClean="0"/>
              <a:t>day’s </a:t>
            </a:r>
            <a:r>
              <a:rPr lang="en-US" sz="2400" dirty="0"/>
              <a:t>work (Teacher Created Materials, Inc.)</a:t>
            </a:r>
            <a:endParaRPr lang="en-US" sz="2400" dirty="0" smtClean="0"/>
          </a:p>
          <a:p>
            <a:pPr marL="0" indent="0" eaLnBrk="1" hangingPunct="1">
              <a:buNone/>
            </a:pPr>
            <a:r>
              <a:rPr lang="en-US" sz="2400" dirty="0" smtClean="0"/>
              <a:t>380  	</a:t>
            </a:r>
            <a:r>
              <a:rPr lang="en-US" sz="2400" dirty="0"/>
              <a:t> Series (Publications) </a:t>
            </a:r>
            <a:r>
              <a:rPr lang="en-US" sz="2400" dirty="0" smtClean="0"/>
              <a:t>$a </a:t>
            </a:r>
            <a:r>
              <a:rPr lang="en-US" sz="2400" dirty="0"/>
              <a:t>Monographic series </a:t>
            </a:r>
            <a:r>
              <a:rPr lang="en-US" sz="2400" dirty="0" smtClean="0"/>
              <a:t>$2 </a:t>
            </a:r>
            <a:r>
              <a:rPr lang="en-US" sz="2400" dirty="0" err="1"/>
              <a:t>lcsh</a:t>
            </a:r>
            <a:endParaRPr lang="en-US" sz="2400" dirty="0" smtClean="0"/>
          </a:p>
          <a:p>
            <a:pPr marL="0" indent="0" eaLnBrk="1" hangingPunct="1">
              <a:buNone/>
            </a:pPr>
            <a:r>
              <a:rPr lang="en-US" sz="2400" b="1" dirty="0" smtClean="0"/>
              <a:t>381	</a:t>
            </a:r>
            <a:r>
              <a:rPr lang="en-US" sz="2400" b="1" dirty="0"/>
              <a:t> Teacher Created Materials, Inc. </a:t>
            </a:r>
            <a:r>
              <a:rPr lang="en-US" sz="2400" dirty="0" smtClean="0"/>
              <a:t>$2 </a:t>
            </a:r>
            <a:r>
              <a:rPr lang="en-US" sz="2400" dirty="0" err="1"/>
              <a:t>naf</a:t>
            </a:r>
            <a:endParaRPr lang="en-US" sz="2400" dirty="0" smtClean="0"/>
          </a:p>
          <a:p>
            <a:pPr marL="0" indent="0" eaLnBrk="1" hangingPunct="1">
              <a:buFont typeface="Arial" charset="0"/>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4C371E1-C4B7-480D-8A1C-3050AC8B5C27}" type="slidenum">
              <a:rPr lang="en-US"/>
              <a:pPr>
                <a:defRPr/>
              </a:pPr>
              <a:t>123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eaLnBrk="1" hangingPunct="1"/>
            <a:r>
              <a:rPr lang="en-US" smtClean="0"/>
              <a:t>History of the Work (RDA 6.7)</a:t>
            </a:r>
          </a:p>
        </p:txBody>
      </p:sp>
      <p:sp>
        <p:nvSpPr>
          <p:cNvPr id="206850" name="Content Placeholder 2"/>
          <p:cNvSpPr>
            <a:spLocks noGrp="1"/>
          </p:cNvSpPr>
          <p:nvPr>
            <p:ph idx="1"/>
          </p:nvPr>
        </p:nvSpPr>
        <p:spPr/>
        <p:txBody>
          <a:bodyPr/>
          <a:lstStyle/>
          <a:p>
            <a:pPr eaLnBrk="1" hangingPunct="1"/>
            <a:r>
              <a:rPr lang="en-US" dirty="0" smtClean="0"/>
              <a:t>Not core; record if you think it would help catalog users</a:t>
            </a:r>
          </a:p>
          <a:p>
            <a:pPr eaLnBrk="1" hangingPunct="1"/>
            <a:r>
              <a:rPr lang="en-US" dirty="0" smtClean="0"/>
              <a:t>Intended for public</a:t>
            </a:r>
          </a:p>
          <a:p>
            <a:pPr eaLnBrk="1" hangingPunct="1"/>
            <a:r>
              <a:rPr lang="en-US" dirty="0" smtClean="0"/>
              <a:t>Record a </a:t>
            </a:r>
            <a:r>
              <a:rPr lang="en-US" i="1" dirty="0" smtClean="0"/>
              <a:t>brief</a:t>
            </a:r>
            <a:r>
              <a:rPr lang="en-US" dirty="0" smtClean="0"/>
              <a:t> narrative concerning</a:t>
            </a:r>
          </a:p>
          <a:p>
            <a:pPr lvl="1" eaLnBrk="1" hangingPunct="1"/>
            <a:r>
              <a:rPr lang="en-US" dirty="0" smtClean="0"/>
              <a:t>Publication history (dates, publishers, places, awards)</a:t>
            </a:r>
          </a:p>
          <a:p>
            <a:pPr lvl="1" eaLnBrk="1" hangingPunct="1"/>
            <a:r>
              <a:rPr lang="en-US" dirty="0" smtClean="0"/>
              <a:t>Relationships with other works</a:t>
            </a:r>
          </a:p>
          <a:p>
            <a:pPr lvl="1" eaLnBrk="1" hangingPunct="1"/>
            <a:r>
              <a:rPr lang="en-US" dirty="0" smtClean="0"/>
              <a:t>Variant titles</a:t>
            </a:r>
          </a:p>
          <a:p>
            <a:pPr eaLnBrk="1" hangingPunct="1"/>
            <a:r>
              <a:rPr lang="en-US" dirty="0" smtClean="0"/>
              <a:t>MARC field 678, no indicators</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AB0365B-A433-4ADF-B73C-870306339F59}" type="slidenum">
              <a:rPr lang="en-US"/>
              <a:pPr>
                <a:defRPr/>
              </a:pPr>
              <a:t>124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eaLnBrk="1" hangingPunct="1"/>
            <a:r>
              <a:rPr lang="en-US" smtClean="0"/>
              <a:t>History of the Work</a:t>
            </a:r>
          </a:p>
        </p:txBody>
      </p:sp>
      <p:sp>
        <p:nvSpPr>
          <p:cNvPr id="3" name="Content Placeholder 2"/>
          <p:cNvSpPr>
            <a:spLocks noGrp="1"/>
          </p:cNvSpPr>
          <p:nvPr>
            <p:ph idx="1"/>
          </p:nvPr>
        </p:nvSpPr>
        <p:spPr>
          <a:xfrm>
            <a:off x="457200" y="1600200"/>
            <a:ext cx="8229600" cy="3886200"/>
          </a:xfrm>
          <a:ln>
            <a:solidFill>
              <a:schemeClr val="tx1"/>
            </a:solidFill>
          </a:ln>
        </p:spPr>
        <p:txBody>
          <a:bodyPr rtlCol="0">
            <a:normAutofit/>
          </a:bodyPr>
          <a:lstStyle/>
          <a:p>
            <a:pPr marL="1139825" indent="-1139825" eaLnBrk="1" fontAlgn="auto" hangingPunct="1">
              <a:spcAft>
                <a:spcPts val="0"/>
              </a:spcAft>
              <a:buFont typeface="Arial" pitchFamily="34" charset="0"/>
              <a:buNone/>
              <a:defRPr/>
            </a:pPr>
            <a:r>
              <a:rPr lang="en-US" sz="2800" dirty="0" smtClean="0"/>
              <a:t>046</a:t>
            </a:r>
            <a:r>
              <a:rPr lang="en-US" sz="2800" dirty="0"/>
              <a:t>	</a:t>
            </a:r>
            <a:r>
              <a:rPr lang="en-US" sz="2800" dirty="0" smtClean="0"/>
              <a:t>$k 1986 $l 2004 $2 </a:t>
            </a:r>
            <a:r>
              <a:rPr lang="en-US" sz="2800" dirty="0" err="1"/>
              <a:t>edtf</a:t>
            </a:r>
            <a:endParaRPr lang="en-US" sz="2800" dirty="0"/>
          </a:p>
          <a:p>
            <a:pPr marL="1139825" indent="-1139825" eaLnBrk="1" fontAlgn="auto" hangingPunct="1">
              <a:spcAft>
                <a:spcPts val="0"/>
              </a:spcAft>
              <a:buFont typeface="Arial" pitchFamily="34" charset="0"/>
              <a:buNone/>
              <a:defRPr/>
            </a:pPr>
            <a:r>
              <a:rPr lang="en-US" sz="2800" dirty="0"/>
              <a:t>130 </a:t>
            </a:r>
            <a:r>
              <a:rPr lang="en-US" sz="2800" dirty="0" smtClean="0"/>
              <a:t>_0	</a:t>
            </a:r>
            <a:r>
              <a:rPr lang="en-US" sz="2800" dirty="0" err="1" smtClean="0"/>
              <a:t>Archis</a:t>
            </a:r>
            <a:endParaRPr lang="en-US" sz="2800" dirty="0"/>
          </a:p>
          <a:p>
            <a:pPr marL="1139825" indent="-1139825" eaLnBrk="1" fontAlgn="auto" hangingPunct="1">
              <a:spcAft>
                <a:spcPts val="0"/>
              </a:spcAft>
              <a:buFont typeface="Arial" pitchFamily="34" charset="0"/>
              <a:buAutoNum type="arabicPlain" startAt="380"/>
              <a:defRPr/>
            </a:pPr>
            <a:r>
              <a:rPr lang="en-US" sz="2800" dirty="0" smtClean="0"/>
              <a:t>Series </a:t>
            </a:r>
            <a:r>
              <a:rPr lang="en-US" sz="2800" dirty="0"/>
              <a:t>(Publications) </a:t>
            </a:r>
            <a:r>
              <a:rPr lang="en-US" sz="2800" dirty="0" smtClean="0"/>
              <a:t>$a </a:t>
            </a:r>
            <a:r>
              <a:rPr lang="en-US" sz="2800" dirty="0"/>
              <a:t>Monographic series </a:t>
            </a:r>
            <a:r>
              <a:rPr lang="en-US" sz="2800" dirty="0" smtClean="0"/>
              <a:t>$2 </a:t>
            </a:r>
            <a:r>
              <a:rPr lang="en-US" sz="2800" dirty="0" err="1"/>
              <a:t>lcsh</a:t>
            </a:r>
            <a:r>
              <a:rPr lang="en-US" sz="2800" dirty="0"/>
              <a:t> </a:t>
            </a:r>
            <a:endParaRPr lang="en-US" sz="2800" dirty="0" smtClean="0"/>
          </a:p>
          <a:p>
            <a:pPr marL="1139825" indent="-1139825" eaLnBrk="1" fontAlgn="auto" hangingPunct="1">
              <a:spcAft>
                <a:spcPts val="0"/>
              </a:spcAft>
              <a:buNone/>
              <a:defRPr/>
            </a:pPr>
            <a:r>
              <a:rPr lang="en-US" sz="2800" b="1" dirty="0" smtClean="0"/>
              <a:t>678</a:t>
            </a:r>
            <a:r>
              <a:rPr lang="en-US" sz="2800" b="1" dirty="0"/>
              <a:t>	</a:t>
            </a:r>
            <a:r>
              <a:rPr lang="en-US" sz="2800" b="1" dirty="0" err="1" smtClean="0"/>
              <a:t>Archis</a:t>
            </a:r>
            <a:r>
              <a:rPr lang="en-US" sz="2800" b="1" dirty="0" smtClean="0"/>
              <a:t> was a series published by </a:t>
            </a:r>
            <a:r>
              <a:rPr lang="en-US" sz="2800" b="1" dirty="0" err="1" smtClean="0"/>
              <a:t>Stichting</a:t>
            </a:r>
            <a:r>
              <a:rPr lang="en-US" sz="2800" b="1" dirty="0" smtClean="0"/>
              <a:t> </a:t>
            </a:r>
            <a:r>
              <a:rPr lang="en-US" sz="2800" b="1" dirty="0" err="1" smtClean="0"/>
              <a:t>Archis</a:t>
            </a:r>
            <a:r>
              <a:rPr lang="en-US" sz="2800" b="1" dirty="0" smtClean="0"/>
              <a:t> in </a:t>
            </a:r>
            <a:r>
              <a:rPr lang="en-US" sz="2800" b="1" dirty="0"/>
              <a:t>the Netherlands. In 2005, </a:t>
            </a:r>
            <a:r>
              <a:rPr lang="en-US" sz="2800" b="1" dirty="0" err="1"/>
              <a:t>Archis</a:t>
            </a:r>
            <a:r>
              <a:rPr lang="en-US" sz="2800" b="1" dirty="0"/>
              <a:t> merged with: </a:t>
            </a:r>
            <a:r>
              <a:rPr lang="en-US" sz="2800" b="1" dirty="0" err="1"/>
              <a:t>Archis</a:t>
            </a:r>
            <a:r>
              <a:rPr lang="en-US" sz="2800" b="1" dirty="0"/>
              <a:t> (English </a:t>
            </a:r>
            <a:r>
              <a:rPr lang="en-US" sz="2800" b="1" dirty="0" smtClean="0"/>
              <a:t>edition), </a:t>
            </a:r>
            <a:r>
              <a:rPr lang="en-US" sz="2800" b="1" dirty="0"/>
              <a:t>to form: Volume (Amsterdam, Netherlands).</a:t>
            </a:r>
          </a:p>
          <a:p>
            <a:pPr marL="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E314766-A861-4398-8159-C56A1C244E76}" type="slidenum">
              <a:rPr lang="en-US"/>
              <a:pPr>
                <a:defRPr/>
              </a:pPr>
              <a:t>125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mtClean="0"/>
              <a:t>Identifier for the Work (RDA 6.8)</a:t>
            </a:r>
          </a:p>
        </p:txBody>
      </p:sp>
      <p:sp>
        <p:nvSpPr>
          <p:cNvPr id="210946" name="Content Placeholder 2"/>
          <p:cNvSpPr>
            <a:spLocks noGrp="1"/>
          </p:cNvSpPr>
          <p:nvPr>
            <p:ph idx="1"/>
          </p:nvPr>
        </p:nvSpPr>
        <p:spPr/>
        <p:txBody>
          <a:bodyPr/>
          <a:lstStyle/>
          <a:p>
            <a:pPr eaLnBrk="1" hangingPunct="1"/>
            <a:r>
              <a:rPr lang="en-US" dirty="0" smtClean="0"/>
              <a:t>RDA 6.8</a:t>
            </a:r>
          </a:p>
          <a:p>
            <a:pPr eaLnBrk="1" hangingPunct="1"/>
            <a:r>
              <a:rPr lang="en-US" dirty="0" smtClean="0"/>
              <a:t>MARC field 010 – LCCN (system-assigned)</a:t>
            </a:r>
          </a:p>
          <a:p>
            <a:pPr eaLnBrk="1" hangingPunct="1"/>
            <a:r>
              <a:rPr lang="en-US" dirty="0" smtClean="0"/>
              <a:t>MARC field 020 – ISBN (multipart monograph)</a:t>
            </a:r>
          </a:p>
          <a:p>
            <a:pPr eaLnBrk="1" hangingPunct="1"/>
            <a:r>
              <a:rPr lang="en-US" dirty="0" smtClean="0"/>
              <a:t>MARC field 022 – ISSN (monographic series)</a:t>
            </a:r>
          </a:p>
          <a:p>
            <a:pPr eaLnBrk="1" hangingPunct="1"/>
            <a:r>
              <a:rPr lang="en-US" dirty="0" smtClean="0"/>
              <a:t>MARC field 024 – some  examples</a:t>
            </a:r>
          </a:p>
          <a:p>
            <a:pPr lvl="1" eaLnBrk="1" hangingPunct="1"/>
            <a:r>
              <a:rPr lang="en-US" dirty="0" smtClean="0"/>
              <a:t>ISTC (text)</a:t>
            </a:r>
          </a:p>
          <a:p>
            <a:pPr lvl="1" eaLnBrk="1" hangingPunct="1"/>
            <a:r>
              <a:rPr lang="en-US" dirty="0" smtClean="0"/>
              <a:t>ISWC (music)</a:t>
            </a:r>
          </a:p>
          <a:p>
            <a:pPr lvl="1" eaLnBrk="1" hangingPunct="1"/>
            <a:r>
              <a:rPr lang="en-US" dirty="0" smtClean="0"/>
              <a:t>ISAN (audio/visual)</a:t>
            </a:r>
          </a:p>
          <a:p>
            <a:pPr lvl="1" eaLnBrk="1" hangingPunct="1"/>
            <a:r>
              <a:rPr lang="en-US" dirty="0" smtClean="0"/>
              <a:t>ISRC (recordings)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126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457200" y="152400"/>
            <a:ext cx="8229600" cy="564571"/>
          </a:xfrm>
        </p:spPr>
        <p:txBody>
          <a:bodyPr/>
          <a:lstStyle/>
          <a:p>
            <a:pPr eaLnBrk="1" hangingPunct="1"/>
            <a:r>
              <a:rPr lang="en-US" sz="3600" dirty="0" smtClean="0"/>
              <a:t>Identifier for the Work - 022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127</a:t>
            </a:fld>
            <a:endParaRPr lang="en-US"/>
          </a:p>
        </p:txBody>
      </p:sp>
      <p:pic>
        <p:nvPicPr>
          <p:cNvPr id="5" name="Picture 4"/>
          <p:cNvPicPr>
            <a:picLocks noChangeAspect="1"/>
          </p:cNvPicPr>
          <p:nvPr/>
        </p:nvPicPr>
        <p:blipFill>
          <a:blip r:embed="rId3"/>
          <a:stretch>
            <a:fillRect/>
          </a:stretch>
        </p:blipFill>
        <p:spPr>
          <a:xfrm>
            <a:off x="1797709" y="1352550"/>
            <a:ext cx="5898491" cy="161925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1779261" y="4195762"/>
            <a:ext cx="5916939" cy="1595438"/>
          </a:xfrm>
          <a:prstGeom prst="rect">
            <a:avLst/>
          </a:prstGeom>
          <a:ln>
            <a:solidFill>
              <a:schemeClr val="tx1"/>
            </a:solidFill>
          </a:ln>
        </p:spPr>
      </p:pic>
      <p:sp>
        <p:nvSpPr>
          <p:cNvPr id="10" name="Oval 9"/>
          <p:cNvSpPr/>
          <p:nvPr/>
        </p:nvSpPr>
        <p:spPr>
          <a:xfrm>
            <a:off x="2209800" y="12954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590800" y="41148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514600" y="4495800"/>
            <a:ext cx="2667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8913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ISSN</a:t>
            </a:r>
            <a:endParaRPr lang="en-US" dirty="0"/>
          </a:p>
        </p:txBody>
      </p:sp>
      <p:sp>
        <p:nvSpPr>
          <p:cNvPr id="3" name="Content Placeholder 2"/>
          <p:cNvSpPr>
            <a:spLocks noGrp="1"/>
          </p:cNvSpPr>
          <p:nvPr>
            <p:ph idx="1"/>
          </p:nvPr>
        </p:nvSpPr>
        <p:spPr/>
        <p:txBody>
          <a:bodyPr/>
          <a:lstStyle/>
          <a:p>
            <a:r>
              <a:rPr lang="en-US" dirty="0" smtClean="0"/>
              <a:t>For more details on recording ISSN, including dealing with multiple ISSNs,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128</a:t>
            </a:fld>
            <a:endParaRPr lang="en-US"/>
          </a:p>
        </p:txBody>
      </p:sp>
    </p:spTree>
    <p:extLst>
      <p:ext uri="{BB962C8B-B14F-4D97-AF65-F5344CB8AC3E}">
        <p14:creationId xmlns:p14="http://schemas.microsoft.com/office/powerpoint/2010/main" val="267657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Series Works</a:t>
            </a:r>
          </a:p>
        </p:txBody>
      </p:sp>
      <p:sp>
        <p:nvSpPr>
          <p:cNvPr id="210946" name="Content Placeholder 2"/>
          <p:cNvSpPr>
            <a:spLocks noGrp="1"/>
          </p:cNvSpPr>
          <p:nvPr>
            <p:ph idx="1"/>
          </p:nvPr>
        </p:nvSpPr>
        <p:spPr/>
        <p:txBody>
          <a:bodyPr/>
          <a:lstStyle/>
          <a:p>
            <a:pPr eaLnBrk="1" hangingPunct="1"/>
            <a:r>
              <a:rPr lang="en-US" dirty="0" smtClean="0"/>
              <a:t>Audience </a:t>
            </a:r>
            <a:r>
              <a:rPr lang="en-US" dirty="0"/>
              <a:t>Characteristics – </a:t>
            </a:r>
            <a:r>
              <a:rPr lang="en-US" dirty="0" smtClean="0"/>
              <a:t>MARC 385</a:t>
            </a:r>
          </a:p>
          <a:p>
            <a:pPr eaLnBrk="1" hangingPunct="1"/>
            <a:r>
              <a:rPr lang="en-US" dirty="0" smtClean="0"/>
              <a:t>Creator/Contributor Characteristics – MARC 386</a:t>
            </a:r>
          </a:p>
          <a:p>
            <a:pPr eaLnBrk="1" hangingPunct="1"/>
            <a:r>
              <a:rPr lang="en-US" dirty="0" smtClean="0"/>
              <a:t>Series treatment fields – MARC 64X</a:t>
            </a:r>
          </a:p>
          <a:p>
            <a:pPr eaLnBrk="1" hangingPunct="1"/>
            <a:r>
              <a:rPr lang="en-US" dirty="0" smtClean="0"/>
              <a:t>Call numbers – MARC 050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129</a:t>
            </a:fld>
            <a:endParaRPr lang="en-US"/>
          </a:p>
        </p:txBody>
      </p:sp>
    </p:spTree>
    <p:extLst>
      <p:ext uri="{BB962C8B-B14F-4D97-AF65-F5344CB8AC3E}">
        <p14:creationId xmlns:p14="http://schemas.microsoft.com/office/powerpoint/2010/main" val="24246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a:t>
            </a:fld>
            <a:endParaRPr lang="en-US"/>
          </a:p>
        </p:txBody>
      </p:sp>
      <p:pic>
        <p:nvPicPr>
          <p:cNvPr id="6" name="Picture 5"/>
          <p:cNvPicPr>
            <a:picLocks noChangeAspect="1"/>
          </p:cNvPicPr>
          <p:nvPr/>
        </p:nvPicPr>
        <p:blipFill>
          <a:blip r:embed="rId3"/>
          <a:stretch>
            <a:fillRect/>
          </a:stretch>
        </p:blipFill>
        <p:spPr>
          <a:xfrm>
            <a:off x="457200" y="2724149"/>
            <a:ext cx="2552700" cy="317087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3352800" y="2717736"/>
            <a:ext cx="2582171" cy="3225864"/>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248400" y="2709863"/>
            <a:ext cx="2601857" cy="3233737"/>
          </a:xfrm>
          <a:prstGeom prst="rect">
            <a:avLst/>
          </a:prstGeom>
          <a:ln>
            <a:solidFill>
              <a:schemeClr val="tx1"/>
            </a:solidFill>
          </a:ln>
        </p:spPr>
      </p:pic>
      <p:sp>
        <p:nvSpPr>
          <p:cNvPr id="11" name="Oval 10"/>
          <p:cNvSpPr/>
          <p:nvPr/>
        </p:nvSpPr>
        <p:spPr>
          <a:xfrm>
            <a:off x="3810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1722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276600" y="4267200"/>
            <a:ext cx="381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8802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68362"/>
          </a:xfrm>
        </p:spPr>
        <p:txBody>
          <a:bodyPr/>
          <a:lstStyle/>
          <a:p>
            <a:r>
              <a:rPr lang="en-US" dirty="0" smtClean="0"/>
              <a:t>MARC 385 – Audience Characteristics</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130</a:t>
            </a:fld>
            <a:endParaRPr lang="en-US"/>
          </a:p>
        </p:txBody>
      </p:sp>
      <p:sp>
        <p:nvSpPr>
          <p:cNvPr id="7" name="Content Placeholder 2"/>
          <p:cNvSpPr txBox="1">
            <a:spLocks/>
          </p:cNvSpPr>
          <p:nvPr/>
        </p:nvSpPr>
        <p:spPr bwMode="auto">
          <a:xfrm>
            <a:off x="457200" y="18288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Indicators both blank</a:t>
            </a:r>
          </a:p>
          <a:p>
            <a:r>
              <a:rPr lang="en-US" sz="2800" dirty="0" smtClean="0"/>
              <a:t>Subfields:</a:t>
            </a:r>
          </a:p>
          <a:p>
            <a:pPr marL="257175" lvl="1" indent="0">
              <a:buFont typeface="Arial" charset="0"/>
              <a:buNone/>
            </a:pPr>
            <a:r>
              <a:rPr lang="en-US" sz="2400" dirty="0" smtClean="0"/>
              <a:t>$a – Audience term (R)</a:t>
            </a:r>
          </a:p>
          <a:p>
            <a:pPr marL="257175" lvl="1" indent="0">
              <a:buFont typeface="Arial" charset="0"/>
              <a:buNone/>
            </a:pPr>
            <a:r>
              <a:rPr lang="en-US" sz="2400" dirty="0" smtClean="0"/>
              <a:t>$b – Audience term code (R)</a:t>
            </a:r>
          </a:p>
          <a:p>
            <a:pPr marL="257175" lvl="1" indent="0">
              <a:buFont typeface="Arial" charset="0"/>
              <a:buNone/>
            </a:pPr>
            <a:r>
              <a:rPr lang="en-US" sz="2400" dirty="0" smtClean="0"/>
              <a:t>$m – Demographic group term (NR)</a:t>
            </a:r>
          </a:p>
          <a:p>
            <a:pPr marL="257175" lvl="1" indent="0">
              <a:buFont typeface="Arial" charset="0"/>
              <a:buNone/>
            </a:pPr>
            <a:r>
              <a:rPr lang="en-US" sz="2400" dirty="0" smtClean="0"/>
              <a:t>$n – Demographic group code (NR)</a:t>
            </a:r>
          </a:p>
          <a:p>
            <a:pPr marL="257175" lvl="1" indent="0">
              <a:buFont typeface="Arial" charset="0"/>
              <a:buNone/>
            </a:pPr>
            <a:r>
              <a:rPr lang="en-US" sz="2400" dirty="0" smtClean="0"/>
              <a:t>$0 – Authority record control number or standard number (R)</a:t>
            </a:r>
          </a:p>
          <a:p>
            <a:pPr marL="257175" lvl="1" indent="0">
              <a:buFont typeface="Arial" charset="0"/>
              <a:buNone/>
            </a:pPr>
            <a:r>
              <a:rPr lang="en-US" sz="2400" dirty="0" smtClean="0"/>
              <a:t>$2 – Source (NR)</a:t>
            </a:r>
          </a:p>
          <a:p>
            <a:pPr marL="257175" lvl="1" indent="0">
              <a:buFont typeface="Arial" charset="0"/>
              <a:buNone/>
            </a:pPr>
            <a:r>
              <a:rPr lang="en-US" sz="2400" dirty="0" smtClean="0"/>
              <a:t>$3 – Materials specified (NR)</a:t>
            </a:r>
          </a:p>
          <a:p>
            <a:pPr marL="257175" lvl="1" indent="0">
              <a:buFont typeface="Arial" charset="0"/>
              <a:buNone/>
            </a:pPr>
            <a:endParaRPr lang="en-US" dirty="0"/>
          </a:p>
        </p:txBody>
      </p:sp>
    </p:spTree>
    <p:extLst>
      <p:ext uri="{BB962C8B-B14F-4D97-AF65-F5344CB8AC3E}">
        <p14:creationId xmlns:p14="http://schemas.microsoft.com/office/powerpoint/2010/main" val="1169991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0"/>
            <a:ext cx="6242716" cy="1831479"/>
          </a:xfrm>
        </p:spPr>
        <p:txBody>
          <a:bodyPr>
            <a:normAutofit fontScale="90000"/>
          </a:bodyPr>
          <a:lstStyle/>
          <a:p>
            <a:r>
              <a:rPr lang="en-US" dirty="0" smtClean="0"/>
              <a:t>MARC 386 – Creator/</a:t>
            </a:r>
            <a:br>
              <a:rPr lang="en-US" dirty="0" smtClean="0"/>
            </a:br>
            <a:r>
              <a:rPr lang="en-US" dirty="0" smtClean="0"/>
              <a:t>Contributor Characteristics</a:t>
            </a:r>
            <a:endParaRPr lang="en-US" dirty="0"/>
          </a:p>
        </p:txBody>
      </p:sp>
      <p:sp>
        <p:nvSpPr>
          <p:cNvPr id="3" name="Content Placeholder 2"/>
          <p:cNvSpPr>
            <a:spLocks noGrp="1"/>
          </p:cNvSpPr>
          <p:nvPr>
            <p:ph idx="1"/>
          </p:nvPr>
        </p:nvSpPr>
        <p:spPr>
          <a:xfrm>
            <a:off x="457200" y="1981200"/>
            <a:ext cx="8229600" cy="4144963"/>
          </a:xfrm>
        </p:spPr>
        <p:txBody>
          <a:bodyPr/>
          <a:lstStyle/>
          <a:p>
            <a:r>
              <a:rPr lang="en-US" sz="2800" dirty="0" smtClean="0"/>
              <a:t>Indicators both blank</a:t>
            </a:r>
          </a:p>
          <a:p>
            <a:r>
              <a:rPr lang="en-US" sz="2800" dirty="0" smtClean="0"/>
              <a:t>Subfields:</a:t>
            </a:r>
          </a:p>
          <a:p>
            <a:pPr marL="257175" lvl="1" indent="0">
              <a:buNone/>
            </a:pPr>
            <a:r>
              <a:rPr lang="en-US" sz="2400" dirty="0" smtClean="0"/>
              <a:t>$a – </a:t>
            </a:r>
            <a:r>
              <a:rPr lang="en-US" sz="2400" dirty="0"/>
              <a:t>Creator/contributor </a:t>
            </a:r>
            <a:r>
              <a:rPr lang="en-US" sz="2400" dirty="0" smtClean="0"/>
              <a:t>term (R)</a:t>
            </a:r>
          </a:p>
          <a:p>
            <a:pPr marL="257175" lvl="1" indent="0">
              <a:buNone/>
            </a:pPr>
            <a:r>
              <a:rPr lang="en-US" sz="2400" dirty="0" smtClean="0"/>
              <a:t>$b – </a:t>
            </a:r>
            <a:r>
              <a:rPr lang="en-US" sz="2400" dirty="0"/>
              <a:t>Creator/contributor term</a:t>
            </a:r>
            <a:r>
              <a:rPr lang="en-US" sz="2400" dirty="0" smtClean="0"/>
              <a:t> code (R)</a:t>
            </a:r>
          </a:p>
          <a:p>
            <a:pPr marL="257175" lvl="1" indent="0">
              <a:buNone/>
            </a:pPr>
            <a:r>
              <a:rPr lang="en-US" sz="2400" dirty="0" smtClean="0"/>
              <a:t>$m – Demographic group term (NR)</a:t>
            </a:r>
          </a:p>
          <a:p>
            <a:pPr marL="257175" lvl="1" indent="0">
              <a:buNone/>
            </a:pPr>
            <a:r>
              <a:rPr lang="en-US" sz="2400" dirty="0" smtClean="0"/>
              <a:t>$n – Demographic group code (NR)</a:t>
            </a:r>
          </a:p>
          <a:p>
            <a:pPr marL="257175" lvl="1" indent="0">
              <a:buNone/>
            </a:pPr>
            <a:r>
              <a:rPr lang="en-US" sz="2400" dirty="0"/>
              <a:t>$0 – Authority record control number or standard number (R)</a:t>
            </a:r>
          </a:p>
          <a:p>
            <a:pPr marL="257175" lvl="1" indent="0">
              <a:buNone/>
            </a:pPr>
            <a:r>
              <a:rPr lang="en-US" sz="2400" dirty="0" smtClean="0"/>
              <a:t>$2 – Source (NR)</a:t>
            </a:r>
          </a:p>
          <a:p>
            <a:pPr marL="257175" lvl="1" indent="0">
              <a:buNone/>
            </a:pPr>
            <a:r>
              <a:rPr lang="en-US" sz="2400" dirty="0" smtClean="0"/>
              <a:t>$3 – Materials specified (NR)</a:t>
            </a:r>
          </a:p>
          <a:p>
            <a:pPr marL="257175" lvl="1"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131</a:t>
            </a:fld>
            <a:endParaRPr lang="en-US"/>
          </a:p>
        </p:txBody>
      </p:sp>
    </p:spTree>
    <p:extLst>
      <p:ext uri="{BB962C8B-B14F-4D97-AF65-F5344CB8AC3E}">
        <p14:creationId xmlns:p14="http://schemas.microsoft.com/office/powerpoint/2010/main" val="291501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149530"/>
            <a:ext cx="5915025" cy="745629"/>
          </a:xfrm>
        </p:spPr>
        <p:txBody>
          <a:bodyPr/>
          <a:lstStyle/>
          <a:p>
            <a:r>
              <a:rPr lang="en-US" dirty="0" smtClean="0"/>
              <a:t>385/386 Fields</a:t>
            </a:r>
            <a:endParaRPr lang="en-US" dirty="0"/>
          </a:p>
        </p:txBody>
      </p:sp>
      <p:sp>
        <p:nvSpPr>
          <p:cNvPr id="3" name="Content Placeholder 2"/>
          <p:cNvSpPr>
            <a:spLocks noGrp="1"/>
          </p:cNvSpPr>
          <p:nvPr>
            <p:ph idx="1"/>
          </p:nvPr>
        </p:nvSpPr>
        <p:spPr>
          <a:xfrm>
            <a:off x="1047725" y="1066800"/>
            <a:ext cx="7562875" cy="3943350"/>
          </a:xfrm>
        </p:spPr>
        <p:txBody>
          <a:bodyPr>
            <a:noAutofit/>
          </a:bodyPr>
          <a:lstStyle/>
          <a:p>
            <a:r>
              <a:rPr lang="en-US" sz="2200" dirty="0" smtClean="0"/>
              <a:t>$m and/or $n are optional. For codes, see</a:t>
            </a:r>
          </a:p>
          <a:p>
            <a:pPr lvl="1"/>
            <a:r>
              <a:rPr lang="en-US" sz="1800" dirty="0" smtClean="0">
                <a:hlinkClick r:id="rId3"/>
              </a:rPr>
              <a:t>http</a:t>
            </a:r>
            <a:r>
              <a:rPr lang="en-US" sz="1800" dirty="0">
                <a:hlinkClick r:id="rId3"/>
              </a:rPr>
              <a:t>://www.loc.gov/standards/valuelist/lcdgt.html</a:t>
            </a:r>
            <a:r>
              <a:rPr lang="en-US" sz="1800" dirty="0"/>
              <a:t> </a:t>
            </a:r>
            <a:endParaRPr lang="en-US" sz="1800" dirty="0" smtClean="0"/>
          </a:p>
          <a:p>
            <a:r>
              <a:rPr lang="en-US" sz="2200" dirty="0" smtClean="0"/>
              <a:t>$2 is optional, but recommended if terms recorded are from a controlled vocabulary (e.g., LCDGT, LCSH). For controlled vocabularies, see</a:t>
            </a:r>
          </a:p>
          <a:p>
            <a:pPr lvl="1"/>
            <a:r>
              <a:rPr lang="en-US" sz="1800" dirty="0">
                <a:hlinkClick r:id="rId4"/>
              </a:rPr>
              <a:t>https://</a:t>
            </a:r>
            <a:r>
              <a:rPr lang="en-US" sz="1800" dirty="0" smtClean="0">
                <a:hlinkClick r:id="rId4"/>
              </a:rPr>
              <a:t>www.loc.gov/standards/sourcelist/occupation.html</a:t>
            </a:r>
            <a:endParaRPr lang="en-US" sz="1800" dirty="0" smtClean="0"/>
          </a:p>
          <a:p>
            <a:pPr lvl="1"/>
            <a:r>
              <a:rPr lang="en-US" sz="1800" dirty="0">
                <a:hlinkClick r:id="rId5"/>
              </a:rPr>
              <a:t>https://</a:t>
            </a:r>
            <a:r>
              <a:rPr lang="en-US" sz="1800" dirty="0" smtClean="0">
                <a:hlinkClick r:id="rId5"/>
              </a:rPr>
              <a:t>www.loc.gov/standards/sourcelist/subject.html</a:t>
            </a:r>
            <a:r>
              <a:rPr lang="en-US" sz="1800" dirty="0" smtClean="0"/>
              <a:t> </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132</a:t>
            </a:fld>
            <a:endParaRPr lang="en-US"/>
          </a:p>
        </p:txBody>
      </p:sp>
    </p:spTree>
    <p:extLst>
      <p:ext uri="{BB962C8B-B14F-4D97-AF65-F5344CB8AC3E}">
        <p14:creationId xmlns:p14="http://schemas.microsoft.com/office/powerpoint/2010/main" val="118878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133</a:t>
            </a:fld>
            <a:endParaRPr lang="en-US"/>
          </a:p>
        </p:txBody>
      </p:sp>
      <p:sp>
        <p:nvSpPr>
          <p:cNvPr id="7" name="Oval 6"/>
          <p:cNvSpPr/>
          <p:nvPr/>
        </p:nvSpPr>
        <p:spPr>
          <a:xfrm>
            <a:off x="2133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57150" y="119062"/>
            <a:ext cx="9029700" cy="6619875"/>
          </a:xfrm>
          <a:prstGeom prst="rect">
            <a:avLst/>
          </a:prstGeom>
          <a:ln>
            <a:solidFill>
              <a:schemeClr val="tx1"/>
            </a:solidFill>
          </a:ln>
        </p:spPr>
      </p:pic>
      <p:sp>
        <p:nvSpPr>
          <p:cNvPr id="8" name="Oval 7"/>
          <p:cNvSpPr/>
          <p:nvPr/>
        </p:nvSpPr>
        <p:spPr>
          <a:xfrm>
            <a:off x="2819400" y="3276600"/>
            <a:ext cx="3505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19400" y="2514600"/>
            <a:ext cx="3505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242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149530"/>
            <a:ext cx="5915025" cy="745629"/>
          </a:xfrm>
        </p:spPr>
        <p:txBody>
          <a:bodyPr/>
          <a:lstStyle/>
          <a:p>
            <a:r>
              <a:rPr lang="en-US" dirty="0" smtClean="0"/>
              <a:t>385/386 Fields</a:t>
            </a:r>
            <a:endParaRPr lang="en-US" dirty="0"/>
          </a:p>
        </p:txBody>
      </p:sp>
      <p:sp>
        <p:nvSpPr>
          <p:cNvPr id="3" name="Content Placeholder 2"/>
          <p:cNvSpPr>
            <a:spLocks noGrp="1"/>
          </p:cNvSpPr>
          <p:nvPr>
            <p:ph idx="1"/>
          </p:nvPr>
        </p:nvSpPr>
        <p:spPr>
          <a:xfrm>
            <a:off x="1047725" y="1066800"/>
            <a:ext cx="7562875" cy="4800600"/>
          </a:xfrm>
        </p:spPr>
        <p:txBody>
          <a:bodyPr>
            <a:noAutofit/>
          </a:bodyPr>
          <a:lstStyle/>
          <a:p>
            <a:r>
              <a:rPr lang="en-US" sz="2200" dirty="0" smtClean="0"/>
              <a:t>May repeat $a when terms are from the same vocabulary:</a:t>
            </a:r>
            <a:endParaRPr lang="en-US" sz="2200" dirty="0"/>
          </a:p>
          <a:p>
            <a:pPr marL="1828800" indent="-914400">
              <a:buNone/>
            </a:pPr>
            <a:r>
              <a:rPr lang="en-US" sz="2200" dirty="0" smtClean="0"/>
              <a:t>386 __	Catholics $a Canadians $</a:t>
            </a:r>
            <a:r>
              <a:rPr lang="en-US" sz="2200" dirty="0"/>
              <a:t>a </a:t>
            </a:r>
            <a:r>
              <a:rPr lang="en-US" sz="2200" dirty="0" smtClean="0"/>
              <a:t>Librarians $2 </a:t>
            </a:r>
            <a:r>
              <a:rPr lang="en-US" sz="2200" dirty="0" err="1" smtClean="0"/>
              <a:t>lcdgt</a:t>
            </a:r>
            <a:endParaRPr lang="en-US" sz="2200" dirty="0" smtClean="0"/>
          </a:p>
          <a:p>
            <a:pPr marL="1828800" indent="-457200">
              <a:spcBef>
                <a:spcPts val="1200"/>
              </a:spcBef>
              <a:spcAft>
                <a:spcPts val="600"/>
              </a:spcAft>
              <a:buNone/>
            </a:pPr>
            <a:r>
              <a:rPr lang="en-US" sz="2200" i="1" dirty="0" smtClean="0">
                <a:solidFill>
                  <a:schemeClr val="accent2">
                    <a:lumMod val="50000"/>
                  </a:schemeClr>
                </a:solidFill>
              </a:rPr>
              <a:t>A work or works created </a:t>
            </a:r>
            <a:r>
              <a:rPr lang="en-US" sz="2200" i="1" dirty="0">
                <a:solidFill>
                  <a:schemeClr val="accent2">
                    <a:lumMod val="50000"/>
                  </a:schemeClr>
                </a:solidFill>
              </a:rPr>
              <a:t>by </a:t>
            </a:r>
            <a:r>
              <a:rPr lang="en-US" sz="2200" i="1" dirty="0" smtClean="0">
                <a:solidFill>
                  <a:schemeClr val="accent2">
                    <a:lumMod val="50000"/>
                  </a:schemeClr>
                </a:solidFill>
              </a:rPr>
              <a:t>Catholic Canadian librarians</a:t>
            </a:r>
          </a:p>
          <a:p>
            <a:pPr>
              <a:spcBef>
                <a:spcPts val="450"/>
              </a:spcBef>
            </a:pPr>
            <a:r>
              <a:rPr lang="en-US" sz="2200" dirty="0" smtClean="0"/>
              <a:t>Repeat the field if $m or $n is used and terms belong to different demographic categories:</a:t>
            </a:r>
          </a:p>
          <a:p>
            <a:pPr marL="1828800" indent="-914400">
              <a:buNone/>
            </a:pPr>
            <a:r>
              <a:rPr lang="en-US" sz="2200" dirty="0" smtClean="0"/>
              <a:t>386 __	$n </a:t>
            </a:r>
            <a:r>
              <a:rPr lang="en-US" sz="2200" dirty="0" err="1" smtClean="0"/>
              <a:t>rel</a:t>
            </a:r>
            <a:r>
              <a:rPr lang="en-US" sz="2200" dirty="0" smtClean="0"/>
              <a:t> $a Catholics $2 </a:t>
            </a:r>
            <a:r>
              <a:rPr lang="en-US" sz="2200" dirty="0" err="1" smtClean="0"/>
              <a:t>lcdgt</a:t>
            </a:r>
            <a:endParaRPr lang="en-US" sz="2200" dirty="0" smtClean="0"/>
          </a:p>
          <a:p>
            <a:pPr marL="1828800" indent="-914400">
              <a:buNone/>
            </a:pPr>
            <a:r>
              <a:rPr lang="en-US" sz="2200" dirty="0" smtClean="0"/>
              <a:t>386 __	$n </a:t>
            </a:r>
            <a:r>
              <a:rPr lang="en-US" sz="2200" dirty="0" err="1" smtClean="0"/>
              <a:t>nat</a:t>
            </a:r>
            <a:r>
              <a:rPr lang="en-US" sz="2200" dirty="0" smtClean="0"/>
              <a:t> $a Canadians $2 </a:t>
            </a:r>
            <a:r>
              <a:rPr lang="en-US" sz="2200" dirty="0" err="1" smtClean="0"/>
              <a:t>lcdgt</a:t>
            </a:r>
            <a:endParaRPr lang="en-US" sz="2200" dirty="0" smtClean="0"/>
          </a:p>
          <a:p>
            <a:pPr marL="1828800" indent="-914400">
              <a:buNone/>
            </a:pPr>
            <a:r>
              <a:rPr lang="en-US" sz="2200" dirty="0" smtClean="0"/>
              <a:t>386 __	$n </a:t>
            </a:r>
            <a:r>
              <a:rPr lang="en-US" sz="2200" dirty="0" err="1" smtClean="0"/>
              <a:t>occ</a:t>
            </a:r>
            <a:r>
              <a:rPr lang="en-US" sz="2200" dirty="0" smtClean="0"/>
              <a:t> $a Librarians $2 </a:t>
            </a:r>
            <a:r>
              <a:rPr lang="en-US" sz="2200" dirty="0" err="1" smtClean="0"/>
              <a:t>lcdgt</a:t>
            </a:r>
            <a:endParaRPr lang="en-US" sz="2200" dirty="0" smtClean="0"/>
          </a:p>
          <a:p>
            <a:r>
              <a:rPr lang="en-US" sz="2200" dirty="0" smtClean="0"/>
              <a:t>For full details for use of 385/386, see Module 6 of this NACO training</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134</a:t>
            </a:fld>
            <a:endParaRPr lang="en-US"/>
          </a:p>
        </p:txBody>
      </p:sp>
    </p:spTree>
    <p:extLst>
      <p:ext uri="{BB962C8B-B14F-4D97-AF65-F5344CB8AC3E}">
        <p14:creationId xmlns:p14="http://schemas.microsoft.com/office/powerpoint/2010/main" val="176265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857250"/>
          </a:xfrm>
        </p:spPr>
        <p:txBody>
          <a:bodyPr>
            <a:normAutofit fontScale="90000"/>
          </a:bodyPr>
          <a:lstStyle/>
          <a:p>
            <a:r>
              <a:rPr lang="en-US" dirty="0" smtClean="0"/>
              <a:t>Recording </a:t>
            </a:r>
            <a:br>
              <a:rPr lang="en-US" dirty="0" smtClean="0"/>
            </a:br>
            <a:r>
              <a:rPr lang="en-US" dirty="0" smtClean="0"/>
              <a:t>Audience Characteristics (385)</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135</a:t>
            </a:fld>
            <a:endParaRPr lang="en-US"/>
          </a:p>
        </p:txBody>
      </p:sp>
      <p:pic>
        <p:nvPicPr>
          <p:cNvPr id="7" name="Picture 6"/>
          <p:cNvPicPr>
            <a:picLocks noChangeAspect="1"/>
          </p:cNvPicPr>
          <p:nvPr/>
        </p:nvPicPr>
        <p:blipFill>
          <a:blip r:embed="rId3"/>
          <a:stretch>
            <a:fillRect/>
          </a:stretch>
        </p:blipFill>
        <p:spPr>
          <a:xfrm>
            <a:off x="1371600" y="1653740"/>
            <a:ext cx="6096000" cy="5204259"/>
          </a:xfrm>
          <a:prstGeom prst="rect">
            <a:avLst/>
          </a:prstGeom>
          <a:ln>
            <a:solidFill>
              <a:srgbClr val="000000"/>
            </a:solidFill>
          </a:ln>
        </p:spPr>
      </p:pic>
      <p:sp>
        <p:nvSpPr>
          <p:cNvPr id="8" name="Oval 7"/>
          <p:cNvSpPr/>
          <p:nvPr/>
        </p:nvSpPr>
        <p:spPr>
          <a:xfrm>
            <a:off x="1371600" y="4237038"/>
            <a:ext cx="1447800" cy="3349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05520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857250"/>
          </a:xfrm>
        </p:spPr>
        <p:txBody>
          <a:bodyPr>
            <a:normAutofit fontScale="90000"/>
          </a:bodyPr>
          <a:lstStyle/>
          <a:p>
            <a:r>
              <a:rPr lang="en-US" dirty="0" smtClean="0"/>
              <a:t>Recording Creator/Contributor Characteristics (386)</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136</a:t>
            </a:fld>
            <a:endParaRPr lang="en-US"/>
          </a:p>
        </p:txBody>
      </p:sp>
      <p:pic>
        <p:nvPicPr>
          <p:cNvPr id="7" name="Picture 6"/>
          <p:cNvPicPr>
            <a:picLocks noChangeAspect="1"/>
          </p:cNvPicPr>
          <p:nvPr/>
        </p:nvPicPr>
        <p:blipFill>
          <a:blip r:embed="rId3"/>
          <a:stretch>
            <a:fillRect/>
          </a:stretch>
        </p:blipFill>
        <p:spPr>
          <a:xfrm>
            <a:off x="1828800" y="1719994"/>
            <a:ext cx="5867489" cy="4680806"/>
          </a:xfrm>
          <a:prstGeom prst="rect">
            <a:avLst/>
          </a:prstGeom>
          <a:ln>
            <a:solidFill>
              <a:srgbClr val="000000"/>
            </a:solidFill>
          </a:ln>
        </p:spPr>
      </p:pic>
      <p:sp>
        <p:nvSpPr>
          <p:cNvPr id="8" name="Oval 7"/>
          <p:cNvSpPr/>
          <p:nvPr/>
        </p:nvSpPr>
        <p:spPr>
          <a:xfrm>
            <a:off x="1823893" y="4648200"/>
            <a:ext cx="183370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7665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Exercise: Creator Characteristics</a:t>
            </a:r>
            <a:br>
              <a:rPr lang="en-US" dirty="0" smtClean="0"/>
            </a:br>
            <a:r>
              <a:rPr lang="en-US" i="1" dirty="0" smtClean="0"/>
              <a:t>Novel of the </a:t>
            </a:r>
            <a:r>
              <a:rPr lang="en-US" i="1" dirty="0" err="1" smtClean="0"/>
              <a:t>Mither</a:t>
            </a:r>
            <a:r>
              <a:rPr lang="en-US" i="1" dirty="0" smtClean="0"/>
              <a:t> mages</a:t>
            </a:r>
          </a:p>
        </p:txBody>
      </p:sp>
      <p:sp>
        <p:nvSpPr>
          <p:cNvPr id="3" name="Content Placeholder 2"/>
          <p:cNvSpPr>
            <a:spLocks noGrp="1"/>
          </p:cNvSpPr>
          <p:nvPr>
            <p:ph idx="1"/>
          </p:nvPr>
        </p:nvSpPr>
        <p:spPr>
          <a:xfrm>
            <a:off x="457200" y="1600200"/>
            <a:ext cx="4464349" cy="4525963"/>
          </a:xfrm>
        </p:spPr>
        <p:txBody>
          <a:bodyPr rtlCol="0">
            <a:normAutofit/>
          </a:bodyPr>
          <a:lstStyle/>
          <a:p>
            <a:pPr eaLnBrk="1" fontAlgn="auto" hangingPunct="1">
              <a:spcAft>
                <a:spcPts val="0"/>
              </a:spcAft>
              <a:buFont typeface="Arial" charset="0"/>
              <a:buNone/>
              <a:defRPr/>
            </a:pPr>
            <a:r>
              <a:rPr lang="en-US" dirty="0" smtClean="0"/>
              <a:t>Card is an American author. Record the creator characteristics element in your record. Use LCDGT.</a:t>
            </a:r>
          </a:p>
          <a:p>
            <a:pPr eaLnBrk="1" fontAlgn="auto" hangingPunct="1">
              <a:spcAft>
                <a:spcPts val="0"/>
              </a:spcAft>
              <a:buFont typeface="Arial" charset="0"/>
              <a:buNone/>
              <a:defRPr/>
            </a:pPr>
            <a:endParaRPr lang="en-US" dirty="0" smtClean="0"/>
          </a:p>
          <a:p>
            <a:pPr eaLnBrk="1" fontAlgn="auto" hangingPunct="1">
              <a:spcAft>
                <a:spcPts val="0"/>
              </a:spcAft>
              <a:buNone/>
              <a:defRPr/>
            </a:pPr>
            <a:r>
              <a:rPr lang="en-US" dirty="0">
                <a:solidFill>
                  <a:schemeClr val="tx2">
                    <a:lumMod val="60000"/>
                    <a:lumOff val="40000"/>
                  </a:schemeClr>
                </a:solidFill>
              </a:rPr>
              <a:t>386  Americans </a:t>
            </a:r>
            <a:r>
              <a:rPr lang="en-US" dirty="0" smtClean="0">
                <a:solidFill>
                  <a:schemeClr val="tx2">
                    <a:lumMod val="60000"/>
                    <a:lumOff val="40000"/>
                  </a:schemeClr>
                </a:solidFill>
              </a:rPr>
              <a:t>$2 </a:t>
            </a:r>
            <a:r>
              <a:rPr lang="en-US" dirty="0" err="1">
                <a:solidFill>
                  <a:schemeClr val="tx2">
                    <a:lumMod val="60000"/>
                    <a:lumOff val="40000"/>
                  </a:schemeClr>
                </a:solidFill>
              </a:rPr>
              <a:t>lcdgt</a:t>
            </a:r>
            <a:endParaRPr lang="en-US" dirty="0">
              <a:solidFill>
                <a:schemeClr val="tx2">
                  <a:lumMod val="60000"/>
                  <a:lumOff val="40000"/>
                </a:schemeClr>
              </a:solidFill>
            </a:endParaRPr>
          </a:p>
          <a:p>
            <a:pPr eaLnBrk="1" fontAlgn="auto" hangingPunct="1">
              <a:spcAft>
                <a:spcPts val="0"/>
              </a:spcAft>
              <a:buFont typeface="Arial" charset="0"/>
              <a:buNone/>
              <a:defRPr/>
            </a:pPr>
            <a:endParaRPr lang="en-US"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3F65108A-4B32-46D2-8ECD-543A472FF452}" type="slidenum">
              <a:rPr lang="en-US"/>
              <a:pPr>
                <a:defRPr/>
              </a:pPr>
              <a:t>137</a:t>
            </a:fld>
            <a:endParaRPr lang="en-US"/>
          </a:p>
        </p:txBody>
      </p:sp>
      <p:pic>
        <p:nvPicPr>
          <p:cNvPr id="9" name="Content Placeholder 5"/>
          <p:cNvPicPr>
            <a:picLocks noChangeAspect="1"/>
          </p:cNvPicPr>
          <p:nvPr/>
        </p:nvPicPr>
        <p:blipFill>
          <a:blip r:embed="rId3"/>
          <a:stretch>
            <a:fillRect/>
          </a:stretch>
        </p:blipFill>
        <p:spPr bwMode="auto">
          <a:xfrm>
            <a:off x="5715000" y="17042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4662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Series Numbering</a:t>
            </a:r>
            <a:endParaRPr lang="en-US" dirty="0"/>
          </a:p>
        </p:txBody>
      </p:sp>
      <p:sp>
        <p:nvSpPr>
          <p:cNvPr id="3" name="Content Placeholder 2"/>
          <p:cNvSpPr>
            <a:spLocks noGrp="1"/>
          </p:cNvSpPr>
          <p:nvPr>
            <p:ph idx="1"/>
          </p:nvPr>
        </p:nvSpPr>
        <p:spPr/>
        <p:txBody>
          <a:bodyPr/>
          <a:lstStyle/>
          <a:p>
            <a:r>
              <a:rPr lang="en-US" dirty="0" smtClean="0"/>
              <a:t>Series may be numbered or unnumbered, or may have irregular numbering patterns</a:t>
            </a:r>
          </a:p>
          <a:p>
            <a:r>
              <a:rPr lang="en-US" dirty="0" smtClean="0"/>
              <a:t>Record numbering information in </a:t>
            </a:r>
          </a:p>
          <a:p>
            <a:pPr lvl="1"/>
            <a:r>
              <a:rPr lang="en-US" dirty="0" smtClean="0"/>
              <a:t>008/13 (</a:t>
            </a:r>
            <a:r>
              <a:rPr lang="en-US" dirty="0" err="1" smtClean="0"/>
              <a:t>Ser</a:t>
            </a:r>
            <a:r>
              <a:rPr lang="en-US" dirty="0" smtClean="0"/>
              <a:t> </a:t>
            </a:r>
            <a:r>
              <a:rPr lang="en-US" dirty="0" err="1" smtClean="0"/>
              <a:t>num</a:t>
            </a:r>
            <a:r>
              <a:rPr lang="en-US" dirty="0" smtClean="0"/>
              <a:t>)</a:t>
            </a:r>
          </a:p>
          <a:p>
            <a:pPr lvl="1"/>
            <a:r>
              <a:rPr lang="en-US" dirty="0" smtClean="0"/>
              <a:t>641 (Series Numbering Peculiarities)</a:t>
            </a:r>
          </a:p>
          <a:p>
            <a:pPr lvl="1"/>
            <a:r>
              <a:rPr lang="en-US" dirty="0" smtClean="0"/>
              <a:t>642 (Series Numbering Example) </a:t>
            </a:r>
          </a:p>
          <a:p>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138</a:t>
            </a:fld>
            <a:endParaRPr lang="en-US"/>
          </a:p>
        </p:txBody>
      </p:sp>
    </p:spTree>
    <p:extLst>
      <p:ext uri="{BB962C8B-B14F-4D97-AF65-F5344CB8AC3E}">
        <p14:creationId xmlns:p14="http://schemas.microsoft.com/office/powerpoint/2010/main" val="39223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3" name="Content Placeholder 2"/>
          <p:cNvSpPr>
            <a:spLocks noGrp="1"/>
          </p:cNvSpPr>
          <p:nvPr>
            <p:ph idx="1"/>
          </p:nvPr>
        </p:nvSpPr>
        <p:spPr/>
        <p:txBody>
          <a:bodyPr/>
          <a:lstStyle/>
          <a:p>
            <a:r>
              <a:rPr lang="en-US" dirty="0" smtClean="0"/>
              <a:t>Numbered/unnumbered series code</a:t>
            </a:r>
          </a:p>
          <a:p>
            <a:pPr marL="457200" lvl="1" indent="0">
              <a:buNone/>
            </a:pPr>
            <a:r>
              <a:rPr lang="en-US" dirty="0" smtClean="0"/>
              <a:t>a – Numbered series</a:t>
            </a:r>
            <a:endParaRPr lang="en-US" dirty="0"/>
          </a:p>
          <a:p>
            <a:pPr marL="457200" lvl="1" indent="0">
              <a:buNone/>
            </a:pPr>
            <a:r>
              <a:rPr lang="en-US" dirty="0" smtClean="0"/>
              <a:t>b – Unnumbered series</a:t>
            </a:r>
          </a:p>
          <a:p>
            <a:pPr marL="457200" lvl="1" indent="0">
              <a:buNone/>
            </a:pPr>
            <a:r>
              <a:rPr lang="en-US" dirty="0" smtClean="0"/>
              <a:t>c – Numbering varies</a:t>
            </a:r>
          </a:p>
          <a:p>
            <a:pPr marL="457200" lvl="1" indent="0">
              <a:buNone/>
            </a:pPr>
            <a:r>
              <a:rPr lang="en-US" dirty="0" smtClean="0"/>
              <a:t>n – Not applicable (i.e., the authority record does not represent a series)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139</a:t>
            </a:fld>
            <a:endParaRPr lang="en-US"/>
          </a:p>
        </p:txBody>
      </p:sp>
    </p:spTree>
    <p:extLst>
      <p:ext uri="{BB962C8B-B14F-4D97-AF65-F5344CB8AC3E}">
        <p14:creationId xmlns:p14="http://schemas.microsoft.com/office/powerpoint/2010/main" val="244047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a:t>
            </a:fld>
            <a:endParaRPr lang="en-US"/>
          </a:p>
        </p:txBody>
      </p:sp>
      <p:pic>
        <p:nvPicPr>
          <p:cNvPr id="18" name="Picture 17"/>
          <p:cNvPicPr>
            <a:picLocks noChangeAspect="1"/>
          </p:cNvPicPr>
          <p:nvPr/>
        </p:nvPicPr>
        <p:blipFill>
          <a:blip r:embed="rId3"/>
          <a:stretch>
            <a:fillRect/>
          </a:stretch>
        </p:blipFill>
        <p:spPr>
          <a:xfrm>
            <a:off x="601566" y="3053016"/>
            <a:ext cx="2865534" cy="2363787"/>
          </a:xfrm>
          <a:prstGeom prst="rect">
            <a:avLst/>
          </a:prstGeom>
          <a:ln>
            <a:solidFill>
              <a:schemeClr val="tx1"/>
            </a:solidFill>
          </a:ln>
        </p:spPr>
      </p:pic>
      <p:pic>
        <p:nvPicPr>
          <p:cNvPr id="20" name="Picture 19"/>
          <p:cNvPicPr>
            <a:picLocks noChangeAspect="1"/>
          </p:cNvPicPr>
          <p:nvPr/>
        </p:nvPicPr>
        <p:blipFill>
          <a:blip r:embed="rId4"/>
          <a:stretch>
            <a:fillRect/>
          </a:stretch>
        </p:blipFill>
        <p:spPr>
          <a:xfrm>
            <a:off x="3167062" y="2412497"/>
            <a:ext cx="2928937" cy="2343149"/>
          </a:xfrm>
          <a:prstGeom prst="rect">
            <a:avLst/>
          </a:prstGeom>
          <a:ln>
            <a:solidFill>
              <a:schemeClr val="tx1"/>
            </a:solidFill>
          </a:ln>
        </p:spPr>
      </p:pic>
      <p:pic>
        <p:nvPicPr>
          <p:cNvPr id="19" name="Picture 18"/>
          <p:cNvPicPr>
            <a:picLocks noChangeAspect="1"/>
          </p:cNvPicPr>
          <p:nvPr/>
        </p:nvPicPr>
        <p:blipFill>
          <a:blip r:embed="rId5"/>
          <a:stretch>
            <a:fillRect/>
          </a:stretch>
        </p:blipFill>
        <p:spPr>
          <a:xfrm>
            <a:off x="5803995" y="3918114"/>
            <a:ext cx="2857500" cy="2343150"/>
          </a:xfrm>
          <a:prstGeom prst="rect">
            <a:avLst/>
          </a:prstGeom>
          <a:ln>
            <a:solidFill>
              <a:schemeClr val="tx1"/>
            </a:solidFill>
          </a:ln>
        </p:spPr>
      </p:pic>
      <p:sp>
        <p:nvSpPr>
          <p:cNvPr id="11" name="Oval 10"/>
          <p:cNvSpPr/>
          <p:nvPr/>
        </p:nvSpPr>
        <p:spPr>
          <a:xfrm>
            <a:off x="533399" y="3053016"/>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124200" y="2438400"/>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5715000" y="3891216"/>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64583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140</a:t>
            </a:fld>
            <a:endParaRPr lang="en-US"/>
          </a:p>
        </p:txBody>
      </p:sp>
      <p:pic>
        <p:nvPicPr>
          <p:cNvPr id="6" name="Content Placeholder 5"/>
          <p:cNvPicPr>
            <a:picLocks noGrp="1" noChangeAspect="1"/>
          </p:cNvPicPr>
          <p:nvPr>
            <p:ph idx="1"/>
          </p:nvPr>
        </p:nvPicPr>
        <p:blipFill>
          <a:blip r:embed="rId3"/>
          <a:stretch>
            <a:fillRect/>
          </a:stretch>
        </p:blipFill>
        <p:spPr>
          <a:xfrm>
            <a:off x="1600200" y="1326106"/>
            <a:ext cx="6019800" cy="5139205"/>
          </a:xfrm>
          <a:prstGeom prst="rect">
            <a:avLst/>
          </a:prstGeom>
          <a:ln>
            <a:solidFill>
              <a:srgbClr val="000000"/>
            </a:solidFill>
          </a:ln>
        </p:spPr>
      </p:pic>
      <p:sp>
        <p:nvSpPr>
          <p:cNvPr id="7" name="Oval 6"/>
          <p:cNvSpPr/>
          <p:nvPr/>
        </p:nvSpPr>
        <p:spPr>
          <a:xfrm>
            <a:off x="1524000" y="21336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26265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008/13 (</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141</a:t>
            </a:fld>
            <a:endParaRPr lang="en-US"/>
          </a:p>
        </p:txBody>
      </p:sp>
      <p:pic>
        <p:nvPicPr>
          <p:cNvPr id="8" name="Picture 7"/>
          <p:cNvPicPr>
            <a:picLocks noChangeAspect="1"/>
          </p:cNvPicPr>
          <p:nvPr/>
        </p:nvPicPr>
        <p:blipFill>
          <a:blip r:embed="rId3"/>
          <a:stretch>
            <a:fillRect/>
          </a:stretch>
        </p:blipFill>
        <p:spPr>
          <a:xfrm>
            <a:off x="1371600" y="1227911"/>
            <a:ext cx="6477089" cy="5167116"/>
          </a:xfrm>
          <a:prstGeom prst="rect">
            <a:avLst/>
          </a:prstGeom>
          <a:ln>
            <a:solidFill>
              <a:srgbClr val="000000"/>
            </a:solidFill>
          </a:ln>
        </p:spPr>
      </p:pic>
      <p:sp>
        <p:nvSpPr>
          <p:cNvPr id="9" name="Oval 8"/>
          <p:cNvSpPr/>
          <p:nvPr/>
        </p:nvSpPr>
        <p:spPr>
          <a:xfrm>
            <a:off x="1366693" y="2286000"/>
            <a:ext cx="84310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412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008/13 </a:t>
            </a:r>
            <a:r>
              <a:rPr lang="en-US" dirty="0"/>
              <a:t>(</a:t>
            </a:r>
            <a:r>
              <a:rPr lang="en-US" dirty="0" err="1"/>
              <a:t>Ser</a:t>
            </a:r>
            <a:r>
              <a:rPr lang="en-US" dirty="0"/>
              <a:t> </a:t>
            </a:r>
            <a:r>
              <a:rPr lang="en-US" dirty="0" err="1"/>
              <a:t>num</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142</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 008/13 (</a:t>
            </a:r>
            <a:r>
              <a:rPr lang="en-US" dirty="0" err="1" smtClean="0"/>
              <a:t>Ser</a:t>
            </a:r>
            <a:r>
              <a:rPr lang="en-US" dirty="0" smtClean="0"/>
              <a:t> </a:t>
            </a:r>
            <a:r>
              <a:rPr lang="en-US" dirty="0" err="1" smtClean="0"/>
              <a:t>num</a:t>
            </a:r>
            <a:r>
              <a:rPr lang="en-US" dirty="0" smtClean="0"/>
              <a:t>) in your records</a:t>
            </a:r>
          </a:p>
          <a:p>
            <a:r>
              <a:rPr lang="en-US" i="1" dirty="0" smtClean="0"/>
              <a:t>Governance in Asia </a:t>
            </a:r>
            <a:r>
              <a:rPr lang="en-US" dirty="0" smtClean="0"/>
              <a:t>is numbered</a:t>
            </a:r>
            <a:endParaRPr lang="en-US" i="1" dirty="0" smtClean="0"/>
          </a:p>
          <a:p>
            <a:r>
              <a:rPr lang="en-US" i="1" dirty="0" smtClean="0"/>
              <a:t>A novel of the </a:t>
            </a:r>
            <a:r>
              <a:rPr lang="en-US" i="1" dirty="0" err="1" smtClean="0"/>
              <a:t>Mither</a:t>
            </a:r>
            <a:r>
              <a:rPr lang="en-US" i="1" dirty="0" smtClean="0"/>
              <a:t> mages</a:t>
            </a:r>
            <a:r>
              <a:rPr lang="en-US" dirty="0" smtClean="0"/>
              <a:t> is not numbered</a:t>
            </a:r>
            <a:endParaRPr lang="en-US" i="1" dirty="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377057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989013"/>
          </a:xfrm>
        </p:spPr>
        <p:txBody>
          <a:bodyPr/>
          <a:lstStyle/>
          <a:p>
            <a:r>
              <a:rPr lang="en-US" sz="4000" dirty="0" smtClean="0"/>
              <a:t>642 (Series Numbering Example)</a:t>
            </a:r>
            <a:r>
              <a:rPr lang="en-US" sz="4000" dirty="0"/>
              <a:t> </a:t>
            </a:r>
            <a:r>
              <a:rPr lang="en-US" sz="4000" dirty="0" smtClean="0"/>
              <a:t/>
            </a:r>
            <a:br>
              <a:rPr lang="en-US" sz="4000" dirty="0" smtClean="0"/>
            </a:br>
            <a:r>
              <a:rPr lang="en-US" sz="4000" dirty="0" smtClean="0"/>
              <a:t>RDA </a:t>
            </a:r>
            <a:r>
              <a:rPr lang="en-US" sz="4000" dirty="0"/>
              <a:t>24.6 and LC-PCC PS 24.6.1.3</a:t>
            </a:r>
            <a:r>
              <a:rPr lang="en-US" dirty="0"/>
              <a:t/>
            </a:r>
            <a:br>
              <a:rPr lang="en-US" dirty="0"/>
            </a:br>
            <a:endParaRPr lang="en-US" dirty="0"/>
          </a:p>
        </p:txBody>
      </p:sp>
      <p:sp>
        <p:nvSpPr>
          <p:cNvPr id="3" name="Content Placeholder 2"/>
          <p:cNvSpPr>
            <a:spLocks noGrp="1"/>
          </p:cNvSpPr>
          <p:nvPr>
            <p:ph idx="1"/>
          </p:nvPr>
        </p:nvSpPr>
        <p:spPr>
          <a:xfrm>
            <a:off x="457200" y="1905000"/>
            <a:ext cx="8229600" cy="4221163"/>
          </a:xfrm>
        </p:spPr>
        <p:txBody>
          <a:bodyPr/>
          <a:lstStyle/>
          <a:p>
            <a:r>
              <a:rPr lang="en-US" sz="2400" dirty="0" smtClean="0"/>
              <a:t>MARC authority 642 </a:t>
            </a:r>
            <a:r>
              <a:rPr lang="en-US" sz="2400" dirty="0"/>
              <a:t>contains the series numbering example that is to be followed in the series access point (8XX) in bibliographic records for individual parts of the </a:t>
            </a:r>
            <a:r>
              <a:rPr lang="en-US" sz="2400" dirty="0" smtClean="0"/>
              <a:t>series</a:t>
            </a:r>
          </a:p>
          <a:p>
            <a:pPr lvl="1"/>
            <a:r>
              <a:rPr lang="en-US" sz="2200" dirty="0" smtClean="0"/>
              <a:t>base the example on the first, or earliest available, part</a:t>
            </a:r>
            <a:endParaRPr lang="en-US" sz="2200" dirty="0"/>
          </a:p>
          <a:p>
            <a:pPr lvl="1"/>
            <a:r>
              <a:rPr lang="en-US" sz="2200" dirty="0" smtClean="0"/>
              <a:t>abbreviate captions if they appear in RDA Appendix B; record numerals as Arabic numerals</a:t>
            </a:r>
          </a:p>
          <a:p>
            <a:pPr lvl="1"/>
            <a:r>
              <a:rPr lang="en-US" sz="2200" dirty="0" smtClean="0"/>
              <a:t>include $5 DPCC (this indicates the national-level decision on the form to be followed by libraries creating BIBCO records)</a:t>
            </a:r>
          </a:p>
          <a:p>
            <a:pPr lvl="1"/>
            <a:r>
              <a:rPr lang="en-US" sz="2200" dirty="0" smtClean="0"/>
              <a:t>include $5 with your library MARC code if your library traces (indexes) the series</a:t>
            </a:r>
          </a:p>
          <a:p>
            <a:pPr lvl="1"/>
            <a:endParaRPr lang="en-US" sz="2400" dirty="0" smtClean="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143</a:t>
            </a:fld>
            <a:endParaRPr lang="en-US"/>
          </a:p>
        </p:txBody>
      </p:sp>
    </p:spTree>
    <p:extLst>
      <p:ext uri="{BB962C8B-B14F-4D97-AF65-F5344CB8AC3E}">
        <p14:creationId xmlns:p14="http://schemas.microsoft.com/office/powerpoint/2010/main" val="301567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642 (Series Numbering Example)</a:t>
            </a:r>
            <a:endParaRPr lang="en-US" dirty="0"/>
          </a:p>
        </p:txBody>
      </p:sp>
      <p:sp>
        <p:nvSpPr>
          <p:cNvPr id="3" name="Content Placeholder 2"/>
          <p:cNvSpPr>
            <a:spLocks noGrp="1"/>
          </p:cNvSpPr>
          <p:nvPr>
            <p:ph idx="1"/>
          </p:nvPr>
        </p:nvSpPr>
        <p:spPr/>
        <p:txBody>
          <a:bodyPr/>
          <a:lstStyle/>
          <a:p>
            <a:r>
              <a:rPr lang="en-US" sz="2800" dirty="0" smtClean="0"/>
              <a:t>Series numbering is transcribed in 490 of the bibliographic record exactly as it appears, applying the general guidelines at 1.7 and 1.8 (RDA 2.12.19)</a:t>
            </a:r>
          </a:p>
          <a:p>
            <a:r>
              <a:rPr lang="en-US" sz="2800" dirty="0" smtClean="0"/>
              <a:t>Record the numbering in the bibliographic record access point (8XX) following the pattern found in the 642 field of the authority record for the series.</a:t>
            </a:r>
            <a:endParaRPr lang="en-US" sz="2400" dirty="0" smtClean="0"/>
          </a:p>
          <a:p>
            <a:endParaRPr lang="en-US" sz="28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144</a:t>
            </a:fld>
            <a:endParaRPr lang="en-US"/>
          </a:p>
        </p:txBody>
      </p:sp>
    </p:spTree>
    <p:extLst>
      <p:ext uri="{BB962C8B-B14F-4D97-AF65-F5344CB8AC3E}">
        <p14:creationId xmlns:p14="http://schemas.microsoft.com/office/powerpoint/2010/main" val="138377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6623" y="1581150"/>
            <a:ext cx="3531784" cy="4957762"/>
          </a:xfrm>
          <a:prstGeom prst="rect">
            <a:avLst/>
          </a:prstGeom>
          <a:ln>
            <a:solidFill>
              <a:schemeClr val="tx1"/>
            </a:solidFill>
          </a:ln>
        </p:spPr>
      </p:pic>
      <p:sp>
        <p:nvSpPr>
          <p:cNvPr id="2" name="Title 1"/>
          <p:cNvSpPr>
            <a:spLocks noGrp="1"/>
          </p:cNvSpPr>
          <p:nvPr>
            <p:ph type="title"/>
          </p:nvPr>
        </p:nvSpPr>
        <p:spPr/>
        <p:txBody>
          <a:bodyPr/>
          <a:lstStyle/>
          <a:p>
            <a:r>
              <a:rPr lang="en-US" dirty="0" smtClean="0"/>
              <a:t>642 (Series Numbering Example)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145</a:t>
            </a:fld>
            <a:endParaRPr lang="en-US"/>
          </a:p>
        </p:txBody>
      </p:sp>
      <p:sp>
        <p:nvSpPr>
          <p:cNvPr id="7" name="Oval 6"/>
          <p:cNvSpPr/>
          <p:nvPr/>
        </p:nvSpPr>
        <p:spPr>
          <a:xfrm>
            <a:off x="381000" y="6065837"/>
            <a:ext cx="1371600" cy="487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tent Placeholder 2"/>
          <p:cNvSpPr txBox="1">
            <a:spLocks/>
          </p:cNvSpPr>
          <p:nvPr/>
        </p:nvSpPr>
        <p:spPr bwMode="auto">
          <a:xfrm>
            <a:off x="4007007" y="1600200"/>
            <a:ext cx="490839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Authority record</a:t>
            </a:r>
          </a:p>
          <a:p>
            <a:pPr marL="0" indent="0">
              <a:buNone/>
            </a:pPr>
            <a:endParaRPr lang="en-US" sz="1800" dirty="0"/>
          </a:p>
          <a:p>
            <a:pPr marL="0" indent="0">
              <a:buNone/>
            </a:pPr>
            <a:r>
              <a:rPr lang="en-US" sz="1800" dirty="0"/>
              <a:t>008/13 (</a:t>
            </a:r>
            <a:r>
              <a:rPr lang="en-US" sz="1800" dirty="0" err="1"/>
              <a:t>Ser</a:t>
            </a:r>
            <a:r>
              <a:rPr lang="en-US" sz="1800" dirty="0"/>
              <a:t> </a:t>
            </a:r>
            <a:r>
              <a:rPr lang="en-US" sz="1800" dirty="0" err="1" smtClean="0"/>
              <a:t>num</a:t>
            </a:r>
            <a:r>
              <a:rPr lang="en-US" sz="1800" dirty="0" smtClean="0"/>
              <a:t>): a</a:t>
            </a:r>
          </a:p>
          <a:p>
            <a:pPr marL="0" indent="0">
              <a:buNone/>
            </a:pPr>
            <a:r>
              <a:rPr lang="en-US" sz="1800" dirty="0" smtClean="0"/>
              <a:t>130 _0	</a:t>
            </a:r>
            <a:r>
              <a:rPr lang="en-US" sz="1800" dirty="0" err="1" smtClean="0"/>
              <a:t>Papyrologica</a:t>
            </a:r>
            <a:r>
              <a:rPr lang="en-US" sz="1800" dirty="0" smtClean="0"/>
              <a:t> </a:t>
            </a:r>
            <a:r>
              <a:rPr lang="en-US" sz="1800" dirty="0" err="1" smtClean="0"/>
              <a:t>Florentina</a:t>
            </a:r>
            <a:endParaRPr lang="en-US" sz="1800" dirty="0" smtClean="0"/>
          </a:p>
          <a:p>
            <a:pPr marL="0" indent="0">
              <a:buNone/>
            </a:pPr>
            <a:r>
              <a:rPr lang="en-US" sz="1800" dirty="0" smtClean="0"/>
              <a:t>642	v. 1 $5 DPCC</a:t>
            </a:r>
          </a:p>
          <a:p>
            <a:endParaRPr lang="en-US" sz="1800" dirty="0"/>
          </a:p>
          <a:p>
            <a:r>
              <a:rPr lang="en-US" sz="1800" dirty="0" smtClean="0"/>
              <a:t>Bibliographic record</a:t>
            </a:r>
          </a:p>
          <a:p>
            <a:endParaRPr lang="en-US" sz="1800" dirty="0" smtClean="0"/>
          </a:p>
          <a:p>
            <a:pPr marL="0" indent="0">
              <a:buNone/>
            </a:pPr>
            <a:r>
              <a:rPr lang="en-US" sz="1800" dirty="0" smtClean="0"/>
              <a:t>490 1_	</a:t>
            </a:r>
            <a:r>
              <a:rPr lang="en-US" sz="1800" dirty="0" err="1" smtClean="0"/>
              <a:t>Papyrologica</a:t>
            </a:r>
            <a:r>
              <a:rPr lang="en-US" sz="1800" dirty="0" smtClean="0"/>
              <a:t> </a:t>
            </a:r>
            <a:r>
              <a:rPr lang="en-US" sz="1800" dirty="0" err="1" smtClean="0"/>
              <a:t>Florentina</a:t>
            </a:r>
            <a:r>
              <a:rPr lang="en-US" sz="1800" dirty="0" smtClean="0"/>
              <a:t> ; $v volume XLIV</a:t>
            </a:r>
          </a:p>
          <a:p>
            <a:pPr marL="0" indent="0">
              <a:buNone/>
            </a:pPr>
            <a:r>
              <a:rPr lang="en-US" sz="1800" dirty="0" smtClean="0"/>
              <a:t>830 _0	</a:t>
            </a:r>
            <a:r>
              <a:rPr lang="en-US" sz="1800" dirty="0" err="1" smtClean="0"/>
              <a:t>Papyrologica</a:t>
            </a:r>
            <a:r>
              <a:rPr lang="en-US" sz="1800" dirty="0" smtClean="0"/>
              <a:t> </a:t>
            </a:r>
            <a:r>
              <a:rPr lang="en-US" sz="1800" dirty="0" err="1"/>
              <a:t>Florentina</a:t>
            </a:r>
            <a:r>
              <a:rPr lang="en-US" sz="1800" dirty="0"/>
              <a:t> ; $v </a:t>
            </a:r>
            <a:r>
              <a:rPr lang="en-US" sz="1800" dirty="0" err="1" smtClean="0"/>
              <a:t>v</a:t>
            </a:r>
            <a:r>
              <a:rPr lang="en-US" sz="1800" dirty="0" smtClean="0"/>
              <a:t>. 44</a:t>
            </a:r>
            <a:endParaRPr lang="en-US" sz="1800" dirty="0"/>
          </a:p>
        </p:txBody>
      </p:sp>
    </p:spTree>
    <p:extLst>
      <p:ext uri="{BB962C8B-B14F-4D97-AF65-F5344CB8AC3E}">
        <p14:creationId xmlns:p14="http://schemas.microsoft.com/office/powerpoint/2010/main" val="226611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br>
              <a:rPr lang="en-US" dirty="0" smtClean="0"/>
            </a:br>
            <a:r>
              <a:rPr lang="en-US" dirty="0" smtClean="0"/>
              <a:t>642 </a:t>
            </a:r>
            <a:r>
              <a:rPr lang="en-US" dirty="0"/>
              <a:t>(Series Numbering Example)</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146</a:t>
            </a:fld>
            <a:endParaRPr lang="en-US"/>
          </a:p>
        </p:txBody>
      </p:sp>
      <p:pic>
        <p:nvPicPr>
          <p:cNvPr id="10" name="Picture 9"/>
          <p:cNvPicPr>
            <a:picLocks noChangeAspect="1"/>
          </p:cNvPicPr>
          <p:nvPr/>
        </p:nvPicPr>
        <p:blipFill>
          <a:blip r:embed="rId3"/>
          <a:stretch>
            <a:fillRect/>
          </a:stretch>
        </p:blipFill>
        <p:spPr>
          <a:xfrm>
            <a:off x="5870743" y="2362200"/>
            <a:ext cx="2632206" cy="35052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endParaRPr lang="en-US" dirty="0" smtClean="0"/>
          </a:p>
          <a:p>
            <a:r>
              <a:rPr lang="en-US" dirty="0" smtClean="0"/>
              <a:t>Record 642 in your record for </a:t>
            </a:r>
            <a:r>
              <a:rPr lang="en-US" i="1" dirty="0" smtClean="0"/>
              <a:t>Governance in Asia</a:t>
            </a:r>
            <a:endParaRPr lang="en-US" i="1" dirty="0"/>
          </a:p>
        </p:txBody>
      </p:sp>
      <p:pic>
        <p:nvPicPr>
          <p:cNvPr id="14" name="Picture 13"/>
          <p:cNvPicPr>
            <a:picLocks noChangeAspect="1"/>
          </p:cNvPicPr>
          <p:nvPr/>
        </p:nvPicPr>
        <p:blipFill>
          <a:blip r:embed="rId4"/>
          <a:stretch>
            <a:fillRect/>
          </a:stretch>
        </p:blipFill>
        <p:spPr>
          <a:xfrm>
            <a:off x="6262669" y="4343400"/>
            <a:ext cx="2773680" cy="685800"/>
          </a:xfrm>
          <a:prstGeom prst="rect">
            <a:avLst/>
          </a:prstGeom>
          <a:ln>
            <a:solidFill>
              <a:schemeClr val="tx1"/>
            </a:solidFill>
          </a:ln>
        </p:spPr>
      </p:pic>
    </p:spTree>
    <p:extLst>
      <p:ext uri="{BB962C8B-B14F-4D97-AF65-F5344CB8AC3E}">
        <p14:creationId xmlns:p14="http://schemas.microsoft.com/office/powerpoint/2010/main" val="107810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br>
              <a:rPr lang="en-US" dirty="0" smtClean="0"/>
            </a:br>
            <a:r>
              <a:rPr lang="en-US" dirty="0" smtClean="0"/>
              <a:t>642 </a:t>
            </a:r>
            <a:r>
              <a:rPr lang="en-US" dirty="0"/>
              <a:t>(Series Numbering Example)</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147</a:t>
            </a:fld>
            <a:endParaRPr lang="en-US"/>
          </a:p>
        </p:txBody>
      </p:sp>
      <p:pic>
        <p:nvPicPr>
          <p:cNvPr id="10" name="Picture 9"/>
          <p:cNvPicPr>
            <a:picLocks noChangeAspect="1"/>
          </p:cNvPicPr>
          <p:nvPr/>
        </p:nvPicPr>
        <p:blipFill>
          <a:blip r:embed="rId3"/>
          <a:stretch>
            <a:fillRect/>
          </a:stretch>
        </p:blipFill>
        <p:spPr>
          <a:xfrm>
            <a:off x="152400" y="1828800"/>
            <a:ext cx="2632206" cy="3505200"/>
          </a:xfrm>
          <a:prstGeom prst="rect">
            <a:avLst/>
          </a:prstGeom>
          <a:ln>
            <a:solidFill>
              <a:schemeClr val="tx1"/>
            </a:solidFill>
          </a:ln>
        </p:spPr>
      </p:pic>
      <p:sp>
        <p:nvSpPr>
          <p:cNvPr id="12" name="Content Placeholder 2"/>
          <p:cNvSpPr>
            <a:spLocks noGrp="1"/>
          </p:cNvSpPr>
          <p:nvPr>
            <p:ph idx="1"/>
          </p:nvPr>
        </p:nvSpPr>
        <p:spPr>
          <a:xfrm>
            <a:off x="3429000" y="2590800"/>
            <a:ext cx="5334000" cy="1447800"/>
          </a:xfrm>
        </p:spPr>
        <p:txBody>
          <a:bodyPr/>
          <a:lstStyle/>
          <a:p>
            <a:pPr marL="914400" indent="-914400">
              <a:buNone/>
            </a:pPr>
            <a:r>
              <a:rPr lang="en-US" dirty="0" smtClean="0"/>
              <a:t>642	no</a:t>
            </a:r>
            <a:r>
              <a:rPr lang="en-US" dirty="0"/>
              <a:t>. 1 </a:t>
            </a:r>
            <a:r>
              <a:rPr lang="en-US" dirty="0" smtClean="0"/>
              <a:t>$5 </a:t>
            </a:r>
            <a:r>
              <a:rPr lang="en-US" dirty="0"/>
              <a:t>DPCC </a:t>
            </a:r>
            <a:r>
              <a:rPr lang="en-US" dirty="0" smtClean="0"/>
              <a:t>$5 [your MARC library code]</a:t>
            </a:r>
            <a:endParaRPr lang="en-US" dirty="0"/>
          </a:p>
        </p:txBody>
      </p:sp>
      <p:pic>
        <p:nvPicPr>
          <p:cNvPr id="14" name="Picture 13"/>
          <p:cNvPicPr>
            <a:picLocks noChangeAspect="1"/>
          </p:cNvPicPr>
          <p:nvPr/>
        </p:nvPicPr>
        <p:blipFill>
          <a:blip r:embed="rId4"/>
          <a:stretch>
            <a:fillRect/>
          </a:stretch>
        </p:blipFill>
        <p:spPr>
          <a:xfrm>
            <a:off x="544326" y="3581400"/>
            <a:ext cx="2773680" cy="685800"/>
          </a:xfrm>
          <a:prstGeom prst="rect">
            <a:avLst/>
          </a:prstGeom>
          <a:ln>
            <a:solidFill>
              <a:schemeClr val="tx1"/>
            </a:solidFill>
          </a:ln>
        </p:spPr>
      </p:pic>
    </p:spTree>
    <p:extLst>
      <p:ext uri="{BB962C8B-B14F-4D97-AF65-F5344CB8AC3E}">
        <p14:creationId xmlns:p14="http://schemas.microsoft.com/office/powerpoint/2010/main" val="225993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641 (Series Numbering Peculiarities)</a:t>
            </a:r>
            <a:endParaRPr lang="en-US" dirty="0"/>
          </a:p>
        </p:txBody>
      </p:sp>
      <p:sp>
        <p:nvSpPr>
          <p:cNvPr id="3" name="Content Placeholder 2"/>
          <p:cNvSpPr>
            <a:spLocks noGrp="1"/>
          </p:cNvSpPr>
          <p:nvPr>
            <p:ph idx="1"/>
          </p:nvPr>
        </p:nvSpPr>
        <p:spPr/>
        <p:txBody>
          <a:bodyPr/>
          <a:lstStyle/>
          <a:p>
            <a:pPr marL="0" indent="0">
              <a:buNone/>
            </a:pPr>
            <a:r>
              <a:rPr lang="en-US" dirty="0" smtClean="0"/>
              <a:t>If necessary, numbering peculiarities can be recorded in a 641 field. The source of the information may be recorded in $z.</a:t>
            </a:r>
          </a:p>
          <a:p>
            <a:pPr marL="1603375" lvl="2" indent="-684213">
              <a:buAutoNum type="arabicPlain" startAt="641"/>
            </a:pPr>
            <a:r>
              <a:rPr lang="en-US" dirty="0" smtClean="0"/>
              <a:t>Some </a:t>
            </a:r>
            <a:r>
              <a:rPr lang="en-US" dirty="0"/>
              <a:t>items issued: with numeric/alpha or alpha numeric designation (447P; X042); some with double numbering (3092R-3092T); and some with numeric sub-subdivision (825/1</a:t>
            </a:r>
            <a:r>
              <a:rPr lang="en-US" dirty="0" smtClean="0"/>
              <a:t>)</a:t>
            </a:r>
          </a:p>
          <a:p>
            <a:pPr marL="1603375" lvl="2" indent="-685800">
              <a:buAutoNum type="arabicPlain" startAt="641"/>
            </a:pPr>
            <a:r>
              <a:rPr lang="en-US" dirty="0" smtClean="0"/>
              <a:t>Numbering begins with no. 3</a:t>
            </a:r>
          </a:p>
          <a:p>
            <a:pPr marL="1603375" lvl="2" indent="-685800">
              <a:buAutoNum type="arabicPlain" startAt="642"/>
            </a:pPr>
            <a:r>
              <a:rPr lang="en-US" dirty="0" smtClean="0"/>
              <a:t>Numbering ceases after v. 47</a:t>
            </a:r>
          </a:p>
          <a:p>
            <a:pPr marL="1603375" lvl="2" indent="-688975">
              <a:buNone/>
            </a:pPr>
            <a:r>
              <a:rPr lang="en-US" dirty="0" smtClean="0"/>
              <a:t>642	</a:t>
            </a:r>
            <a:r>
              <a:rPr lang="en-US" dirty="0"/>
              <a:t>Double numbering discontinued with t. 179 $z t. 179, </a:t>
            </a:r>
            <a:r>
              <a:rPr lang="en-US" dirty="0" smtClean="0"/>
              <a:t>title page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148</a:t>
            </a:fld>
            <a:endParaRPr lang="en-US" dirty="0"/>
          </a:p>
        </p:txBody>
      </p:sp>
    </p:spTree>
    <p:extLst>
      <p:ext uri="{BB962C8B-B14F-4D97-AF65-F5344CB8AC3E}">
        <p14:creationId xmlns:p14="http://schemas.microsoft.com/office/powerpoint/2010/main" val="123733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Series Numbering</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series numbering,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149</a:t>
            </a:fld>
            <a:endParaRPr lang="en-US"/>
          </a:p>
        </p:txBody>
      </p:sp>
    </p:spTree>
    <p:extLst>
      <p:ext uri="{BB962C8B-B14F-4D97-AF65-F5344CB8AC3E}">
        <p14:creationId xmlns:p14="http://schemas.microsoft.com/office/powerpoint/2010/main" val="3612870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604430">
            <a:off x="529886" y="2817721"/>
            <a:ext cx="3648075" cy="3552073"/>
          </a:xfrm>
          <a:prstGeom prst="rect">
            <a:avLst/>
          </a:prstGeom>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p:txBody>
          <a:bodyPr/>
          <a:lstStyle/>
          <a:p>
            <a:r>
              <a:rPr lang="en-US" dirty="0" smtClean="0"/>
              <a:t>Monographic series – no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a:t>
            </a:fld>
            <a:endParaRPr lang="en-US"/>
          </a:p>
        </p:txBody>
      </p:sp>
      <p:pic>
        <p:nvPicPr>
          <p:cNvPr id="7" name="Picture 6"/>
          <p:cNvPicPr>
            <a:picLocks noChangeAspect="1"/>
          </p:cNvPicPr>
          <p:nvPr/>
        </p:nvPicPr>
        <p:blipFill>
          <a:blip r:embed="rId4"/>
          <a:stretch>
            <a:fillRect/>
          </a:stretch>
        </p:blipFill>
        <p:spPr>
          <a:xfrm rot="2129580">
            <a:off x="4955368" y="2856156"/>
            <a:ext cx="3638550" cy="3592001"/>
          </a:xfrm>
          <a:prstGeom prst="rect">
            <a:avLst/>
          </a:prstGeom>
        </p:spPr>
      </p:pic>
      <p:sp>
        <p:nvSpPr>
          <p:cNvPr id="23" name="Oval 22"/>
          <p:cNvSpPr/>
          <p:nvPr/>
        </p:nvSpPr>
        <p:spPr>
          <a:xfrm>
            <a:off x="5410201" y="3200400"/>
            <a:ext cx="2819399" cy="909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1219200" y="3357816"/>
            <a:ext cx="2209801" cy="756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83151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643 (Place/Publisher)</a:t>
            </a:r>
            <a:endParaRPr lang="en-US" dirty="0"/>
          </a:p>
        </p:txBody>
      </p:sp>
      <p:sp>
        <p:nvSpPr>
          <p:cNvPr id="3" name="Content Placeholder 2"/>
          <p:cNvSpPr>
            <a:spLocks noGrp="1"/>
          </p:cNvSpPr>
          <p:nvPr>
            <p:ph idx="1"/>
          </p:nvPr>
        </p:nvSpPr>
        <p:spPr/>
        <p:txBody>
          <a:bodyPr/>
          <a:lstStyle/>
          <a:p>
            <a:r>
              <a:rPr lang="en-US" dirty="0"/>
              <a:t>643 contains the place of publication and the name of the publisher/issuing body of </a:t>
            </a:r>
            <a:r>
              <a:rPr lang="en-US" dirty="0" smtClean="0"/>
              <a:t>manifestations in </a:t>
            </a:r>
            <a:r>
              <a:rPr lang="en-US" dirty="0"/>
              <a:t>the series described in the authority </a:t>
            </a:r>
            <a:r>
              <a:rPr lang="en-US" dirty="0" smtClean="0"/>
              <a:t>record</a:t>
            </a:r>
          </a:p>
          <a:p>
            <a:r>
              <a:rPr lang="en-US" dirty="0" smtClean="0"/>
              <a:t>Generally matches 264 subfields $a and $b of the bibliographic record for the first part</a:t>
            </a:r>
          </a:p>
          <a:p>
            <a:r>
              <a:rPr lang="en-US" dirty="0" smtClean="0"/>
              <a:t>May be repeated if the publisher changes</a:t>
            </a:r>
          </a:p>
          <a:p>
            <a:r>
              <a:rPr lang="en-US" dirty="0" smtClean="0"/>
              <a:t>Dates or volumes applicable to changes may be recorded in $d, if known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150</a:t>
            </a:fld>
            <a:endParaRPr lang="en-US"/>
          </a:p>
        </p:txBody>
      </p:sp>
    </p:spTree>
    <p:extLst>
      <p:ext uri="{BB962C8B-B14F-4D97-AF65-F5344CB8AC3E}">
        <p14:creationId xmlns:p14="http://schemas.microsoft.com/office/powerpoint/2010/main" val="10440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3911" y="1189234"/>
            <a:ext cx="6477089" cy="5167116"/>
          </a:xfrm>
          <a:prstGeom prst="rect">
            <a:avLst/>
          </a:prstGeom>
          <a:ln>
            <a:solidFill>
              <a:srgbClr val="000000"/>
            </a:solidFill>
          </a:ln>
        </p:spPr>
      </p:pic>
      <p:sp>
        <p:nvSpPr>
          <p:cNvPr id="2" name="Title 1"/>
          <p:cNvSpPr>
            <a:spLocks noGrp="1"/>
          </p:cNvSpPr>
          <p:nvPr>
            <p:ph type="title"/>
          </p:nvPr>
        </p:nvSpPr>
        <p:spPr/>
        <p:txBody>
          <a:bodyPr/>
          <a:lstStyle/>
          <a:p>
            <a:r>
              <a:rPr lang="en-US" dirty="0" smtClean="0"/>
              <a:t>643 (Place/Publisher)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151</a:t>
            </a:fld>
            <a:endParaRPr lang="en-US"/>
          </a:p>
        </p:txBody>
      </p:sp>
      <p:sp>
        <p:nvSpPr>
          <p:cNvPr id="7" name="Oval 6"/>
          <p:cNvSpPr/>
          <p:nvPr/>
        </p:nvSpPr>
        <p:spPr>
          <a:xfrm>
            <a:off x="1219200" y="5105400"/>
            <a:ext cx="2667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91398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76400" y="1211766"/>
            <a:ext cx="6224028" cy="5144584"/>
          </a:xfrm>
          <a:prstGeom prst="rect">
            <a:avLst/>
          </a:prstGeom>
          <a:ln>
            <a:solidFill>
              <a:schemeClr val="tx1"/>
            </a:solidFill>
          </a:ln>
        </p:spPr>
      </p:pic>
      <p:sp>
        <p:nvSpPr>
          <p:cNvPr id="2" name="Title 1"/>
          <p:cNvSpPr>
            <a:spLocks noGrp="1"/>
          </p:cNvSpPr>
          <p:nvPr>
            <p:ph type="title"/>
          </p:nvPr>
        </p:nvSpPr>
        <p:spPr/>
        <p:txBody>
          <a:bodyPr/>
          <a:lstStyle/>
          <a:p>
            <a:r>
              <a:rPr lang="en-US" dirty="0" smtClean="0"/>
              <a:t>643 (Place/Publisher)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152</a:t>
            </a:fld>
            <a:endParaRPr lang="en-US"/>
          </a:p>
        </p:txBody>
      </p:sp>
      <p:sp>
        <p:nvSpPr>
          <p:cNvPr id="7" name="Oval 6"/>
          <p:cNvSpPr/>
          <p:nvPr/>
        </p:nvSpPr>
        <p:spPr>
          <a:xfrm>
            <a:off x="1600200" y="4343400"/>
            <a:ext cx="6300228"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143251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643 (Place/Publisher)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153</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a:t>
            </a:r>
            <a:r>
              <a:rPr lang="en-US" dirty="0"/>
              <a:t> 643 (Place/Publisher)</a:t>
            </a:r>
            <a:r>
              <a:rPr lang="en-US" dirty="0" smtClean="0"/>
              <a:t> in your records</a:t>
            </a:r>
          </a:p>
          <a:p>
            <a:r>
              <a:rPr lang="en-US" i="1" dirty="0" smtClean="0"/>
              <a:t>Governance in Asia:</a:t>
            </a:r>
            <a:r>
              <a:rPr lang="en-US" dirty="0" smtClean="0"/>
              <a:t> NAIS Press is located in Copenhagen</a:t>
            </a:r>
            <a:endParaRPr lang="en-US" i="1"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1210669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643 (Place/Publisher)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154</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pPr marL="0" indent="0">
              <a:buNone/>
            </a:pPr>
            <a:endParaRPr lang="en-US" i="1" dirty="0" smtClean="0"/>
          </a:p>
          <a:p>
            <a:pPr marL="514350" indent="-514350">
              <a:buAutoNum type="arabicPlain" startAt="643"/>
            </a:pPr>
            <a:r>
              <a:rPr lang="en-US" dirty="0" smtClean="0"/>
              <a:t>  Copenhagen $b NIAS Press</a:t>
            </a:r>
          </a:p>
          <a:p>
            <a:pPr marL="514350" indent="-514350">
              <a:buAutoNum type="arabicPlain" startAt="643"/>
            </a:pPr>
            <a:endParaRPr lang="en-US" dirty="0"/>
          </a:p>
          <a:p>
            <a:pPr marL="0" indent="0">
              <a:buNone/>
            </a:pPr>
            <a:endParaRPr lang="en-US" dirty="0" smtClean="0"/>
          </a:p>
          <a:p>
            <a:pPr marL="0" indent="0">
              <a:buNone/>
            </a:pPr>
            <a:endParaRPr lang="en-US" dirty="0"/>
          </a:p>
          <a:p>
            <a:pPr marL="0" indent="0">
              <a:buNone/>
            </a:pPr>
            <a:r>
              <a:rPr lang="en-US" dirty="0"/>
              <a:t>643  New York </a:t>
            </a:r>
            <a:r>
              <a:rPr lang="en-US" dirty="0" smtClean="0"/>
              <a:t>$b </a:t>
            </a:r>
            <a:r>
              <a:rPr lang="en-US" dirty="0"/>
              <a:t>Tor</a:t>
            </a:r>
          </a:p>
          <a:p>
            <a:pPr marL="0" indent="0">
              <a:buNone/>
            </a:pPr>
            <a:endParaRPr lang="en-US" dirty="0" smtClean="0"/>
          </a:p>
          <a:p>
            <a:pPr marL="0" indent="0">
              <a:buNone/>
            </a:pPr>
            <a:endParaRPr lang="en-US" dirty="0"/>
          </a:p>
          <a:p>
            <a:pPr marL="0" indent="0">
              <a:buNone/>
            </a:pPr>
            <a:endParaRPr lang="en-US" i="1"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204560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Place/Publisher</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recording information about place/publisher, see PCC Series training manual, Session 4 (Recording Series Attributes)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155</a:t>
            </a:fld>
            <a:endParaRPr lang="en-US"/>
          </a:p>
        </p:txBody>
      </p:sp>
    </p:spTree>
    <p:extLst>
      <p:ext uri="{BB962C8B-B14F-4D97-AF65-F5344CB8AC3E}">
        <p14:creationId xmlns:p14="http://schemas.microsoft.com/office/powerpoint/2010/main" val="8868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endParaRPr lang="en-US" dirty="0"/>
          </a:p>
        </p:txBody>
      </p:sp>
      <p:sp>
        <p:nvSpPr>
          <p:cNvPr id="3" name="Content Placeholder 2"/>
          <p:cNvSpPr>
            <a:spLocks noGrp="1"/>
          </p:cNvSpPr>
          <p:nvPr>
            <p:ph idx="1"/>
          </p:nvPr>
        </p:nvSpPr>
        <p:spPr/>
        <p:txBody>
          <a:bodyPr/>
          <a:lstStyle/>
          <a:p>
            <a:r>
              <a:rPr lang="en-US" dirty="0" smtClean="0"/>
              <a:t>Individual libraries make decisions regarding treatment of series to suit their local workflow, shelving, acquisition, and user needs</a:t>
            </a:r>
          </a:p>
          <a:p>
            <a:r>
              <a:rPr lang="en-US" dirty="0" smtClean="0"/>
              <a:t>These decisions are recorded in </a:t>
            </a:r>
          </a:p>
          <a:p>
            <a:pPr lvl="1"/>
            <a:r>
              <a:rPr lang="en-US" dirty="0" smtClean="0"/>
              <a:t>MARC 644 (Series Analysis Practice)</a:t>
            </a:r>
          </a:p>
          <a:p>
            <a:pPr lvl="1"/>
            <a:r>
              <a:rPr lang="en-US" dirty="0" smtClean="0"/>
              <a:t>MARC 645 (Series Tracing Practice)</a:t>
            </a:r>
          </a:p>
          <a:p>
            <a:pPr lvl="1"/>
            <a:r>
              <a:rPr lang="en-US" dirty="0" smtClean="0"/>
              <a:t>MARC 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156</a:t>
            </a:fld>
            <a:endParaRPr lang="en-US"/>
          </a:p>
        </p:txBody>
      </p:sp>
    </p:spTree>
    <p:extLst>
      <p:ext uri="{BB962C8B-B14F-4D97-AF65-F5344CB8AC3E}">
        <p14:creationId xmlns:p14="http://schemas.microsoft.com/office/powerpoint/2010/main" val="57372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endParaRPr lang="en-US" dirty="0"/>
          </a:p>
        </p:txBody>
      </p:sp>
      <p:sp>
        <p:nvSpPr>
          <p:cNvPr id="3" name="Content Placeholder 2"/>
          <p:cNvSpPr>
            <a:spLocks noGrp="1"/>
          </p:cNvSpPr>
          <p:nvPr>
            <p:ph idx="1"/>
          </p:nvPr>
        </p:nvSpPr>
        <p:spPr/>
        <p:txBody>
          <a:bodyPr/>
          <a:lstStyle/>
          <a:p>
            <a:r>
              <a:rPr lang="en-US" sz="2800" dirty="0"/>
              <a:t>PCC policy is to record “default” treatment decisions of analyzed in full, traced, and classified separately. These will be discussed on following slides.</a:t>
            </a:r>
          </a:p>
          <a:p>
            <a:r>
              <a:rPr lang="en-US" sz="2800" dirty="0"/>
              <a:t>PCC participants may make decisions that do not follow the defaults</a:t>
            </a:r>
          </a:p>
          <a:p>
            <a:r>
              <a:rPr lang="en-US" sz="2800" dirty="0"/>
              <a:t>Local decisions that differ from decisions recorded in the NAF may be recorded in local copies of the record</a:t>
            </a:r>
          </a:p>
          <a:p>
            <a:r>
              <a:rPr lang="en-US" sz="2800" dirty="0"/>
              <a:t>644 and 646 are not required, but in practice most NACO catalogers record them</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157</a:t>
            </a:fld>
            <a:endParaRPr lang="en-US"/>
          </a:p>
        </p:txBody>
      </p:sp>
    </p:spTree>
    <p:extLst>
      <p:ext uri="{BB962C8B-B14F-4D97-AF65-F5344CB8AC3E}">
        <p14:creationId xmlns:p14="http://schemas.microsoft.com/office/powerpoint/2010/main" val="7881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sz="2800" dirty="0" smtClean="0"/>
              <a:t>“Analysis” refers to whether bibliographic records are created for individual parts in the series or not.</a:t>
            </a:r>
          </a:p>
          <a:p>
            <a:pPr marL="463550" indent="-463550"/>
            <a:r>
              <a:rPr lang="en-US" sz="2800" dirty="0" smtClean="0"/>
              <a:t>Recorded in MARC 644</a:t>
            </a:r>
          </a:p>
          <a:p>
            <a:pPr marL="914400" lvl="1" indent="-457200">
              <a:buNone/>
            </a:pPr>
            <a:r>
              <a:rPr lang="en-US" sz="2400" dirty="0" smtClean="0"/>
              <a:t>f	Analyzed in full (bibliographic records are created for every part in the series)</a:t>
            </a:r>
          </a:p>
          <a:p>
            <a:pPr marL="914400" lvl="1" indent="-457200">
              <a:buNone/>
            </a:pPr>
            <a:r>
              <a:rPr lang="en-US" sz="2400" dirty="0" smtClean="0"/>
              <a:t>p	Analyzed in part (bibliographic records are created only for some of the parts)</a:t>
            </a:r>
          </a:p>
          <a:p>
            <a:pPr marL="914400" lvl="1" indent="-457200">
              <a:buNone/>
            </a:pPr>
            <a:r>
              <a:rPr lang="en-US" sz="2400" dirty="0" smtClean="0"/>
              <a:t>n	Not analyzed (no bibliographic records are made for parts; a bibliographic record is made for the series as a whole)</a:t>
            </a:r>
            <a:endParaRPr lang="en-US" dirty="0" smtClean="0"/>
          </a:p>
          <a:p>
            <a:pPr marL="463550" indent="-463550"/>
            <a:r>
              <a:rPr lang="en-US" dirty="0" smtClean="0"/>
              <a:t>The PCC “default” is “f”</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158</a:t>
            </a:fld>
            <a:endParaRPr lang="en-US"/>
          </a:p>
        </p:txBody>
      </p:sp>
    </p:spTree>
    <p:extLst>
      <p:ext uri="{BB962C8B-B14F-4D97-AF65-F5344CB8AC3E}">
        <p14:creationId xmlns:p14="http://schemas.microsoft.com/office/powerpoint/2010/main" val="317041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dirty="0" smtClean="0"/>
              <a:t>Record your library’s MARC symbol in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159</a:t>
            </a:fld>
            <a:endParaRPr lang="en-US"/>
          </a:p>
        </p:txBody>
      </p:sp>
    </p:spTree>
    <p:extLst>
      <p:ext uri="{BB962C8B-B14F-4D97-AF65-F5344CB8AC3E}">
        <p14:creationId xmlns:p14="http://schemas.microsoft.com/office/powerpoint/2010/main" val="361807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400" y="2242653"/>
            <a:ext cx="2209800" cy="3295650"/>
          </a:xfrm>
          <a:prstGeom prst="rect">
            <a:avLst/>
          </a:prstGeom>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Multipart monograph –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a:t>
            </a:fld>
            <a:endParaRPr lang="en-US"/>
          </a:p>
        </p:txBody>
      </p:sp>
      <p:pic>
        <p:nvPicPr>
          <p:cNvPr id="8" name="Picture 7"/>
          <p:cNvPicPr>
            <a:picLocks noChangeAspect="1"/>
          </p:cNvPicPr>
          <p:nvPr/>
        </p:nvPicPr>
        <p:blipFill>
          <a:blip r:embed="rId4"/>
          <a:stretch>
            <a:fillRect/>
          </a:stretch>
        </p:blipFill>
        <p:spPr>
          <a:xfrm>
            <a:off x="6154882" y="2220118"/>
            <a:ext cx="2150918" cy="3318185"/>
          </a:xfrm>
          <a:prstGeom prst="rect">
            <a:avLst/>
          </a:prstGeom>
        </p:spPr>
      </p:pic>
      <p:sp>
        <p:nvSpPr>
          <p:cNvPr id="9" name="Oval 8"/>
          <p:cNvSpPr/>
          <p:nvPr/>
        </p:nvSpPr>
        <p:spPr>
          <a:xfrm>
            <a:off x="4572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5"/>
          <a:stretch>
            <a:fillRect/>
          </a:stretch>
        </p:blipFill>
        <p:spPr>
          <a:xfrm>
            <a:off x="3411682" y="2242653"/>
            <a:ext cx="2227118" cy="3305878"/>
          </a:xfrm>
          <a:prstGeom prst="rect">
            <a:avLst/>
          </a:prstGeom>
        </p:spPr>
      </p:pic>
      <p:sp>
        <p:nvSpPr>
          <p:cNvPr id="12" name="Oval 11"/>
          <p:cNvSpPr/>
          <p:nvPr/>
        </p:nvSpPr>
        <p:spPr>
          <a:xfrm>
            <a:off x="6019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352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94108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3" name="Content Placeholder 2"/>
          <p:cNvSpPr>
            <a:spLocks noGrp="1"/>
          </p:cNvSpPr>
          <p:nvPr>
            <p:ph idx="1"/>
          </p:nvPr>
        </p:nvSpPr>
        <p:spPr/>
        <p:txBody>
          <a:bodyPr/>
          <a:lstStyle/>
          <a:p>
            <a:pPr marL="463550" indent="-463550"/>
            <a:r>
              <a:rPr lang="en-US" dirty="0" smtClean="0"/>
              <a:t>If the treatment changes or differs from part to part, include the parts to be analyzed in subfield $d</a:t>
            </a:r>
          </a:p>
          <a:p>
            <a:pPr marL="1828800" lvl="2" indent="-1028700">
              <a:buNone/>
            </a:pPr>
            <a:r>
              <a:rPr lang="en-US" sz="2000" dirty="0" smtClean="0"/>
              <a:t>644	n $d v. 49- $5 [MARC library code]</a:t>
            </a:r>
          </a:p>
          <a:p>
            <a:pPr marL="1828800" lvl="2" indent="-1028700">
              <a:buNone/>
            </a:pPr>
            <a:r>
              <a:rPr lang="en-US" sz="2000" dirty="0" smtClean="0"/>
              <a:t>644	f </a:t>
            </a:r>
            <a:r>
              <a:rPr lang="en-US" sz="2000" dirty="0"/>
              <a:t>$d v. </a:t>
            </a:r>
            <a:r>
              <a:rPr lang="en-US" sz="2000" dirty="0" smtClean="0"/>
              <a:t>1-48 </a:t>
            </a:r>
            <a:r>
              <a:rPr lang="en-US" sz="2000" dirty="0"/>
              <a:t>$5 </a:t>
            </a:r>
            <a:r>
              <a:rPr lang="en-US" sz="2000" dirty="0" smtClean="0"/>
              <a:t>[MARC library code]</a:t>
            </a:r>
          </a:p>
          <a:p>
            <a:pPr marL="1828800" lvl="2" indent="-1028700">
              <a:buNone/>
            </a:pPr>
            <a:r>
              <a:rPr lang="en-US" sz="2000" dirty="0" smtClean="0"/>
              <a:t>--</a:t>
            </a:r>
          </a:p>
          <a:p>
            <a:pPr marL="1828800" lvl="2" indent="-1028700">
              <a:buNone/>
            </a:pPr>
            <a:r>
              <a:rPr lang="en-US" sz="2000" dirty="0" smtClean="0"/>
              <a:t>644	f $d analyzable parts $5 [MARC library code]</a:t>
            </a:r>
          </a:p>
          <a:p>
            <a:pPr marL="1828800" lvl="2" indent="-1028700">
              <a:buNone/>
            </a:pPr>
            <a:r>
              <a:rPr lang="en-US" sz="2000" dirty="0" smtClean="0"/>
              <a:t>--</a:t>
            </a:r>
          </a:p>
          <a:p>
            <a:pPr marL="1828800" lvl="2" indent="-1028700">
              <a:buNone/>
            </a:pPr>
            <a:r>
              <a:rPr lang="en-US" sz="2000" dirty="0"/>
              <a:t>644	n $d items processed after May 27, </a:t>
            </a:r>
            <a:r>
              <a:rPr lang="en-US" sz="2000" dirty="0" smtClean="0"/>
              <a:t>1993 $</a:t>
            </a:r>
            <a:r>
              <a:rPr lang="en-US" sz="2000" dirty="0"/>
              <a:t>5 </a:t>
            </a:r>
            <a:r>
              <a:rPr lang="en-US" sz="2000" dirty="0" smtClean="0"/>
              <a:t>[MARC library code]</a:t>
            </a:r>
            <a:endParaRPr lang="en-US" sz="2000" dirty="0"/>
          </a:p>
          <a:p>
            <a:pPr marL="1828800" lvl="2" indent="-1028700">
              <a:buNone/>
            </a:pPr>
            <a:r>
              <a:rPr lang="en-US" sz="2000" dirty="0"/>
              <a:t>644	f $d items processed before May 28, </a:t>
            </a:r>
            <a:r>
              <a:rPr lang="en-US" sz="2000" dirty="0" smtClean="0"/>
              <a:t>1993 $</a:t>
            </a:r>
            <a:r>
              <a:rPr lang="en-US" sz="2000" dirty="0"/>
              <a:t>5 </a:t>
            </a:r>
            <a:r>
              <a:rPr lang="en-US" sz="2000" dirty="0" smtClean="0"/>
              <a:t>[MARC library code]</a:t>
            </a:r>
            <a:endParaRPr lang="en-US" sz="2000" dirty="0"/>
          </a:p>
          <a:p>
            <a:pPr marL="800100" lvl="2" indent="0">
              <a:buNone/>
            </a:pPr>
            <a:endParaRPr lang="en-US" dirty="0" smtClean="0"/>
          </a:p>
          <a:p>
            <a:pPr marL="463550" indent="-463550"/>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160</a:t>
            </a:fld>
            <a:endParaRPr lang="en-US"/>
          </a:p>
        </p:txBody>
      </p:sp>
    </p:spTree>
    <p:extLst>
      <p:ext uri="{BB962C8B-B14F-4D97-AF65-F5344CB8AC3E}">
        <p14:creationId xmlns:p14="http://schemas.microsoft.com/office/powerpoint/2010/main" val="186479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161</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4102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8073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645 (Series Tracing Practice)</a:t>
            </a:r>
            <a:endParaRPr lang="en-US" dirty="0"/>
          </a:p>
        </p:txBody>
      </p:sp>
      <p:sp>
        <p:nvSpPr>
          <p:cNvPr id="3" name="Content Placeholder 2"/>
          <p:cNvSpPr>
            <a:spLocks noGrp="1"/>
          </p:cNvSpPr>
          <p:nvPr>
            <p:ph idx="1"/>
          </p:nvPr>
        </p:nvSpPr>
        <p:spPr/>
        <p:txBody>
          <a:bodyPr/>
          <a:lstStyle/>
          <a:p>
            <a:pPr marL="463550" indent="-463550"/>
            <a:r>
              <a:rPr lang="en-US" sz="2800" dirty="0" smtClean="0"/>
              <a:t>“Tracing” refers to whether the library indexes the series or not</a:t>
            </a:r>
            <a:endParaRPr lang="en-US" sz="2800" dirty="0"/>
          </a:p>
          <a:p>
            <a:pPr marL="463550" indent="-463550"/>
            <a:r>
              <a:rPr lang="en-US" sz="2800" dirty="0" smtClean="0"/>
              <a:t>The authorized access point of a “traced” series will be recorded in an 8XX field in the bibliographic record</a:t>
            </a:r>
          </a:p>
          <a:p>
            <a:pPr marL="463550" indent="-463550"/>
            <a:r>
              <a:rPr lang="en-US" sz="2800" dirty="0" smtClean="0"/>
              <a:t>Recorded in MARC Authority 645</a:t>
            </a:r>
          </a:p>
          <a:p>
            <a:pPr marL="914400" lvl="1" indent="-457200">
              <a:buNone/>
            </a:pPr>
            <a:r>
              <a:rPr lang="en-US" sz="2000" dirty="0"/>
              <a:t>t</a:t>
            </a:r>
            <a:r>
              <a:rPr lang="en-US" sz="2000" dirty="0" smtClean="0"/>
              <a:t>	Series authorized access point is “traced” (indexed) in bibliographic 8XX field (series statement recorded in 490 1_)</a:t>
            </a:r>
          </a:p>
          <a:p>
            <a:pPr marL="914400" lvl="1" indent="-457200">
              <a:buNone/>
            </a:pPr>
            <a:r>
              <a:rPr lang="en-US" sz="2000" dirty="0" smtClean="0"/>
              <a:t>n	Series authorized access point is not indexed (no 8XX, the series is only recorded in 490 0_)</a:t>
            </a:r>
            <a:endParaRPr lang="en-US" sz="2400" dirty="0" smtClean="0"/>
          </a:p>
          <a:p>
            <a:pPr marL="463550" indent="-463550"/>
            <a:r>
              <a:rPr lang="en-US" dirty="0" smtClean="0"/>
              <a:t>The PCC “default” is “t”</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162</a:t>
            </a:fld>
            <a:endParaRPr lang="en-US"/>
          </a:p>
        </p:txBody>
      </p:sp>
    </p:spTree>
    <p:extLst>
      <p:ext uri="{BB962C8B-B14F-4D97-AF65-F5344CB8AC3E}">
        <p14:creationId xmlns:p14="http://schemas.microsoft.com/office/powerpoint/2010/main" val="113554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645 (Series Tracing Practice)</a:t>
            </a:r>
            <a:endParaRPr lang="en-US" dirty="0"/>
          </a:p>
        </p:txBody>
      </p:sp>
      <p:sp>
        <p:nvSpPr>
          <p:cNvPr id="3" name="Content Placeholder 2"/>
          <p:cNvSpPr>
            <a:spLocks noGrp="1"/>
          </p:cNvSpPr>
          <p:nvPr>
            <p:ph idx="1"/>
          </p:nvPr>
        </p:nvSpPr>
        <p:spPr/>
        <p:txBody>
          <a:bodyPr/>
          <a:lstStyle/>
          <a:p>
            <a:pPr marL="463550" indent="-463550"/>
            <a:r>
              <a:rPr lang="en-US" dirty="0" smtClean="0"/>
              <a:t>This field is required in NACO practice for series</a:t>
            </a:r>
          </a:p>
          <a:p>
            <a:pPr marL="463550" indent="-463550"/>
            <a:r>
              <a:rPr lang="en-US" dirty="0" smtClean="0"/>
              <a:t>Record $5 DPCC, plus your library’s MARC symbol in a second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163</a:t>
            </a:fld>
            <a:endParaRPr lang="en-US"/>
          </a:p>
        </p:txBody>
      </p:sp>
    </p:spTree>
    <p:extLst>
      <p:ext uri="{BB962C8B-B14F-4D97-AF65-F5344CB8AC3E}">
        <p14:creationId xmlns:p14="http://schemas.microsoft.com/office/powerpoint/2010/main" val="80509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644 (Series Analysis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164</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562600"/>
            <a:ext cx="1905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67382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sz="2400" dirty="0" smtClean="0"/>
              <a:t>Is the series classified together, or separately?</a:t>
            </a:r>
          </a:p>
          <a:p>
            <a:pPr marL="463550" indent="-463550"/>
            <a:r>
              <a:rPr lang="en-US" sz="2400" dirty="0" smtClean="0"/>
              <a:t>Recorded in MARC 646</a:t>
            </a:r>
          </a:p>
          <a:p>
            <a:pPr marL="1377950" lvl="1" indent="-457200">
              <a:buNone/>
            </a:pPr>
            <a:r>
              <a:rPr lang="en-US" sz="2000" dirty="0" smtClean="0"/>
              <a:t>s	Volumes are classified separately</a:t>
            </a:r>
          </a:p>
          <a:p>
            <a:pPr marL="1377950" lvl="1" indent="-457200">
              <a:buNone/>
            </a:pPr>
            <a:r>
              <a:rPr lang="en-US" sz="2000" dirty="0"/>
              <a:t>c</a:t>
            </a:r>
            <a:r>
              <a:rPr lang="en-US" sz="2000" dirty="0" smtClean="0"/>
              <a:t>	Volumes are classified as a collection</a:t>
            </a:r>
          </a:p>
          <a:p>
            <a:pPr marL="1377950" lvl="1" indent="-457200">
              <a:buNone/>
            </a:pPr>
            <a:r>
              <a:rPr lang="en-US" sz="2000" dirty="0" smtClean="0"/>
              <a:t>m	Volumes are classified with a main or other series</a:t>
            </a:r>
          </a:p>
          <a:p>
            <a:pPr marL="463550" indent="-463550"/>
            <a:r>
              <a:rPr lang="en-US" sz="2800" dirty="0" smtClean="0"/>
              <a:t>The PCC “default” is “s”</a:t>
            </a:r>
          </a:p>
          <a:p>
            <a:pPr marL="463550" indent="-463550"/>
            <a:r>
              <a:rPr lang="en-US" sz="2800" dirty="0" smtClean="0"/>
              <a:t>If the decision is “c”, 050 must also be included in the record showing the classification number for the series. Record second indicator “4” (assigned by an agency other than LC)</a:t>
            </a:r>
            <a:endParaRPr lang="en-US" dirty="0" smtClean="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165</a:t>
            </a:fld>
            <a:endParaRPr lang="en-US"/>
          </a:p>
        </p:txBody>
      </p:sp>
    </p:spTree>
    <p:extLst>
      <p:ext uri="{BB962C8B-B14F-4D97-AF65-F5344CB8AC3E}">
        <p14:creationId xmlns:p14="http://schemas.microsoft.com/office/powerpoint/2010/main" val="14438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dirty="0" smtClean="0"/>
              <a:t>Record your library’s MARC symbol in $5</a:t>
            </a:r>
          </a:p>
          <a:p>
            <a:pPr marL="463550" indent="-463550"/>
            <a:r>
              <a:rPr lang="en-US" dirty="0" smtClean="0"/>
              <a:t>Only one “local” $5 is allowed (generally the library that initially created the record)</a:t>
            </a:r>
          </a:p>
          <a:p>
            <a:pPr marL="463550" indent="-463550"/>
            <a:r>
              <a:rPr lang="en-US" dirty="0" smtClean="0"/>
              <a:t>The field may be repeated to show another library’s treatment, but this is generally done in the library’s local copy of the series authority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166</a:t>
            </a:fld>
            <a:endParaRPr lang="en-US"/>
          </a:p>
        </p:txBody>
      </p:sp>
    </p:spTree>
    <p:extLst>
      <p:ext uri="{BB962C8B-B14F-4D97-AF65-F5344CB8AC3E}">
        <p14:creationId xmlns:p14="http://schemas.microsoft.com/office/powerpoint/2010/main" val="254220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3" name="Content Placeholder 2"/>
          <p:cNvSpPr>
            <a:spLocks noGrp="1"/>
          </p:cNvSpPr>
          <p:nvPr>
            <p:ph idx="1"/>
          </p:nvPr>
        </p:nvSpPr>
        <p:spPr/>
        <p:txBody>
          <a:bodyPr/>
          <a:lstStyle/>
          <a:p>
            <a:pPr marL="463550" indent="-463550"/>
            <a:r>
              <a:rPr lang="en-US" dirty="0" smtClean="0"/>
              <a:t>Generally, only numbered series can be classed together</a:t>
            </a:r>
          </a:p>
          <a:p>
            <a:pPr marL="463550" indent="-463550"/>
            <a:r>
              <a:rPr lang="en-US" dirty="0" smtClean="0"/>
              <a:t>Normal practice is to class “author” series separately (i.e., they are </a:t>
            </a:r>
            <a:r>
              <a:rPr lang="en-US" dirty="0" err="1" smtClean="0"/>
              <a:t>Cuttered</a:t>
            </a:r>
            <a:r>
              <a:rPr lang="en-US" dirty="0" smtClean="0"/>
              <a:t> by title within the author’s classification number rather than by the number in the series), but libraries can make a different local decision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167</a:t>
            </a:fld>
            <a:endParaRPr lang="en-US"/>
          </a:p>
        </p:txBody>
      </p:sp>
    </p:spTree>
    <p:extLst>
      <p:ext uri="{BB962C8B-B14F-4D97-AF65-F5344CB8AC3E}">
        <p14:creationId xmlns:p14="http://schemas.microsoft.com/office/powerpoint/2010/main" val="288117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168</a:t>
            </a:fld>
            <a:endParaRPr lang="en-US"/>
          </a:p>
        </p:txBody>
      </p:sp>
      <p:pic>
        <p:nvPicPr>
          <p:cNvPr id="7" name="Picture 6"/>
          <p:cNvPicPr>
            <a:picLocks noChangeAspect="1"/>
          </p:cNvPicPr>
          <p:nvPr/>
        </p:nvPicPr>
        <p:blipFill>
          <a:blip r:embed="rId3"/>
          <a:stretch>
            <a:fillRect/>
          </a:stretch>
        </p:blipFill>
        <p:spPr>
          <a:xfrm>
            <a:off x="1361746" y="1600200"/>
            <a:ext cx="5961934" cy="4756150"/>
          </a:xfrm>
          <a:prstGeom prst="rect">
            <a:avLst/>
          </a:prstGeom>
          <a:ln>
            <a:solidFill>
              <a:srgbClr val="000000"/>
            </a:solidFill>
          </a:ln>
        </p:spPr>
      </p:pic>
      <p:sp>
        <p:nvSpPr>
          <p:cNvPr id="8" name="Oval 7"/>
          <p:cNvSpPr/>
          <p:nvPr/>
        </p:nvSpPr>
        <p:spPr>
          <a:xfrm>
            <a:off x="1219200" y="57912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38200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9600" y="1593810"/>
            <a:ext cx="7948612" cy="4730790"/>
          </a:xfrm>
          <a:prstGeom prst="rect">
            <a:avLst/>
          </a:prstGeom>
          <a:ln>
            <a:solidFill>
              <a:srgbClr val="000000"/>
            </a:solidFill>
          </a:ln>
        </p:spPr>
      </p:pic>
      <p:sp>
        <p:nvSpPr>
          <p:cNvPr id="2" name="Title 1"/>
          <p:cNvSpPr>
            <a:spLocks noGrp="1"/>
          </p:cNvSpPr>
          <p:nvPr>
            <p:ph type="title"/>
          </p:nvPr>
        </p:nvSpPr>
        <p:spPr/>
        <p:txBody>
          <a:bodyPr/>
          <a:lstStyle/>
          <a:p>
            <a:r>
              <a:rPr lang="en-US" dirty="0" smtClean="0"/>
              <a:t>Recording Local Treatment</a:t>
            </a:r>
            <a:br>
              <a:rPr lang="en-US" dirty="0" smtClean="0"/>
            </a:br>
            <a:r>
              <a:rPr lang="en-US" dirty="0" smtClean="0"/>
              <a:t>646 (Series Classification Practice)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169</a:t>
            </a:fld>
            <a:endParaRPr lang="en-US"/>
          </a:p>
        </p:txBody>
      </p:sp>
      <p:sp>
        <p:nvSpPr>
          <p:cNvPr id="8" name="Oval 7"/>
          <p:cNvSpPr/>
          <p:nvPr/>
        </p:nvSpPr>
        <p:spPr>
          <a:xfrm>
            <a:off x="609600" y="47244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609600" y="34290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6261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66267" y="2312328"/>
            <a:ext cx="2505075" cy="378142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364665" y="1836078"/>
            <a:ext cx="2505075" cy="3800475"/>
          </a:xfrm>
          <a:prstGeom prst="rect">
            <a:avLst/>
          </a:prstGeom>
          <a:ln>
            <a:solidFill>
              <a:schemeClr val="tx1"/>
            </a:solidFill>
          </a:ln>
        </p:spPr>
      </p:pic>
      <p:pic>
        <p:nvPicPr>
          <p:cNvPr id="14" name="Picture 13"/>
          <p:cNvPicPr>
            <a:picLocks noChangeAspect="1"/>
          </p:cNvPicPr>
          <p:nvPr/>
        </p:nvPicPr>
        <p:blipFill>
          <a:blip r:embed="rId5"/>
          <a:stretch>
            <a:fillRect/>
          </a:stretch>
        </p:blipFill>
        <p:spPr>
          <a:xfrm>
            <a:off x="6019800" y="2524125"/>
            <a:ext cx="2514600" cy="3876675"/>
          </a:xfrm>
          <a:prstGeom prst="rect">
            <a:avLst/>
          </a:prstGeom>
          <a:ln>
            <a:solidFill>
              <a:schemeClr val="tx1"/>
            </a:solidFill>
          </a:ln>
        </p:spPr>
      </p:pic>
      <p:sp>
        <p:nvSpPr>
          <p:cNvPr id="2" name="Title 1"/>
          <p:cNvSpPr>
            <a:spLocks noGrp="1"/>
          </p:cNvSpPr>
          <p:nvPr>
            <p:ph type="title"/>
          </p:nvPr>
        </p:nvSpPr>
        <p:spPr/>
        <p:txBody>
          <a:bodyPr/>
          <a:lstStyle/>
          <a:p>
            <a:r>
              <a:rPr lang="en-US" dirty="0" smtClean="0"/>
              <a:t>Two types of series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Multipart monograph – predetermined conclusion</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a:t>
            </a:fld>
            <a:endParaRPr lang="en-US"/>
          </a:p>
        </p:txBody>
      </p:sp>
      <p:sp>
        <p:nvSpPr>
          <p:cNvPr id="9" name="Oval 8"/>
          <p:cNvSpPr/>
          <p:nvPr/>
        </p:nvSpPr>
        <p:spPr>
          <a:xfrm>
            <a:off x="732942" y="2998128"/>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143142" y="3350553"/>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476142" y="2588553"/>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70266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Local Series Treatment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170</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a:t>
            </a:r>
            <a:r>
              <a:rPr lang="en-US" dirty="0"/>
              <a:t> </a:t>
            </a:r>
            <a:r>
              <a:rPr lang="en-US" dirty="0" smtClean="0"/>
              <a:t>Local Series Treatment (644, 645, 646) in your records</a:t>
            </a:r>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1544105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Local Series Treatment</a:t>
            </a:r>
            <a:endParaRPr lang="en-US" dirty="0">
              <a:latin typeface="Calibri" pitchFamily="34" charset="0"/>
            </a:endParaRPr>
          </a:p>
        </p:txBody>
      </p:sp>
      <p:sp>
        <p:nvSpPr>
          <p:cNvPr id="3" name="Content Placeholder 2"/>
          <p:cNvSpPr>
            <a:spLocks noGrp="1"/>
          </p:cNvSpPr>
          <p:nvPr>
            <p:ph idx="1"/>
          </p:nvPr>
        </p:nvSpPr>
        <p:spPr/>
        <p:txBody>
          <a:bodyPr/>
          <a:lstStyle/>
          <a:p>
            <a:r>
              <a:rPr lang="en-US" dirty="0" smtClean="0"/>
              <a:t>For more details on recording local series treatment information, see PCC Series training manual, Session 5 (Treatment decisions)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171</a:t>
            </a:fld>
            <a:endParaRPr lang="en-US"/>
          </a:p>
        </p:txBody>
      </p:sp>
    </p:spTree>
    <p:extLst>
      <p:ext uri="{BB962C8B-B14F-4D97-AF65-F5344CB8AC3E}">
        <p14:creationId xmlns:p14="http://schemas.microsoft.com/office/powerpoint/2010/main" val="243857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endParaRPr lang="en-US" dirty="0"/>
          </a:p>
        </p:txBody>
      </p:sp>
      <p:sp>
        <p:nvSpPr>
          <p:cNvPr id="3" name="Content Placeholder 2"/>
          <p:cNvSpPr>
            <a:spLocks noGrp="1"/>
          </p:cNvSpPr>
          <p:nvPr>
            <p:ph idx="1"/>
          </p:nvPr>
        </p:nvSpPr>
        <p:spPr/>
        <p:txBody>
          <a:bodyPr/>
          <a:lstStyle/>
          <a:p>
            <a:r>
              <a:rPr lang="en-US" dirty="0" smtClean="0"/>
              <a:t>If the series is classed together, record the call number in MARC 050, second indicator 4</a:t>
            </a:r>
          </a:p>
          <a:p>
            <a:r>
              <a:rPr lang="en-US" dirty="0" smtClean="0"/>
              <a:t>Record your library’s MARC identification code in subfield $5</a:t>
            </a:r>
          </a:p>
          <a:p>
            <a:r>
              <a:rPr lang="en-US" dirty="0" smtClean="0"/>
              <a:t>LC-assigned series classification numbers are coded in MARC 050, second indicator 0, with no subfield $5</a:t>
            </a:r>
          </a:p>
          <a:p>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172</a:t>
            </a:fld>
            <a:endParaRPr lang="en-US"/>
          </a:p>
        </p:txBody>
      </p:sp>
    </p:spTree>
    <p:extLst>
      <p:ext uri="{BB962C8B-B14F-4D97-AF65-F5344CB8AC3E}">
        <p14:creationId xmlns:p14="http://schemas.microsoft.com/office/powerpoint/2010/main" val="41514704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br>
              <a:rPr lang="en-US" dirty="0" smtClean="0"/>
            </a:br>
            <a:r>
              <a:rPr lang="en-US" dirty="0" smtClean="0"/>
              <a:t>PCC Member Assigned Number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173</a:t>
            </a:fld>
            <a:endParaRPr lang="en-US"/>
          </a:p>
        </p:txBody>
      </p:sp>
      <p:pic>
        <p:nvPicPr>
          <p:cNvPr id="6" name="Picture 5"/>
          <p:cNvPicPr>
            <a:picLocks noChangeAspect="1"/>
          </p:cNvPicPr>
          <p:nvPr/>
        </p:nvPicPr>
        <p:blipFill>
          <a:blip r:embed="rId3"/>
          <a:stretch>
            <a:fillRect/>
          </a:stretch>
        </p:blipFill>
        <p:spPr>
          <a:xfrm>
            <a:off x="1524000" y="1524000"/>
            <a:ext cx="6611161" cy="5157787"/>
          </a:xfrm>
          <a:prstGeom prst="rect">
            <a:avLst/>
          </a:prstGeom>
          <a:ln>
            <a:solidFill>
              <a:schemeClr val="tx1"/>
            </a:solidFill>
          </a:ln>
        </p:spPr>
      </p:pic>
      <p:sp>
        <p:nvSpPr>
          <p:cNvPr id="7" name="Oval 6"/>
          <p:cNvSpPr/>
          <p:nvPr/>
        </p:nvSpPr>
        <p:spPr>
          <a:xfrm>
            <a:off x="1447800" y="3276600"/>
            <a:ext cx="2133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10735021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Number – MARC 050</a:t>
            </a:r>
            <a:br>
              <a:rPr lang="en-US" dirty="0" smtClean="0"/>
            </a:br>
            <a:r>
              <a:rPr lang="en-US" dirty="0" smtClean="0"/>
              <a:t>LC Assigned Number</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174</a:t>
            </a:fld>
            <a:endParaRPr lang="en-US"/>
          </a:p>
        </p:txBody>
      </p:sp>
      <p:pic>
        <p:nvPicPr>
          <p:cNvPr id="6" name="Picture 5"/>
          <p:cNvPicPr>
            <a:picLocks noChangeAspect="1"/>
          </p:cNvPicPr>
          <p:nvPr/>
        </p:nvPicPr>
        <p:blipFill>
          <a:blip r:embed="rId3"/>
          <a:stretch>
            <a:fillRect/>
          </a:stretch>
        </p:blipFill>
        <p:spPr>
          <a:xfrm>
            <a:off x="1572572" y="1504949"/>
            <a:ext cx="6123628" cy="4751345"/>
          </a:xfrm>
          <a:prstGeom prst="rect">
            <a:avLst/>
          </a:prstGeom>
          <a:ln>
            <a:solidFill>
              <a:schemeClr val="tx1"/>
            </a:solidFill>
          </a:ln>
        </p:spPr>
      </p:pic>
      <p:sp>
        <p:nvSpPr>
          <p:cNvPr id="7" name="Oval 6"/>
          <p:cNvSpPr/>
          <p:nvPr/>
        </p:nvSpPr>
        <p:spPr>
          <a:xfrm>
            <a:off x="1524000" y="3429000"/>
            <a:ext cx="1371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431902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a:xfrm>
            <a:off x="457200" y="2438400"/>
            <a:ext cx="8229600" cy="1143000"/>
          </a:xfrm>
        </p:spPr>
        <p:txBody>
          <a:bodyPr/>
          <a:lstStyle/>
          <a:p>
            <a:pPr eaLnBrk="1" hangingPunct="1"/>
            <a:r>
              <a:rPr lang="en-US" dirty="0" smtClean="0"/>
              <a:t>Attributes of Expressions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CFE9A7C2-0C9D-46C8-9F18-DB6A2579BD67}" type="slidenum">
              <a:rPr lang="en-US"/>
              <a:pPr>
                <a:defRPr/>
              </a:pPr>
              <a:t>175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Expressions of Series Works</a:t>
            </a:r>
            <a:endParaRPr lang="en-US" dirty="0"/>
          </a:p>
        </p:txBody>
      </p:sp>
      <p:sp>
        <p:nvSpPr>
          <p:cNvPr id="3" name="Content Placeholder 2"/>
          <p:cNvSpPr>
            <a:spLocks noGrp="1"/>
          </p:cNvSpPr>
          <p:nvPr>
            <p:ph idx="1"/>
          </p:nvPr>
        </p:nvSpPr>
        <p:spPr/>
        <p:txBody>
          <a:bodyPr/>
          <a:lstStyle/>
          <a:p>
            <a:r>
              <a:rPr lang="en-US" dirty="0" smtClean="0"/>
              <a:t>A series is an aggregate work</a:t>
            </a:r>
          </a:p>
          <a:p>
            <a:r>
              <a:rPr lang="en-US" dirty="0" smtClean="0"/>
              <a:t>As with any work, series also exist in expressions, and a series authority record may be created for a series expression</a:t>
            </a:r>
          </a:p>
          <a:p>
            <a:r>
              <a:rPr lang="en-US" dirty="0" smtClean="0"/>
              <a:t>The series authority record for an expression contains</a:t>
            </a:r>
          </a:p>
          <a:p>
            <a:pPr lvl="1"/>
            <a:r>
              <a:rPr lang="en-US" dirty="0" smtClean="0"/>
              <a:t>The authorized access point for the expression</a:t>
            </a:r>
          </a:p>
          <a:p>
            <a:pPr lvl="1"/>
            <a:r>
              <a:rPr lang="en-US" dirty="0" smtClean="0"/>
              <a:t>RDA series elements related to the expression</a:t>
            </a:r>
          </a:p>
          <a:p>
            <a:pPr lvl="1"/>
            <a:r>
              <a:rPr lang="en-US" dirty="0" smtClean="0"/>
              <a:t>Non-RDA elements, such as treatment decisions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176</a:t>
            </a:fld>
            <a:endParaRPr lang="en-US"/>
          </a:p>
        </p:txBody>
      </p:sp>
    </p:spTree>
    <p:extLst>
      <p:ext uri="{BB962C8B-B14F-4D97-AF65-F5344CB8AC3E}">
        <p14:creationId xmlns:p14="http://schemas.microsoft.com/office/powerpoint/2010/main" val="368246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Three expressions </a:t>
            </a:r>
            <a:br>
              <a:rPr lang="en-US" dirty="0" smtClean="0"/>
            </a:br>
            <a:r>
              <a:rPr lang="en-US" dirty="0" smtClean="0"/>
              <a:t>of a single series work</a:t>
            </a:r>
            <a:endParaRPr lang="en-US" dirty="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177</a:t>
            </a:fld>
            <a:endParaRPr lang="en-US"/>
          </a:p>
        </p:txBody>
      </p:sp>
      <p:pic>
        <p:nvPicPr>
          <p:cNvPr id="9" name="Picture 8"/>
          <p:cNvPicPr>
            <a:picLocks noChangeAspect="1"/>
          </p:cNvPicPr>
          <p:nvPr/>
        </p:nvPicPr>
        <p:blipFill>
          <a:blip r:embed="rId3"/>
          <a:stretch>
            <a:fillRect/>
          </a:stretch>
        </p:blipFill>
        <p:spPr>
          <a:xfrm>
            <a:off x="6466598" y="1918720"/>
            <a:ext cx="2220202" cy="3576637"/>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2362200" y="3173639"/>
            <a:ext cx="4837032" cy="3227161"/>
          </a:xfrm>
          <a:prstGeom prst="rect">
            <a:avLst/>
          </a:prstGeom>
          <a:ln>
            <a:solidFill>
              <a:schemeClr val="bg1"/>
            </a:solidFill>
          </a:ln>
        </p:spPr>
      </p:pic>
      <p:pic>
        <p:nvPicPr>
          <p:cNvPr id="11" name="Content Placeholder 5"/>
          <p:cNvPicPr>
            <a:picLocks noChangeAspect="1"/>
          </p:cNvPicPr>
          <p:nvPr/>
        </p:nvPicPr>
        <p:blipFill>
          <a:blip r:embed="rId5"/>
          <a:stretch>
            <a:fillRect/>
          </a:stretch>
        </p:blipFill>
        <p:spPr bwMode="auto">
          <a:xfrm>
            <a:off x="288792" y="1497239"/>
            <a:ext cx="2470416" cy="359283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3555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Three expressions </a:t>
            </a:r>
            <a:br>
              <a:rPr lang="en-US" dirty="0" smtClean="0"/>
            </a:br>
            <a:r>
              <a:rPr lang="en-US" dirty="0" smtClean="0"/>
              <a:t>of a single series work</a:t>
            </a:r>
            <a:endParaRPr lang="en-US" dirty="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178</a:t>
            </a:fld>
            <a:endParaRPr lang="en-US"/>
          </a:p>
        </p:txBody>
      </p:sp>
      <p:pic>
        <p:nvPicPr>
          <p:cNvPr id="4" name="Picture 3"/>
          <p:cNvPicPr>
            <a:picLocks noChangeAspect="1"/>
          </p:cNvPicPr>
          <p:nvPr/>
        </p:nvPicPr>
        <p:blipFill>
          <a:blip r:embed="rId3"/>
          <a:stretch>
            <a:fillRect/>
          </a:stretch>
        </p:blipFill>
        <p:spPr>
          <a:xfrm>
            <a:off x="140861" y="1676400"/>
            <a:ext cx="2373739" cy="3991398"/>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304800" y="4416668"/>
            <a:ext cx="2404753" cy="612532"/>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2796588" y="1676401"/>
            <a:ext cx="3070812" cy="3991398"/>
          </a:xfrm>
          <a:prstGeom prst="rect">
            <a:avLst/>
          </a:prstGeom>
          <a:ln>
            <a:solidFill>
              <a:schemeClr val="tx1"/>
            </a:solidFill>
          </a:ln>
        </p:spPr>
      </p:pic>
      <p:pic>
        <p:nvPicPr>
          <p:cNvPr id="12" name="Picture 11"/>
          <p:cNvPicPr>
            <a:picLocks noChangeAspect="1"/>
          </p:cNvPicPr>
          <p:nvPr/>
        </p:nvPicPr>
        <p:blipFill>
          <a:blip r:embed="rId6"/>
          <a:stretch>
            <a:fillRect/>
          </a:stretch>
        </p:blipFill>
        <p:spPr>
          <a:xfrm>
            <a:off x="3429000" y="4310257"/>
            <a:ext cx="2552700" cy="566543"/>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6172200" y="1682338"/>
            <a:ext cx="2727341" cy="3991398"/>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6324600" y="4327329"/>
            <a:ext cx="2771775" cy="549471"/>
          </a:xfrm>
          <a:prstGeom prst="rect">
            <a:avLst/>
          </a:prstGeom>
          <a:ln>
            <a:solidFill>
              <a:schemeClr val="tx1"/>
            </a:solidFill>
          </a:ln>
        </p:spPr>
      </p:pic>
      <p:sp>
        <p:nvSpPr>
          <p:cNvPr id="15" name="Oval 14"/>
          <p:cNvSpPr/>
          <p:nvPr/>
        </p:nvSpPr>
        <p:spPr>
          <a:xfrm>
            <a:off x="152400" y="1600200"/>
            <a:ext cx="23393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3048000" y="1600200"/>
            <a:ext cx="2514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172199" y="1600200"/>
            <a:ext cx="27273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4267200" y="36576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391400" y="3733799"/>
            <a:ext cx="897577" cy="327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46206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179</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t>Two </a:t>
            </a:r>
            <a:r>
              <a:rPr lang="en-US" sz="4000" dirty="0"/>
              <a:t>expressions </a:t>
            </a:r>
            <a:br>
              <a:rPr lang="en-US" sz="4000" dirty="0"/>
            </a:br>
            <a:r>
              <a:rPr lang="en-US" sz="4000" dirty="0"/>
              <a:t>of a single series work</a:t>
            </a:r>
            <a:endParaRPr lang="en-US" sz="4000" dirty="0">
              <a:latin typeface="Calibri" pitchFamily="34" charset="0"/>
            </a:endParaRPr>
          </a:p>
        </p:txBody>
      </p:sp>
      <p:pic>
        <p:nvPicPr>
          <p:cNvPr id="4" name="Picture 3"/>
          <p:cNvPicPr>
            <a:picLocks noChangeAspect="1"/>
          </p:cNvPicPr>
          <p:nvPr/>
        </p:nvPicPr>
        <p:blipFill>
          <a:blip r:embed="rId3"/>
          <a:stretch>
            <a:fillRect/>
          </a:stretch>
        </p:blipFill>
        <p:spPr>
          <a:xfrm>
            <a:off x="5149868" y="2062505"/>
            <a:ext cx="2546332" cy="3849221"/>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1516287" y="2066330"/>
            <a:ext cx="2634688" cy="3877270"/>
          </a:xfrm>
          <a:prstGeom prst="rect">
            <a:avLst/>
          </a:prstGeom>
          <a:ln>
            <a:solidFill>
              <a:schemeClr val="accent1"/>
            </a:solidFill>
          </a:ln>
        </p:spPr>
      </p:pic>
      <p:sp>
        <p:nvSpPr>
          <p:cNvPr id="10" name="Oval 9"/>
          <p:cNvSpPr/>
          <p:nvPr/>
        </p:nvSpPr>
        <p:spPr>
          <a:xfrm>
            <a:off x="1363887" y="19653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5029200" y="1965325"/>
            <a:ext cx="867528" cy="7016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7134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Not All Multipart Monographs are Series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a:t>
            </a:fld>
            <a:endParaRPr lang="en-US"/>
          </a:p>
        </p:txBody>
      </p:sp>
      <p:sp>
        <p:nvSpPr>
          <p:cNvPr id="11" name="Content Placeholder 10"/>
          <p:cNvSpPr>
            <a:spLocks noGrp="1"/>
          </p:cNvSpPr>
          <p:nvPr>
            <p:ph idx="1"/>
          </p:nvPr>
        </p:nvSpPr>
        <p:spPr>
          <a:xfrm>
            <a:off x="457200" y="1676401"/>
            <a:ext cx="8229600" cy="1371599"/>
          </a:xfrm>
        </p:spPr>
        <p:txBody>
          <a:bodyPr/>
          <a:lstStyle/>
          <a:p>
            <a:pPr marL="0" indent="0">
              <a:buNone/>
            </a:pPr>
            <a:r>
              <a:rPr lang="en-US" sz="2800" i="1" dirty="0" smtClean="0"/>
              <a:t>Time and two seats</a:t>
            </a:r>
            <a:r>
              <a:rPr lang="en-US" sz="2800" dirty="0" smtClean="0"/>
              <a:t> and </a:t>
            </a:r>
            <a:r>
              <a:rPr lang="en-US" sz="2800" i="1" dirty="0" err="1" smtClean="0"/>
              <a:t>Encyclopaedia</a:t>
            </a:r>
            <a:r>
              <a:rPr lang="en-US" sz="2800" i="1" dirty="0" smtClean="0"/>
              <a:t> Britannica </a:t>
            </a:r>
            <a:r>
              <a:rPr lang="en-US" sz="2800" dirty="0" smtClean="0"/>
              <a:t>are multipart monographs, but are not series because the individual volumes do not have their own titles proper. </a:t>
            </a:r>
            <a:endParaRPr lang="en-US" sz="2800" dirty="0"/>
          </a:p>
        </p:txBody>
      </p:sp>
      <p:pic>
        <p:nvPicPr>
          <p:cNvPr id="1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733800" y="3571875"/>
            <a:ext cx="5029200" cy="2828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762000" y="3759935"/>
            <a:ext cx="3548062" cy="2412265"/>
          </a:xfrm>
          <a:prstGeom prst="rect">
            <a:avLst/>
          </a:prstGeom>
        </p:spPr>
      </p:pic>
    </p:spTree>
    <p:extLst>
      <p:ext uri="{BB962C8B-B14F-4D97-AF65-F5344CB8AC3E}">
        <p14:creationId xmlns:p14="http://schemas.microsoft.com/office/powerpoint/2010/main" val="205900668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Language</a:t>
            </a:r>
            <a:r>
              <a:rPr lang="en-US" sz="2800" dirty="0" smtClean="0"/>
              <a:t/>
            </a:r>
            <a:br>
              <a:rPr lang="en-US" sz="2800" dirty="0" smtClean="0"/>
            </a:br>
            <a:r>
              <a:rPr lang="en-US" sz="2800" dirty="0" smtClean="0"/>
              <a:t>Multiple languages, no translation or other expression</a:t>
            </a:r>
            <a:r>
              <a:rPr lang="en-US" dirty="0" smtClean="0"/>
              <a:t> </a:t>
            </a:r>
            <a:endParaRPr lang="en-US" dirty="0"/>
          </a:p>
        </p:txBody>
      </p:sp>
      <p:sp>
        <p:nvSpPr>
          <p:cNvPr id="3" name="Content Placeholder 2"/>
          <p:cNvSpPr>
            <a:spLocks noGrp="1"/>
          </p:cNvSpPr>
          <p:nvPr>
            <p:ph idx="1"/>
          </p:nvPr>
        </p:nvSpPr>
        <p:spPr/>
        <p:txBody>
          <a:bodyPr/>
          <a:lstStyle/>
          <a:p>
            <a:r>
              <a:rPr lang="en-US" dirty="0" smtClean="0"/>
              <a:t>Individual parts of the series appear in different languages but are not translations, and no other expression exists (e.g. spoken word)</a:t>
            </a:r>
          </a:p>
          <a:p>
            <a:pPr lvl="1"/>
            <a:r>
              <a:rPr lang="en-US" dirty="0" smtClean="0"/>
              <a:t>The series exists in only one expression</a:t>
            </a:r>
          </a:p>
          <a:p>
            <a:pPr lvl="1"/>
            <a:r>
              <a:rPr lang="en-US" dirty="0" smtClean="0"/>
              <a:t>Only one (work-level) SAR needed</a:t>
            </a:r>
          </a:p>
          <a:p>
            <a:pPr lvl="1"/>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180</a:t>
            </a:fld>
            <a:endParaRPr lang="en-US"/>
          </a:p>
        </p:txBody>
      </p:sp>
    </p:spTree>
    <p:extLst>
      <p:ext uri="{BB962C8B-B14F-4D97-AF65-F5344CB8AC3E}">
        <p14:creationId xmlns:p14="http://schemas.microsoft.com/office/powerpoint/2010/main" val="92087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br>
              <a:rPr lang="en-US" dirty="0" smtClean="0"/>
            </a:br>
            <a:r>
              <a:rPr lang="en-US" dirty="0" smtClean="0"/>
              <a:t>Multiple languages, no translation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181</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362200"/>
            <a:ext cx="2590091" cy="3536535"/>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7810" y="1875253"/>
            <a:ext cx="2352780" cy="3384135"/>
          </a:xfrm>
          <a:prstGeom prst="rect">
            <a:avLst/>
          </a:prstGeom>
          <a:ln>
            <a:solidFill>
              <a:schemeClr val="tx1"/>
            </a:solidFill>
          </a:ln>
        </p:spPr>
      </p:pic>
    </p:spTree>
    <p:extLst>
      <p:ext uri="{BB962C8B-B14F-4D97-AF65-F5344CB8AC3E}">
        <p14:creationId xmlns:p14="http://schemas.microsoft.com/office/powerpoint/2010/main" val="42961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br>
              <a:rPr lang="en-US" dirty="0" smtClean="0"/>
            </a:br>
            <a:r>
              <a:rPr lang="en-US" dirty="0" smtClean="0"/>
              <a:t>Multiple languages, no translation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182</a:t>
            </a:fld>
            <a:endParaRPr lang="en-US"/>
          </a:p>
        </p:txBody>
      </p:sp>
      <p:pic>
        <p:nvPicPr>
          <p:cNvPr id="9" name="Picture 8"/>
          <p:cNvPicPr>
            <a:picLocks noChangeAspect="1"/>
          </p:cNvPicPr>
          <p:nvPr/>
        </p:nvPicPr>
        <p:blipFill>
          <a:blip r:embed="rId3"/>
          <a:stretch>
            <a:fillRect/>
          </a:stretch>
        </p:blipFill>
        <p:spPr>
          <a:xfrm>
            <a:off x="1200150" y="1524000"/>
            <a:ext cx="6743700" cy="4933950"/>
          </a:xfrm>
          <a:prstGeom prst="rect">
            <a:avLst/>
          </a:prstGeom>
          <a:ln>
            <a:solidFill>
              <a:schemeClr val="tx1"/>
            </a:solidFill>
          </a:ln>
        </p:spPr>
      </p:pic>
    </p:spTree>
    <p:extLst>
      <p:ext uri="{BB962C8B-B14F-4D97-AF65-F5344CB8AC3E}">
        <p14:creationId xmlns:p14="http://schemas.microsoft.com/office/powerpoint/2010/main" val="3261265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eaLnBrk="1" hangingPunct="1"/>
            <a:r>
              <a:rPr lang="en-US" sz="4000" dirty="0" smtClean="0"/>
              <a:t>RDA and LC Practice for Translations</a:t>
            </a:r>
          </a:p>
        </p:txBody>
      </p:sp>
      <p:sp>
        <p:nvSpPr>
          <p:cNvPr id="3" name="Content Placeholder 2"/>
          <p:cNvSpPr>
            <a:spLocks noGrp="1"/>
          </p:cNvSpPr>
          <p:nvPr>
            <p:ph idx="1"/>
          </p:nvPr>
        </p:nvSpPr>
        <p:spPr>
          <a:xfrm>
            <a:off x="457200" y="1295400"/>
            <a:ext cx="8229600" cy="4830763"/>
          </a:xfrm>
        </p:spPr>
        <p:txBody>
          <a:bodyPr rtlCol="0">
            <a:normAutofit/>
          </a:bodyPr>
          <a:lstStyle/>
          <a:p>
            <a:pPr eaLnBrk="1" fontAlgn="auto" hangingPunct="1">
              <a:spcAft>
                <a:spcPts val="0"/>
              </a:spcAft>
              <a:buFont typeface="Arial" pitchFamily="34" charset="0"/>
              <a:buChar char="•"/>
              <a:defRPr/>
            </a:pPr>
            <a:r>
              <a:rPr lang="en-US" dirty="0" smtClean="0"/>
              <a:t>RDA (and FRBR) expect separate expression descriptions to be distinguished from one another, just as any other entity description is distinguished from others</a:t>
            </a:r>
          </a:p>
          <a:p>
            <a:pPr eaLnBrk="1" fontAlgn="auto" hangingPunct="1">
              <a:spcAft>
                <a:spcPts val="0"/>
              </a:spcAft>
              <a:buFont typeface="Arial" pitchFamily="34" charset="0"/>
              <a:buChar char="•"/>
              <a:defRPr/>
            </a:pPr>
            <a:r>
              <a:rPr lang="en-US" dirty="0" smtClean="0"/>
              <a:t>Generally, LC </a:t>
            </a:r>
            <a:r>
              <a:rPr lang="en-US" dirty="0"/>
              <a:t>follows this practice except for </a:t>
            </a:r>
            <a:r>
              <a:rPr lang="en-US" dirty="0" smtClean="0"/>
              <a:t>translations</a:t>
            </a:r>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892EEF-9485-4099-9BA2-54F4BE615A60}" type="slidenum">
              <a:rPr lang="en-US"/>
              <a:pPr>
                <a:defRPr/>
              </a:pPr>
              <a:t>183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pPr eaLnBrk="1" hangingPunct="1"/>
            <a:r>
              <a:rPr lang="en-US" sz="4000" dirty="0"/>
              <a:t>RDA and LC Practice for Translations</a:t>
            </a:r>
            <a:endParaRPr lang="en-US" dirty="0" smtClean="0"/>
          </a:p>
        </p:txBody>
      </p:sp>
      <p:sp>
        <p:nvSpPr>
          <p:cNvPr id="3" name="Content Placeholder 2"/>
          <p:cNvSpPr>
            <a:spLocks noGrp="1"/>
          </p:cNvSpPr>
          <p:nvPr>
            <p:ph idx="1"/>
          </p:nvPr>
        </p:nvSpPr>
        <p:spPr/>
        <p:txBody>
          <a:bodyPr rtlCol="0">
            <a:normAutofit fontScale="85000" lnSpcReduction="20000"/>
          </a:bodyPr>
          <a:lstStyle/>
          <a:p>
            <a:pPr marL="0" indent="0" eaLnBrk="1" fontAlgn="auto" hangingPunct="1">
              <a:spcAft>
                <a:spcPts val="0"/>
              </a:spcAft>
              <a:buFont typeface="Arial" pitchFamily="34" charset="0"/>
              <a:buNone/>
              <a:defRPr/>
            </a:pPr>
            <a:r>
              <a:rPr lang="en-US" dirty="0" smtClean="0"/>
              <a:t>LC Practice for </a:t>
            </a:r>
            <a:r>
              <a:rPr lang="en-US" i="1" dirty="0" smtClean="0"/>
              <a:t>translations</a:t>
            </a:r>
            <a:r>
              <a:rPr lang="en-US" dirty="0" smtClean="0"/>
              <a:t> (LC-PCC PS 0.6.3, 6.27.3)</a:t>
            </a:r>
          </a:p>
          <a:p>
            <a:pPr eaLnBrk="1" fontAlgn="auto" hangingPunct="1">
              <a:spcAft>
                <a:spcPts val="0"/>
              </a:spcAft>
              <a:buFont typeface="Arial" pitchFamily="34" charset="0"/>
              <a:buChar char="•"/>
              <a:defRPr/>
            </a:pPr>
            <a:r>
              <a:rPr lang="en-US" dirty="0" smtClean="0"/>
              <a:t>LC catalogers do not record elements in authority records or add elements to authorized access points to differentiate separate expressions in the same language </a:t>
            </a:r>
          </a:p>
          <a:p>
            <a:pPr eaLnBrk="1" fontAlgn="auto" hangingPunct="1">
              <a:spcAft>
                <a:spcPts val="0"/>
              </a:spcAft>
              <a:buFont typeface="Arial" pitchFamily="34" charset="0"/>
              <a:buChar char="•"/>
              <a:defRPr/>
            </a:pPr>
            <a:r>
              <a:rPr lang="en-US" dirty="0" smtClean="0"/>
              <a:t>For example, Shakespeare’s </a:t>
            </a:r>
            <a:r>
              <a:rPr lang="en-US" i="1" dirty="0" smtClean="0"/>
              <a:t>Hamlet</a:t>
            </a:r>
            <a:r>
              <a:rPr lang="en-US" dirty="0" smtClean="0"/>
              <a:t> in French would, for LC, be represented by a single authority record and a single authorized access point even though there are more than one translation</a:t>
            </a:r>
          </a:p>
          <a:p>
            <a:pPr marL="1828800" lvl="1" indent="-914400" eaLnBrk="1" fontAlgn="auto" hangingPunct="1">
              <a:spcAft>
                <a:spcPts val="0"/>
              </a:spcAft>
              <a:buFont typeface="Arial" pitchFamily="34" charset="0"/>
              <a:buNone/>
              <a:defRPr/>
            </a:pPr>
            <a:r>
              <a:rPr lang="en-US" dirty="0" smtClean="0">
                <a:solidFill>
                  <a:srgbClr val="0070C0"/>
                </a:solidFill>
              </a:rPr>
              <a:t>100 1_ Shakespeare, William, $d 1564-1616. $t Hamlet. $l French </a:t>
            </a:r>
          </a:p>
          <a:p>
            <a:pPr marL="400050" lvl="1" indent="0" eaLnBrk="1" fontAlgn="auto" hangingPunct="1">
              <a:spcAft>
                <a:spcPts val="0"/>
              </a:spcAft>
              <a:buFont typeface="Arial" pitchFamily="34" charset="0"/>
              <a:buNone/>
              <a:defRPr/>
            </a:pPr>
            <a:r>
              <a:rPr lang="en-US" dirty="0">
                <a:solidFill>
                  <a:srgbClr val="0070C0"/>
                </a:solidFill>
              </a:rPr>
              <a:t>	</a:t>
            </a:r>
            <a:r>
              <a:rPr lang="en-US" dirty="0" smtClean="0">
                <a:solidFill>
                  <a:srgbClr val="0070C0"/>
                </a:solidFill>
              </a:rPr>
              <a:t>	</a:t>
            </a:r>
            <a:r>
              <a:rPr lang="en-US" dirty="0" smtClean="0"/>
              <a:t>= </a:t>
            </a:r>
            <a:r>
              <a:rPr lang="en-US" i="1" dirty="0" smtClean="0"/>
              <a:t>all</a:t>
            </a:r>
            <a:r>
              <a:rPr lang="en-US" dirty="0" smtClean="0"/>
              <a:t> French translations of </a:t>
            </a:r>
            <a:r>
              <a:rPr lang="en-US" i="1" dirty="0" smtClean="0"/>
              <a:t>Hamlet</a:t>
            </a:r>
            <a:r>
              <a:rPr lang="en-US" dirty="0" smtClean="0"/>
              <a:t>.</a:t>
            </a:r>
            <a:endParaRPr lang="en-US" dirty="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1658B81-2F09-4BFD-8930-8BCD7F94C418}" type="slidenum">
              <a:rPr lang="en-US"/>
              <a:pPr>
                <a:defRPr/>
              </a:pPr>
              <a:t>184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pPr eaLnBrk="1" hangingPunct="1"/>
            <a:r>
              <a:rPr lang="en-US" sz="4000" dirty="0"/>
              <a:t>RDA and LC Practice for Translations</a:t>
            </a:r>
            <a:endParaRPr lang="en-US" sz="4000" dirty="0" smtClean="0"/>
          </a:p>
        </p:txBody>
      </p:sp>
      <p:sp>
        <p:nvSpPr>
          <p:cNvPr id="3" name="Content Placeholder 2"/>
          <p:cNvSpPr>
            <a:spLocks noGrp="1"/>
          </p:cNvSpPr>
          <p:nvPr>
            <p:ph idx="1"/>
          </p:nvPr>
        </p:nvSpPr>
        <p:spPr/>
        <p:txBody>
          <a:bodyPr rtlCol="0">
            <a:normAutofit fontScale="92500" lnSpcReduction="10000"/>
          </a:bodyPr>
          <a:lstStyle/>
          <a:p>
            <a:pPr marL="0" indent="0" eaLnBrk="1" fontAlgn="auto" hangingPunct="1">
              <a:spcAft>
                <a:spcPts val="0"/>
              </a:spcAft>
              <a:buFont typeface="Arial" pitchFamily="34" charset="0"/>
              <a:buNone/>
              <a:defRPr/>
            </a:pPr>
            <a:r>
              <a:rPr lang="en-US" dirty="0" smtClean="0"/>
              <a:t>LC Practice for expressions in the original language</a:t>
            </a:r>
          </a:p>
          <a:p>
            <a:pPr eaLnBrk="1" fontAlgn="auto" hangingPunct="1">
              <a:spcAft>
                <a:spcPts val="0"/>
              </a:spcAft>
              <a:buFont typeface="Arial" pitchFamily="34" charset="0"/>
              <a:buChar char="•"/>
              <a:defRPr/>
            </a:pPr>
            <a:r>
              <a:rPr lang="en-US" dirty="0" smtClean="0"/>
              <a:t>LC does not describe the original language expression separately from the work.</a:t>
            </a:r>
          </a:p>
          <a:p>
            <a:pPr eaLnBrk="1" fontAlgn="auto" hangingPunct="1">
              <a:spcAft>
                <a:spcPts val="0"/>
              </a:spcAft>
              <a:buFont typeface="Arial" pitchFamily="34" charset="0"/>
              <a:buChar char="•"/>
              <a:defRPr/>
            </a:pPr>
            <a:r>
              <a:rPr lang="en-US" dirty="0" smtClean="0"/>
              <a:t>For LC, expressions in the original language are represented by the authorized access point for the work, which will be used for any expression in the original language</a:t>
            </a:r>
          </a:p>
          <a:p>
            <a:pPr marL="457200" lvl="1" indent="0" eaLnBrk="1" fontAlgn="auto" hangingPunct="1">
              <a:spcAft>
                <a:spcPts val="0"/>
              </a:spcAft>
              <a:buFont typeface="Arial" pitchFamily="34" charset="0"/>
              <a:buNone/>
              <a:defRPr/>
            </a:pPr>
            <a:r>
              <a:rPr lang="en-US" dirty="0" smtClean="0">
                <a:solidFill>
                  <a:srgbClr val="0070C0"/>
                </a:solidFill>
              </a:rPr>
              <a:t>	100 0_ Homer. $t Iliad </a:t>
            </a:r>
          </a:p>
          <a:p>
            <a:pPr marL="457200" lvl="1" indent="0" eaLnBrk="1" fontAlgn="auto" hangingPunct="1">
              <a:spcAft>
                <a:spcPts val="0"/>
              </a:spcAft>
              <a:buFont typeface="Arial" pitchFamily="34" charset="0"/>
              <a:buNone/>
              <a:defRPr/>
            </a:pPr>
            <a:r>
              <a:rPr lang="en-US" dirty="0">
                <a:solidFill>
                  <a:srgbClr val="0070C0"/>
                </a:solidFill>
              </a:rPr>
              <a:t>	</a:t>
            </a:r>
            <a:r>
              <a:rPr lang="en-US" dirty="0" smtClean="0">
                <a:solidFill>
                  <a:srgbClr val="0070C0"/>
                </a:solidFill>
              </a:rPr>
              <a:t>	</a:t>
            </a:r>
            <a:r>
              <a:rPr lang="en-US" dirty="0" smtClean="0"/>
              <a:t>= the work </a:t>
            </a:r>
            <a:r>
              <a:rPr lang="en-US" i="1" dirty="0" smtClean="0"/>
              <a:t>Iliad</a:t>
            </a:r>
            <a:r>
              <a:rPr lang="en-US" dirty="0" smtClean="0"/>
              <a:t> and all original Greek 			expressions of the </a:t>
            </a:r>
            <a:r>
              <a:rPr lang="en-US" i="1" dirty="0" smtClean="0"/>
              <a:t>Iliad</a:t>
            </a:r>
            <a:endParaRPr lang="en-US" dirty="0" smtClean="0"/>
          </a:p>
          <a:p>
            <a:pPr eaLnBrk="1" fontAlgn="auto" hangingPunct="1">
              <a:spcAft>
                <a:spcPts val="0"/>
              </a:spcAft>
              <a:buFont typeface="Arial" pitchFamily="34" charset="0"/>
              <a:buChar char="•"/>
              <a:defRPr/>
            </a:pPr>
            <a:endParaRPr lang="en-US" dirty="0" smtClean="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E39D37A-886D-4742-8EE8-36AB59018F22}" type="slidenum">
              <a:rPr lang="en-US"/>
              <a:pPr>
                <a:defRPr/>
              </a:pPr>
              <a:t>185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eaLnBrk="1" hangingPunct="1"/>
            <a:r>
              <a:rPr lang="en-US" sz="4000" dirty="0"/>
              <a:t>RDA and LC Practice for Translations</a:t>
            </a:r>
            <a:endParaRPr lang="en-US" sz="4000" dirty="0" smtClean="0"/>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smtClean="0"/>
              <a:t>Since LC does not do series authority work, it is not clear how LC might </a:t>
            </a:r>
            <a:r>
              <a:rPr lang="en-US" dirty="0"/>
              <a:t>apply LC-PCC PS </a:t>
            </a:r>
            <a:r>
              <a:rPr lang="en-US" dirty="0" smtClean="0"/>
              <a:t>6.27.3 to series</a:t>
            </a:r>
          </a:p>
          <a:p>
            <a:pPr eaLnBrk="1" fontAlgn="auto" hangingPunct="1">
              <a:spcAft>
                <a:spcPts val="0"/>
              </a:spcAft>
              <a:buFont typeface="Arial" pitchFamily="34" charset="0"/>
              <a:buChar char="•"/>
              <a:defRPr/>
            </a:pPr>
            <a:r>
              <a:rPr lang="en-US" dirty="0"/>
              <a:t>PCC Catalogers may follow this LC </a:t>
            </a:r>
            <a:r>
              <a:rPr lang="en-US" dirty="0" smtClean="0"/>
              <a:t>practice when doing series authority work, </a:t>
            </a:r>
            <a:r>
              <a:rPr lang="en-US" dirty="0"/>
              <a:t>or may apply RDA and describe distinct expressions in separate authority records and assign them distinct authorized access points depending on the needs of their </a:t>
            </a:r>
            <a:r>
              <a:rPr lang="en-US" dirty="0" smtClean="0"/>
              <a:t>users</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smtClean="0"/>
          </a:p>
          <a:p>
            <a:pPr marL="457200" lvl="1" indent="0"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56A49CF-E0E4-4082-99DA-3F98DB0112FC}" type="slidenum">
              <a:rPr lang="en-US"/>
              <a:pPr>
                <a:defRPr/>
              </a:pPr>
              <a:t>186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a Series Work </a:t>
            </a:r>
            <a:r>
              <a:rPr lang="en-US" dirty="0"/>
              <a:t>E</a:t>
            </a:r>
            <a:r>
              <a:rPr lang="en-US" dirty="0" smtClean="0"/>
              <a:t>xist in Translation?</a:t>
            </a:r>
            <a:endParaRPr lang="en-US" dirty="0"/>
          </a:p>
        </p:txBody>
      </p:sp>
      <p:sp>
        <p:nvSpPr>
          <p:cNvPr id="3" name="Content Placeholder 2"/>
          <p:cNvSpPr>
            <a:spLocks noGrp="1"/>
          </p:cNvSpPr>
          <p:nvPr>
            <p:ph idx="1"/>
          </p:nvPr>
        </p:nvSpPr>
        <p:spPr/>
        <p:txBody>
          <a:bodyPr/>
          <a:lstStyle/>
          <a:p>
            <a:pPr marL="463550" indent="-463550">
              <a:buNone/>
              <a:tabLst>
                <a:tab pos="914400" algn="l"/>
              </a:tabLst>
            </a:pPr>
            <a:r>
              <a:rPr lang="en-US" dirty="0" smtClean="0"/>
              <a:t>If one or more parts is translated into another language</a:t>
            </a:r>
          </a:p>
          <a:p>
            <a:pPr marL="463550" indent="-463550">
              <a:buNone/>
              <a:tabLst>
                <a:tab pos="914400" algn="l"/>
              </a:tabLst>
            </a:pPr>
            <a:r>
              <a:rPr lang="en-US" i="1" dirty="0" smtClean="0"/>
              <a:t>		and</a:t>
            </a:r>
            <a:r>
              <a:rPr lang="en-US" dirty="0" smtClean="0"/>
              <a:t> </a:t>
            </a:r>
          </a:p>
          <a:p>
            <a:pPr marL="463550" indent="-463550">
              <a:buNone/>
              <a:tabLst>
                <a:tab pos="914400" algn="l"/>
              </a:tabLst>
            </a:pPr>
            <a:r>
              <a:rPr lang="en-US" dirty="0" smtClean="0"/>
              <a:t>the translated part bears a form of the series statement (usually in the new language)</a:t>
            </a:r>
          </a:p>
          <a:p>
            <a:pPr marL="463550" indent="-463550">
              <a:buNone/>
              <a:tabLst>
                <a:tab pos="914400" algn="l"/>
              </a:tabLst>
            </a:pPr>
            <a:r>
              <a:rPr lang="en-US" dirty="0" smtClean="0"/>
              <a:t>		</a:t>
            </a:r>
            <a:r>
              <a:rPr lang="en-US" i="1" dirty="0" smtClean="0"/>
              <a:t>then</a:t>
            </a:r>
            <a:endParaRPr lang="en-US" dirty="0" smtClean="0"/>
          </a:p>
          <a:p>
            <a:pPr marL="463550" indent="-463550">
              <a:buNone/>
              <a:tabLst>
                <a:tab pos="914400" algn="l"/>
              </a:tabLst>
            </a:pPr>
            <a:r>
              <a:rPr lang="en-US" dirty="0" smtClean="0"/>
              <a:t>the series exists in translation (i.e., in more than one expression)</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187</a:t>
            </a:fld>
            <a:endParaRPr lang="en-US"/>
          </a:p>
        </p:txBody>
      </p:sp>
    </p:spTree>
    <p:extLst>
      <p:ext uri="{BB962C8B-B14F-4D97-AF65-F5344CB8AC3E}">
        <p14:creationId xmlns:p14="http://schemas.microsoft.com/office/powerpoint/2010/main" val="1618720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a:t>
            </a:r>
            <a:endParaRPr lang="en-US" dirty="0"/>
          </a:p>
        </p:txBody>
      </p:sp>
      <p:sp>
        <p:nvSpPr>
          <p:cNvPr id="3" name="Content Placeholder 2"/>
          <p:cNvSpPr>
            <a:spLocks noGrp="1"/>
          </p:cNvSpPr>
          <p:nvPr>
            <p:ph idx="1"/>
          </p:nvPr>
        </p:nvSpPr>
        <p:spPr/>
        <p:txBody>
          <a:bodyPr/>
          <a:lstStyle/>
          <a:p>
            <a:r>
              <a:rPr lang="en-US" dirty="0" smtClean="0"/>
              <a:t>PCC catalogers may follow LC practice</a:t>
            </a:r>
          </a:p>
          <a:p>
            <a:pPr lvl="1"/>
            <a:r>
              <a:rPr lang="en-US" dirty="0" smtClean="0"/>
              <a:t>One series authority record for the work (this will represent all expressions in the original language)</a:t>
            </a:r>
          </a:p>
          <a:p>
            <a:pPr lvl="1"/>
            <a:r>
              <a:rPr lang="en-US" dirty="0" smtClean="0"/>
              <a:t>One series authority record for the language of translation (this will represent all expressions in the translated language)</a:t>
            </a:r>
          </a:p>
          <a:p>
            <a:pPr marL="457200" lvl="1" indent="0">
              <a:buNone/>
            </a:pPr>
            <a:endParaRPr lang="en-US" dirty="0"/>
          </a:p>
          <a:p>
            <a:pPr marL="457200" lvl="1" indent="0">
              <a:buNone/>
            </a:pPr>
            <a:r>
              <a:rPr lang="en-US" i="1" dirty="0" smtClean="0"/>
              <a:t>or</a:t>
            </a:r>
            <a:endParaRPr lang="en-US" i="1"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188</a:t>
            </a:fld>
            <a:endParaRPr lang="en-US"/>
          </a:p>
        </p:txBody>
      </p:sp>
    </p:spTree>
    <p:extLst>
      <p:ext uri="{BB962C8B-B14F-4D97-AF65-F5344CB8AC3E}">
        <p14:creationId xmlns:p14="http://schemas.microsoft.com/office/powerpoint/2010/main" val="313574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a:t>
            </a:r>
            <a:endParaRPr lang="en-US" dirty="0"/>
          </a:p>
        </p:txBody>
      </p:sp>
      <p:sp>
        <p:nvSpPr>
          <p:cNvPr id="3" name="Content Placeholder 2"/>
          <p:cNvSpPr>
            <a:spLocks noGrp="1"/>
          </p:cNvSpPr>
          <p:nvPr>
            <p:ph idx="1"/>
          </p:nvPr>
        </p:nvSpPr>
        <p:spPr/>
        <p:txBody>
          <a:bodyPr/>
          <a:lstStyle/>
          <a:p>
            <a:r>
              <a:rPr lang="en-US" dirty="0" smtClean="0"/>
              <a:t>PCC catalogers may follow RDA</a:t>
            </a:r>
          </a:p>
          <a:p>
            <a:pPr lvl="1"/>
            <a:r>
              <a:rPr lang="en-US" dirty="0" smtClean="0"/>
              <a:t>One series authority record for the work </a:t>
            </a:r>
          </a:p>
          <a:p>
            <a:pPr lvl="1"/>
            <a:r>
              <a:rPr lang="en-US" dirty="0" smtClean="0"/>
              <a:t>One series authority record for each expression</a:t>
            </a:r>
          </a:p>
          <a:p>
            <a:pPr lvl="2"/>
            <a:r>
              <a:rPr lang="en-US" dirty="0" smtClean="0"/>
              <a:t>Separate series authority records for separate expressions in the same language (e.g. different translations)</a:t>
            </a:r>
          </a:p>
          <a:p>
            <a:pPr lvl="2"/>
            <a:r>
              <a:rPr lang="en-US" dirty="0" smtClean="0"/>
              <a:t>A series authority record for the original-language expression (if the cataloger wishes to specify the expression in the bibliographic record)</a:t>
            </a:r>
          </a:p>
          <a:p>
            <a:pPr lvl="1"/>
            <a:endParaRPr lang="en-US" dirty="0" smtClean="0"/>
          </a:p>
          <a:p>
            <a:pPr marL="457200" lvl="1"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189</a:t>
            </a:fld>
            <a:endParaRPr lang="en-US"/>
          </a:p>
        </p:txBody>
      </p:sp>
    </p:spTree>
    <p:extLst>
      <p:ext uri="{BB962C8B-B14F-4D97-AF65-F5344CB8AC3E}">
        <p14:creationId xmlns:p14="http://schemas.microsoft.com/office/powerpoint/2010/main" val="3654482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distinction important?	</a:t>
            </a:r>
            <a:endParaRPr lang="en-US" dirty="0"/>
          </a:p>
        </p:txBody>
      </p:sp>
      <p:sp>
        <p:nvSpPr>
          <p:cNvPr id="3" name="Content Placeholder 2"/>
          <p:cNvSpPr>
            <a:spLocks noGrp="1"/>
          </p:cNvSpPr>
          <p:nvPr>
            <p:ph idx="1"/>
          </p:nvPr>
        </p:nvSpPr>
        <p:spPr/>
        <p:txBody>
          <a:bodyPr/>
          <a:lstStyle/>
          <a:p>
            <a:r>
              <a:rPr lang="en-US" dirty="0" smtClean="0"/>
              <a:t>In most respects monographic series and multipart monographs are described in the same way, but</a:t>
            </a:r>
          </a:p>
          <a:p>
            <a:r>
              <a:rPr lang="en-US" dirty="0"/>
              <a:t>I</a:t>
            </a:r>
            <a:r>
              <a:rPr lang="en-US" dirty="0" smtClean="0"/>
              <a:t>f the title changes …</a:t>
            </a:r>
          </a:p>
          <a:p>
            <a:pPr lvl="1"/>
            <a:r>
              <a:rPr lang="en-US" dirty="0" smtClean="0"/>
              <a:t>monographic series =&gt; create a new description (i.e., it is considered a </a:t>
            </a:r>
            <a:r>
              <a:rPr lang="en-US" i="1" dirty="0" smtClean="0"/>
              <a:t>new</a:t>
            </a:r>
            <a:r>
              <a:rPr lang="en-US" dirty="0" smtClean="0"/>
              <a:t> work)</a:t>
            </a:r>
          </a:p>
          <a:p>
            <a:pPr lvl="1"/>
            <a:r>
              <a:rPr lang="en-US" dirty="0" smtClean="0"/>
              <a:t>multipart monograph =&gt; use the same description (i.e., it is considered </a:t>
            </a:r>
            <a:r>
              <a:rPr lang="en-US" i="1" dirty="0" smtClean="0"/>
              <a:t>the same </a:t>
            </a:r>
            <a:r>
              <a:rPr lang="en-US" dirty="0" smtClean="0"/>
              <a:t>work)</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a:t>
            </a:fld>
            <a:endParaRPr lang="en-US"/>
          </a:p>
        </p:txBody>
      </p:sp>
    </p:spTree>
    <p:extLst>
      <p:ext uri="{BB962C8B-B14F-4D97-AF65-F5344CB8AC3E}">
        <p14:creationId xmlns:p14="http://schemas.microsoft.com/office/powerpoint/2010/main" val="46299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286000"/>
            <a:ext cx="6019800" cy="3810000"/>
          </a:xfrm>
          <a:ln>
            <a:solidFill>
              <a:schemeClr val="tx1"/>
            </a:solidFill>
          </a:ln>
        </p:spPr>
        <p:txBody>
          <a:bodyPr/>
          <a:lstStyle/>
          <a:p>
            <a:pPr marL="688975" indent="-688975">
              <a:buNone/>
            </a:pPr>
            <a:r>
              <a:rPr lang="en-US" sz="1600" dirty="0" smtClean="0"/>
              <a:t>040 </a:t>
            </a:r>
            <a:r>
              <a:rPr lang="en-US" sz="1600" dirty="0"/>
              <a:t>__	[MARC library code] $b </a:t>
            </a:r>
            <a:r>
              <a:rPr lang="en-US" sz="1600" dirty="0" err="1"/>
              <a:t>eng</a:t>
            </a:r>
            <a:r>
              <a:rPr lang="en-US" sz="1600" dirty="0"/>
              <a:t> $e </a:t>
            </a:r>
            <a:r>
              <a:rPr lang="en-US" sz="1600" dirty="0" err="1"/>
              <a:t>rda</a:t>
            </a:r>
            <a:r>
              <a:rPr lang="en-US" sz="1600" dirty="0"/>
              <a:t> $c </a:t>
            </a:r>
            <a:r>
              <a:rPr lang="en-US" sz="1600" dirty="0" smtClean="0"/>
              <a:t>[MARC library code]</a:t>
            </a:r>
            <a:endParaRPr lang="en-US" sz="1600" dirty="0"/>
          </a:p>
          <a:p>
            <a:pPr marL="688975" indent="-688975">
              <a:buNone/>
            </a:pPr>
            <a:r>
              <a:rPr lang="en-US" sz="1600" dirty="0"/>
              <a:t>046 __	$k 2005 $2 </a:t>
            </a:r>
            <a:r>
              <a:rPr lang="en-US" sz="1600" dirty="0" err="1"/>
              <a:t>edtf</a:t>
            </a:r>
            <a:endParaRPr lang="en-US" sz="1600" dirty="0"/>
          </a:p>
          <a:p>
            <a:pPr marL="688975" indent="-688975">
              <a:buNone/>
            </a:pPr>
            <a:r>
              <a:rPr lang="en-US" sz="1600" dirty="0"/>
              <a:t>130 0_	Canada close up</a:t>
            </a:r>
          </a:p>
          <a:p>
            <a:pPr marL="688975" indent="-688975">
              <a:buNone/>
            </a:pPr>
            <a:r>
              <a:rPr lang="en-US" sz="1600" dirty="0"/>
              <a:t>380 __	Series (Publications) $a Monographic series $2 </a:t>
            </a:r>
            <a:r>
              <a:rPr lang="en-US" sz="1600" dirty="0" err="1"/>
              <a:t>lcsh</a:t>
            </a:r>
            <a:endParaRPr lang="en-US" sz="1600" dirty="0"/>
          </a:p>
          <a:p>
            <a:pPr marL="688975" indent="-688975">
              <a:buNone/>
            </a:pPr>
            <a:r>
              <a:rPr lang="en-US" sz="1600" dirty="0"/>
              <a:t>551 __	$</a:t>
            </a:r>
            <a:r>
              <a:rPr lang="en-US" sz="1600" dirty="0" err="1"/>
              <a:t>i</a:t>
            </a:r>
            <a:r>
              <a:rPr lang="en-US" sz="1600" dirty="0"/>
              <a:t> Subject: $a Canada $w r</a:t>
            </a:r>
          </a:p>
          <a:p>
            <a:pPr marL="688975" indent="-688975">
              <a:buNone/>
            </a:pPr>
            <a:r>
              <a:rPr lang="en-US" sz="1600" dirty="0"/>
              <a:t>643 __	Toronto $a New York $b Scholastic Canada</a:t>
            </a:r>
          </a:p>
          <a:p>
            <a:pPr marL="688975" indent="-688975">
              <a:buNone/>
            </a:pPr>
            <a:r>
              <a:rPr lang="en-US" sz="1600" dirty="0"/>
              <a:t>644 __	f $5 </a:t>
            </a:r>
            <a:r>
              <a:rPr lang="en-US" sz="1600" dirty="0" smtClean="0"/>
              <a:t>[MARC library code]</a:t>
            </a:r>
            <a:endParaRPr lang="en-US" sz="1600" dirty="0"/>
          </a:p>
          <a:p>
            <a:pPr marL="688975" indent="-688975">
              <a:buNone/>
            </a:pPr>
            <a:r>
              <a:rPr lang="en-US" sz="1600" dirty="0"/>
              <a:t>645 __	t $5 DPCC $5 </a:t>
            </a:r>
            <a:r>
              <a:rPr lang="en-US" sz="1600" dirty="0" smtClean="0"/>
              <a:t>[MARC library code]</a:t>
            </a:r>
            <a:endParaRPr lang="en-US" sz="1600" dirty="0"/>
          </a:p>
          <a:p>
            <a:pPr marL="688975" indent="-688975">
              <a:buNone/>
            </a:pPr>
            <a:r>
              <a:rPr lang="en-US" sz="1600" dirty="0"/>
              <a:t>646 __	s $5 </a:t>
            </a:r>
            <a:r>
              <a:rPr lang="en-US" sz="1600" dirty="0" smtClean="0"/>
              <a:t>[MARC library code]</a:t>
            </a:r>
            <a:endParaRPr lang="en-US" sz="1600" dirty="0"/>
          </a:p>
          <a:p>
            <a:pPr marL="688975" indent="-688975">
              <a:buNone/>
            </a:pPr>
            <a:r>
              <a:rPr lang="en-US" sz="1600" dirty="0"/>
              <a:t>670 __	Sun and storms, 2005: $b title page (Canada close up)</a:t>
            </a:r>
          </a:p>
          <a:p>
            <a:pPr marL="688975" indent="-688975">
              <a:buNone/>
            </a:pPr>
            <a:r>
              <a:rPr lang="en-US" sz="1600" dirty="0"/>
              <a:t>670 __	Scholastic Canada website, 7 December 2016 $b (Canada close up; titles also appear in French with series title Le Canada vu de </a:t>
            </a:r>
            <a:r>
              <a:rPr lang="en-US" sz="1600" dirty="0" err="1"/>
              <a:t>près</a:t>
            </a:r>
            <a:r>
              <a:rPr lang="en-US" sz="1600" dirty="0"/>
              <a:t>; original language appears to be English</a:t>
            </a:r>
            <a:r>
              <a:rPr lang="en-US" sz="1600"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190</a:t>
            </a:fld>
            <a:endParaRPr lang="en-US"/>
          </a:p>
        </p:txBody>
      </p:sp>
      <p:sp>
        <p:nvSpPr>
          <p:cNvPr id="6" name="Content Placeholder 2"/>
          <p:cNvSpPr txBox="1">
            <a:spLocks/>
          </p:cNvSpPr>
          <p:nvPr/>
        </p:nvSpPr>
        <p:spPr bwMode="auto">
          <a:xfrm>
            <a:off x="609600" y="12192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smtClean="0"/>
              <a:t>Authority record for the series-work</a:t>
            </a:r>
            <a:endParaRPr lang="en-US" dirty="0"/>
          </a:p>
        </p:txBody>
      </p:sp>
      <p:pic>
        <p:nvPicPr>
          <p:cNvPr id="7" name="Picture 6"/>
          <p:cNvPicPr>
            <a:picLocks noChangeAspect="1"/>
          </p:cNvPicPr>
          <p:nvPr/>
        </p:nvPicPr>
        <p:blipFill>
          <a:blip r:embed="rId3"/>
          <a:stretch>
            <a:fillRect/>
          </a:stretch>
        </p:blipFill>
        <p:spPr>
          <a:xfrm>
            <a:off x="152400" y="2218730"/>
            <a:ext cx="2634688" cy="3877270"/>
          </a:xfrm>
          <a:prstGeom prst="rect">
            <a:avLst/>
          </a:prstGeom>
          <a:ln>
            <a:solidFill>
              <a:schemeClr val="accent1"/>
            </a:solidFill>
          </a:ln>
        </p:spPr>
      </p:pic>
      <p:sp>
        <p:nvSpPr>
          <p:cNvPr id="8" name="Oval 7"/>
          <p:cNvSpPr/>
          <p:nvPr/>
        </p:nvSpPr>
        <p:spPr>
          <a:xfrm>
            <a:off x="0" y="21177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7042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286000"/>
            <a:ext cx="6019800" cy="3429000"/>
          </a:xfrm>
          <a:ln>
            <a:solidFill>
              <a:schemeClr val="tx1"/>
            </a:solidFill>
          </a:ln>
        </p:spPr>
        <p:txBody>
          <a:bodyPr/>
          <a:lstStyle/>
          <a:p>
            <a:pPr marL="628650" indent="-628650">
              <a:buNone/>
            </a:pPr>
            <a:r>
              <a:rPr lang="en-US" sz="1400" dirty="0" smtClean="0"/>
              <a:t>040 </a:t>
            </a:r>
            <a:r>
              <a:rPr lang="en-US" sz="1400" dirty="0"/>
              <a:t>__	</a:t>
            </a:r>
            <a:r>
              <a:rPr lang="en-US" sz="1400" dirty="0" smtClean="0"/>
              <a:t>[MARC library code] </a:t>
            </a:r>
            <a:r>
              <a:rPr lang="en-US" sz="1400" dirty="0"/>
              <a:t>$b </a:t>
            </a:r>
            <a:r>
              <a:rPr lang="en-US" sz="1400" dirty="0" err="1"/>
              <a:t>eng</a:t>
            </a:r>
            <a:r>
              <a:rPr lang="en-US" sz="1400" dirty="0"/>
              <a:t> $e </a:t>
            </a:r>
            <a:r>
              <a:rPr lang="en-US" sz="1400" dirty="0" err="1"/>
              <a:t>rda</a:t>
            </a:r>
            <a:r>
              <a:rPr lang="en-US" sz="1400" dirty="0"/>
              <a:t> $c </a:t>
            </a:r>
            <a:r>
              <a:rPr lang="en-US" sz="1400" dirty="0" smtClean="0"/>
              <a:t>[MARC library code]</a:t>
            </a:r>
            <a:endParaRPr lang="en-US" sz="1400" dirty="0"/>
          </a:p>
          <a:p>
            <a:pPr marL="628650" indent="-628650">
              <a:buNone/>
            </a:pPr>
            <a:r>
              <a:rPr lang="en-US" sz="1400" dirty="0"/>
              <a:t>046 __	$k 2005 $2 </a:t>
            </a:r>
            <a:r>
              <a:rPr lang="en-US" sz="1400" dirty="0" err="1"/>
              <a:t>edtf</a:t>
            </a:r>
            <a:endParaRPr lang="en-US" sz="1400" dirty="0"/>
          </a:p>
          <a:p>
            <a:pPr marL="628650" indent="-628650">
              <a:buNone/>
            </a:pPr>
            <a:r>
              <a:rPr lang="en-US" sz="1400" dirty="0"/>
              <a:t>130 0_	Canada close up. $l French $s (</a:t>
            </a:r>
            <a:r>
              <a:rPr lang="en-US" sz="1400" dirty="0" err="1"/>
              <a:t>Éditions</a:t>
            </a:r>
            <a:r>
              <a:rPr lang="en-US" sz="1400" dirty="0"/>
              <a:t> Scholastic)</a:t>
            </a:r>
          </a:p>
          <a:p>
            <a:pPr marL="628650" indent="-628650">
              <a:buNone/>
            </a:pPr>
            <a:r>
              <a:rPr lang="en-US" sz="1400" dirty="0"/>
              <a:t>377 __	</a:t>
            </a:r>
            <a:r>
              <a:rPr lang="en-US" sz="1400" dirty="0" err="1"/>
              <a:t>fre</a:t>
            </a:r>
            <a:endParaRPr lang="en-US" sz="1400" dirty="0"/>
          </a:p>
          <a:p>
            <a:pPr marL="628650" indent="-628650">
              <a:buNone/>
            </a:pPr>
            <a:r>
              <a:rPr lang="en-US" sz="1400" dirty="0"/>
              <a:t>381 __	Series (Publications) $a Monographic series $2 </a:t>
            </a:r>
            <a:r>
              <a:rPr lang="en-US" sz="1400" dirty="0" err="1" smtClean="0"/>
              <a:t>lcsh</a:t>
            </a:r>
            <a:endParaRPr lang="en-US" sz="1400" dirty="0" smtClean="0"/>
          </a:p>
          <a:p>
            <a:pPr marL="628650" indent="-628650">
              <a:buNone/>
            </a:pPr>
            <a:r>
              <a:rPr lang="en-US" sz="1400" dirty="0" smtClean="0"/>
              <a:t>381 __	</a:t>
            </a:r>
            <a:r>
              <a:rPr lang="en-US" sz="1400" dirty="0" err="1" smtClean="0"/>
              <a:t>Éditions</a:t>
            </a:r>
            <a:r>
              <a:rPr lang="en-US" sz="1400" dirty="0" smtClean="0"/>
              <a:t> Scholastic $2 </a:t>
            </a:r>
            <a:r>
              <a:rPr lang="en-US" sz="1400" dirty="0" err="1" smtClean="0"/>
              <a:t>naf</a:t>
            </a:r>
            <a:endParaRPr lang="en-US" sz="1400" dirty="0"/>
          </a:p>
          <a:p>
            <a:pPr marL="628650" indent="-628650">
              <a:buNone/>
            </a:pPr>
            <a:r>
              <a:rPr lang="en-US" sz="1400" dirty="0"/>
              <a:t>430 0_	Canada vu de </a:t>
            </a:r>
            <a:r>
              <a:rPr lang="en-US" sz="1400" dirty="0" err="1"/>
              <a:t>près</a:t>
            </a:r>
            <a:endParaRPr lang="en-US" sz="1400" dirty="0"/>
          </a:p>
          <a:p>
            <a:pPr marL="628650" indent="-628650">
              <a:buNone/>
            </a:pPr>
            <a:r>
              <a:rPr lang="en-US" sz="1400" dirty="0"/>
              <a:t>643 __	Toronto, Ontario $b </a:t>
            </a:r>
            <a:r>
              <a:rPr lang="en-US" sz="1400" dirty="0" err="1"/>
              <a:t>Éditions</a:t>
            </a:r>
            <a:r>
              <a:rPr lang="en-US" sz="1400" dirty="0"/>
              <a:t> Scholastic</a:t>
            </a:r>
          </a:p>
          <a:p>
            <a:pPr marL="628650" indent="-628650">
              <a:buNone/>
            </a:pPr>
            <a:r>
              <a:rPr lang="en-US" sz="1400" dirty="0"/>
              <a:t>644 __	f $5 </a:t>
            </a:r>
            <a:r>
              <a:rPr lang="en-US" sz="1400" dirty="0" smtClean="0"/>
              <a:t>[MARC library code]</a:t>
            </a:r>
            <a:endParaRPr lang="en-US" sz="1400" dirty="0"/>
          </a:p>
          <a:p>
            <a:pPr marL="628650" indent="-628650">
              <a:buNone/>
            </a:pPr>
            <a:r>
              <a:rPr lang="en-US" sz="1400" dirty="0"/>
              <a:t>645 __	t $5 DPCC $5 </a:t>
            </a:r>
            <a:r>
              <a:rPr lang="en-US" sz="1400" dirty="0" smtClean="0"/>
              <a:t>[MARC library code]</a:t>
            </a:r>
            <a:endParaRPr lang="en-US" sz="1400" dirty="0"/>
          </a:p>
          <a:p>
            <a:pPr marL="628650" indent="-628650">
              <a:buNone/>
            </a:pPr>
            <a:r>
              <a:rPr lang="en-US" sz="1400" dirty="0"/>
              <a:t>646 __	s $5 </a:t>
            </a:r>
            <a:r>
              <a:rPr lang="en-US" sz="1400" dirty="0" smtClean="0"/>
              <a:t>[MARC library code]</a:t>
            </a:r>
            <a:endParaRPr lang="en-US" sz="1400" dirty="0"/>
          </a:p>
          <a:p>
            <a:pPr marL="628650" indent="-628650">
              <a:buNone/>
            </a:pPr>
            <a:r>
              <a:rPr lang="en-US" sz="1400" dirty="0"/>
              <a:t>670 __	</a:t>
            </a:r>
            <a:r>
              <a:rPr lang="en-US" sz="1400" dirty="0" err="1"/>
              <a:t>Gouvernements</a:t>
            </a:r>
            <a:r>
              <a:rPr lang="en-US" sz="1400" dirty="0"/>
              <a:t> du Canada, 2013: $b title page (Le Canada vu de </a:t>
            </a:r>
            <a:r>
              <a:rPr lang="en-US" sz="1400" dirty="0" err="1"/>
              <a:t>près</a:t>
            </a:r>
            <a:r>
              <a:rPr lang="en-US" sz="1400" dirty="0"/>
              <a:t>)</a:t>
            </a:r>
          </a:p>
          <a:p>
            <a:pPr marL="628650" indent="-628650">
              <a:buNone/>
            </a:pPr>
            <a:r>
              <a:rPr lang="en-US" sz="1400" dirty="0"/>
              <a:t>670 __	OCLC, April 28, 2015 $b (Canada vu de </a:t>
            </a:r>
            <a:r>
              <a:rPr lang="en-US" sz="1400" dirty="0" err="1"/>
              <a:t>près</a:t>
            </a:r>
            <a:r>
              <a:rPr lang="en-US" sz="1400" dirty="0"/>
              <a:t> = Canada close up; 2005-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191</a:t>
            </a:fld>
            <a:endParaRPr lang="en-US"/>
          </a:p>
        </p:txBody>
      </p:sp>
      <p:sp>
        <p:nvSpPr>
          <p:cNvPr id="6" name="Content Placeholder 2"/>
          <p:cNvSpPr txBox="1">
            <a:spLocks/>
          </p:cNvSpPr>
          <p:nvPr/>
        </p:nvSpPr>
        <p:spPr bwMode="auto">
          <a:xfrm>
            <a:off x="609600" y="15240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Authority record for the French expression</a:t>
            </a:r>
            <a:endParaRPr lang="en-US" dirty="0"/>
          </a:p>
        </p:txBody>
      </p:sp>
      <p:pic>
        <p:nvPicPr>
          <p:cNvPr id="7" name="Picture 6"/>
          <p:cNvPicPr>
            <a:picLocks noChangeAspect="1"/>
          </p:cNvPicPr>
          <p:nvPr/>
        </p:nvPicPr>
        <p:blipFill>
          <a:blip r:embed="rId3"/>
          <a:stretch>
            <a:fillRect/>
          </a:stretch>
        </p:blipFill>
        <p:spPr>
          <a:xfrm>
            <a:off x="196868" y="2170579"/>
            <a:ext cx="2546332" cy="3849221"/>
          </a:xfrm>
          <a:prstGeom prst="rect">
            <a:avLst/>
          </a:prstGeom>
          <a:ln>
            <a:solidFill>
              <a:schemeClr val="accent1"/>
            </a:solidFill>
          </a:ln>
        </p:spPr>
      </p:pic>
      <p:sp>
        <p:nvSpPr>
          <p:cNvPr id="8" name="Oval 7"/>
          <p:cNvSpPr/>
          <p:nvPr/>
        </p:nvSpPr>
        <p:spPr>
          <a:xfrm>
            <a:off x="76200" y="2073399"/>
            <a:ext cx="867528" cy="7016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17222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in Translation Example</a:t>
            </a:r>
            <a:endParaRPr lang="en-US" dirty="0"/>
          </a:p>
        </p:txBody>
      </p:sp>
      <p:sp>
        <p:nvSpPr>
          <p:cNvPr id="3" name="Content Placeholder 2"/>
          <p:cNvSpPr>
            <a:spLocks noGrp="1"/>
          </p:cNvSpPr>
          <p:nvPr>
            <p:ph idx="1"/>
          </p:nvPr>
        </p:nvSpPr>
        <p:spPr>
          <a:xfrm>
            <a:off x="2895600" y="2667000"/>
            <a:ext cx="6019800" cy="3276600"/>
          </a:xfrm>
          <a:ln>
            <a:solidFill>
              <a:schemeClr val="tx1"/>
            </a:solidFill>
          </a:ln>
        </p:spPr>
        <p:txBody>
          <a:bodyPr/>
          <a:lstStyle/>
          <a:p>
            <a:pPr marL="688975" indent="-688975">
              <a:buNone/>
            </a:pPr>
            <a:r>
              <a:rPr lang="en-US" sz="1600" dirty="0"/>
              <a:t>040 __	</a:t>
            </a:r>
            <a:r>
              <a:rPr lang="en-US" sz="1600" dirty="0" smtClean="0"/>
              <a:t>[MARC library code] </a:t>
            </a:r>
            <a:r>
              <a:rPr lang="en-US" sz="1600" dirty="0"/>
              <a:t>$b </a:t>
            </a:r>
            <a:r>
              <a:rPr lang="en-US" sz="1600" dirty="0" err="1"/>
              <a:t>eng</a:t>
            </a:r>
            <a:r>
              <a:rPr lang="en-US" sz="1600" dirty="0"/>
              <a:t> $e </a:t>
            </a:r>
            <a:r>
              <a:rPr lang="en-US" sz="1600" dirty="0" err="1"/>
              <a:t>rda</a:t>
            </a:r>
            <a:r>
              <a:rPr lang="en-US" sz="1600" dirty="0"/>
              <a:t> $c </a:t>
            </a:r>
            <a:r>
              <a:rPr lang="en-US" sz="1600" dirty="0" smtClean="0"/>
              <a:t>[MARC library code]</a:t>
            </a:r>
            <a:endParaRPr lang="en-US" sz="1600" dirty="0"/>
          </a:p>
          <a:p>
            <a:pPr marL="688975" indent="-688975">
              <a:buNone/>
            </a:pPr>
            <a:r>
              <a:rPr lang="en-US" sz="1600" dirty="0"/>
              <a:t>046 __	$k 2005 $2 </a:t>
            </a:r>
            <a:r>
              <a:rPr lang="en-US" sz="1600" dirty="0" err="1"/>
              <a:t>edtf</a:t>
            </a:r>
            <a:endParaRPr lang="en-US" sz="1600" dirty="0"/>
          </a:p>
          <a:p>
            <a:pPr marL="688975" indent="-688975">
              <a:buNone/>
            </a:pPr>
            <a:r>
              <a:rPr lang="en-US" sz="1600" dirty="0"/>
              <a:t>130 0_	Canada close up. $l English $s (Scholastic Canada)</a:t>
            </a:r>
          </a:p>
          <a:p>
            <a:pPr marL="688975" indent="-688975">
              <a:buNone/>
            </a:pPr>
            <a:r>
              <a:rPr lang="en-US" sz="1600" dirty="0"/>
              <a:t>377 __	</a:t>
            </a:r>
            <a:r>
              <a:rPr lang="en-US" sz="1600" dirty="0" err="1"/>
              <a:t>eng</a:t>
            </a:r>
            <a:endParaRPr lang="en-US" sz="1600" dirty="0"/>
          </a:p>
          <a:p>
            <a:pPr marL="688975" indent="-688975">
              <a:buNone/>
            </a:pPr>
            <a:r>
              <a:rPr lang="en-US" sz="1600" dirty="0"/>
              <a:t>381 __	Series (Publications) $a Monographic series $2 </a:t>
            </a:r>
            <a:r>
              <a:rPr lang="en-US" sz="1600" dirty="0" err="1" smtClean="0"/>
              <a:t>lcsh</a:t>
            </a:r>
            <a:endParaRPr lang="en-US" sz="1600" dirty="0" smtClean="0"/>
          </a:p>
          <a:p>
            <a:pPr marL="688975" indent="-688975">
              <a:buNone/>
            </a:pPr>
            <a:r>
              <a:rPr lang="en-US" sz="1600" dirty="0" smtClean="0"/>
              <a:t>381 __	Scholastic Canada $2 </a:t>
            </a:r>
            <a:r>
              <a:rPr lang="en-US" sz="1600" dirty="0" err="1" smtClean="0"/>
              <a:t>naf</a:t>
            </a:r>
            <a:endParaRPr lang="en-US" sz="1600" dirty="0"/>
          </a:p>
          <a:p>
            <a:pPr marL="688975" indent="-688975">
              <a:buNone/>
            </a:pPr>
            <a:r>
              <a:rPr lang="en-US" sz="1600" dirty="0"/>
              <a:t>643 __	Toronto $a New York $b Scholastic Canada</a:t>
            </a:r>
          </a:p>
          <a:p>
            <a:pPr marL="688975" indent="-688975">
              <a:buNone/>
            </a:pPr>
            <a:r>
              <a:rPr lang="en-US" sz="1600" dirty="0"/>
              <a:t>644 __	f $5 </a:t>
            </a:r>
            <a:r>
              <a:rPr lang="en-US" sz="1600" dirty="0" smtClean="0"/>
              <a:t>[MARC library code]</a:t>
            </a:r>
            <a:endParaRPr lang="en-US" sz="1600" dirty="0"/>
          </a:p>
          <a:p>
            <a:pPr marL="688975" indent="-688975">
              <a:buNone/>
            </a:pPr>
            <a:r>
              <a:rPr lang="en-US" sz="1600" dirty="0"/>
              <a:t>645 __	t $5 DPCC $5 </a:t>
            </a:r>
            <a:r>
              <a:rPr lang="en-US" sz="1600" dirty="0" smtClean="0"/>
              <a:t>[MARC library code]</a:t>
            </a:r>
            <a:endParaRPr lang="en-US" sz="1600" dirty="0"/>
          </a:p>
          <a:p>
            <a:pPr marL="688975" indent="-688975">
              <a:buNone/>
            </a:pPr>
            <a:r>
              <a:rPr lang="en-US" sz="1600" dirty="0"/>
              <a:t>646 __	s $5 </a:t>
            </a:r>
            <a:r>
              <a:rPr lang="en-US" sz="1600" dirty="0" smtClean="0"/>
              <a:t>[MARC library code]</a:t>
            </a:r>
            <a:endParaRPr lang="en-US" sz="1600" dirty="0"/>
          </a:p>
          <a:p>
            <a:pPr marL="688975" indent="-688975">
              <a:buNone/>
            </a:pPr>
            <a:r>
              <a:rPr lang="en-US" sz="1600" dirty="0"/>
              <a:t>670 __	Canadian government, 2013: $b title page (Canada close up)</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192</a:t>
            </a:fld>
            <a:endParaRPr lang="en-US"/>
          </a:p>
        </p:txBody>
      </p:sp>
      <p:sp>
        <p:nvSpPr>
          <p:cNvPr id="6" name="Content Placeholder 2"/>
          <p:cNvSpPr txBox="1">
            <a:spLocks/>
          </p:cNvSpPr>
          <p:nvPr/>
        </p:nvSpPr>
        <p:spPr bwMode="auto">
          <a:xfrm>
            <a:off x="609600" y="1219200"/>
            <a:ext cx="7772400" cy="428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a:t>Authority record for the English expression if specified in bibliographic record</a:t>
            </a:r>
            <a:endParaRPr lang="en-US" dirty="0"/>
          </a:p>
        </p:txBody>
      </p:sp>
      <p:pic>
        <p:nvPicPr>
          <p:cNvPr id="7" name="Picture 6"/>
          <p:cNvPicPr>
            <a:picLocks noChangeAspect="1"/>
          </p:cNvPicPr>
          <p:nvPr/>
        </p:nvPicPr>
        <p:blipFill>
          <a:blip r:embed="rId3"/>
          <a:stretch>
            <a:fillRect/>
          </a:stretch>
        </p:blipFill>
        <p:spPr>
          <a:xfrm>
            <a:off x="152400" y="2523530"/>
            <a:ext cx="2634688" cy="3877270"/>
          </a:xfrm>
          <a:prstGeom prst="rect">
            <a:avLst/>
          </a:prstGeom>
          <a:ln>
            <a:solidFill>
              <a:schemeClr val="accent1"/>
            </a:solidFill>
          </a:ln>
        </p:spPr>
      </p:pic>
      <p:sp>
        <p:nvSpPr>
          <p:cNvPr id="8" name="Oval 7"/>
          <p:cNvSpPr/>
          <p:nvPr/>
        </p:nvSpPr>
        <p:spPr>
          <a:xfrm>
            <a:off x="0" y="2422524"/>
            <a:ext cx="812326" cy="777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8761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1398" y="1295400"/>
            <a:ext cx="2220202" cy="3576637"/>
          </a:xfrm>
          <a:prstGeom prst="rect">
            <a:avLst/>
          </a:prstGeom>
          <a:ln>
            <a:solidFill>
              <a:schemeClr val="tx1"/>
            </a:solidFill>
          </a:ln>
        </p:spPr>
      </p:pic>
      <p:sp>
        <p:nvSpPr>
          <p:cNvPr id="92161" name="Title 1"/>
          <p:cNvSpPr>
            <a:spLocks noGrp="1"/>
          </p:cNvSpPr>
          <p:nvPr>
            <p:ph type="title"/>
          </p:nvPr>
        </p:nvSpPr>
        <p:spPr/>
        <p:txBody>
          <a:bodyPr/>
          <a:lstStyle/>
          <a:p>
            <a:pPr eaLnBrk="1" hangingPunct="1"/>
            <a:r>
              <a:rPr lang="en-US" sz="4000" dirty="0" smtClean="0"/>
              <a:t>Exercise: Expression-level Series Authority Records</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smtClean="0"/>
              <a:t>Open two “personal name” </a:t>
            </a:r>
            <a:r>
              <a:rPr lang="en-US" sz="2800" dirty="0" err="1" smtClean="0"/>
              <a:t>workforms</a:t>
            </a:r>
            <a:r>
              <a:rPr lang="en-US" sz="2800" dirty="0" smtClean="0"/>
              <a:t> in OCLC</a:t>
            </a:r>
          </a:p>
          <a:p>
            <a:pPr eaLnBrk="1" hangingPunct="1"/>
            <a:r>
              <a:rPr lang="en-US" sz="2800" dirty="0" smtClean="0"/>
              <a:t>Change “Series” to “b”</a:t>
            </a:r>
          </a:p>
          <a:p>
            <a:pPr eaLnBrk="1" hangingPunct="1"/>
            <a:r>
              <a:rPr lang="en-US" sz="2800" dirty="0" smtClean="0"/>
              <a:t>Change “</a:t>
            </a:r>
            <a:r>
              <a:rPr lang="en-US" sz="2800" dirty="0" err="1" smtClean="0"/>
              <a:t>Ser</a:t>
            </a:r>
            <a:r>
              <a:rPr lang="en-US" sz="2800" dirty="0" smtClean="0"/>
              <a:t> </a:t>
            </a:r>
            <a:r>
              <a:rPr lang="en-US" sz="2800" dirty="0" err="1" smtClean="0"/>
              <a:t>num</a:t>
            </a:r>
            <a:r>
              <a:rPr lang="en-US" sz="2800" dirty="0" smtClean="0"/>
              <a:t>” to “b”</a:t>
            </a:r>
          </a:p>
          <a:p>
            <a:pPr eaLnBrk="1" hangingPunct="1"/>
            <a:r>
              <a:rPr lang="en-US" sz="2800" dirty="0" smtClean="0"/>
              <a:t>Change “</a:t>
            </a:r>
            <a:r>
              <a:rPr lang="en-US" sz="2800" dirty="0" err="1" smtClean="0"/>
              <a:t>Ser</a:t>
            </a:r>
            <a:r>
              <a:rPr lang="en-US" sz="2800" dirty="0" smtClean="0"/>
              <a:t> use” to “a”</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193</a:t>
            </a:fld>
            <a:endParaRPr lang="en-US"/>
          </a:p>
        </p:txBody>
      </p:sp>
      <p:pic>
        <p:nvPicPr>
          <p:cNvPr id="10" name="Picture 9"/>
          <p:cNvPicPr>
            <a:picLocks noChangeAspect="1"/>
          </p:cNvPicPr>
          <p:nvPr/>
        </p:nvPicPr>
        <p:blipFill>
          <a:blip r:embed="rId4"/>
          <a:stretch>
            <a:fillRect/>
          </a:stretch>
        </p:blipFill>
        <p:spPr>
          <a:xfrm>
            <a:off x="4329610" y="3513048"/>
            <a:ext cx="4280990" cy="2856182"/>
          </a:xfrm>
          <a:prstGeom prst="rect">
            <a:avLst/>
          </a:prstGeom>
          <a:ln>
            <a:solidFill>
              <a:schemeClr val="bg1"/>
            </a:solidFill>
          </a:ln>
        </p:spPr>
      </p:pic>
    </p:spTree>
    <p:extLst>
      <p:ext uri="{BB962C8B-B14F-4D97-AF65-F5344CB8AC3E}">
        <p14:creationId xmlns:p14="http://schemas.microsoft.com/office/powerpoint/2010/main" val="365423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715000" y="1600200"/>
            <a:ext cx="2934995" cy="4728134"/>
          </a:xfrm>
          <a:prstGeom prst="rect">
            <a:avLst/>
          </a:prstGeom>
          <a:ln>
            <a:solidFill>
              <a:schemeClr val="tx1"/>
            </a:solidFill>
          </a:ln>
        </p:spPr>
      </p:pic>
      <p:sp>
        <p:nvSpPr>
          <p:cNvPr id="92161" name="Title 1"/>
          <p:cNvSpPr>
            <a:spLocks noGrp="1"/>
          </p:cNvSpPr>
          <p:nvPr>
            <p:ph type="title"/>
          </p:nvPr>
        </p:nvSpPr>
        <p:spPr/>
        <p:txBody>
          <a:bodyPr/>
          <a:lstStyle/>
          <a:p>
            <a:pPr eaLnBrk="1" hangingPunct="1"/>
            <a:r>
              <a:rPr lang="en-US" sz="4000" dirty="0"/>
              <a:t>Exercise: Expression-level Series Authority Records</a:t>
            </a:r>
            <a:endParaRPr lang="en-US" sz="4000" dirty="0" smtClean="0"/>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Add the Source Consulted element for the first part of </a:t>
            </a:r>
            <a:r>
              <a:rPr lang="en-US" sz="2800" dirty="0" smtClean="0"/>
              <a:t>this expression (published </a:t>
            </a:r>
            <a:r>
              <a:rPr lang="en-US" sz="2800" dirty="0"/>
              <a:t>2011</a:t>
            </a:r>
            <a:r>
              <a:rPr lang="en-US" sz="2800" dirty="0" smtClean="0"/>
              <a:t>) </a:t>
            </a:r>
          </a:p>
          <a:p>
            <a:pPr eaLnBrk="1" hangingPunct="1"/>
            <a:r>
              <a:rPr lang="en-US" sz="2800" dirty="0" smtClean="0"/>
              <a:t>Include information about the translator (Jean-Daniel </a:t>
            </a:r>
            <a:r>
              <a:rPr lang="en-US" sz="2800" dirty="0" err="1" smtClean="0"/>
              <a:t>Brèque</a:t>
            </a:r>
            <a:r>
              <a:rPr lang="en-US" sz="2800" dirty="0" smtClean="0"/>
              <a:t>) and numbering (you find “1” on the spine—this is the series numbering)</a:t>
            </a:r>
            <a:endParaRPr lang="en-US" sz="2800" dirty="0"/>
          </a:p>
          <a:p>
            <a:pPr eaLnBrk="1" hangingPunct="1"/>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194</a:t>
            </a:fld>
            <a:endParaRPr lang="en-US"/>
          </a:p>
        </p:txBody>
      </p:sp>
    </p:spTree>
    <p:extLst>
      <p:ext uri="{BB962C8B-B14F-4D97-AF65-F5344CB8AC3E}">
        <p14:creationId xmlns:p14="http://schemas.microsoft.com/office/powerpoint/2010/main" val="708980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z="4000" dirty="0"/>
              <a:t>Exercise: Expression-level Series Authority Records</a:t>
            </a:r>
            <a:endParaRPr lang="en-US" sz="4000" dirty="0" smtClean="0"/>
          </a:p>
        </p:txBody>
      </p:sp>
      <p:sp>
        <p:nvSpPr>
          <p:cNvPr id="92162" name="Content Placeholder 2"/>
          <p:cNvSpPr>
            <a:spLocks noGrp="1"/>
          </p:cNvSpPr>
          <p:nvPr>
            <p:ph idx="1"/>
          </p:nvPr>
        </p:nvSpPr>
        <p:spPr>
          <a:xfrm>
            <a:off x="457200" y="1295400"/>
            <a:ext cx="7924800" cy="1743165"/>
          </a:xfrm>
        </p:spPr>
        <p:txBody>
          <a:bodyPr/>
          <a:lstStyle/>
          <a:p>
            <a:pPr eaLnBrk="1" hangingPunct="1"/>
            <a:r>
              <a:rPr lang="en-US" sz="2400" dirty="0"/>
              <a:t>Add the Source Consulted element for the first part of </a:t>
            </a:r>
            <a:r>
              <a:rPr lang="en-US" sz="2400" dirty="0" smtClean="0"/>
              <a:t>this expression (published </a:t>
            </a:r>
            <a:r>
              <a:rPr lang="en-US" sz="2400" dirty="0"/>
              <a:t>2011</a:t>
            </a:r>
            <a:r>
              <a:rPr lang="en-US" sz="2400" dirty="0" smtClean="0"/>
              <a:t>) </a:t>
            </a:r>
          </a:p>
          <a:p>
            <a:pPr eaLnBrk="1" hangingPunct="1"/>
            <a:r>
              <a:rPr lang="en-US" sz="2400" dirty="0" smtClean="0"/>
              <a:t>Include information about the narrators (Emily Janice Card and Stefan </a:t>
            </a:r>
            <a:r>
              <a:rPr lang="en-US" sz="2400" dirty="0" err="1" smtClean="0"/>
              <a:t>Rudnicki</a:t>
            </a:r>
            <a:r>
              <a:rPr lang="en-US" sz="2400" dirty="0" smtClean="0"/>
              <a:t>) and the series numbering, all found on the container</a:t>
            </a:r>
            <a:endParaRPr lang="en-US" sz="2400" dirty="0"/>
          </a:p>
          <a:p>
            <a:pPr eaLnBrk="1" hangingPunct="1"/>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195</a:t>
            </a:fld>
            <a:endParaRPr lang="en-US"/>
          </a:p>
        </p:txBody>
      </p:sp>
      <p:pic>
        <p:nvPicPr>
          <p:cNvPr id="9" name="Picture 8"/>
          <p:cNvPicPr>
            <a:picLocks noChangeAspect="1"/>
          </p:cNvPicPr>
          <p:nvPr/>
        </p:nvPicPr>
        <p:blipFill>
          <a:blip r:embed="rId3"/>
          <a:stretch>
            <a:fillRect/>
          </a:stretch>
        </p:blipFill>
        <p:spPr>
          <a:xfrm>
            <a:off x="1717219" y="3230292"/>
            <a:ext cx="5404762" cy="3605937"/>
          </a:xfrm>
          <a:prstGeom prst="rect">
            <a:avLst/>
          </a:prstGeom>
          <a:ln>
            <a:solidFill>
              <a:schemeClr val="bg1"/>
            </a:solidFill>
          </a:ln>
        </p:spPr>
      </p:pic>
    </p:spTree>
    <p:extLst>
      <p:ext uri="{BB962C8B-B14F-4D97-AF65-F5344CB8AC3E}">
        <p14:creationId xmlns:p14="http://schemas.microsoft.com/office/powerpoint/2010/main" val="3157887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eaLnBrk="1" hangingPunct="1"/>
            <a:r>
              <a:rPr lang="en-US" smtClean="0"/>
              <a:t>Attributes of Expressions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Expression attributes:</a:t>
            </a:r>
          </a:p>
          <a:p>
            <a:pPr lvl="1" eaLnBrk="1" fontAlgn="auto" hangingPunct="1">
              <a:spcAft>
                <a:spcPts val="0"/>
              </a:spcAft>
              <a:buFont typeface="Arial" pitchFamily="34" charset="0"/>
              <a:buChar char="–"/>
              <a:defRPr/>
            </a:pPr>
            <a:r>
              <a:rPr lang="en-US" dirty="0"/>
              <a:t>Content </a:t>
            </a:r>
            <a:r>
              <a:rPr lang="en-US" dirty="0" smtClean="0"/>
              <a:t>Type (RDA 6.9)</a:t>
            </a:r>
            <a:endParaRPr lang="en-US" dirty="0"/>
          </a:p>
          <a:p>
            <a:pPr lvl="1" eaLnBrk="1" fontAlgn="auto" hangingPunct="1">
              <a:spcAft>
                <a:spcPts val="0"/>
              </a:spcAft>
              <a:buFont typeface="Arial" pitchFamily="34" charset="0"/>
              <a:buChar char="–"/>
              <a:defRPr/>
            </a:pPr>
            <a:r>
              <a:rPr lang="en-US" dirty="0" smtClean="0"/>
              <a:t>Date of Expression (RDA 6.10)</a:t>
            </a:r>
            <a:endParaRPr lang="en-US" dirty="0"/>
          </a:p>
          <a:p>
            <a:pPr lvl="1" eaLnBrk="1" fontAlgn="auto" hangingPunct="1">
              <a:spcAft>
                <a:spcPts val="0"/>
              </a:spcAft>
              <a:buFont typeface="Arial" pitchFamily="34" charset="0"/>
              <a:buChar char="–"/>
              <a:defRPr/>
            </a:pPr>
            <a:r>
              <a:rPr lang="en-US" dirty="0" smtClean="0"/>
              <a:t>Language of Expression (RDA 6.11)</a:t>
            </a:r>
            <a:endParaRPr lang="en-US" dirty="0"/>
          </a:p>
          <a:p>
            <a:pPr lvl="1" eaLnBrk="1" fontAlgn="auto" hangingPunct="1">
              <a:spcAft>
                <a:spcPts val="0"/>
              </a:spcAft>
              <a:buFont typeface="Arial" pitchFamily="34" charset="0"/>
              <a:buChar char="–"/>
              <a:defRPr/>
            </a:pPr>
            <a:r>
              <a:rPr lang="en-US" dirty="0"/>
              <a:t>Other Distinguishing </a:t>
            </a:r>
            <a:r>
              <a:rPr lang="en-US" dirty="0" smtClean="0"/>
              <a:t>Characteristic of the Expression (RDA 6.12)</a:t>
            </a:r>
          </a:p>
          <a:p>
            <a:pPr lvl="1" eaLnBrk="1" fontAlgn="auto" hangingPunct="1">
              <a:spcAft>
                <a:spcPts val="0"/>
              </a:spcAft>
              <a:buFont typeface="Arial" pitchFamily="34" charset="0"/>
              <a:buChar char="–"/>
              <a:defRPr/>
            </a:pPr>
            <a:r>
              <a:rPr lang="en-US" dirty="0" smtClean="0"/>
              <a:t>Identifier for the Expression (RDA 6.13)</a:t>
            </a:r>
            <a:endParaRPr lang="en-US" dirty="0"/>
          </a:p>
          <a:p>
            <a:pPr marL="457200" lvl="1" indent="0" eaLnBrk="1" fontAlgn="auto" hangingPunct="1">
              <a:spcAft>
                <a:spcPts val="0"/>
              </a:spcAft>
              <a:buFont typeface="Arial" pitchFamily="34" charset="0"/>
              <a:buNone/>
              <a:defRPr/>
            </a:pPr>
            <a:endParaRPr lang="en-US" dirty="0"/>
          </a:p>
          <a:p>
            <a:pPr lvl="1"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D5DAEFE-E27B-486C-A19D-F1607D8CF502}" type="slidenum">
              <a:rPr lang="en-US"/>
              <a:pPr>
                <a:defRPr/>
              </a:pPr>
              <a:t>196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eaLnBrk="1" hangingPunct="1"/>
            <a:r>
              <a:rPr lang="en-US" dirty="0" smtClean="0"/>
              <a:t>Content Type (RDA 6.9)</a:t>
            </a:r>
          </a:p>
        </p:txBody>
      </p:sp>
      <p:sp>
        <p:nvSpPr>
          <p:cNvPr id="227330" name="Content Placeholder 2"/>
          <p:cNvSpPr>
            <a:spLocks noGrp="1"/>
          </p:cNvSpPr>
          <p:nvPr>
            <p:ph idx="1"/>
          </p:nvPr>
        </p:nvSpPr>
        <p:spPr/>
        <p:txBody>
          <a:bodyPr/>
          <a:lstStyle/>
          <a:p>
            <a:pPr eaLnBrk="1" hangingPunct="1"/>
            <a:r>
              <a:rPr lang="en-US" dirty="0" smtClean="0"/>
              <a:t>Content type is a core element (RDA 5.3)</a:t>
            </a:r>
          </a:p>
          <a:p>
            <a:pPr eaLnBrk="1" hangingPunct="1"/>
            <a:r>
              <a:rPr lang="en-US" dirty="0" smtClean="0"/>
              <a:t>Definition: Content type is a categorization reflecting the fundamental form of communication in which the content is expressed and the human sense through which it is intended to be perceived.</a:t>
            </a:r>
          </a:p>
          <a:p>
            <a:pPr eaLnBrk="1" hangingPunct="1"/>
            <a:r>
              <a:rPr lang="en-US" dirty="0" smtClean="0"/>
              <a:t>Terms are from a controlled vocabulary listed in RDA 6.9.1.3, Table 6.1</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963DA1A-B369-456F-ABBF-63613CFE241D}" type="slidenum">
              <a:rPr lang="en-US"/>
              <a:pPr>
                <a:defRPr/>
              </a:pPr>
              <a:t>197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457200" y="76200"/>
            <a:ext cx="8229600" cy="1143000"/>
          </a:xfrm>
        </p:spPr>
        <p:txBody>
          <a:bodyPr/>
          <a:lstStyle/>
          <a:p>
            <a:pPr eaLnBrk="1" hangingPunct="1"/>
            <a:r>
              <a:rPr lang="en-US" dirty="0" smtClean="0"/>
              <a:t>Content Type (RDA 6.9)</a:t>
            </a:r>
          </a:p>
        </p:txBody>
      </p:sp>
      <p:sp>
        <p:nvSpPr>
          <p:cNvPr id="229378" name="Content Placeholder 2"/>
          <p:cNvSpPr>
            <a:spLocks noGrp="1"/>
          </p:cNvSpPr>
          <p:nvPr>
            <p:ph idx="1"/>
          </p:nvPr>
        </p:nvSpPr>
        <p:spPr/>
        <p:txBody>
          <a:bodyPr/>
          <a:lstStyle/>
          <a:p>
            <a:pPr eaLnBrk="1" hangingPunct="1"/>
            <a:r>
              <a:rPr lang="en-US" sz="2800" dirty="0" smtClean="0"/>
              <a:t>Content type is recorded in MARC 336</a:t>
            </a:r>
          </a:p>
          <a:p>
            <a:pPr eaLnBrk="1" hangingPunct="1"/>
            <a:r>
              <a:rPr lang="en-US" sz="2800" dirty="0" smtClean="0"/>
              <a:t>Record the term in subfield $a; record “</a:t>
            </a:r>
            <a:r>
              <a:rPr lang="en-US" sz="2800" dirty="0" err="1" smtClean="0"/>
              <a:t>rdacontent</a:t>
            </a:r>
            <a:r>
              <a:rPr lang="en-US" sz="2800" dirty="0" smtClean="0"/>
              <a:t>” in subfield $2</a:t>
            </a:r>
          </a:p>
          <a:p>
            <a:pPr marL="457200" lvl="1" indent="0" eaLnBrk="1" hangingPunct="1">
              <a:buFont typeface="Arial" charset="0"/>
              <a:buNone/>
            </a:pPr>
            <a:r>
              <a:rPr lang="en-US" sz="2400" dirty="0" smtClean="0">
                <a:solidFill>
                  <a:srgbClr val="0070C0"/>
                </a:solidFill>
              </a:rPr>
              <a:t>	336	spoken word $2 </a:t>
            </a:r>
            <a:r>
              <a:rPr lang="en-US" sz="2400" dirty="0" err="1" smtClean="0">
                <a:solidFill>
                  <a:srgbClr val="0070C0"/>
                </a:solidFill>
              </a:rPr>
              <a:t>rdacontent</a:t>
            </a:r>
            <a:endParaRPr lang="en-US" sz="2400" dirty="0" smtClean="0">
              <a:solidFill>
                <a:srgbClr val="0070C0"/>
              </a:solidFill>
            </a:endParaRPr>
          </a:p>
          <a:p>
            <a:pPr marL="457200" lvl="1" indent="0" eaLnBrk="1" hangingPunct="1">
              <a:buFont typeface="Arial" charset="0"/>
              <a:buNone/>
            </a:pPr>
            <a:r>
              <a:rPr lang="en-US" sz="2400" dirty="0" smtClean="0">
                <a:solidFill>
                  <a:srgbClr val="0070C0"/>
                </a:solidFill>
              </a:rPr>
              <a:t>	336	text $2 </a:t>
            </a:r>
            <a:r>
              <a:rPr lang="en-US" sz="2400" dirty="0" err="1" smtClean="0">
                <a:solidFill>
                  <a:srgbClr val="0070C0"/>
                </a:solidFill>
              </a:rPr>
              <a:t>rdacontent</a:t>
            </a:r>
            <a:endParaRPr lang="en-US" sz="2400" dirty="0" smtClean="0">
              <a:solidFill>
                <a:srgbClr val="0070C0"/>
              </a:solidFill>
            </a:endParaRPr>
          </a:p>
          <a:p>
            <a:pPr eaLnBrk="1" hangingPunct="1">
              <a:buFont typeface="Arial" charset="0"/>
              <a:buNone/>
            </a:pPr>
            <a:endParaRPr lang="en-US" sz="2800" dirty="0" smtClean="0"/>
          </a:p>
          <a:p>
            <a:pPr marL="0" indent="0" eaLnBrk="1" hangingPunct="1">
              <a:buNone/>
            </a:pP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78D6A86-76AD-4F9E-8D89-6FAF2CF31CED}" type="slidenum">
              <a:rPr lang="en-US"/>
              <a:pPr>
                <a:defRPr/>
              </a:pPr>
              <a:t>198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pPr eaLnBrk="1" hangingPunct="1"/>
            <a:r>
              <a:rPr lang="en-US" smtClean="0"/>
              <a:t>Exercise: Content Type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9768E21-EC80-4854-A43B-E69CE1C29E67}" type="slidenum">
              <a:rPr lang="en-US"/>
              <a:pPr>
                <a:defRPr/>
              </a:pPr>
              <a:t>199</a:t>
            </a:fld>
            <a:endParaRPr lang="en-US"/>
          </a:p>
        </p:txBody>
      </p:sp>
      <p:pic>
        <p:nvPicPr>
          <p:cNvPr id="8" name="Picture 7"/>
          <p:cNvPicPr>
            <a:picLocks noChangeAspect="1"/>
          </p:cNvPicPr>
          <p:nvPr/>
        </p:nvPicPr>
        <p:blipFill>
          <a:blip r:embed="rId3"/>
          <a:stretch>
            <a:fillRect/>
          </a:stretch>
        </p:blipFill>
        <p:spPr>
          <a:xfrm>
            <a:off x="6618998" y="1295400"/>
            <a:ext cx="2220202" cy="3576637"/>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4329610" y="3443946"/>
            <a:ext cx="4280990" cy="2856182"/>
          </a:xfrm>
          <a:prstGeom prst="rect">
            <a:avLst/>
          </a:prstGeom>
          <a:ln>
            <a:solidFill>
              <a:schemeClr val="bg1"/>
            </a:solidFill>
          </a:ln>
        </p:spPr>
      </p:pic>
      <p:sp>
        <p:nvSpPr>
          <p:cNvPr id="10" name="Content Placeholder 2"/>
          <p:cNvSpPr>
            <a:spLocks noGrp="1"/>
          </p:cNvSpPr>
          <p:nvPr>
            <p:ph idx="1"/>
          </p:nvPr>
        </p:nvSpPr>
        <p:spPr>
          <a:xfrm>
            <a:off x="457200" y="1600200"/>
            <a:ext cx="4800600" cy="4525963"/>
          </a:xfrm>
        </p:spPr>
        <p:txBody>
          <a:bodyPr/>
          <a:lstStyle/>
          <a:p>
            <a:pPr eaLnBrk="1" hangingPunct="1"/>
            <a:r>
              <a:rPr lang="en-US" sz="2800" dirty="0" smtClean="0"/>
              <a:t>Record the content type in your two expression records.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smtClean="0"/>
              <a:t>Scope</a:t>
            </a:r>
          </a:p>
        </p:txBody>
      </p:sp>
      <p:sp>
        <p:nvSpPr>
          <p:cNvPr id="67586" name="Content Placeholder 2"/>
          <p:cNvSpPr>
            <a:spLocks noGrp="1"/>
          </p:cNvSpPr>
          <p:nvPr>
            <p:ph idx="1"/>
          </p:nvPr>
        </p:nvSpPr>
        <p:spPr>
          <a:xfrm>
            <a:off x="457200" y="1219200"/>
            <a:ext cx="8229600" cy="4754563"/>
          </a:xfrm>
        </p:spPr>
        <p:txBody>
          <a:bodyPr/>
          <a:lstStyle/>
          <a:p>
            <a:pPr eaLnBrk="1" hangingPunct="1"/>
            <a:r>
              <a:rPr lang="en-US" dirty="0" smtClean="0"/>
              <a:t>The purpose of this module is to teach how to describe series, which are aggregate works with expressions</a:t>
            </a:r>
          </a:p>
          <a:p>
            <a:pPr eaLnBrk="1" hangingPunct="1"/>
            <a:r>
              <a:rPr lang="en-US" dirty="0" smtClean="0"/>
              <a:t>This module assumes an understanding of Modules 1-6, particularly building on Module 6 (Describing Works and Expressions)</a:t>
            </a:r>
          </a:p>
          <a:p>
            <a:pPr eaLnBrk="1" hangingPunct="1"/>
            <a:r>
              <a:rPr lang="en-US" dirty="0" smtClean="0"/>
              <a:t>This module will cover both RDA and non-RDA aspects of series authority work</a:t>
            </a:r>
          </a:p>
          <a:p>
            <a:pPr eaLnBrk="1" hangingPunct="1"/>
            <a:r>
              <a:rPr lang="en-US" dirty="0" smtClean="0"/>
              <a:t>It will also cover aspects of series in bibliographic records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3636BC8-C198-46E1-BEAA-12D060551BD6}" type="slidenum">
              <a:rPr lang="en-US"/>
              <a:pPr>
                <a:defRPr/>
              </a:pPr>
              <a:t>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Multipart Monographs</a:t>
            </a:r>
            <a:endParaRPr lang="en-US" dirty="0"/>
          </a:p>
        </p:txBody>
      </p:sp>
      <p:sp>
        <p:nvSpPr>
          <p:cNvPr id="3" name="Content Placeholder 2"/>
          <p:cNvSpPr>
            <a:spLocks noGrp="1"/>
          </p:cNvSpPr>
          <p:nvPr>
            <p:ph idx="1"/>
          </p:nvPr>
        </p:nvSpPr>
        <p:spPr/>
        <p:txBody>
          <a:bodyPr/>
          <a:lstStyle/>
          <a:p>
            <a:r>
              <a:rPr lang="en-US" dirty="0" smtClean="0"/>
              <a:t>For more details on multipart monographs, see PCC Series training manual, Session 10 (Multipart Monographs)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20</a:t>
            </a:fld>
            <a:endParaRPr lang="en-US"/>
          </a:p>
        </p:txBody>
      </p:sp>
    </p:spTree>
    <p:extLst>
      <p:ext uri="{BB962C8B-B14F-4D97-AF65-F5344CB8AC3E}">
        <p14:creationId xmlns:p14="http://schemas.microsoft.com/office/powerpoint/2010/main" val="1108969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eaLnBrk="1" hangingPunct="1"/>
            <a:r>
              <a:rPr lang="en-US" smtClean="0"/>
              <a:t>Date of Expression (RDA 6.10)</a:t>
            </a:r>
          </a:p>
        </p:txBody>
      </p:sp>
      <p:sp>
        <p:nvSpPr>
          <p:cNvPr id="3" name="Content Placeholder 2"/>
          <p:cNvSpPr>
            <a:spLocks noGrp="1"/>
          </p:cNvSpPr>
          <p:nvPr>
            <p:ph idx="1"/>
          </p:nvPr>
        </p:nvSpPr>
        <p:spPr/>
        <p:txBody>
          <a:bodyPr rtlCol="0">
            <a:normAutofit/>
          </a:bodyPr>
          <a:lstStyle/>
          <a:p>
            <a:r>
              <a:rPr lang="en-US" sz="2800" dirty="0"/>
              <a:t>6.10.1.1. This element records the earliest date associated with an expression. It is core if needed to distinguish between expressions.</a:t>
            </a:r>
          </a:p>
          <a:p>
            <a:r>
              <a:rPr lang="en-US" sz="2800" dirty="0"/>
              <a:t>In the absence of other evidence, the date of the earliest manifestation embodying the expression may be treated as the date of expression.</a:t>
            </a:r>
          </a:p>
          <a:p>
            <a:r>
              <a:rPr lang="en-US" sz="2800" dirty="0"/>
              <a:t>Date of expression may be recorded whether or not it is needed to </a:t>
            </a:r>
            <a:r>
              <a:rPr lang="en-US" sz="2800" dirty="0" smtClean="0"/>
              <a:t>distinguish</a:t>
            </a:r>
            <a:endParaRPr lang="en-US" sz="2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661CE05-E387-4C01-A126-D666F0B30131}" type="slidenum">
              <a:rPr lang="en-US"/>
              <a:pPr>
                <a:defRPr/>
              </a:pPr>
              <a:t>200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Attributes of Expressions: Date</a:t>
            </a:r>
          </a:p>
        </p:txBody>
      </p:sp>
      <p:sp>
        <p:nvSpPr>
          <p:cNvPr id="28675" name="Content Placeholder 2"/>
          <p:cNvSpPr>
            <a:spLocks noGrp="1"/>
          </p:cNvSpPr>
          <p:nvPr>
            <p:ph idx="1"/>
          </p:nvPr>
        </p:nvSpPr>
        <p:spPr>
          <a:xfrm>
            <a:off x="457200" y="1219200"/>
            <a:ext cx="8229600" cy="4906963"/>
          </a:xfrm>
        </p:spPr>
        <p:txBody>
          <a:bodyPr/>
          <a:lstStyle/>
          <a:p>
            <a:r>
              <a:rPr lang="en-US" sz="2400"/>
              <a:t>Record dates according to the Gregorian calendar (LC/PCC PS</a:t>
            </a:r>
            <a:r>
              <a:rPr lang="en-US" sz="2400" smtClean="0"/>
              <a:t>)</a:t>
            </a:r>
          </a:p>
          <a:p>
            <a:r>
              <a:rPr lang="en-US" sz="2400" smtClean="0"/>
              <a:t>Date </a:t>
            </a:r>
            <a:r>
              <a:rPr lang="en-US" sz="2400"/>
              <a:t>is recorded in MARC 046</a:t>
            </a:r>
          </a:p>
          <a:p>
            <a:pPr lvl="1"/>
            <a:r>
              <a:rPr lang="en-US" sz="2400"/>
              <a:t>Beginning date or single date = $k</a:t>
            </a:r>
          </a:p>
          <a:p>
            <a:pPr lvl="1"/>
            <a:r>
              <a:rPr lang="en-US" sz="2400"/>
              <a:t>Ending date = $l</a:t>
            </a:r>
          </a:p>
          <a:p>
            <a:r>
              <a:rPr lang="en-US" sz="2400" smtClean="0"/>
              <a:t>Except for century dates, this element is recorded in MARC 046 in the format YYYY-MM-DD or YYYY-MM or YYYY (using the EDTF format, with $2 edtf).</a:t>
            </a:r>
          </a:p>
          <a:p>
            <a:r>
              <a:rPr lang="en-US" sz="2400" smtClean="0"/>
              <a:t>EDTF format: </a:t>
            </a:r>
            <a:r>
              <a:rPr lang="en-US" sz="2400" smtClean="0">
                <a:hlinkClick r:id="rId3"/>
              </a:rPr>
              <a:t>http</a:t>
            </a:r>
            <a:r>
              <a:rPr lang="en-US" sz="2400">
                <a:hlinkClick r:id="rId3"/>
              </a:rPr>
              <a:t>://www.loc.gov/standards/datetime</a:t>
            </a:r>
            <a:r>
              <a:rPr lang="en-US" sz="2400" smtClean="0">
                <a:hlinkClick r:id="rId3"/>
              </a:rPr>
              <a:t>/</a:t>
            </a:r>
            <a:r>
              <a:rPr lang="en-US" sz="2400" smtClean="0"/>
              <a:t>. See this website for more complex situations.</a:t>
            </a:r>
            <a:endParaRPr lang="en-US" sz="2400"/>
          </a:p>
          <a:p>
            <a:r>
              <a:rPr lang="en-US" sz="2400" smtClean="0"/>
              <a:t>Century dates do not follow the EDTF format. Simply record the first two digits of the century (e.g. “19” = all dates beginning with “19” = 20th century) with no $2.</a:t>
            </a:r>
          </a:p>
        </p:txBody>
      </p:sp>
      <p:sp>
        <p:nvSpPr>
          <p:cNvPr id="2" name="Footer Placeholder 1"/>
          <p:cNvSpPr>
            <a:spLocks noGrp="1"/>
          </p:cNvSpPr>
          <p:nvPr>
            <p:ph type="ftr" sz="quarter" idx="11"/>
          </p:nvPr>
        </p:nvSpPr>
        <p:spPr/>
        <p:txBody>
          <a:bodyPr/>
          <a:lstStyle/>
          <a:p>
            <a:pPr>
              <a:defRPr/>
            </a:pPr>
            <a:r>
              <a:rPr lang="en-US" dirty="0" smtClean="0"/>
              <a:t>Module 6a. Series</a:t>
            </a:r>
            <a:endParaRPr lang="en-US" dirty="0"/>
          </a:p>
        </p:txBody>
      </p:sp>
      <p:sp>
        <p:nvSpPr>
          <p:cNvPr id="3" name="Slide Number Placeholder 2"/>
          <p:cNvSpPr>
            <a:spLocks noGrp="1"/>
          </p:cNvSpPr>
          <p:nvPr>
            <p:ph type="sldNum" sz="quarter" idx="12"/>
          </p:nvPr>
        </p:nvSpPr>
        <p:spPr/>
        <p:txBody>
          <a:bodyPr/>
          <a:lstStyle/>
          <a:p>
            <a:pPr>
              <a:defRPr/>
            </a:pPr>
            <a:fld id="{9E3B6C1D-0A64-44B3-8B9C-DFA8D7B038DA}" type="slidenum">
              <a:rPr lang="en-US" smtClean="0"/>
              <a:pPr>
                <a:defRPr/>
              </a:pPr>
              <a:t>201</a:t>
            </a:fld>
            <a:endParaRPr lang="en-US"/>
          </a:p>
        </p:txBody>
      </p:sp>
    </p:spTree>
    <p:extLst>
      <p:ext uri="{BB962C8B-B14F-4D97-AF65-F5344CB8AC3E}">
        <p14:creationId xmlns:p14="http://schemas.microsoft.com/office/powerpoint/2010/main" val="140337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pPr eaLnBrk="1" hangingPunct="1"/>
            <a:r>
              <a:rPr lang="en-US" smtClean="0"/>
              <a:t>Exercise: Date of Expression</a:t>
            </a:r>
          </a:p>
        </p:txBody>
      </p:sp>
      <p:sp>
        <p:nvSpPr>
          <p:cNvPr id="237570" name="Content Placeholder 2"/>
          <p:cNvSpPr>
            <a:spLocks noGrp="1"/>
          </p:cNvSpPr>
          <p:nvPr>
            <p:ph idx="1"/>
          </p:nvPr>
        </p:nvSpPr>
        <p:spPr/>
        <p:txBody>
          <a:bodyPr/>
          <a:lstStyle/>
          <a:p>
            <a:pPr eaLnBrk="1" hangingPunct="1"/>
            <a:r>
              <a:rPr lang="en-US" sz="2800" dirty="0" smtClean="0"/>
              <a:t>The French translation was first published in 2011.</a:t>
            </a:r>
          </a:p>
          <a:p>
            <a:pPr eaLnBrk="1" hangingPunct="1"/>
            <a:r>
              <a:rPr lang="en-US" sz="2800" dirty="0" smtClean="0"/>
              <a:t>The English spoken word version was first published in 2011</a:t>
            </a:r>
            <a:r>
              <a:rPr lang="en-US" sz="2800" dirty="0"/>
              <a:t>, but the container also says ℗</a:t>
            </a:r>
            <a:r>
              <a:rPr lang="en-US" sz="2800" dirty="0" smtClean="0"/>
              <a:t>2010, indicating that the recording was made in 2010.</a:t>
            </a:r>
          </a:p>
          <a:p>
            <a:pPr eaLnBrk="1" hangingPunct="1">
              <a:buFont typeface="Arial" charset="0"/>
              <a:buNone/>
            </a:pPr>
            <a:endParaRPr lang="en-US" sz="2800" dirty="0" smtClean="0"/>
          </a:p>
          <a:p>
            <a:pPr eaLnBrk="1" hangingPunct="1">
              <a:buFont typeface="Arial" charset="0"/>
              <a:buNone/>
            </a:pPr>
            <a:r>
              <a:rPr lang="en-US" sz="2800" dirty="0" smtClean="0"/>
              <a:t>Exercise: Record the date of expression element in the series authority records for these expressions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FDF80804-DA1B-4F47-981F-BD5948594201}" type="slidenum">
              <a:rPr lang="en-US"/>
              <a:pPr>
                <a:defRPr/>
              </a:pPr>
              <a:t>202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pPr eaLnBrk="1" hangingPunct="1"/>
            <a:r>
              <a:rPr lang="en-US" smtClean="0"/>
              <a:t>Language of Expression (RDA 6.11)</a:t>
            </a:r>
          </a:p>
        </p:txBody>
      </p:sp>
      <p:sp>
        <p:nvSpPr>
          <p:cNvPr id="3" name="Content Placeholder 2"/>
          <p:cNvSpPr>
            <a:spLocks noGrp="1"/>
          </p:cNvSpPr>
          <p:nvPr>
            <p:ph idx="1"/>
          </p:nvPr>
        </p:nvSpPr>
        <p:spPr>
          <a:xfrm>
            <a:off x="304800" y="1600200"/>
            <a:ext cx="8610600" cy="4525963"/>
          </a:xfrm>
        </p:spPr>
        <p:txBody>
          <a:bodyPr rtlCol="0">
            <a:normAutofit fontScale="85000" lnSpcReduction="20000"/>
          </a:bodyPr>
          <a:lstStyle/>
          <a:p>
            <a:pPr eaLnBrk="1" fontAlgn="auto" hangingPunct="1">
              <a:spcAft>
                <a:spcPts val="0"/>
              </a:spcAft>
              <a:buFont typeface="Arial" pitchFamily="34" charset="0"/>
              <a:buChar char="•"/>
              <a:defRPr/>
            </a:pPr>
            <a:r>
              <a:rPr lang="en-US" sz="3300" dirty="0"/>
              <a:t>Language of expression is a core element (see </a:t>
            </a:r>
            <a:r>
              <a:rPr lang="en-US" sz="3300" dirty="0" smtClean="0"/>
              <a:t>RDA 5.3)</a:t>
            </a:r>
          </a:p>
          <a:p>
            <a:pPr eaLnBrk="1" fontAlgn="auto" hangingPunct="1">
              <a:spcAft>
                <a:spcPts val="0"/>
              </a:spcAft>
              <a:buFont typeface="Arial" pitchFamily="34" charset="0"/>
              <a:buChar char="•"/>
              <a:defRPr/>
            </a:pPr>
            <a:r>
              <a:rPr lang="en-US" sz="3300" dirty="0" smtClean="0"/>
              <a:t>Definition: “language in which a work is </a:t>
            </a:r>
            <a:r>
              <a:rPr lang="en-US" sz="3300" u="sng" dirty="0" smtClean="0"/>
              <a:t>expressed</a:t>
            </a:r>
            <a:r>
              <a:rPr lang="en-US" sz="3300" dirty="0" smtClean="0"/>
              <a:t>”</a:t>
            </a:r>
          </a:p>
          <a:p>
            <a:pPr eaLnBrk="1" fontAlgn="auto" hangingPunct="1">
              <a:spcAft>
                <a:spcPts val="0"/>
              </a:spcAft>
              <a:buFont typeface="Arial" pitchFamily="34" charset="0"/>
              <a:buChar char="•"/>
              <a:defRPr/>
            </a:pPr>
            <a:r>
              <a:rPr lang="en-US" sz="3300" dirty="0"/>
              <a:t>RDA </a:t>
            </a:r>
            <a:r>
              <a:rPr lang="en-US" sz="3300" dirty="0" smtClean="0"/>
              <a:t>6.11.1.3. </a:t>
            </a:r>
            <a:r>
              <a:rPr lang="en-US" sz="3300" dirty="0"/>
              <a:t>“Record the language or languages of the expression using an appropriate term or terms in the language preferred by the agency creating the data.”</a:t>
            </a:r>
          </a:p>
          <a:p>
            <a:pPr eaLnBrk="1" fontAlgn="auto" hangingPunct="1">
              <a:spcAft>
                <a:spcPts val="0"/>
              </a:spcAft>
              <a:buFont typeface="Arial" pitchFamily="34" charset="0"/>
              <a:buChar char="•"/>
              <a:defRPr/>
            </a:pPr>
            <a:r>
              <a:rPr lang="en-US" sz="3300" dirty="0" smtClean="0"/>
              <a:t>Preference of NACO: Record </a:t>
            </a:r>
            <a:r>
              <a:rPr lang="en-US" sz="3300" dirty="0"/>
              <a:t>in MARC 377, using the MARC language </a:t>
            </a:r>
            <a:r>
              <a:rPr lang="en-US" sz="3300" dirty="0" smtClean="0"/>
              <a:t>codes</a:t>
            </a:r>
            <a:r>
              <a:rPr lang="en-US" dirty="0" smtClean="0"/>
              <a:t/>
            </a:r>
            <a:br>
              <a:rPr lang="en-US" dirty="0" smtClean="0"/>
            </a:br>
            <a:r>
              <a:rPr lang="en-US" dirty="0" smtClean="0"/>
              <a:t/>
            </a:r>
            <a:br>
              <a:rPr lang="en-US" dirty="0" smtClean="0"/>
            </a:br>
            <a:r>
              <a:rPr lang="en-US" sz="2800" dirty="0" smtClean="0">
                <a:hlinkClick r:id="rId3"/>
              </a:rPr>
              <a:t>http</a:t>
            </a:r>
            <a:r>
              <a:rPr lang="en-US" sz="2800" dirty="0">
                <a:hlinkClick r:id="rId3"/>
              </a:rPr>
              <a:t>://</a:t>
            </a:r>
            <a:r>
              <a:rPr lang="en-US" sz="2800" dirty="0" smtClean="0">
                <a:hlinkClick r:id="rId3"/>
              </a:rPr>
              <a:t>www.loc.gov/marc/languages/language_name.html</a:t>
            </a:r>
            <a:endParaRPr lang="en-US" sz="2800" dirty="0" smtClean="0"/>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r>
              <a:rPr lang="en-US" sz="2800" dirty="0" smtClean="0"/>
              <a:t>NOTE: this element is </a:t>
            </a:r>
            <a:r>
              <a:rPr lang="en-US" sz="2800" b="1" dirty="0" smtClean="0"/>
              <a:t>not</a:t>
            </a:r>
            <a:r>
              <a:rPr lang="en-US" sz="2800" dirty="0" smtClean="0"/>
              <a:t> recorded in work-level authority records.</a:t>
            </a: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34798314-A2F1-4964-B6ED-3BBA600E48CC}" type="slidenum">
              <a:rPr lang="en-US"/>
              <a:pPr>
                <a:defRPr/>
              </a:pPr>
              <a:t>203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a:xfrm>
            <a:off x="457200" y="152400"/>
            <a:ext cx="8229600" cy="1143000"/>
          </a:xfrm>
        </p:spPr>
        <p:txBody>
          <a:bodyPr/>
          <a:lstStyle/>
          <a:p>
            <a:pPr eaLnBrk="1" hangingPunct="1"/>
            <a:r>
              <a:rPr lang="en-US" smtClean="0"/>
              <a:t>Exercise: Language of Expression</a:t>
            </a:r>
          </a:p>
        </p:txBody>
      </p:sp>
      <p:sp>
        <p:nvSpPr>
          <p:cNvPr id="3" name="Content Placeholder 2"/>
          <p:cNvSpPr>
            <a:spLocks noGrp="1"/>
          </p:cNvSpPr>
          <p:nvPr>
            <p:ph idx="1"/>
          </p:nvPr>
        </p:nvSpPr>
        <p:spPr>
          <a:xfrm>
            <a:off x="457200" y="1477963"/>
            <a:ext cx="8229600" cy="4525962"/>
          </a:xfrm>
        </p:spPr>
        <p:txBody>
          <a:bodyPr/>
          <a:lstStyle/>
          <a:p>
            <a:pPr eaLnBrk="1" hangingPunct="1"/>
            <a:r>
              <a:rPr lang="en-US" sz="3400" dirty="0" smtClean="0"/>
              <a:t>Record the language of expression in 377 fields on the expression worksheets or OCLC </a:t>
            </a:r>
            <a:r>
              <a:rPr lang="en-US" sz="3400" dirty="0" err="1" smtClean="0"/>
              <a:t>workforms</a:t>
            </a:r>
            <a:r>
              <a:rPr lang="en-US" sz="3400" dirty="0" smtClean="0"/>
              <a:t> you’ve started.</a:t>
            </a:r>
          </a:p>
          <a:p>
            <a:pPr eaLnBrk="1" hangingPunct="1">
              <a:buFont typeface="Arial" charset="0"/>
              <a:buNone/>
            </a:pPr>
            <a:r>
              <a:rPr lang="en-US" sz="3400" dirty="0" smtClean="0">
                <a:solidFill>
                  <a:srgbClr val="0070C0"/>
                </a:solidFill>
              </a:rPr>
              <a:t>			377	</a:t>
            </a:r>
            <a:r>
              <a:rPr lang="en-US" sz="3400" dirty="0" err="1" smtClean="0">
                <a:solidFill>
                  <a:srgbClr val="0070C0"/>
                </a:solidFill>
              </a:rPr>
              <a:t>eng</a:t>
            </a:r>
            <a:endParaRPr lang="en-US" sz="3400" dirty="0" smtClean="0">
              <a:solidFill>
                <a:srgbClr val="0070C0"/>
              </a:solidFill>
            </a:endParaRPr>
          </a:p>
          <a:p>
            <a:pPr marL="0" indent="0" eaLnBrk="1" hangingPunct="1">
              <a:buNone/>
            </a:pPr>
            <a:r>
              <a:rPr lang="en-US" sz="3400" dirty="0" smtClean="0">
                <a:solidFill>
                  <a:srgbClr val="0070C0"/>
                </a:solidFill>
              </a:rPr>
              <a:t>		377</a:t>
            </a:r>
            <a:r>
              <a:rPr lang="en-US" sz="3400" dirty="0">
                <a:solidFill>
                  <a:srgbClr val="0070C0"/>
                </a:solidFill>
              </a:rPr>
              <a:t>	</a:t>
            </a:r>
            <a:r>
              <a:rPr lang="en-US" sz="3400" dirty="0" err="1" smtClean="0">
                <a:solidFill>
                  <a:srgbClr val="0070C0"/>
                </a:solidFill>
              </a:rPr>
              <a:t>fre</a:t>
            </a:r>
            <a:endParaRPr lang="en-US" sz="3400" dirty="0" smtClean="0"/>
          </a:p>
          <a:p>
            <a:pPr eaLnBrk="1" hangingPunct="1"/>
            <a:r>
              <a:rPr lang="en-US" sz="3400" dirty="0" smtClean="0"/>
              <a:t>NOTE: </a:t>
            </a:r>
            <a:r>
              <a:rPr lang="en-US" sz="3400" b="1" dirty="0" smtClean="0"/>
              <a:t>Do </a:t>
            </a:r>
            <a:r>
              <a:rPr lang="en-US" sz="3400" b="1" i="1" dirty="0" smtClean="0"/>
              <a:t>not</a:t>
            </a:r>
            <a:r>
              <a:rPr lang="en-US" sz="3400" b="1" dirty="0" smtClean="0"/>
              <a:t> record any language on the </a:t>
            </a:r>
            <a:r>
              <a:rPr lang="en-US" sz="3400" b="1" dirty="0" err="1" smtClean="0"/>
              <a:t>workforms</a:t>
            </a:r>
            <a:r>
              <a:rPr lang="en-US" sz="3400" b="1" dirty="0" smtClean="0"/>
              <a:t> representing works. </a:t>
            </a:r>
            <a:r>
              <a:rPr lang="en-US" sz="3400" dirty="0" smtClean="0"/>
              <a:t>Language is not an attribute of the Work entity.</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E3D686C-BE21-4182-BDCA-265E90368EF2}" type="slidenum">
              <a:rPr lang="en-US"/>
              <a:pPr>
                <a:defRPr/>
              </a:pPr>
              <a:t>204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Other Distinguishing Characteristic of the Expression (RDA 6.12)</a:t>
            </a:r>
            <a:endParaRPr lang="en-US" dirty="0"/>
          </a:p>
        </p:txBody>
      </p:sp>
      <p:sp>
        <p:nvSpPr>
          <p:cNvPr id="3" name="Content Placeholder 2"/>
          <p:cNvSpPr>
            <a:spLocks noGrp="1"/>
          </p:cNvSpPr>
          <p:nvPr>
            <p:ph idx="1"/>
          </p:nvPr>
        </p:nvSpPr>
        <p:spPr>
          <a:xfrm>
            <a:off x="304800" y="1600200"/>
            <a:ext cx="8534400" cy="4525963"/>
          </a:xfrm>
        </p:spPr>
        <p:txBody>
          <a:bodyPr rtlCol="0">
            <a:normAutofit/>
          </a:bodyPr>
          <a:lstStyle/>
          <a:p>
            <a:pPr eaLnBrk="1" fontAlgn="auto" hangingPunct="1">
              <a:spcAft>
                <a:spcPts val="0"/>
              </a:spcAft>
              <a:buFont typeface="Arial" pitchFamily="34" charset="0"/>
              <a:buChar char="•"/>
              <a:defRPr/>
            </a:pPr>
            <a:r>
              <a:rPr lang="en-US" dirty="0" smtClean="0"/>
              <a:t>Definition: “characteristic </a:t>
            </a:r>
            <a:r>
              <a:rPr lang="en-US" dirty="0"/>
              <a:t>other than content type, language of expression, or date of </a:t>
            </a:r>
            <a:r>
              <a:rPr lang="en-US" dirty="0" smtClean="0"/>
              <a:t>expression that serves to </a:t>
            </a:r>
            <a:r>
              <a:rPr lang="en-US" i="1" dirty="0" smtClean="0"/>
              <a:t>differentiate</a:t>
            </a:r>
            <a:r>
              <a:rPr lang="en-US" dirty="0" smtClean="0"/>
              <a:t> an expression from another expression of the same work”</a:t>
            </a:r>
            <a:endParaRPr lang="en-US" dirty="0"/>
          </a:p>
          <a:p>
            <a:pPr eaLnBrk="1" fontAlgn="auto" hangingPunct="1">
              <a:spcAft>
                <a:spcPts val="0"/>
              </a:spcAft>
              <a:buFont typeface="Arial" pitchFamily="34" charset="0"/>
              <a:buChar char="•"/>
              <a:defRPr/>
            </a:pPr>
            <a:r>
              <a:rPr lang="en-US" dirty="0" smtClean="0"/>
              <a:t>Core when needed to differentiate</a:t>
            </a:r>
          </a:p>
          <a:p>
            <a:pPr eaLnBrk="1" fontAlgn="auto" hangingPunct="1">
              <a:spcAft>
                <a:spcPts val="0"/>
              </a:spcAft>
              <a:buFont typeface="Arial" pitchFamily="34" charset="0"/>
              <a:buChar char="•"/>
              <a:defRPr/>
            </a:pPr>
            <a:r>
              <a:rPr lang="en-US" dirty="0" smtClean="0"/>
              <a:t>MARC </a:t>
            </a:r>
            <a:r>
              <a:rPr lang="en-US" dirty="0"/>
              <a:t>field </a:t>
            </a:r>
            <a:r>
              <a:rPr lang="en-US" dirty="0" smtClean="0"/>
              <a:t>381</a:t>
            </a:r>
            <a:endParaRPr lang="en-US" dirty="0"/>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00C6A8DD-4F72-4939-868D-DFC3F33E64E9}" type="slidenum">
              <a:rPr lang="en-US"/>
              <a:pPr>
                <a:defRPr/>
              </a:pPr>
              <a:t>205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sz="4000" dirty="0"/>
              <a:t>Other Distinguishing Characteristic of the Expression (RDA 6.12</a:t>
            </a:r>
            <a:r>
              <a:rPr lang="en-US" sz="4000" dirty="0" smtClean="0"/>
              <a:t>): all series</a:t>
            </a:r>
            <a:endParaRPr lang="en-US" dirty="0" smtClean="0"/>
          </a:p>
        </p:txBody>
      </p:sp>
      <p:sp>
        <p:nvSpPr>
          <p:cNvPr id="180226" name="Content Placeholder 2"/>
          <p:cNvSpPr>
            <a:spLocks noGrp="1"/>
          </p:cNvSpPr>
          <p:nvPr>
            <p:ph idx="1"/>
          </p:nvPr>
        </p:nvSpPr>
        <p:spPr/>
        <p:txBody>
          <a:bodyPr/>
          <a:lstStyle/>
          <a:p>
            <a:pPr eaLnBrk="1" hangingPunct="1"/>
            <a:r>
              <a:rPr lang="en-US" dirty="0" smtClean="0"/>
              <a:t>PCC recommends recording for all series:</a:t>
            </a:r>
          </a:p>
          <a:p>
            <a:pPr eaLnBrk="1" hangingPunct="1"/>
            <a:endParaRPr lang="en-US" dirty="0" smtClean="0"/>
          </a:p>
          <a:p>
            <a:pPr lvl="1" eaLnBrk="1" hangingPunct="1"/>
            <a:r>
              <a:rPr lang="en-US" dirty="0" smtClean="0"/>
              <a:t>Monographic series</a:t>
            </a:r>
          </a:p>
          <a:p>
            <a:pPr marL="914400" lvl="2" indent="0" eaLnBrk="1" hangingPunct="1">
              <a:buNone/>
            </a:pPr>
            <a:r>
              <a:rPr lang="en-US" dirty="0" smtClean="0"/>
              <a:t>381  </a:t>
            </a:r>
            <a:r>
              <a:rPr lang="en-US" dirty="0"/>
              <a:t>Series (Publications) </a:t>
            </a:r>
            <a:r>
              <a:rPr lang="en-US" dirty="0" smtClean="0"/>
              <a:t>$a </a:t>
            </a:r>
            <a:r>
              <a:rPr lang="en-US" dirty="0"/>
              <a:t>Monographic series </a:t>
            </a:r>
            <a:r>
              <a:rPr lang="en-US" dirty="0" smtClean="0"/>
              <a:t>$2 </a:t>
            </a:r>
            <a:r>
              <a:rPr lang="en-US" dirty="0" err="1"/>
              <a:t>lcsh</a:t>
            </a:r>
            <a:endParaRPr lang="en-US" dirty="0"/>
          </a:p>
          <a:p>
            <a:pPr lvl="1" eaLnBrk="1" hangingPunct="1"/>
            <a:r>
              <a:rPr lang="en-US" dirty="0" smtClean="0"/>
              <a:t>Multipart monograph</a:t>
            </a:r>
          </a:p>
          <a:p>
            <a:pPr marL="914400" lvl="2" indent="0" eaLnBrk="1" hangingPunct="1">
              <a:buNone/>
            </a:pPr>
            <a:r>
              <a:rPr lang="fr-FR" dirty="0" smtClean="0"/>
              <a:t>381  </a:t>
            </a:r>
            <a:r>
              <a:rPr lang="fr-FR" dirty="0" err="1"/>
              <a:t>Series</a:t>
            </a:r>
            <a:r>
              <a:rPr lang="fr-FR" dirty="0"/>
              <a:t> (Publications) </a:t>
            </a:r>
            <a:r>
              <a:rPr lang="fr-FR" dirty="0" smtClean="0"/>
              <a:t>$2 </a:t>
            </a:r>
            <a:r>
              <a:rPr lang="fr-FR" dirty="0" err="1"/>
              <a:t>lcsh</a:t>
            </a:r>
            <a:endParaRPr lang="fr-FR" dirty="0"/>
          </a:p>
          <a:p>
            <a:pPr marL="914400" lvl="2" indent="0" eaLnBrk="1" hangingPunct="1">
              <a:buNone/>
            </a:pPr>
            <a:r>
              <a:rPr lang="fr-FR" dirty="0" smtClean="0"/>
              <a:t>381  </a:t>
            </a:r>
            <a:r>
              <a:rPr lang="fr-FR" dirty="0" err="1" smtClean="0"/>
              <a:t>Multipart</a:t>
            </a:r>
            <a:r>
              <a:rPr lang="fr-FR" dirty="0" smtClean="0"/>
              <a:t> </a:t>
            </a:r>
            <a:r>
              <a:rPr lang="fr-FR" dirty="0" err="1"/>
              <a:t>monograph</a:t>
            </a:r>
            <a:endParaRPr lang="fr-FR" dirty="0"/>
          </a:p>
          <a:p>
            <a:pPr marL="914400" lvl="2"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9885FC-DBB6-406C-8C77-65CFF8093387}" type="slidenum">
              <a:rPr lang="en-US"/>
              <a:pPr>
                <a:defRPr/>
              </a:pPr>
              <a:t>206</a:t>
            </a:fld>
            <a:endParaRPr lang="en-US"/>
          </a:p>
        </p:txBody>
      </p:sp>
    </p:spTree>
    <p:extLst>
      <p:ext uri="{BB962C8B-B14F-4D97-AF65-F5344CB8AC3E}">
        <p14:creationId xmlns:p14="http://schemas.microsoft.com/office/powerpoint/2010/main" val="3887325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Other Distinguishing Characteristic of the Expression </a:t>
            </a:r>
            <a:r>
              <a:rPr lang="en-US" dirty="0" smtClean="0"/>
              <a:t>(RDA 6.12</a:t>
            </a:r>
            <a:r>
              <a:rPr lang="en-US" dirty="0"/>
              <a:t>)</a:t>
            </a:r>
          </a:p>
        </p:txBody>
      </p:sp>
      <p:sp>
        <p:nvSpPr>
          <p:cNvPr id="247810" name="Content Placeholder 2"/>
          <p:cNvSpPr>
            <a:spLocks noGrp="1"/>
          </p:cNvSpPr>
          <p:nvPr>
            <p:ph idx="1"/>
          </p:nvPr>
        </p:nvSpPr>
        <p:spPr/>
        <p:txBody>
          <a:bodyPr/>
          <a:lstStyle/>
          <a:p>
            <a:pPr eaLnBrk="1" hangingPunct="1"/>
            <a:r>
              <a:rPr lang="en-US" sz="2800" dirty="0" smtClean="0"/>
              <a:t>In addition to the “series” other distinguishing characteristic, you may include an instance of the element to distinguish the expression from others</a:t>
            </a:r>
          </a:p>
          <a:p>
            <a:pPr eaLnBrk="1" hangingPunct="1"/>
            <a:r>
              <a:rPr lang="en-US" sz="2800" dirty="0" smtClean="0"/>
              <a:t>Use whatever distinguishes the expressions best. </a:t>
            </a:r>
          </a:p>
          <a:p>
            <a:pPr lvl="1" eaLnBrk="1" hangingPunct="1"/>
            <a:r>
              <a:rPr lang="en-US" sz="2400" dirty="0" smtClean="0"/>
              <a:t>the surname of an editor or translator</a:t>
            </a:r>
          </a:p>
          <a:p>
            <a:pPr lvl="1" eaLnBrk="1" hangingPunct="1"/>
            <a:r>
              <a:rPr lang="en-US" sz="2400" dirty="0" smtClean="0"/>
              <a:t>the name of a version</a:t>
            </a:r>
          </a:p>
          <a:p>
            <a:pPr lvl="1" eaLnBrk="1" hangingPunct="1"/>
            <a:r>
              <a:rPr lang="en-US" sz="2400" dirty="0" smtClean="0"/>
              <a:t>the name of a publisher closely associated with the expression</a:t>
            </a:r>
          </a:p>
          <a:p>
            <a:pPr lvl="1" eaLnBrk="1" hangingPunct="1"/>
            <a:r>
              <a:rPr lang="en-US" sz="2400" dirty="0" smtClean="0"/>
              <a:t>etc.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A4C6D27-0B0A-4D54-83BC-10453666EFB4}" type="slidenum">
              <a:rPr lang="en-US"/>
              <a:pPr>
                <a:defRPr/>
              </a:pPr>
              <a:t>207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 Other Distinguishing Characteristic of the Expression</a:t>
            </a:r>
            <a:endParaRPr lang="en-US"/>
          </a:p>
        </p:txBody>
      </p:sp>
      <p:sp>
        <p:nvSpPr>
          <p:cNvPr id="249858" name="Content Placeholder 2"/>
          <p:cNvSpPr>
            <a:spLocks noGrp="1"/>
          </p:cNvSpPr>
          <p:nvPr>
            <p:ph idx="1"/>
          </p:nvPr>
        </p:nvSpPr>
        <p:spPr>
          <a:xfrm>
            <a:off x="457200" y="1600201"/>
            <a:ext cx="5181600" cy="2819400"/>
          </a:xfrm>
        </p:spPr>
        <p:txBody>
          <a:bodyPr/>
          <a:lstStyle/>
          <a:p>
            <a:pPr eaLnBrk="1" hangingPunct="1"/>
            <a:r>
              <a:rPr lang="en-US" dirty="0" smtClean="0"/>
              <a:t>Record Other Distinguishing Characteristics in the two expression records</a:t>
            </a:r>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39776E39-D0D6-492F-955C-C389EDC021ED}" type="slidenum">
              <a:rPr lang="en-US"/>
              <a:pPr>
                <a:defRPr/>
              </a:pPr>
              <a:t>208</a:t>
            </a:fld>
            <a:endParaRPr lang="en-US"/>
          </a:p>
        </p:txBody>
      </p:sp>
      <p:pic>
        <p:nvPicPr>
          <p:cNvPr id="11" name="Picture 10"/>
          <p:cNvPicPr>
            <a:picLocks noChangeAspect="1"/>
          </p:cNvPicPr>
          <p:nvPr/>
        </p:nvPicPr>
        <p:blipFill>
          <a:blip r:embed="rId3"/>
          <a:stretch>
            <a:fillRect/>
          </a:stretch>
        </p:blipFill>
        <p:spPr>
          <a:xfrm>
            <a:off x="6618998" y="1493548"/>
            <a:ext cx="2220202" cy="3576637"/>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4329610" y="3544618"/>
            <a:ext cx="4280990" cy="2856182"/>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 Other Distinguishing Characteristic of the Expression</a:t>
            </a:r>
            <a:endParaRPr lang="en-US"/>
          </a:p>
        </p:txBody>
      </p:sp>
      <p:sp>
        <p:nvSpPr>
          <p:cNvPr id="3" name="Content Placeholder 2"/>
          <p:cNvSpPr>
            <a:spLocks noGrp="1"/>
          </p:cNvSpPr>
          <p:nvPr>
            <p:ph idx="1"/>
          </p:nvPr>
        </p:nvSpPr>
        <p:spPr>
          <a:xfrm>
            <a:off x="457200" y="1600200"/>
            <a:ext cx="8229600" cy="4724400"/>
          </a:xfrm>
        </p:spPr>
        <p:txBody>
          <a:bodyPr/>
          <a:lstStyle/>
          <a:p>
            <a:pPr marL="609600" indent="-609600" eaLnBrk="1" hangingPunct="1">
              <a:lnSpc>
                <a:spcPct val="90000"/>
              </a:lnSpc>
            </a:pPr>
            <a:r>
              <a:rPr lang="en-US" dirty="0" smtClean="0"/>
              <a:t>In addition to the “series” 381 fields, what might you use to distinguish these expressions?</a:t>
            </a:r>
          </a:p>
          <a:p>
            <a:pPr marL="609600" indent="-609600" eaLnBrk="1" hangingPunct="1">
              <a:lnSpc>
                <a:spcPct val="90000"/>
              </a:lnSpc>
            </a:pPr>
            <a:r>
              <a:rPr lang="en-US" dirty="0" smtClean="0"/>
              <a:t>Record your choice in 381</a:t>
            </a:r>
          </a:p>
          <a:p>
            <a:pPr marL="990600" lvl="1" indent="-533400" eaLnBrk="1" hangingPunct="1">
              <a:lnSpc>
                <a:spcPct val="90000"/>
              </a:lnSpc>
            </a:pPr>
            <a:r>
              <a:rPr lang="en-US" dirty="0" smtClean="0"/>
              <a:t>Possible answers:</a:t>
            </a:r>
          </a:p>
          <a:p>
            <a:pPr marL="1371600" lvl="2" indent="-457200" eaLnBrk="1" hangingPunct="1">
              <a:lnSpc>
                <a:spcPct val="90000"/>
              </a:lnSpc>
              <a:buNone/>
            </a:pPr>
            <a:r>
              <a:rPr lang="en-US" dirty="0" smtClean="0">
                <a:solidFill>
                  <a:srgbClr val="0070C0"/>
                </a:solidFill>
              </a:rPr>
              <a:t>381	Rankin </a:t>
            </a:r>
            <a:r>
              <a:rPr lang="en-US" dirty="0">
                <a:solidFill>
                  <a:srgbClr val="0070C0"/>
                </a:solidFill>
              </a:rPr>
              <a:t>and </a:t>
            </a:r>
            <a:r>
              <a:rPr lang="en-US" dirty="0" err="1" smtClean="0">
                <a:solidFill>
                  <a:srgbClr val="0070C0"/>
                </a:solidFill>
              </a:rPr>
              <a:t>Rudnicki</a:t>
            </a:r>
            <a:endParaRPr lang="en-US" dirty="0" smtClean="0">
              <a:solidFill>
                <a:srgbClr val="0070C0"/>
              </a:solidFill>
            </a:endParaRPr>
          </a:p>
          <a:p>
            <a:pPr marL="1371600" lvl="2" indent="-457200" eaLnBrk="1" hangingPunct="1">
              <a:lnSpc>
                <a:spcPct val="90000"/>
              </a:lnSpc>
              <a:buNone/>
            </a:pPr>
            <a:r>
              <a:rPr lang="en-US" dirty="0" smtClean="0">
                <a:solidFill>
                  <a:srgbClr val="0070C0"/>
                </a:solidFill>
              </a:rPr>
              <a:t>381	Rankin $a </a:t>
            </a:r>
            <a:r>
              <a:rPr lang="en-US" dirty="0" err="1" smtClean="0">
                <a:solidFill>
                  <a:srgbClr val="0070C0"/>
                </a:solidFill>
              </a:rPr>
              <a:t>Rudnicki</a:t>
            </a:r>
            <a:endParaRPr lang="en-US" dirty="0" smtClean="0">
              <a:solidFill>
                <a:srgbClr val="0070C0"/>
              </a:solidFill>
            </a:endParaRPr>
          </a:p>
          <a:p>
            <a:pPr marL="1371600" lvl="2" indent="-457200" eaLnBrk="1" hangingPunct="1">
              <a:lnSpc>
                <a:spcPct val="90000"/>
              </a:lnSpc>
              <a:buFont typeface="Arial" charset="0"/>
              <a:buNone/>
            </a:pPr>
            <a:endParaRPr lang="en-US" dirty="0" smtClean="0">
              <a:solidFill>
                <a:srgbClr val="0070C0"/>
              </a:solidFill>
            </a:endParaRPr>
          </a:p>
          <a:p>
            <a:pPr marL="1371600" lvl="2" indent="-457200" eaLnBrk="1" hangingPunct="1">
              <a:lnSpc>
                <a:spcPct val="90000"/>
              </a:lnSpc>
              <a:buNone/>
            </a:pPr>
            <a:r>
              <a:rPr lang="en-US" dirty="0" smtClean="0">
                <a:solidFill>
                  <a:srgbClr val="0070C0"/>
                </a:solidFill>
              </a:rPr>
              <a:t>381	</a:t>
            </a:r>
            <a:r>
              <a:rPr lang="en-US" dirty="0" err="1" smtClean="0">
                <a:solidFill>
                  <a:srgbClr val="0070C0"/>
                </a:solidFill>
              </a:rPr>
              <a:t>Brèque</a:t>
            </a:r>
            <a:endParaRPr lang="en-US" dirty="0" smtClean="0">
              <a:solidFill>
                <a:srgbClr val="0070C0"/>
              </a:solidFill>
            </a:endParaRPr>
          </a:p>
          <a:p>
            <a:pPr marL="1371600" lvl="2" indent="-457200" eaLnBrk="1" hangingPunct="1">
              <a:lnSpc>
                <a:spcPct val="90000"/>
              </a:lnSpc>
              <a:buFont typeface="Arial" charset="0"/>
              <a:buNone/>
            </a:pPr>
            <a:endParaRPr lang="en-US" dirty="0" smtClean="0">
              <a:solidFill>
                <a:srgbClr val="0070C0"/>
              </a:solidFill>
            </a:endParaRP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143EBE3-D01E-4B75-96DC-E304BD12A24A}" type="slidenum">
              <a:rPr lang="en-US"/>
              <a:pPr>
                <a:defRPr/>
              </a:pPr>
              <a:t>209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Serials (Monographic series)</a:t>
            </a:r>
            <a:endParaRPr lang="en-US" dirty="0"/>
          </a:p>
        </p:txBody>
      </p:sp>
      <p:sp>
        <p:nvSpPr>
          <p:cNvPr id="3" name="Content Placeholder 2"/>
          <p:cNvSpPr>
            <a:spLocks noGrp="1"/>
          </p:cNvSpPr>
          <p:nvPr>
            <p:ph idx="1"/>
          </p:nvPr>
        </p:nvSpPr>
        <p:spPr/>
        <p:txBody>
          <a:bodyPr/>
          <a:lstStyle/>
          <a:p>
            <a:pPr marL="0" indent="0">
              <a:buNone/>
            </a:pPr>
            <a:r>
              <a:rPr lang="en-US" dirty="0" smtClean="0"/>
              <a:t>RDA 2.3.2.12.2 (see also 6.1.3.2)</a:t>
            </a:r>
          </a:p>
          <a:p>
            <a:pPr marL="465138" indent="0">
              <a:buNone/>
            </a:pPr>
            <a:r>
              <a:rPr lang="en-US" dirty="0"/>
              <a:t>If there is a major change (as defined at 2.3.2.13.1) in a title proper on a subsequent issue or part of a </a:t>
            </a:r>
            <a:r>
              <a:rPr lang="en-US" dirty="0" smtClean="0"/>
              <a:t>serial [e.g., a monographic series], </a:t>
            </a:r>
            <a:r>
              <a:rPr lang="en-US" dirty="0"/>
              <a:t>create a new description for the issues or parts appearing under the new </a:t>
            </a:r>
            <a:r>
              <a:rPr lang="en-US" dirty="0" smtClean="0"/>
              <a:t>title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21</a:t>
            </a:fld>
            <a:endParaRPr lang="en-US"/>
          </a:p>
        </p:txBody>
      </p:sp>
    </p:spTree>
    <p:extLst>
      <p:ext uri="{BB962C8B-B14F-4D97-AF65-F5344CB8AC3E}">
        <p14:creationId xmlns:p14="http://schemas.microsoft.com/office/powerpoint/2010/main" val="218405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Identifier for the Expression (RDA 6.13)</a:t>
            </a:r>
          </a:p>
        </p:txBody>
      </p:sp>
      <p:sp>
        <p:nvSpPr>
          <p:cNvPr id="210946" name="Content Placeholder 2"/>
          <p:cNvSpPr>
            <a:spLocks noGrp="1"/>
          </p:cNvSpPr>
          <p:nvPr>
            <p:ph idx="1"/>
          </p:nvPr>
        </p:nvSpPr>
        <p:spPr/>
        <p:txBody>
          <a:bodyPr/>
          <a:lstStyle/>
          <a:p>
            <a:pPr eaLnBrk="1" hangingPunct="1"/>
            <a:r>
              <a:rPr lang="en-US" dirty="0" smtClean="0"/>
              <a:t>MARC field 010 – LCCN (system-assigned)</a:t>
            </a:r>
          </a:p>
          <a:p>
            <a:pPr eaLnBrk="1" hangingPunct="1"/>
            <a:r>
              <a:rPr lang="en-US" dirty="0" smtClean="0"/>
              <a:t>MARC field 020 – ISBN (multipart monograph)</a:t>
            </a:r>
          </a:p>
          <a:p>
            <a:pPr eaLnBrk="1" hangingPunct="1"/>
            <a:r>
              <a:rPr lang="en-US" dirty="0" smtClean="0"/>
              <a:t>MARC field 022 – ISSN (monographic series)</a:t>
            </a:r>
          </a:p>
          <a:p>
            <a:pPr eaLnBrk="1" hangingPunct="1"/>
            <a:r>
              <a:rPr lang="en-US" dirty="0" smtClean="0"/>
              <a:t>MARC field 024 – some  examples</a:t>
            </a:r>
          </a:p>
          <a:p>
            <a:pPr lvl="1" eaLnBrk="1" hangingPunct="1"/>
            <a:r>
              <a:rPr lang="en-US" dirty="0" smtClean="0"/>
              <a:t>ISTC (text)</a:t>
            </a:r>
          </a:p>
          <a:p>
            <a:pPr lvl="1" eaLnBrk="1" hangingPunct="1"/>
            <a:r>
              <a:rPr lang="en-US" dirty="0" smtClean="0"/>
              <a:t>ISWC (music)</a:t>
            </a:r>
          </a:p>
          <a:p>
            <a:pPr lvl="1" eaLnBrk="1" hangingPunct="1"/>
            <a:r>
              <a:rPr lang="en-US" dirty="0" smtClean="0"/>
              <a:t>ISAN (audio/visual)</a:t>
            </a:r>
          </a:p>
          <a:p>
            <a:pPr lvl="1" eaLnBrk="1" hangingPunct="1"/>
            <a:r>
              <a:rPr lang="en-US" dirty="0" smtClean="0"/>
              <a:t>ISRC (recordings)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210</a:t>
            </a:fld>
            <a:endParaRPr lang="en-US"/>
          </a:p>
        </p:txBody>
      </p:sp>
    </p:spTree>
    <p:extLst>
      <p:ext uri="{BB962C8B-B14F-4D97-AF65-F5344CB8AC3E}">
        <p14:creationId xmlns:p14="http://schemas.microsoft.com/office/powerpoint/2010/main" val="2192805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p:txBody>
          <a:bodyPr/>
          <a:lstStyle/>
          <a:p>
            <a:pPr eaLnBrk="1" hangingPunct="1"/>
            <a:r>
              <a:rPr lang="en-US" dirty="0" smtClean="0"/>
              <a:t>Audience </a:t>
            </a:r>
            <a:r>
              <a:rPr lang="en-US" dirty="0"/>
              <a:t>Characteristics – </a:t>
            </a:r>
            <a:r>
              <a:rPr lang="en-US" dirty="0" smtClean="0"/>
              <a:t>MARC 385</a:t>
            </a:r>
          </a:p>
          <a:p>
            <a:pPr eaLnBrk="1" hangingPunct="1"/>
            <a:r>
              <a:rPr lang="en-US" dirty="0" smtClean="0"/>
              <a:t>Creator/Contributor Characteristics – MARC 386</a:t>
            </a:r>
          </a:p>
          <a:p>
            <a:pPr eaLnBrk="1" hangingPunct="1"/>
            <a:r>
              <a:rPr lang="en-US" dirty="0" smtClean="0"/>
              <a:t>Series treatment fields – MARC 64X</a:t>
            </a:r>
          </a:p>
          <a:p>
            <a:pPr eaLnBrk="1" hangingPunct="1"/>
            <a:r>
              <a:rPr lang="en-US" dirty="0" smtClean="0"/>
              <a:t>Call numbers – MARC 050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211</a:t>
            </a:fld>
            <a:endParaRPr lang="en-US"/>
          </a:p>
        </p:txBody>
      </p:sp>
    </p:spTree>
    <p:extLst>
      <p:ext uri="{BB962C8B-B14F-4D97-AF65-F5344CB8AC3E}">
        <p14:creationId xmlns:p14="http://schemas.microsoft.com/office/powerpoint/2010/main" val="185976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p:txBody>
          <a:bodyPr/>
          <a:lstStyle/>
          <a:p>
            <a:pPr eaLnBrk="1" hangingPunct="1"/>
            <a:r>
              <a:rPr lang="en-US" sz="2800" dirty="0" smtClean="0"/>
              <a:t>Exercise: Record non-RDA Attributes on your two series expression authority records (see slides 111 and following)</a:t>
            </a:r>
          </a:p>
          <a:p>
            <a:pPr lvl="1" eaLnBrk="1" hangingPunct="1"/>
            <a:r>
              <a:rPr lang="en-US" sz="2400" dirty="0" smtClean="0"/>
              <a:t>Publication information for </a:t>
            </a:r>
            <a:r>
              <a:rPr lang="en-US" sz="2400" i="1" dirty="0" smtClean="0"/>
              <a:t>Les mages de </a:t>
            </a:r>
            <a:r>
              <a:rPr lang="en-US" sz="2400" i="1" dirty="0" err="1" smtClean="0"/>
              <a:t>Westil</a:t>
            </a:r>
            <a:r>
              <a:rPr lang="en-US" sz="2400" dirty="0" smtClean="0"/>
              <a:t> as found in the manifestation for the first part is</a:t>
            </a:r>
          </a:p>
          <a:p>
            <a:pPr marL="457200" lvl="1" indent="0" eaLnBrk="1" hangingPunct="1">
              <a:buNone/>
            </a:pPr>
            <a:r>
              <a:rPr lang="en-US" sz="2400" dirty="0"/>
              <a:t>	</a:t>
            </a:r>
            <a:r>
              <a:rPr lang="en-US" sz="2400" dirty="0" smtClean="0"/>
              <a:t>	Nantes : </a:t>
            </a:r>
            <a:r>
              <a:rPr lang="en-US" sz="2400" dirty="0" err="1" smtClean="0"/>
              <a:t>L’Atalante</a:t>
            </a:r>
            <a:endParaRPr lang="en-US" sz="2400" dirty="0" smtClean="0"/>
          </a:p>
          <a:p>
            <a:pPr lvl="1" eaLnBrk="1" hangingPunct="1"/>
            <a:r>
              <a:rPr lang="en-US" sz="2400" dirty="0"/>
              <a:t>Publication information </a:t>
            </a:r>
            <a:r>
              <a:rPr lang="en-US" sz="2400" dirty="0" smtClean="0"/>
              <a:t>for the spoken word version as </a:t>
            </a:r>
            <a:r>
              <a:rPr lang="en-US" sz="2400" dirty="0"/>
              <a:t>found in the manifestation for the first part </a:t>
            </a:r>
            <a:r>
              <a:rPr lang="en-US" sz="2400" dirty="0" smtClean="0"/>
              <a:t>is</a:t>
            </a:r>
          </a:p>
          <a:p>
            <a:pPr marL="457200" lvl="1" indent="0" eaLnBrk="1" hangingPunct="1">
              <a:buNone/>
            </a:pPr>
            <a:r>
              <a:rPr lang="en-US" sz="2400" dirty="0"/>
              <a:t>	</a:t>
            </a:r>
            <a:r>
              <a:rPr lang="en-US" sz="2400" dirty="0" smtClean="0"/>
              <a:t>	Ashland</a:t>
            </a:r>
            <a:r>
              <a:rPr lang="en-US" sz="2400" dirty="0"/>
              <a:t>, OR : Blackstone Audio, Inc.</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212</a:t>
            </a:fld>
            <a:endParaRPr lang="en-US"/>
          </a:p>
        </p:txBody>
      </p:sp>
    </p:spTree>
    <p:extLst>
      <p:ext uri="{BB962C8B-B14F-4D97-AF65-F5344CB8AC3E}">
        <p14:creationId xmlns:p14="http://schemas.microsoft.com/office/powerpoint/2010/main" val="2559500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a:xfrm>
            <a:off x="457200" y="2362201"/>
            <a:ext cx="5943600" cy="4419599"/>
          </a:xfrm>
        </p:spPr>
        <p:txBody>
          <a:bodyPr/>
          <a:lstStyle/>
          <a:p>
            <a:pPr marL="1139825" indent="-1139825" eaLnBrk="1" hangingPunct="1">
              <a:buNone/>
            </a:pPr>
            <a:r>
              <a:rPr lang="en-US" sz="2400" dirty="0" smtClean="0"/>
              <a:t>642	1 $5 </a:t>
            </a:r>
            <a:r>
              <a:rPr lang="en-US" sz="2400" dirty="0"/>
              <a:t>DPCC </a:t>
            </a:r>
            <a:r>
              <a:rPr lang="en-US" sz="2400" dirty="0" smtClean="0"/>
              <a:t>$5 [MARC library symbol]</a:t>
            </a:r>
            <a:endParaRPr lang="en-US" sz="2400" dirty="0"/>
          </a:p>
          <a:p>
            <a:pPr marL="1139825" indent="-1139825" eaLnBrk="1" hangingPunct="1">
              <a:buNone/>
            </a:pPr>
            <a:r>
              <a:rPr lang="en-US" sz="2400" dirty="0" smtClean="0"/>
              <a:t>643	Nantes $b </a:t>
            </a:r>
            <a:r>
              <a:rPr lang="en-US" sz="2400" dirty="0" err="1"/>
              <a:t>L'Atalante</a:t>
            </a:r>
            <a:endParaRPr lang="en-US" sz="2400" dirty="0"/>
          </a:p>
          <a:p>
            <a:pPr marL="1139825" indent="-1139825" eaLnBrk="1" hangingPunct="1">
              <a:buNone/>
            </a:pPr>
            <a:r>
              <a:rPr lang="en-US" sz="2400" dirty="0" smtClean="0"/>
              <a:t>644	f $5 </a:t>
            </a:r>
            <a:r>
              <a:rPr lang="en-US" sz="2400" dirty="0"/>
              <a:t>[MARC library symbol]</a:t>
            </a:r>
          </a:p>
          <a:p>
            <a:pPr marL="1139825" indent="-1139825" eaLnBrk="1" hangingPunct="1">
              <a:buNone/>
            </a:pPr>
            <a:r>
              <a:rPr lang="en-US" sz="2400" dirty="0" smtClean="0"/>
              <a:t>645	t $5 </a:t>
            </a:r>
            <a:r>
              <a:rPr lang="en-US" sz="2400" dirty="0"/>
              <a:t>DPCC </a:t>
            </a:r>
            <a:r>
              <a:rPr lang="en-US" sz="2400" dirty="0" smtClean="0"/>
              <a:t>$5 </a:t>
            </a:r>
            <a:r>
              <a:rPr lang="en-US" sz="2400" dirty="0"/>
              <a:t>[MARC library symbol]</a:t>
            </a:r>
          </a:p>
          <a:p>
            <a:pPr marL="1139825" indent="-1139825" eaLnBrk="1" hangingPunct="1">
              <a:buNone/>
            </a:pPr>
            <a:r>
              <a:rPr lang="en-US" sz="2400" dirty="0" smtClean="0"/>
              <a:t>646	s $5 </a:t>
            </a:r>
            <a:r>
              <a:rPr lang="en-US" sz="2400" dirty="0"/>
              <a:t>[MARC library symbol]</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213</a:t>
            </a:fld>
            <a:endParaRPr lang="en-US"/>
          </a:p>
        </p:txBody>
      </p:sp>
      <p:pic>
        <p:nvPicPr>
          <p:cNvPr id="8" name="Picture 7"/>
          <p:cNvPicPr>
            <a:picLocks noChangeAspect="1"/>
          </p:cNvPicPr>
          <p:nvPr/>
        </p:nvPicPr>
        <p:blipFill>
          <a:blip r:embed="rId3"/>
          <a:stretch>
            <a:fillRect/>
          </a:stretch>
        </p:blipFill>
        <p:spPr>
          <a:xfrm>
            <a:off x="6618998" y="1493548"/>
            <a:ext cx="2220202" cy="3576637"/>
          </a:xfrm>
          <a:prstGeom prst="rect">
            <a:avLst/>
          </a:prstGeom>
          <a:ln>
            <a:solidFill>
              <a:schemeClr val="tx1"/>
            </a:solidFill>
          </a:ln>
        </p:spPr>
      </p:pic>
    </p:spTree>
    <p:extLst>
      <p:ext uri="{BB962C8B-B14F-4D97-AF65-F5344CB8AC3E}">
        <p14:creationId xmlns:p14="http://schemas.microsoft.com/office/powerpoint/2010/main" val="389373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eaLnBrk="1" hangingPunct="1"/>
            <a:r>
              <a:rPr lang="en-US" sz="4000" dirty="0" smtClean="0"/>
              <a:t>Non-RDA Attributes of </a:t>
            </a:r>
            <a:br>
              <a:rPr lang="en-US" sz="4000" dirty="0" smtClean="0"/>
            </a:br>
            <a:r>
              <a:rPr lang="en-US" sz="4000" dirty="0" smtClean="0"/>
              <a:t>Series Expressions</a:t>
            </a:r>
          </a:p>
        </p:txBody>
      </p:sp>
      <p:sp>
        <p:nvSpPr>
          <p:cNvPr id="210946" name="Content Placeholder 2"/>
          <p:cNvSpPr>
            <a:spLocks noGrp="1"/>
          </p:cNvSpPr>
          <p:nvPr>
            <p:ph idx="1"/>
          </p:nvPr>
        </p:nvSpPr>
        <p:spPr>
          <a:xfrm>
            <a:off x="457200" y="1600201"/>
            <a:ext cx="6705600" cy="2133599"/>
          </a:xfrm>
        </p:spPr>
        <p:txBody>
          <a:bodyPr/>
          <a:lstStyle/>
          <a:p>
            <a:pPr marL="1139825" indent="-1139825" eaLnBrk="1" hangingPunct="1">
              <a:buNone/>
            </a:pPr>
            <a:r>
              <a:rPr lang="en-US" sz="2400" dirty="0"/>
              <a:t>642	</a:t>
            </a:r>
            <a:r>
              <a:rPr lang="en-US" sz="2400" dirty="0" smtClean="0"/>
              <a:t>bk. 1 </a:t>
            </a:r>
            <a:r>
              <a:rPr lang="en-US" sz="2400" dirty="0"/>
              <a:t>$5 DPCC $5 [MARC library symbol]</a:t>
            </a:r>
          </a:p>
          <a:p>
            <a:pPr marL="1139825" indent="-1139825" eaLnBrk="1" hangingPunct="1">
              <a:buNone/>
            </a:pPr>
            <a:r>
              <a:rPr lang="en-US" sz="2400" dirty="0"/>
              <a:t>643	Ashland, OR </a:t>
            </a:r>
            <a:r>
              <a:rPr lang="en-US" sz="2400" dirty="0" smtClean="0"/>
              <a:t>$</a:t>
            </a:r>
            <a:r>
              <a:rPr lang="en-US" sz="2400" dirty="0"/>
              <a:t>b Blackstone Audio, Inc.</a:t>
            </a:r>
            <a:endParaRPr lang="en-US" sz="2400" dirty="0" smtClean="0"/>
          </a:p>
          <a:p>
            <a:pPr marL="1139825" indent="-1139825" eaLnBrk="1" hangingPunct="1">
              <a:buNone/>
            </a:pPr>
            <a:r>
              <a:rPr lang="en-US" sz="2400" dirty="0" smtClean="0"/>
              <a:t>644	f $5 [MARC library symbol]</a:t>
            </a:r>
          </a:p>
          <a:p>
            <a:pPr marL="1139825" indent="-1139825" eaLnBrk="1" hangingPunct="1">
              <a:buNone/>
            </a:pPr>
            <a:r>
              <a:rPr lang="en-US" sz="2400" dirty="0" smtClean="0"/>
              <a:t>645</a:t>
            </a:r>
            <a:r>
              <a:rPr lang="en-US" sz="2400" dirty="0"/>
              <a:t>	t $5 DPCC $5 [MARC library symbol]</a:t>
            </a:r>
          </a:p>
          <a:p>
            <a:pPr marL="1139825" indent="-1139825" eaLnBrk="1" hangingPunct="1">
              <a:buNone/>
            </a:pPr>
            <a:r>
              <a:rPr lang="en-US" sz="2400" dirty="0"/>
              <a:t>646	s $5 [MARC library symbol]</a:t>
            </a:r>
          </a:p>
          <a:p>
            <a:pPr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D368B4-D343-4014-B895-4BDEE1EB77FE}" type="slidenum">
              <a:rPr lang="en-US"/>
              <a:pPr>
                <a:defRPr/>
              </a:pPr>
              <a:t>214</a:t>
            </a:fld>
            <a:endParaRPr lang="en-US"/>
          </a:p>
        </p:txBody>
      </p:sp>
      <p:pic>
        <p:nvPicPr>
          <p:cNvPr id="9" name="Picture 8"/>
          <p:cNvPicPr>
            <a:picLocks noChangeAspect="1"/>
          </p:cNvPicPr>
          <p:nvPr/>
        </p:nvPicPr>
        <p:blipFill>
          <a:blip r:embed="rId3"/>
          <a:stretch>
            <a:fillRect/>
          </a:stretch>
        </p:blipFill>
        <p:spPr>
          <a:xfrm>
            <a:off x="2514600" y="3849418"/>
            <a:ext cx="4280990" cy="2856182"/>
          </a:xfrm>
          <a:prstGeom prst="rect">
            <a:avLst/>
          </a:prstGeom>
          <a:ln>
            <a:solidFill>
              <a:schemeClr val="bg1"/>
            </a:solidFill>
          </a:ln>
        </p:spPr>
      </p:pic>
    </p:spTree>
    <p:extLst>
      <p:ext uri="{BB962C8B-B14F-4D97-AF65-F5344CB8AC3E}">
        <p14:creationId xmlns:p14="http://schemas.microsoft.com/office/powerpoint/2010/main" val="194524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ctrTitle"/>
          </p:nvPr>
        </p:nvSpPr>
        <p:spPr/>
        <p:txBody>
          <a:bodyPr/>
          <a:lstStyle/>
          <a:p>
            <a:pPr eaLnBrk="1" hangingPunct="1"/>
            <a:r>
              <a:rPr lang="en-US" smtClean="0"/>
              <a:t>Authorized Access Points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Content Placeholder 2"/>
          <p:cNvSpPr>
            <a:spLocks noGrp="1"/>
          </p:cNvSpPr>
          <p:nvPr>
            <p:ph idx="1"/>
          </p:nvPr>
        </p:nvSpPr>
        <p:spPr/>
        <p:txBody>
          <a:bodyPr/>
          <a:lstStyle/>
          <a:p>
            <a:pPr eaLnBrk="1" hangingPunct="1"/>
            <a:r>
              <a:rPr lang="en-US" dirty="0" smtClean="0"/>
              <a:t>Follow RDA 6.27 </a:t>
            </a:r>
          </a:p>
          <a:p>
            <a:pPr eaLnBrk="1" hangingPunct="1"/>
            <a:endParaRPr lang="en-US" dirty="0" smtClean="0"/>
          </a:p>
          <a:p>
            <a:pPr eaLnBrk="1" hangingPunct="1"/>
            <a:r>
              <a:rPr lang="en-US" dirty="0" smtClean="0"/>
              <a:t>Subject usage—series authorized access points can be used as subjects in bibliographic records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13CA0AE-8D09-4C19-A1D5-0EB59DE155C0}" type="slidenum">
              <a:rPr lang="en-US"/>
              <a:pPr>
                <a:defRPr/>
              </a:pPr>
              <a:t>216</a:t>
            </a:fld>
            <a:endParaRPr lang="en-US"/>
          </a:p>
        </p:txBody>
      </p:sp>
      <p:sp>
        <p:nvSpPr>
          <p:cNvPr id="262148"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latin typeface="Calibri" pitchFamily="34" charset="0"/>
              </a:rPr>
              <a:t>Creating the Authorized Access Point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In order to create the authorized access point for a work, including series,  you must first ask yourself what kind of work it is:</a:t>
            </a:r>
          </a:p>
          <a:p>
            <a:pPr lvl="1" eaLnBrk="1" fontAlgn="auto" hangingPunct="1">
              <a:spcAft>
                <a:spcPts val="0"/>
              </a:spcAft>
              <a:buFont typeface="Arial" pitchFamily="34" charset="0"/>
              <a:buChar char="–"/>
              <a:defRPr/>
            </a:pPr>
            <a:r>
              <a:rPr lang="en-US" dirty="0" smtClean="0"/>
              <a:t>A work created by one person, family, or corporate body (RDA 6.27.1.2)?</a:t>
            </a:r>
          </a:p>
          <a:p>
            <a:pPr lvl="1" eaLnBrk="1" fontAlgn="auto" hangingPunct="1">
              <a:spcAft>
                <a:spcPts val="0"/>
              </a:spcAft>
              <a:buFont typeface="Arial" pitchFamily="34" charset="0"/>
              <a:buChar char="–"/>
              <a:defRPr/>
            </a:pPr>
            <a:r>
              <a:rPr lang="en-US" dirty="0" smtClean="0"/>
              <a:t>A collaborative work (RDA 6.27.1.3)?</a:t>
            </a:r>
          </a:p>
          <a:p>
            <a:pPr lvl="1" eaLnBrk="1" fontAlgn="auto" hangingPunct="1">
              <a:spcAft>
                <a:spcPts val="0"/>
              </a:spcAft>
              <a:buFont typeface="Arial" pitchFamily="34" charset="0"/>
              <a:buChar char="–"/>
              <a:defRPr/>
            </a:pPr>
            <a:r>
              <a:rPr lang="en-US" dirty="0" smtClean="0"/>
              <a:t>A compilation of works by different persons, families, or corporate bodies (RDA 6.27.1.4)?</a:t>
            </a:r>
          </a:p>
          <a:p>
            <a:pPr lvl="1" eaLnBrk="1" fontAlgn="auto" hangingPunct="1">
              <a:spcAft>
                <a:spcPts val="0"/>
              </a:spcAft>
              <a:buFont typeface="Arial" pitchFamily="34" charset="0"/>
              <a:buChar char="–"/>
              <a:defRPr/>
            </a:pPr>
            <a:endParaRPr lang="en-US" dirty="0" smtClean="0"/>
          </a:p>
          <a:p>
            <a:pPr marL="5715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97C122B-3E16-4F80-8C63-F1E138093B39}" type="slidenum">
              <a:rPr lang="en-US"/>
              <a:pPr>
                <a:defRPr/>
              </a:pPr>
              <a:t>217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fontScale="92500" lnSpcReduction="20000"/>
          </a:bodyPr>
          <a:lstStyle/>
          <a:p>
            <a:pPr marL="463550" indent="-463550" eaLnBrk="1" fontAlgn="auto" hangingPunct="1">
              <a:spcAft>
                <a:spcPts val="0"/>
              </a:spcAft>
              <a:defRPr/>
            </a:pPr>
            <a:r>
              <a:rPr lang="en-US" sz="2800" dirty="0"/>
              <a:t>Works created by one person, family, or corporate body </a:t>
            </a:r>
            <a:r>
              <a:rPr lang="en-US" sz="2800" dirty="0" smtClean="0"/>
              <a:t>(RDA 6.27.1.2</a:t>
            </a:r>
            <a:r>
              <a:rPr lang="en-US" sz="2800" dirty="0"/>
              <a:t>)</a:t>
            </a:r>
          </a:p>
          <a:p>
            <a:pPr marL="971550" lvl="1" indent="-514350" eaLnBrk="1" fontAlgn="auto" hangingPunct="1">
              <a:spcAft>
                <a:spcPts val="0"/>
              </a:spcAft>
              <a:buFont typeface="+mj-lt"/>
              <a:buAutoNum type="alphaLcPeriod"/>
              <a:defRPr/>
            </a:pPr>
            <a:r>
              <a:rPr lang="en-US" sz="2400" dirty="0"/>
              <a:t>Record the authorized access point for the person, family, or corporate body (this serves as a </a:t>
            </a:r>
            <a:r>
              <a:rPr lang="en-US" sz="2400" i="1" dirty="0"/>
              <a:t>link</a:t>
            </a:r>
            <a:r>
              <a:rPr lang="en-US" sz="2400" dirty="0"/>
              <a:t> to the record for the creator)</a:t>
            </a:r>
          </a:p>
          <a:p>
            <a:pPr marL="971550" lvl="1" indent="-514350" eaLnBrk="1" fontAlgn="auto" hangingPunct="1">
              <a:spcAft>
                <a:spcPts val="0"/>
              </a:spcAft>
              <a:buFont typeface="+mj-lt"/>
              <a:buAutoNum type="alphaLcPeriod"/>
              <a:defRPr/>
            </a:pPr>
            <a:r>
              <a:rPr lang="en-US" sz="2400" dirty="0"/>
              <a:t>Record the preferred title of the </a:t>
            </a:r>
            <a:r>
              <a:rPr lang="en-US" sz="2400" dirty="0" smtClean="0"/>
              <a:t>work</a:t>
            </a:r>
            <a:endParaRPr lang="en-US" sz="2800" dirty="0" smtClean="0"/>
          </a:p>
          <a:p>
            <a:pPr marL="463550" indent="-406400" eaLnBrk="1" fontAlgn="auto" hangingPunct="1">
              <a:spcAft>
                <a:spcPts val="0"/>
              </a:spcAft>
              <a:defRPr/>
            </a:pPr>
            <a:r>
              <a:rPr lang="en-US" sz="2800" dirty="0" smtClean="0"/>
              <a:t>Series created by one person are </a:t>
            </a:r>
            <a:r>
              <a:rPr lang="en-US" sz="2800" i="1" dirty="0" smtClean="0"/>
              <a:t>multipart monographs</a:t>
            </a:r>
          </a:p>
          <a:p>
            <a:pPr marL="463550" indent="-406400" eaLnBrk="1" fontAlgn="auto" hangingPunct="1">
              <a:spcAft>
                <a:spcPts val="0"/>
              </a:spcAft>
              <a:defRPr/>
            </a:pPr>
            <a:r>
              <a:rPr lang="en-US" sz="2800" dirty="0" smtClean="0"/>
              <a:t>Series created by one family or corporate body may be </a:t>
            </a:r>
            <a:r>
              <a:rPr lang="en-US" sz="2800" i="1" dirty="0" smtClean="0"/>
              <a:t>monographic series </a:t>
            </a:r>
            <a:r>
              <a:rPr lang="en-US" sz="2800" dirty="0" smtClean="0"/>
              <a:t>or </a:t>
            </a:r>
            <a:r>
              <a:rPr lang="en-US" sz="2800" i="1" dirty="0" smtClean="0"/>
              <a:t>multipart monographs</a:t>
            </a:r>
          </a:p>
          <a:p>
            <a:pPr marL="463550" indent="-406400" eaLnBrk="1" fontAlgn="auto" hangingPunct="1">
              <a:spcAft>
                <a:spcPts val="0"/>
              </a:spcAft>
              <a:defRPr/>
            </a:pPr>
            <a:r>
              <a:rPr lang="en-US" sz="2800" dirty="0" smtClean="0"/>
              <a:t>Use </a:t>
            </a:r>
            <a:r>
              <a:rPr lang="en-US" sz="2800" dirty="0"/>
              <a:t>MARC 1XX field. </a:t>
            </a:r>
          </a:p>
          <a:p>
            <a:pPr marL="914400" lvl="1" indent="-457200" eaLnBrk="1" fontAlgn="auto" hangingPunct="1">
              <a:spcAft>
                <a:spcPts val="0"/>
              </a:spcAft>
              <a:buFont typeface="Arial" pitchFamily="34" charset="0"/>
              <a:buChar char="–"/>
              <a:defRPr/>
            </a:pPr>
            <a:r>
              <a:rPr lang="en-US" sz="2400" dirty="0"/>
              <a:t>Authorized access point for creator identical to form in its own </a:t>
            </a:r>
            <a:r>
              <a:rPr lang="en-US" sz="2400" dirty="0" smtClean="0"/>
              <a:t>authority record</a:t>
            </a:r>
            <a:r>
              <a:rPr lang="en-US" sz="2400" dirty="0"/>
              <a:t>, with identical subfield coding</a:t>
            </a:r>
          </a:p>
          <a:p>
            <a:pPr marL="914400" lvl="1" indent="-457200" eaLnBrk="1" fontAlgn="auto" hangingPunct="1">
              <a:spcAft>
                <a:spcPts val="0"/>
              </a:spcAft>
              <a:buFont typeface="Arial" pitchFamily="34" charset="0"/>
              <a:buChar char="–"/>
              <a:defRPr/>
            </a:pPr>
            <a:r>
              <a:rPr lang="en-US" sz="2400" dirty="0"/>
              <a:t>Preferred title of work in subfield $t, $n, $p, $</a:t>
            </a:r>
            <a:r>
              <a:rPr lang="en-US" sz="2400" dirty="0" smtClean="0"/>
              <a:t>k</a:t>
            </a:r>
            <a:endParaRPr lang="en-US" dirty="0" smtClean="0"/>
          </a:p>
          <a:p>
            <a:pPr lvl="1" eaLnBrk="1" fontAlgn="auto" hangingPunct="1">
              <a:spcAft>
                <a:spcPts val="0"/>
              </a:spcAft>
              <a:buFont typeface="Arial" pitchFamily="34" charset="0"/>
              <a:buChar char="–"/>
              <a:defRPr/>
            </a:pPr>
            <a:endParaRPr lang="en-US" dirty="0" smtClean="0"/>
          </a:p>
          <a:p>
            <a:pPr marL="57150"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D9F55F9-F1A9-4D8F-9EBC-9B634DE73AD9}" type="slidenum">
              <a:rPr lang="en-US"/>
              <a:pPr>
                <a:defRPr/>
              </a:pPr>
              <a:t>218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Constructing the Authorized Access Point for a Work (RDA 6.27.1)</a:t>
            </a:r>
            <a:endParaRPr lang="en-US" dirty="0"/>
          </a:p>
        </p:txBody>
      </p:sp>
      <p:sp>
        <p:nvSpPr>
          <p:cNvPr id="3" name="Content Placeholder 2"/>
          <p:cNvSpPr>
            <a:spLocks noGrp="1"/>
          </p:cNvSpPr>
          <p:nvPr>
            <p:ph idx="1"/>
          </p:nvPr>
        </p:nvSpPr>
        <p:spPr/>
        <p:txBody>
          <a:bodyPr rtlCol="0">
            <a:normAutofit fontScale="92500" lnSpcReduction="10000"/>
          </a:bodyPr>
          <a:lstStyle/>
          <a:p>
            <a:pPr marL="463550" indent="-463550" eaLnBrk="1" fontAlgn="auto" hangingPunct="1">
              <a:spcAft>
                <a:spcPts val="0"/>
              </a:spcAft>
              <a:buFont typeface="Arial" pitchFamily="34" charset="0"/>
              <a:buChar char="•"/>
              <a:defRPr/>
            </a:pPr>
            <a:r>
              <a:rPr lang="en-US" sz="2800" dirty="0"/>
              <a:t>Collaborative works </a:t>
            </a:r>
            <a:r>
              <a:rPr lang="en-US" sz="2800" dirty="0" smtClean="0"/>
              <a:t>(RDA 6.27.1.3</a:t>
            </a:r>
            <a:r>
              <a:rPr lang="en-US" sz="2800" dirty="0"/>
              <a:t>)</a:t>
            </a:r>
          </a:p>
          <a:p>
            <a:pPr marL="971550" lvl="1" indent="-514350" eaLnBrk="1" fontAlgn="auto" hangingPunct="1">
              <a:spcAft>
                <a:spcPts val="0"/>
              </a:spcAft>
              <a:buFont typeface="+mj-lt"/>
              <a:buAutoNum type="alphaLcPeriod"/>
              <a:defRPr/>
            </a:pPr>
            <a:r>
              <a:rPr lang="en-US" sz="2400" dirty="0"/>
              <a:t>Record the authorized access point for the person, family, or corporate body with </a:t>
            </a:r>
            <a:r>
              <a:rPr lang="en-US" sz="2400" i="1" dirty="0"/>
              <a:t>principal responsibility</a:t>
            </a:r>
            <a:r>
              <a:rPr lang="en-US" sz="2400" dirty="0"/>
              <a:t> for the work (this serves as a </a:t>
            </a:r>
            <a:r>
              <a:rPr lang="en-US" sz="2400" i="1" dirty="0"/>
              <a:t>link</a:t>
            </a:r>
            <a:r>
              <a:rPr lang="en-US" sz="2400" dirty="0"/>
              <a:t> to the record for the creator) </a:t>
            </a:r>
            <a:r>
              <a:rPr lang="en-US" sz="2400" i="1" dirty="0"/>
              <a:t>[NOTE: No “rule of three”]</a:t>
            </a:r>
          </a:p>
          <a:p>
            <a:pPr marL="971550" lvl="1" indent="-514350" eaLnBrk="1" fontAlgn="auto" hangingPunct="1">
              <a:spcAft>
                <a:spcPts val="0"/>
              </a:spcAft>
              <a:buFont typeface="+mj-lt"/>
              <a:buAutoNum type="alphaLcPeriod"/>
              <a:defRPr/>
            </a:pPr>
            <a:r>
              <a:rPr lang="en-US" sz="2400" dirty="0"/>
              <a:t>Record the preferred title of the work</a:t>
            </a:r>
          </a:p>
          <a:p>
            <a:pPr marL="463550" indent="-406400" eaLnBrk="1" fontAlgn="auto" hangingPunct="1">
              <a:spcAft>
                <a:spcPts val="0"/>
              </a:spcAft>
              <a:buFont typeface="Arial" pitchFamily="34" charset="0"/>
              <a:buChar char="•"/>
              <a:defRPr/>
            </a:pPr>
            <a:r>
              <a:rPr lang="en-US" sz="2800" dirty="0"/>
              <a:t>Series </a:t>
            </a:r>
            <a:r>
              <a:rPr lang="en-US" sz="2800" dirty="0" smtClean="0"/>
              <a:t>that are collaborative works may </a:t>
            </a:r>
            <a:r>
              <a:rPr lang="en-US" sz="2800" dirty="0"/>
              <a:t>be </a:t>
            </a:r>
            <a:r>
              <a:rPr lang="en-US" sz="2800" i="1" dirty="0"/>
              <a:t>monographic series</a:t>
            </a:r>
            <a:r>
              <a:rPr lang="en-US" sz="2800" dirty="0"/>
              <a:t> or </a:t>
            </a:r>
            <a:r>
              <a:rPr lang="en-US" sz="2800" i="1" dirty="0"/>
              <a:t>multipart monographs</a:t>
            </a:r>
          </a:p>
          <a:p>
            <a:pPr marL="463550" indent="-406400" eaLnBrk="1" fontAlgn="auto" hangingPunct="1">
              <a:spcAft>
                <a:spcPts val="0"/>
              </a:spcAft>
              <a:buFont typeface="Arial" pitchFamily="34" charset="0"/>
              <a:buChar char="•"/>
              <a:defRPr/>
            </a:pPr>
            <a:r>
              <a:rPr lang="en-US" sz="2800" dirty="0" smtClean="0"/>
              <a:t>Use </a:t>
            </a:r>
            <a:r>
              <a:rPr lang="en-US" sz="2800" dirty="0"/>
              <a:t>MARC 1XX field. </a:t>
            </a:r>
          </a:p>
          <a:p>
            <a:pPr marL="914400" lvl="1" indent="-457200" eaLnBrk="1" fontAlgn="auto" hangingPunct="1">
              <a:spcAft>
                <a:spcPts val="0"/>
              </a:spcAft>
              <a:buFont typeface="Arial" pitchFamily="34" charset="0"/>
              <a:buChar char="–"/>
              <a:defRPr/>
            </a:pPr>
            <a:r>
              <a:rPr lang="en-US" sz="2400" dirty="0"/>
              <a:t>Authorized access point for principal creator identical to form in its own </a:t>
            </a:r>
            <a:r>
              <a:rPr lang="en-US" sz="2400" dirty="0" smtClean="0"/>
              <a:t>authority record</a:t>
            </a:r>
            <a:r>
              <a:rPr lang="en-US" sz="2400" dirty="0"/>
              <a:t>, with identical subfield coding</a:t>
            </a:r>
          </a:p>
          <a:p>
            <a:pPr marL="914400" lvl="1" indent="-457200" eaLnBrk="1" fontAlgn="auto" hangingPunct="1">
              <a:spcAft>
                <a:spcPts val="0"/>
              </a:spcAft>
              <a:buFont typeface="Arial" pitchFamily="34" charset="0"/>
              <a:buChar char="–"/>
              <a:defRPr/>
            </a:pPr>
            <a:r>
              <a:rPr lang="en-US" sz="2400" dirty="0"/>
              <a:t>Preferred title of work in subfield $t, $n, $p, $</a:t>
            </a:r>
            <a:r>
              <a:rPr lang="en-US" sz="2400" dirty="0" smtClean="0"/>
              <a:t>k</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9A20C2D-C0A8-4D16-B952-2D648298F75F}" type="slidenum">
              <a:rPr lang="en-US"/>
              <a:pPr>
                <a:defRPr/>
              </a:pPr>
              <a:t>219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4000" dirty="0" smtClean="0"/>
              <a:t>Title change - Major change</a:t>
            </a:r>
            <a:br>
              <a:rPr lang="en-US" sz="4000" dirty="0" smtClean="0"/>
            </a:br>
            <a:r>
              <a:rPr lang="en-US" sz="4000" dirty="0"/>
              <a:t>RDA </a:t>
            </a:r>
            <a:r>
              <a:rPr lang="en-US" sz="4000" dirty="0" smtClean="0"/>
              <a:t>2.3.2.13.1.2</a:t>
            </a:r>
            <a:endParaRPr lang="en-US" dirty="0"/>
          </a:p>
        </p:txBody>
      </p:sp>
      <p:sp>
        <p:nvSpPr>
          <p:cNvPr id="3" name="Content Placeholder 2"/>
          <p:cNvSpPr>
            <a:spLocks noGrp="1"/>
          </p:cNvSpPr>
          <p:nvPr>
            <p:ph idx="1"/>
          </p:nvPr>
        </p:nvSpPr>
        <p:spPr/>
        <p:txBody>
          <a:bodyPr/>
          <a:lstStyle/>
          <a:p>
            <a:pPr lvl="1"/>
            <a:endParaRPr lang="en-US" dirty="0" smtClean="0"/>
          </a:p>
          <a:p>
            <a:pPr lvl="1"/>
            <a:r>
              <a:rPr lang="en-US" dirty="0" smtClean="0"/>
              <a:t>the </a:t>
            </a:r>
            <a:r>
              <a:rPr lang="en-US" dirty="0"/>
              <a:t>addition, deletion, change, or reordering of any component </a:t>
            </a:r>
            <a:r>
              <a:rPr lang="en-US" dirty="0" smtClean="0"/>
              <a:t>of </a:t>
            </a:r>
            <a:r>
              <a:rPr lang="en-US" dirty="0"/>
              <a:t>the title proper that </a:t>
            </a:r>
            <a:r>
              <a:rPr lang="en-US" i="1" dirty="0"/>
              <a:t>changes the meaning</a:t>
            </a:r>
            <a:r>
              <a:rPr lang="en-US" dirty="0"/>
              <a:t> of the title or </a:t>
            </a:r>
            <a:r>
              <a:rPr lang="en-US" i="1" dirty="0"/>
              <a:t>indicates a different subject </a:t>
            </a:r>
            <a:r>
              <a:rPr lang="en-US" i="1" dirty="0" smtClean="0"/>
              <a:t>matter</a:t>
            </a:r>
          </a:p>
          <a:p>
            <a:pPr lvl="1"/>
            <a:r>
              <a:rPr lang="en-US" dirty="0"/>
              <a:t>a </a:t>
            </a:r>
            <a:r>
              <a:rPr lang="en-US" i="1" dirty="0"/>
              <a:t>change of name for a corporate body </a:t>
            </a:r>
            <a:r>
              <a:rPr lang="en-US" dirty="0"/>
              <a:t>included anywhere in the title if the changed name is for a different </a:t>
            </a:r>
            <a:r>
              <a:rPr lang="en-US" dirty="0" smtClean="0"/>
              <a:t>corporate body (e.g. a corporate body with a later name)</a:t>
            </a:r>
            <a:endParaRPr lang="en-US" i="1"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22</a:t>
            </a:fld>
            <a:endParaRPr lang="en-US"/>
          </a:p>
        </p:txBody>
      </p:sp>
    </p:spTree>
    <p:extLst>
      <p:ext uri="{BB962C8B-B14F-4D97-AF65-F5344CB8AC3E}">
        <p14:creationId xmlns:p14="http://schemas.microsoft.com/office/powerpoint/2010/main" val="158248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idx="4294967295"/>
          </p:nvPr>
        </p:nvSpPr>
        <p:spPr/>
        <p:txBody>
          <a:bodyPr/>
          <a:lstStyle/>
          <a:p>
            <a:r>
              <a:rPr lang="en-US" sz="4000" smtClean="0"/>
              <a:t>Constructing the Authorized Access Point for a Work (RDA 6.27.1)</a:t>
            </a:r>
          </a:p>
        </p:txBody>
      </p:sp>
      <p:sp>
        <p:nvSpPr>
          <p:cNvPr id="270338" name="Content Placeholder 2"/>
          <p:cNvSpPr>
            <a:spLocks noGrp="1"/>
          </p:cNvSpPr>
          <p:nvPr>
            <p:ph idx="4294967295"/>
          </p:nvPr>
        </p:nvSpPr>
        <p:spPr>
          <a:xfrm>
            <a:off x="304800" y="1600200"/>
            <a:ext cx="8610600" cy="4953000"/>
          </a:xfrm>
        </p:spPr>
        <p:txBody>
          <a:bodyPr/>
          <a:lstStyle/>
          <a:p>
            <a:r>
              <a:rPr lang="en-US" sz="2600" dirty="0" smtClean="0"/>
              <a:t>Collaborative works (RDA 6.27.1.3)</a:t>
            </a:r>
          </a:p>
          <a:p>
            <a:pPr lvl="1"/>
            <a:r>
              <a:rPr lang="en-US" sz="2200" dirty="0" smtClean="0"/>
              <a:t>Corporate bodies can be creators of series (RDA 19.2.1.1.1)</a:t>
            </a:r>
          </a:p>
          <a:p>
            <a:pPr marL="1314450" lvl="2" indent="-457200">
              <a:buFont typeface="Calibri" pitchFamily="34" charset="0"/>
              <a:buAutoNum type="alphaLcPeriod"/>
            </a:pPr>
            <a:r>
              <a:rPr lang="en-US" sz="1900" dirty="0" smtClean="0"/>
              <a:t>Series of an administrative nature dealing with the body itself</a:t>
            </a:r>
          </a:p>
          <a:p>
            <a:pPr marL="1314450" lvl="2" indent="-457200">
              <a:buFont typeface="Calibri" pitchFamily="34" charset="0"/>
              <a:buAutoNum type="alphaLcPeriod"/>
            </a:pPr>
            <a:r>
              <a:rPr lang="en-US" sz="1900" dirty="0" smtClean="0"/>
              <a:t>Series that record the collective thought of the body</a:t>
            </a:r>
          </a:p>
          <a:p>
            <a:pPr marL="1314450" lvl="2" indent="-457200">
              <a:buFont typeface="Calibri" pitchFamily="34" charset="0"/>
              <a:buAutoNum type="alphaLcPeriod"/>
            </a:pPr>
            <a:r>
              <a:rPr lang="en-US" sz="1900" dirty="0" smtClean="0"/>
              <a:t>Series that record hearings conducted by legislative, judicial,</a:t>
            </a:r>
          </a:p>
          <a:p>
            <a:pPr marL="1314450" lvl="2" indent="-457200">
              <a:buFont typeface="Arial" charset="0"/>
              <a:buNone/>
            </a:pPr>
            <a:r>
              <a:rPr lang="en-US" sz="1900" dirty="0" smtClean="0"/>
              <a:t>	governmental, and other corporate bodies</a:t>
            </a:r>
          </a:p>
          <a:p>
            <a:pPr marL="1314450" lvl="2" indent="-457200">
              <a:buFont typeface="Arial" charset="0"/>
              <a:buNone/>
            </a:pPr>
            <a:r>
              <a:rPr lang="en-US" sz="1900" dirty="0" smtClean="0"/>
              <a:t>d. 	Series that report the collective activity of a conference, expedition, or event</a:t>
            </a:r>
          </a:p>
          <a:p>
            <a:pPr marL="1314450" lvl="2" indent="-457200">
              <a:buFont typeface="Arial" charset="0"/>
              <a:buNone/>
            </a:pPr>
            <a:r>
              <a:rPr lang="en-US" sz="1900" dirty="0" smtClean="0"/>
              <a:t>e. 	Series that result from the collective activity of a performing group as a whole where the responsibility of the group goes beyond that of mere performance, execution, etc.</a:t>
            </a:r>
          </a:p>
          <a:p>
            <a:pPr marL="1314450" lvl="2" indent="-457200">
              <a:buFont typeface="Arial" charset="0"/>
              <a:buNone/>
            </a:pPr>
            <a:r>
              <a:rPr lang="en-US" sz="1900" dirty="0" smtClean="0"/>
              <a:t>f.	Cartographic series originating with a corporate body</a:t>
            </a:r>
          </a:p>
          <a:p>
            <a:pPr marL="1314450" lvl="2" indent="-457200">
              <a:buFont typeface="Arial" charset="0"/>
              <a:buAutoNum type="alphaLcPeriod" startAt="7"/>
            </a:pPr>
            <a:r>
              <a:rPr lang="en-US" sz="1900" dirty="0" smtClean="0"/>
              <a:t>Certain legal works issued as series (seven types listed)</a:t>
            </a:r>
          </a:p>
          <a:p>
            <a:pPr marL="1314450" lvl="2" indent="-457200">
              <a:buFont typeface="Arial" charset="0"/>
              <a:buNone/>
            </a:pPr>
            <a:r>
              <a:rPr lang="en-US" sz="1900" dirty="0" smtClean="0"/>
              <a:t>h. 	Named works of art by two or more artists acting as a corporate body</a:t>
            </a:r>
          </a:p>
          <a:p>
            <a:pPr marL="1314450" lvl="2" indent="-457200">
              <a:buFont typeface="Arial" charset="0"/>
              <a:buNone/>
            </a:pPr>
            <a:endParaRPr lang="en-US" sz="1900" dirty="0" smtClean="0"/>
          </a:p>
          <a:p>
            <a:pPr marL="1314450" lvl="2" indent="-457200">
              <a:buFont typeface="Arial" charset="0"/>
              <a:buAutoNum type="alphaLcPeriod" startAt="7"/>
            </a:pPr>
            <a:endParaRPr lang="en-US" sz="1900" dirty="0" smtClean="0"/>
          </a:p>
          <a:p>
            <a:pPr marL="1314450" lvl="2" indent="-457200">
              <a:buFont typeface="Arial" charset="0"/>
              <a:buNone/>
            </a:pPr>
            <a:endParaRPr lang="en-US" sz="1900" dirty="0" smtClean="0"/>
          </a:p>
          <a:p>
            <a:pPr marL="1314450" lvl="2" indent="-457200"/>
            <a:endParaRPr lang="en-US" sz="2200" dirty="0" smtClean="0"/>
          </a:p>
        </p:txBody>
      </p:sp>
      <p:sp>
        <p:nvSpPr>
          <p:cNvPr id="6" name="Footer Placeholder 5"/>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dirty="0" smtClean="0">
                <a:solidFill>
                  <a:schemeClr val="tx1">
                    <a:tint val="75000"/>
                  </a:schemeClr>
                </a:solidFill>
                <a:latin typeface="+mn-lt"/>
                <a:cs typeface="+mn-cs"/>
              </a:rPr>
              <a:t>Module 6a. Series</a:t>
            </a:r>
            <a:endParaRPr lang="en-US" sz="1200" dirty="0">
              <a:solidFill>
                <a:schemeClr val="tx1">
                  <a:tint val="75000"/>
                </a:schemeClr>
              </a:solidFill>
              <a:latin typeface="+mn-lt"/>
              <a:cs typeface="+mn-cs"/>
            </a:endParaRPr>
          </a:p>
        </p:txBody>
      </p:sp>
      <p:sp>
        <p:nvSpPr>
          <p:cNvPr id="7" name="Slide Number Placeholder 6"/>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27AD2D-25AA-4B08-8290-7DB71BDB3C25}" type="slidenum">
              <a:rPr lang="en-US" sz="1200">
                <a:solidFill>
                  <a:schemeClr val="tx1">
                    <a:tint val="75000"/>
                  </a:schemeClr>
                </a:solidFill>
                <a:latin typeface="+mn-lt"/>
                <a:cs typeface="+mn-cs"/>
              </a:rPr>
              <a:pPr algn="r" fontAlgn="auto">
                <a:spcBef>
                  <a:spcPts val="0"/>
                </a:spcBef>
                <a:spcAft>
                  <a:spcPts val="0"/>
                </a:spcAft>
                <a:defRPr/>
              </a:pPr>
              <a:t>220</a:t>
            </a:fld>
            <a:endParaRPr lang="en-US" sz="1200">
              <a:solidFill>
                <a:schemeClr val="tx1">
                  <a:tint val="75000"/>
                </a:schemeClr>
              </a:solidFill>
              <a:latin typeface="+mn-lt"/>
              <a:cs typeface="+mn-cs"/>
            </a:endParaRPr>
          </a:p>
        </p:txBody>
      </p:sp>
      <p:sp>
        <p:nvSpPr>
          <p:cNvPr id="2" name="Footer Placeholder 1"/>
          <p:cNvSpPr>
            <a:spLocks noGrp="1"/>
          </p:cNvSpPr>
          <p:nvPr>
            <p:ph type="ftr" sz="quarter" idx="11"/>
          </p:nvPr>
        </p:nvSpPr>
        <p:spPr/>
        <p:txBody>
          <a:bodyPr/>
          <a:lstStyle/>
          <a:p>
            <a:pPr>
              <a:defRPr/>
            </a:pPr>
            <a:r>
              <a:rPr lang="en-US" dirty="0"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19.2.1.1.1 Series Examples</a:t>
            </a:r>
            <a:endParaRPr lang="en-US" dirty="0"/>
          </a:p>
        </p:txBody>
      </p:sp>
      <p:sp>
        <p:nvSpPr>
          <p:cNvPr id="5" name="Content Placeholder 4"/>
          <p:cNvSpPr>
            <a:spLocks noGrp="1"/>
          </p:cNvSpPr>
          <p:nvPr>
            <p:ph idx="1"/>
          </p:nvPr>
        </p:nvSpPr>
        <p:spPr/>
        <p:txBody>
          <a:bodyPr/>
          <a:lstStyle/>
          <a:p>
            <a:pPr marL="688975" indent="-688975">
              <a:buNone/>
            </a:pPr>
            <a:r>
              <a:rPr lang="en-US" sz="2000" i="1" dirty="0" smtClean="0"/>
              <a:t>Type a</a:t>
            </a:r>
          </a:p>
          <a:p>
            <a:pPr marL="1377950" indent="-927100">
              <a:buNone/>
            </a:pPr>
            <a:r>
              <a:rPr lang="en-US" sz="2000" dirty="0"/>
              <a:t>110 2_	United Nations Development </a:t>
            </a:r>
            <a:r>
              <a:rPr lang="en-US" sz="2000" dirty="0" err="1"/>
              <a:t>Programme</a:t>
            </a:r>
            <a:r>
              <a:rPr lang="en-US" sz="2000" dirty="0"/>
              <a:t>. </a:t>
            </a:r>
            <a:r>
              <a:rPr lang="en-US" sz="2000" dirty="0" smtClean="0"/>
              <a:t>$t </a:t>
            </a:r>
            <a:r>
              <a:rPr lang="en-US" sz="2000" dirty="0"/>
              <a:t>UNDP annual report</a:t>
            </a:r>
          </a:p>
          <a:p>
            <a:pPr marL="1377950" indent="-927100">
              <a:buNone/>
            </a:pPr>
            <a:r>
              <a:rPr lang="en-US" sz="2000" dirty="0" smtClean="0"/>
              <a:t>110 2_	National </a:t>
            </a:r>
            <a:r>
              <a:rPr lang="en-US" sz="2000" dirty="0"/>
              <a:t>Archives of India. </a:t>
            </a:r>
            <a:r>
              <a:rPr lang="en-US" sz="2000" dirty="0" smtClean="0"/>
              <a:t>$t </a:t>
            </a:r>
            <a:r>
              <a:rPr lang="en-US" sz="2000" dirty="0" err="1"/>
              <a:t>Gilgit</a:t>
            </a:r>
            <a:r>
              <a:rPr lang="en-US" sz="2000" dirty="0"/>
              <a:t> manuscripts in the National Archives of India facsimile edition</a:t>
            </a:r>
          </a:p>
          <a:p>
            <a:pPr marL="688975" indent="-688975">
              <a:buNone/>
            </a:pPr>
            <a:r>
              <a:rPr lang="en-US" sz="2000" i="1" dirty="0" smtClean="0"/>
              <a:t>Type b</a:t>
            </a:r>
          </a:p>
          <a:p>
            <a:pPr marL="1377950" indent="-927100">
              <a:buNone/>
            </a:pPr>
            <a:r>
              <a:rPr lang="en-US" sz="2000" dirty="0" smtClean="0"/>
              <a:t>110 2_	United </a:t>
            </a:r>
            <a:r>
              <a:rPr lang="en-US" sz="2000" dirty="0"/>
              <a:t>States Commission on International Religious Freedom. </a:t>
            </a:r>
            <a:r>
              <a:rPr lang="en-US" sz="2000" dirty="0" smtClean="0"/>
              <a:t>$t </a:t>
            </a:r>
            <a:r>
              <a:rPr lang="en-US" sz="2000" dirty="0"/>
              <a:t>Policy </a:t>
            </a:r>
            <a:r>
              <a:rPr lang="en-US" sz="2000" dirty="0" smtClean="0"/>
              <a:t>brief</a:t>
            </a:r>
          </a:p>
          <a:p>
            <a:pPr marL="1377950" indent="-927100">
              <a:buNone/>
            </a:pPr>
            <a:r>
              <a:rPr lang="en-US" sz="2000" dirty="0" smtClean="0"/>
              <a:t>110 2_	Waikato </a:t>
            </a:r>
            <a:r>
              <a:rPr lang="en-US" sz="2000" dirty="0"/>
              <a:t>(N.Z.). </a:t>
            </a:r>
            <a:r>
              <a:rPr lang="en-US" sz="2000" dirty="0" smtClean="0"/>
              <a:t>$b </a:t>
            </a:r>
            <a:r>
              <a:rPr lang="en-US" sz="2000" dirty="0"/>
              <a:t>Environment Waikato. </a:t>
            </a:r>
            <a:r>
              <a:rPr lang="en-US" sz="2000" dirty="0" smtClean="0"/>
              <a:t>$t </a:t>
            </a:r>
            <a:r>
              <a:rPr lang="en-US" sz="2000" dirty="0"/>
              <a:t>Environment Waikato policy </a:t>
            </a:r>
            <a:r>
              <a:rPr lang="en-US" sz="2000" dirty="0" smtClean="0"/>
              <a:t>series</a:t>
            </a:r>
            <a:endParaRPr lang="en-US" sz="2000" dirty="0"/>
          </a:p>
          <a:p>
            <a:pPr marL="688975" indent="-688975">
              <a:buNone/>
            </a:pPr>
            <a:r>
              <a:rPr lang="en-US" sz="2000" i="1" dirty="0" smtClean="0"/>
              <a:t>Type c</a:t>
            </a:r>
          </a:p>
          <a:p>
            <a:pPr marL="1377950" indent="-927100">
              <a:buNone/>
            </a:pPr>
            <a:r>
              <a:rPr lang="en-US" sz="2000" dirty="0" smtClean="0"/>
              <a:t>110 2_ 	United </a:t>
            </a:r>
            <a:r>
              <a:rPr lang="en-US" sz="2000" dirty="0"/>
              <a:t>States. </a:t>
            </a:r>
            <a:r>
              <a:rPr lang="en-US" sz="2000" dirty="0" smtClean="0"/>
              <a:t>$b </a:t>
            </a:r>
            <a:r>
              <a:rPr lang="en-US" sz="2000" dirty="0"/>
              <a:t>Congress. </a:t>
            </a:r>
            <a:r>
              <a:rPr lang="en-US" sz="2000" dirty="0" smtClean="0"/>
              <a:t>$b </a:t>
            </a:r>
            <a:r>
              <a:rPr lang="en-US" sz="2000" dirty="0"/>
              <a:t>Senate. </a:t>
            </a:r>
            <a:r>
              <a:rPr lang="en-US" sz="2000" dirty="0" smtClean="0"/>
              <a:t>$t </a:t>
            </a:r>
            <a:r>
              <a:rPr lang="en-US" sz="2000" dirty="0"/>
              <a:t>S. </a:t>
            </a:r>
            <a:r>
              <a:rPr lang="en-US" sz="2000" dirty="0" err="1"/>
              <a:t>hrg</a:t>
            </a:r>
            <a:r>
              <a:rPr lang="en-US" sz="2000" dirty="0"/>
              <a:t>.</a:t>
            </a:r>
          </a:p>
          <a:p>
            <a:pPr marL="688975" indent="-688975">
              <a:buNone/>
            </a:pPr>
            <a:endParaRPr lang="en-US" sz="2400" dirty="0"/>
          </a:p>
        </p:txBody>
      </p:sp>
      <p:sp>
        <p:nvSpPr>
          <p:cNvPr id="2" name="Footer Placeholder 1"/>
          <p:cNvSpPr>
            <a:spLocks noGrp="1"/>
          </p:cNvSpPr>
          <p:nvPr>
            <p:ph type="ftr" sz="quarter" idx="11"/>
          </p:nvPr>
        </p:nvSpPr>
        <p:spPr/>
        <p:txBody>
          <a:bodyPr/>
          <a:lstStyle/>
          <a:p>
            <a:pPr>
              <a:defRPr/>
            </a:pPr>
            <a:r>
              <a:rPr lang="en-US"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221</a:t>
            </a:fld>
            <a:endParaRPr lang="en-US"/>
          </a:p>
        </p:txBody>
      </p:sp>
    </p:spTree>
    <p:extLst>
      <p:ext uri="{BB962C8B-B14F-4D97-AF65-F5344CB8AC3E}">
        <p14:creationId xmlns:p14="http://schemas.microsoft.com/office/powerpoint/2010/main" val="224382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19.2.1.1.1 Series Examples</a:t>
            </a:r>
            <a:endParaRPr lang="en-US" dirty="0"/>
          </a:p>
        </p:txBody>
      </p:sp>
      <p:sp>
        <p:nvSpPr>
          <p:cNvPr id="5" name="Content Placeholder 4"/>
          <p:cNvSpPr>
            <a:spLocks noGrp="1"/>
          </p:cNvSpPr>
          <p:nvPr>
            <p:ph idx="1"/>
          </p:nvPr>
        </p:nvSpPr>
        <p:spPr/>
        <p:txBody>
          <a:bodyPr/>
          <a:lstStyle/>
          <a:p>
            <a:pPr marL="688975" indent="-688975">
              <a:buNone/>
            </a:pPr>
            <a:r>
              <a:rPr lang="en-US" sz="2000" i="1" dirty="0" smtClean="0"/>
              <a:t>Type d</a:t>
            </a:r>
          </a:p>
          <a:p>
            <a:pPr marL="1377950" indent="-927100">
              <a:buNone/>
            </a:pPr>
            <a:r>
              <a:rPr lang="en-US" sz="2000" dirty="0" smtClean="0"/>
              <a:t>110 2_	International </a:t>
            </a:r>
            <a:r>
              <a:rPr lang="en-US" sz="2000" dirty="0"/>
              <a:t>Union of Prehistoric and Protohistoric Sciences. </a:t>
            </a:r>
            <a:r>
              <a:rPr lang="en-US" sz="2000" dirty="0" smtClean="0"/>
              <a:t>$b </a:t>
            </a:r>
            <a:r>
              <a:rPr lang="en-US" sz="2000" dirty="0"/>
              <a:t>World Congress </a:t>
            </a:r>
            <a:r>
              <a:rPr lang="en-US" sz="2000" dirty="0" smtClean="0"/>
              <a:t>$n </a:t>
            </a:r>
            <a:r>
              <a:rPr lang="en-US" sz="2000" dirty="0"/>
              <a:t>(16th : </a:t>
            </a:r>
            <a:r>
              <a:rPr lang="en-US" sz="2000" dirty="0" smtClean="0"/>
              <a:t>$d </a:t>
            </a:r>
            <a:r>
              <a:rPr lang="en-US" sz="2000" dirty="0"/>
              <a:t>2011 : </a:t>
            </a:r>
            <a:r>
              <a:rPr lang="en-US" sz="2000" dirty="0" smtClean="0"/>
              <a:t>$c </a:t>
            </a:r>
            <a:r>
              <a:rPr lang="en-US" sz="2000" dirty="0" err="1"/>
              <a:t>Florianópolis</a:t>
            </a:r>
            <a:r>
              <a:rPr lang="en-US" sz="2000" dirty="0"/>
              <a:t>, Santa Catarina, Brazil). </a:t>
            </a:r>
            <a:r>
              <a:rPr lang="en-US" sz="2000" dirty="0" smtClean="0"/>
              <a:t>$t </a:t>
            </a:r>
            <a:r>
              <a:rPr lang="en-US" sz="2000" dirty="0"/>
              <a:t>Proceedings of the XVI World Congress (</a:t>
            </a:r>
            <a:r>
              <a:rPr lang="en-US" sz="2000" dirty="0" err="1"/>
              <a:t>Florianópolis</a:t>
            </a:r>
            <a:r>
              <a:rPr lang="en-US" sz="2000" dirty="0"/>
              <a:t>, 4-10 September 2011</a:t>
            </a:r>
            <a:r>
              <a:rPr lang="en-US" sz="2000" dirty="0" smtClean="0"/>
              <a:t>)</a:t>
            </a:r>
          </a:p>
          <a:p>
            <a:pPr marL="688975" indent="-688975">
              <a:buNone/>
            </a:pPr>
            <a:r>
              <a:rPr lang="en-US" sz="2000" i="1" dirty="0" smtClean="0"/>
              <a:t>Type f</a:t>
            </a:r>
            <a:endParaRPr lang="en-US" sz="2000" dirty="0" smtClean="0"/>
          </a:p>
          <a:p>
            <a:pPr marL="1377950" indent="-927100">
              <a:buNone/>
            </a:pPr>
            <a:r>
              <a:rPr lang="en-US" sz="2000" dirty="0" smtClean="0"/>
              <a:t>110 1_	Canada</a:t>
            </a:r>
            <a:r>
              <a:rPr lang="en-US" sz="2000" dirty="0"/>
              <a:t>. </a:t>
            </a:r>
            <a:r>
              <a:rPr lang="en-US" sz="2000" dirty="0" smtClean="0"/>
              <a:t>$b </a:t>
            </a:r>
            <a:r>
              <a:rPr lang="en-US" sz="2000" dirty="0"/>
              <a:t>Lands Directorate. </a:t>
            </a:r>
            <a:r>
              <a:rPr lang="en-US" sz="2000" dirty="0" smtClean="0"/>
              <a:t>$t </a:t>
            </a:r>
            <a:r>
              <a:rPr lang="en-US" sz="2000" dirty="0"/>
              <a:t>Environmental map </a:t>
            </a:r>
            <a:r>
              <a:rPr lang="en-US" sz="2000" dirty="0" smtClean="0"/>
              <a:t>series</a:t>
            </a:r>
          </a:p>
          <a:p>
            <a:pPr marL="1377950" indent="-927100">
              <a:buNone/>
            </a:pPr>
            <a:r>
              <a:rPr lang="en-US" sz="2000" dirty="0"/>
              <a:t>110 </a:t>
            </a:r>
            <a:r>
              <a:rPr lang="en-US" sz="2000" dirty="0" smtClean="0"/>
              <a:t>1_</a:t>
            </a:r>
            <a:r>
              <a:rPr lang="en-US" sz="2000" dirty="0"/>
              <a:t>	Great Britain. </a:t>
            </a:r>
            <a:r>
              <a:rPr lang="en-US" sz="2000" dirty="0" smtClean="0"/>
              <a:t>$b </a:t>
            </a:r>
            <a:r>
              <a:rPr lang="en-US" sz="2000" dirty="0"/>
              <a:t>Ordnance Survey. </a:t>
            </a:r>
            <a:r>
              <a:rPr lang="en-US" sz="2000" dirty="0" smtClean="0"/>
              <a:t>$t </a:t>
            </a:r>
            <a:r>
              <a:rPr lang="en-US" sz="2000" dirty="0"/>
              <a:t>Ordnance Survey wall map series</a:t>
            </a:r>
          </a:p>
          <a:p>
            <a:pPr marL="688975" indent="-688975">
              <a:buNone/>
            </a:pPr>
            <a:r>
              <a:rPr lang="en-US" sz="2000" i="1" dirty="0" smtClean="0"/>
              <a:t>Type g</a:t>
            </a:r>
            <a:endParaRPr lang="en-US" sz="2000" dirty="0" smtClean="0"/>
          </a:p>
          <a:p>
            <a:pPr marL="1377950" indent="-927100">
              <a:buNone/>
            </a:pPr>
            <a:r>
              <a:rPr lang="en-US" sz="2000" dirty="0" smtClean="0"/>
              <a:t>110 1_</a:t>
            </a:r>
            <a:r>
              <a:rPr lang="en-US" sz="2000" dirty="0"/>
              <a:t>	New Zealand. </a:t>
            </a:r>
            <a:r>
              <a:rPr lang="en-US" sz="2000" dirty="0" smtClean="0"/>
              <a:t>$b </a:t>
            </a:r>
            <a:r>
              <a:rPr lang="en-US" sz="2000" dirty="0"/>
              <a:t>Department of Building and Housing. </a:t>
            </a:r>
            <a:r>
              <a:rPr lang="en-US" sz="2000" dirty="0" smtClean="0"/>
              <a:t>$t </a:t>
            </a:r>
            <a:r>
              <a:rPr lang="en-US" sz="2000" dirty="0"/>
              <a:t>Determination</a:t>
            </a:r>
          </a:p>
          <a:p>
            <a:pPr marL="688975" indent="-688975">
              <a:buNone/>
            </a:pPr>
            <a:endParaRPr lang="en-US" sz="2400" dirty="0"/>
          </a:p>
        </p:txBody>
      </p:sp>
      <p:sp>
        <p:nvSpPr>
          <p:cNvPr id="2" name="Footer Placeholder 1"/>
          <p:cNvSpPr>
            <a:spLocks noGrp="1"/>
          </p:cNvSpPr>
          <p:nvPr>
            <p:ph type="ftr" sz="quarter" idx="11"/>
          </p:nvPr>
        </p:nvSpPr>
        <p:spPr/>
        <p:txBody>
          <a:bodyPr/>
          <a:lstStyle/>
          <a:p>
            <a:pPr>
              <a:defRPr/>
            </a:pPr>
            <a:r>
              <a:rPr lang="en-US" smtClean="0"/>
              <a:t>Module 6a. Series</a:t>
            </a:r>
            <a:endParaRPr lang="en-US" dirty="0"/>
          </a:p>
        </p:txBody>
      </p:sp>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222</a:t>
            </a:fld>
            <a:endParaRPr lang="en-US"/>
          </a:p>
        </p:txBody>
      </p:sp>
    </p:spTree>
    <p:extLst>
      <p:ext uri="{BB962C8B-B14F-4D97-AF65-F5344CB8AC3E}">
        <p14:creationId xmlns:p14="http://schemas.microsoft.com/office/powerpoint/2010/main" val="298887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Constructing the Authorized Access Point for a Work (RDA 6.27.1)</a:t>
            </a:r>
            <a:endParaRPr lang="en-US"/>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Collaborative works exception (RDA 6.27.1.3)</a:t>
            </a:r>
          </a:p>
          <a:p>
            <a:pPr lvl="1" eaLnBrk="1" fontAlgn="auto" hangingPunct="1">
              <a:spcAft>
                <a:spcPts val="0"/>
              </a:spcAft>
              <a:buFont typeface="Arial" pitchFamily="34" charset="0"/>
              <a:buChar char="–"/>
              <a:defRPr/>
            </a:pPr>
            <a:r>
              <a:rPr lang="en-US" sz="2400" dirty="0" smtClean="0"/>
              <a:t>Moving image works</a:t>
            </a:r>
          </a:p>
          <a:p>
            <a:pPr marL="914400" lvl="2" indent="0" eaLnBrk="1" fontAlgn="auto" hangingPunct="1">
              <a:spcAft>
                <a:spcPts val="0"/>
              </a:spcAft>
              <a:buFont typeface="Arial" pitchFamily="34" charset="0"/>
              <a:buNone/>
              <a:defRPr/>
            </a:pPr>
            <a:r>
              <a:rPr lang="en-US" dirty="0" smtClean="0"/>
              <a:t>The access point is created by recording the preferred title alone (does not begin with access point for a creator)</a:t>
            </a:r>
          </a:p>
          <a:p>
            <a:pPr marL="914400" lvl="2" indent="0" eaLnBrk="1" fontAlgn="auto" hangingPunct="1">
              <a:spcAft>
                <a:spcPts val="0"/>
              </a:spcAft>
              <a:buFont typeface="Arial" pitchFamily="34" charset="0"/>
              <a:buNone/>
              <a:defRPr/>
            </a:pPr>
            <a:endParaRPr lang="en-US" dirty="0"/>
          </a:p>
          <a:p>
            <a:pPr marL="914400" lvl="2" indent="0" eaLnBrk="1" fontAlgn="auto" hangingPunct="1">
              <a:spcAft>
                <a:spcPts val="0"/>
              </a:spcAft>
              <a:buFont typeface="Arial" pitchFamily="34" charset="0"/>
              <a:buNone/>
              <a:defRPr/>
            </a:pPr>
            <a:r>
              <a:rPr lang="en-US" dirty="0" smtClean="0"/>
              <a:t>Series can be issued as moving image works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D9C3AA1-7889-42CA-8014-5A6343585674}" type="slidenum">
              <a:rPr lang="en-US"/>
              <a:pPr>
                <a:defRPr/>
              </a:pPr>
              <a:t>223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Constructing the Authorized Access Point for a Work (RDA 6.27.1)</a:t>
            </a:r>
            <a:endParaRPr lang="en-US"/>
          </a:p>
        </p:txBody>
      </p:sp>
      <p:sp>
        <p:nvSpPr>
          <p:cNvPr id="274434" name="Content Placeholder 2"/>
          <p:cNvSpPr>
            <a:spLocks noGrp="1"/>
          </p:cNvSpPr>
          <p:nvPr>
            <p:ph idx="1"/>
          </p:nvPr>
        </p:nvSpPr>
        <p:spPr/>
        <p:txBody>
          <a:bodyPr/>
          <a:lstStyle/>
          <a:p>
            <a:pPr marL="463550" indent="-463550" eaLnBrk="1" hangingPunct="1"/>
            <a:r>
              <a:rPr lang="en-US" sz="2000" dirty="0" smtClean="0"/>
              <a:t>Compilations of works by different persons, families, or corporate bodies (RDA 6.27.1.4)</a:t>
            </a:r>
          </a:p>
          <a:p>
            <a:pPr lvl="1" eaLnBrk="1" hangingPunct="1"/>
            <a:r>
              <a:rPr lang="en-US" sz="1800" dirty="0" smtClean="0"/>
              <a:t>The access point is created by recording the preferred title alone (does not begin with access point for a creator)</a:t>
            </a:r>
          </a:p>
          <a:p>
            <a:pPr lvl="1" eaLnBrk="1" hangingPunct="1"/>
            <a:r>
              <a:rPr lang="en-US" sz="1800" dirty="0" smtClean="0"/>
              <a:t>The preferred title is the collective title for the compilation (an aggregate work) </a:t>
            </a:r>
          </a:p>
          <a:p>
            <a:pPr lvl="1" eaLnBrk="1" hangingPunct="1"/>
            <a:r>
              <a:rPr lang="en-US" sz="1800" dirty="0" smtClean="0"/>
              <a:t>If there is no collective title, separate access points are constructed for the individual works in the compilation</a:t>
            </a:r>
          </a:p>
          <a:p>
            <a:pPr marL="463550" indent="-463550" eaLnBrk="1" hangingPunct="1"/>
            <a:r>
              <a:rPr lang="en-US" sz="2000" dirty="0" smtClean="0"/>
              <a:t>Most series are compilations. Series </a:t>
            </a:r>
            <a:r>
              <a:rPr lang="en-US" sz="2000" dirty="0"/>
              <a:t>that are </a:t>
            </a:r>
            <a:r>
              <a:rPr lang="en-US" sz="2000" dirty="0" smtClean="0"/>
              <a:t>compilations may </a:t>
            </a:r>
            <a:r>
              <a:rPr lang="en-US" sz="2000" dirty="0"/>
              <a:t>be monographic series or multipart monographs</a:t>
            </a:r>
            <a:endParaRPr lang="en-US" sz="2800" dirty="0"/>
          </a:p>
          <a:p>
            <a:pPr marL="463550" indent="-463550" eaLnBrk="1" fontAlgn="auto" hangingPunct="1">
              <a:spcAft>
                <a:spcPts val="0"/>
              </a:spcAft>
              <a:buFont typeface="Arial" pitchFamily="34" charset="0"/>
              <a:buChar char="•"/>
              <a:defRPr/>
            </a:pPr>
            <a:r>
              <a:rPr lang="en-US" sz="2000" dirty="0"/>
              <a:t>Use MARC </a:t>
            </a:r>
            <a:r>
              <a:rPr lang="en-US" sz="2000" dirty="0" smtClean="0"/>
              <a:t>130 </a:t>
            </a:r>
            <a:r>
              <a:rPr lang="en-US" sz="2000" dirty="0"/>
              <a:t>field. </a:t>
            </a:r>
          </a:p>
          <a:p>
            <a:pPr marL="914400" lvl="1" indent="-457200" eaLnBrk="1" fontAlgn="auto" hangingPunct="1">
              <a:spcAft>
                <a:spcPts val="0"/>
              </a:spcAft>
              <a:buFont typeface="Arial" pitchFamily="34" charset="0"/>
              <a:buChar char="–"/>
              <a:defRPr/>
            </a:pPr>
            <a:r>
              <a:rPr lang="en-US" sz="1800" dirty="0" smtClean="0"/>
              <a:t>Preferred </a:t>
            </a:r>
            <a:r>
              <a:rPr lang="en-US" sz="1800" dirty="0"/>
              <a:t>title of work in subfield </a:t>
            </a:r>
            <a:r>
              <a:rPr lang="en-US" sz="1800" dirty="0" smtClean="0"/>
              <a:t>$a, </a:t>
            </a:r>
            <a:r>
              <a:rPr lang="en-US" sz="1800" dirty="0"/>
              <a:t>$n, $p, $k</a:t>
            </a:r>
            <a:endParaRPr lang="en-US" sz="2000" dirty="0"/>
          </a:p>
          <a:p>
            <a:pPr lvl="1" eaLnBrk="1" hangingPunct="1"/>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8A5436D-6AF6-48AD-B56D-5C56D2C313EB}" type="slidenum">
              <a:rPr lang="en-US"/>
              <a:pPr>
                <a:defRPr/>
              </a:pPr>
              <a:t>224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Part of a Work (Subseries)</a:t>
            </a:r>
            <a:endParaRPr lang="en-US" dirty="0"/>
          </a:p>
        </p:txBody>
      </p:sp>
      <p:sp>
        <p:nvSpPr>
          <p:cNvPr id="278530" name="Content Placeholder 2"/>
          <p:cNvSpPr>
            <a:spLocks noGrp="1"/>
          </p:cNvSpPr>
          <p:nvPr>
            <p:ph idx="1"/>
          </p:nvPr>
        </p:nvSpPr>
        <p:spPr/>
        <p:txBody>
          <a:bodyPr/>
          <a:lstStyle/>
          <a:p>
            <a:pPr eaLnBrk="1" hangingPunct="1"/>
            <a:r>
              <a:rPr lang="en-US" dirty="0" smtClean="0"/>
              <a:t>For monographic series, follow the exception for serials at 6.27.2.2</a:t>
            </a:r>
          </a:p>
          <a:p>
            <a:pPr lvl="1" eaLnBrk="1" hangingPunct="1"/>
            <a:r>
              <a:rPr lang="en-US" dirty="0" smtClean="0"/>
              <a:t>Begin with the authorized access point for the main series</a:t>
            </a:r>
          </a:p>
          <a:p>
            <a:pPr lvl="1" eaLnBrk="1" hangingPunct="1"/>
            <a:r>
              <a:rPr lang="en-US" dirty="0" smtClean="0"/>
              <a:t>Add the preferred title for the part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C88427E-1624-4F2E-9410-B3A025A9D0BC}" type="slidenum">
              <a:rPr lang="en-US"/>
              <a:pPr>
                <a:defRPr/>
              </a:pPr>
              <a:t>225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1"/>
            <a:ext cx="5364053" cy="4190999"/>
          </a:xfrm>
        </p:spPr>
        <p:txBody>
          <a:bodyPr rtlCol="0">
            <a:normAutofit/>
          </a:bodyPr>
          <a:lstStyle/>
          <a:p>
            <a:pPr marL="914400" lvl="2" indent="-914400" eaLnBrk="1" fontAlgn="auto" hangingPunct="1">
              <a:spcAft>
                <a:spcPts val="0"/>
              </a:spcAft>
              <a:buFont typeface="Arial" pitchFamily="34" charset="0"/>
              <a:buNone/>
              <a:defRPr/>
            </a:pPr>
            <a:endParaRPr lang="en-US" dirty="0" smtClean="0">
              <a:solidFill>
                <a:srgbClr val="0070C0"/>
              </a:solidFill>
            </a:endParaRPr>
          </a:p>
          <a:p>
            <a:pPr marL="914400" lvl="2" indent="-914400" eaLnBrk="1" fontAlgn="auto" hangingPunct="1">
              <a:spcAft>
                <a:spcPts val="0"/>
              </a:spcAft>
              <a:buFont typeface="Arial" pitchFamily="34" charset="0"/>
              <a:buNone/>
              <a:defRPr/>
            </a:pPr>
            <a:r>
              <a:rPr lang="en-US" dirty="0" smtClean="0">
                <a:solidFill>
                  <a:srgbClr val="0070C0"/>
                </a:solidFill>
              </a:rPr>
              <a:t>130 _0	Let’s-read-and-find-out science. $n Stage 2</a:t>
            </a:r>
            <a:endParaRPr lang="en-US" dirty="0">
              <a:solidFill>
                <a:srgbClr val="0070C0"/>
              </a:solidFill>
            </a:endParaRPr>
          </a:p>
          <a:p>
            <a:pPr marL="914400" indent="-914400" eaLnBrk="1" fontAlgn="auto" hangingPunct="1">
              <a:spcAft>
                <a:spcPts val="0"/>
              </a:spcAft>
              <a:buNone/>
              <a:defRPr/>
            </a:pPr>
            <a:endParaRPr lang="en-US" dirty="0" smtClean="0"/>
          </a:p>
          <a:p>
            <a:pPr marL="914400" indent="-914400" eaLnBrk="1" fontAlgn="auto" hangingPunct="1">
              <a:spcAft>
                <a:spcPts val="0"/>
              </a:spcAft>
              <a:buNone/>
              <a:defRPr/>
            </a:pPr>
            <a:endParaRPr lang="en-US" dirty="0"/>
          </a:p>
          <a:p>
            <a:pPr marL="914400" lvl="2" indent="-914400" eaLnBrk="1" fontAlgn="auto" hangingPunct="1">
              <a:spcAft>
                <a:spcPts val="0"/>
              </a:spcAft>
              <a:buNone/>
              <a:defRPr/>
            </a:pPr>
            <a:r>
              <a:rPr lang="en-US" dirty="0">
                <a:solidFill>
                  <a:srgbClr val="0070C0"/>
                </a:solidFill>
              </a:rPr>
              <a:t>130 _0	Garland reference library of the </a:t>
            </a:r>
            <a:r>
              <a:rPr lang="en-US" dirty="0" smtClean="0">
                <a:solidFill>
                  <a:srgbClr val="0070C0"/>
                </a:solidFill>
              </a:rPr>
              <a:t>humanities. $p Children’s literature and culture</a:t>
            </a:r>
            <a:endParaRPr lang="en-US" dirty="0">
              <a:solidFill>
                <a:srgbClr val="0070C0"/>
              </a:solidFill>
            </a:endParaRPr>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226</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mj-lt"/>
              </a:rPr>
              <a:t>Constructing the Authorized Access Point for Part of a Work (Subseries)</a:t>
            </a:r>
          </a:p>
        </p:txBody>
      </p:sp>
      <p:pic>
        <p:nvPicPr>
          <p:cNvPr id="8" name="Picture 7"/>
          <p:cNvPicPr>
            <a:picLocks noChangeAspect="1"/>
          </p:cNvPicPr>
          <p:nvPr/>
        </p:nvPicPr>
        <p:blipFill>
          <a:blip r:embed="rId3"/>
          <a:stretch>
            <a:fillRect/>
          </a:stretch>
        </p:blipFill>
        <p:spPr>
          <a:xfrm>
            <a:off x="5803995" y="1550898"/>
            <a:ext cx="2569149" cy="2106702"/>
          </a:xfrm>
          <a:prstGeom prst="rect">
            <a:avLst/>
          </a:prstGeom>
          <a:ln>
            <a:solidFill>
              <a:schemeClr val="tx1"/>
            </a:solidFill>
          </a:ln>
        </p:spPr>
      </p:pic>
      <p:sp>
        <p:nvSpPr>
          <p:cNvPr id="9" name="Oval 8"/>
          <p:cNvSpPr/>
          <p:nvPr/>
        </p:nvSpPr>
        <p:spPr>
          <a:xfrm>
            <a:off x="5715000" y="1524000"/>
            <a:ext cx="525236" cy="549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6240236" y="3498023"/>
            <a:ext cx="1921566" cy="304800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4495800" y="5641278"/>
            <a:ext cx="2347951" cy="607122"/>
          </a:xfrm>
          <a:prstGeom prst="rect">
            <a:avLst/>
          </a:prstGeom>
          <a:ln>
            <a:solidFill>
              <a:schemeClr val="tx1"/>
            </a:solidFill>
          </a:ln>
        </p:spPr>
      </p:pic>
      <p:sp>
        <p:nvSpPr>
          <p:cNvPr id="12" name="Oval 11"/>
          <p:cNvSpPr/>
          <p:nvPr/>
        </p:nvSpPr>
        <p:spPr>
          <a:xfrm>
            <a:off x="4288159" y="5562600"/>
            <a:ext cx="2188841" cy="36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669735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227</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mj-lt"/>
              </a:rPr>
              <a:t>Constructing the Authorized Access Point for Part of a Work (Subseries)</a:t>
            </a:r>
          </a:p>
        </p:txBody>
      </p:sp>
      <p:sp>
        <p:nvSpPr>
          <p:cNvPr id="2" name="Content Placeholder 1"/>
          <p:cNvSpPr>
            <a:spLocks noGrp="1"/>
          </p:cNvSpPr>
          <p:nvPr>
            <p:ph idx="1"/>
          </p:nvPr>
        </p:nvSpPr>
        <p:spPr>
          <a:xfrm>
            <a:off x="457200" y="1600201"/>
            <a:ext cx="4953000" cy="4191000"/>
          </a:xfrm>
        </p:spPr>
        <p:txBody>
          <a:bodyPr/>
          <a:lstStyle/>
          <a:p>
            <a:r>
              <a:rPr lang="en-US" sz="2400" dirty="0" smtClean="0"/>
              <a:t>Reminder: if the part is identified both by a designation and a title, both are included in the preferred title (RDA 6.2.2.9 exception)</a:t>
            </a:r>
          </a:p>
          <a:p>
            <a:pPr marL="0" indent="0">
              <a:buNone/>
            </a:pPr>
            <a:endParaRPr lang="en-US" sz="2400" dirty="0" smtClean="0"/>
          </a:p>
          <a:p>
            <a:pPr marL="0" indent="0">
              <a:buNone/>
            </a:pPr>
            <a:r>
              <a:rPr lang="en-US" sz="2000" dirty="0" smtClean="0"/>
              <a:t>Preferred title</a:t>
            </a:r>
            <a:endParaRPr lang="en-US" sz="2000" dirty="0"/>
          </a:p>
          <a:p>
            <a:pPr marL="1377950" lvl="2" indent="-914400" eaLnBrk="1" hangingPunct="1">
              <a:buNone/>
            </a:pPr>
            <a:r>
              <a:rPr lang="en-US" sz="2000" dirty="0">
                <a:solidFill>
                  <a:srgbClr val="0070C0"/>
                </a:solidFill>
              </a:rPr>
              <a:t>… $n Series </a:t>
            </a:r>
            <a:r>
              <a:rPr lang="en-US" sz="2000" dirty="0" smtClean="0">
                <a:solidFill>
                  <a:srgbClr val="0070C0"/>
                </a:solidFill>
              </a:rPr>
              <a:t>A, </a:t>
            </a:r>
            <a:r>
              <a:rPr lang="en-US" sz="2000" dirty="0">
                <a:solidFill>
                  <a:srgbClr val="0070C0"/>
                </a:solidFill>
              </a:rPr>
              <a:t>$p </a:t>
            </a:r>
            <a:r>
              <a:rPr lang="en-US" sz="2000" dirty="0" smtClean="0">
                <a:solidFill>
                  <a:srgbClr val="0070C0"/>
                </a:solidFill>
              </a:rPr>
              <a:t>Life sciences</a:t>
            </a:r>
            <a:endParaRPr lang="en-US" sz="2000" i="1" dirty="0"/>
          </a:p>
          <a:p>
            <a:pPr marL="857250" lvl="2" indent="0" eaLnBrk="1" hangingPunct="1">
              <a:buNone/>
            </a:pPr>
            <a:endParaRPr lang="en-US" sz="2000" i="1" dirty="0"/>
          </a:p>
          <a:p>
            <a:pPr marL="1084263" lvl="3" indent="-1084263" eaLnBrk="1" hangingPunct="1">
              <a:buNone/>
            </a:pPr>
            <a:r>
              <a:rPr lang="en-US" dirty="0" smtClean="0"/>
              <a:t>Authorized access point</a:t>
            </a:r>
            <a:endParaRPr lang="en-US" dirty="0">
              <a:solidFill>
                <a:srgbClr val="0070C0"/>
              </a:solidFill>
            </a:endParaRPr>
          </a:p>
          <a:p>
            <a:pPr marL="1377950" lvl="3" indent="-914400" eaLnBrk="1" hangingPunct="1">
              <a:buNone/>
            </a:pPr>
            <a:r>
              <a:rPr lang="en-US" dirty="0" smtClean="0">
                <a:solidFill>
                  <a:srgbClr val="0070C0"/>
                </a:solidFill>
              </a:rPr>
              <a:t>130 </a:t>
            </a:r>
            <a:r>
              <a:rPr lang="en-US" dirty="0">
                <a:solidFill>
                  <a:srgbClr val="0070C0"/>
                </a:solidFill>
              </a:rPr>
              <a:t>_</a:t>
            </a:r>
            <a:r>
              <a:rPr lang="en-US" dirty="0" smtClean="0">
                <a:solidFill>
                  <a:srgbClr val="0070C0"/>
                </a:solidFill>
              </a:rPr>
              <a:t>0	NATO science series. </a:t>
            </a:r>
            <a:r>
              <a:rPr lang="en-US" dirty="0">
                <a:solidFill>
                  <a:srgbClr val="0070C0"/>
                </a:solidFill>
              </a:rPr>
              <a:t>$n Series A, $p Life sciences</a:t>
            </a:r>
          </a:p>
          <a:p>
            <a:endParaRPr lang="en-US" dirty="0"/>
          </a:p>
        </p:txBody>
      </p:sp>
      <p:pic>
        <p:nvPicPr>
          <p:cNvPr id="4" name="Picture 3"/>
          <p:cNvPicPr>
            <a:picLocks noChangeAspect="1"/>
          </p:cNvPicPr>
          <p:nvPr/>
        </p:nvPicPr>
        <p:blipFill>
          <a:blip r:embed="rId3"/>
          <a:stretch>
            <a:fillRect/>
          </a:stretch>
        </p:blipFill>
        <p:spPr>
          <a:xfrm>
            <a:off x="5867400" y="1619250"/>
            <a:ext cx="2918345" cy="4705350"/>
          </a:xfrm>
          <a:prstGeom prst="rect">
            <a:avLst/>
          </a:prstGeom>
          <a:ln>
            <a:solidFill>
              <a:schemeClr val="tx1"/>
            </a:solidFill>
          </a:ln>
        </p:spPr>
      </p:pic>
      <p:sp>
        <p:nvSpPr>
          <p:cNvPr id="14" name="Oval 13"/>
          <p:cNvSpPr/>
          <p:nvPr/>
        </p:nvSpPr>
        <p:spPr>
          <a:xfrm>
            <a:off x="6172200" y="5791200"/>
            <a:ext cx="2188841"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51985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Additions </a:t>
            </a:r>
            <a:r>
              <a:rPr lang="en-US" smtClean="0"/>
              <a:t>to Authorized Access Points for Works</a:t>
            </a:r>
            <a:endParaRPr lang="en-US" dirty="0"/>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sz="3000" dirty="0">
                <a:solidFill>
                  <a:prstClr val="black"/>
                </a:solidFill>
              </a:rPr>
              <a:t>When to make additions </a:t>
            </a:r>
            <a:r>
              <a:rPr lang="en-US" sz="3000" dirty="0" smtClean="0">
                <a:solidFill>
                  <a:prstClr val="black"/>
                </a:solidFill>
              </a:rPr>
              <a:t>(RDA 6.27.1.9</a:t>
            </a:r>
            <a:r>
              <a:rPr lang="en-US" sz="3000" dirty="0">
                <a:solidFill>
                  <a:prstClr val="black"/>
                </a:solidFill>
              </a:rPr>
              <a:t>)</a:t>
            </a:r>
          </a:p>
          <a:p>
            <a:pPr lvl="1" eaLnBrk="1" fontAlgn="auto" hangingPunct="1">
              <a:spcAft>
                <a:spcPts val="0"/>
              </a:spcAft>
              <a:buFont typeface="Arial" pitchFamily="34" charset="0"/>
              <a:buChar char="–"/>
              <a:defRPr/>
            </a:pPr>
            <a:r>
              <a:rPr lang="en-US" sz="2600" dirty="0">
                <a:solidFill>
                  <a:prstClr val="black"/>
                </a:solidFill>
              </a:rPr>
              <a:t>If access point is the same or similar to the access point for a different work</a:t>
            </a:r>
          </a:p>
          <a:p>
            <a:pPr lvl="1" eaLnBrk="1" fontAlgn="auto" hangingPunct="1">
              <a:spcAft>
                <a:spcPts val="0"/>
              </a:spcAft>
              <a:buFont typeface="Arial" pitchFamily="34" charset="0"/>
              <a:buChar char="–"/>
              <a:defRPr/>
            </a:pPr>
            <a:r>
              <a:rPr lang="en-US" sz="2600" dirty="0">
                <a:solidFill>
                  <a:prstClr val="black"/>
                </a:solidFill>
              </a:rPr>
              <a:t>If </a:t>
            </a:r>
            <a:r>
              <a:rPr lang="en-US" sz="2600" dirty="0" smtClean="0">
                <a:solidFill>
                  <a:prstClr val="black"/>
                </a:solidFill>
              </a:rPr>
              <a:t>access </a:t>
            </a:r>
            <a:r>
              <a:rPr lang="en-US" sz="2600" dirty="0">
                <a:solidFill>
                  <a:prstClr val="black"/>
                </a:solidFill>
              </a:rPr>
              <a:t>point </a:t>
            </a:r>
            <a:r>
              <a:rPr lang="en-US" sz="2600" dirty="0" smtClean="0">
                <a:solidFill>
                  <a:prstClr val="black"/>
                </a:solidFill>
              </a:rPr>
              <a:t>is the same or similar to the access point that </a:t>
            </a:r>
            <a:r>
              <a:rPr lang="en-US" sz="2600" dirty="0">
                <a:solidFill>
                  <a:prstClr val="black"/>
                </a:solidFill>
              </a:rPr>
              <a:t>represents a person, family, corporate body, or place</a:t>
            </a:r>
          </a:p>
          <a:p>
            <a:pPr eaLnBrk="1" fontAlgn="auto" hangingPunct="1">
              <a:spcAft>
                <a:spcPts val="0"/>
              </a:spcAft>
              <a:buFont typeface="Arial" pitchFamily="34" charset="0"/>
              <a:buChar char="•"/>
              <a:defRPr/>
            </a:pPr>
            <a:r>
              <a:rPr lang="en-US" sz="3000" dirty="0">
                <a:solidFill>
                  <a:prstClr val="black"/>
                </a:solidFill>
              </a:rPr>
              <a:t> Looking for conflicts (LC/PCC PS)</a:t>
            </a:r>
          </a:p>
          <a:p>
            <a:pPr lvl="1" eaLnBrk="1" fontAlgn="auto" hangingPunct="1">
              <a:spcAft>
                <a:spcPts val="0"/>
              </a:spcAft>
              <a:buFont typeface="Arial" pitchFamily="34" charset="0"/>
              <a:buChar char="–"/>
              <a:defRPr/>
            </a:pPr>
            <a:r>
              <a:rPr lang="en-US" sz="2600" dirty="0">
                <a:solidFill>
                  <a:prstClr val="black"/>
                </a:solidFill>
              </a:rPr>
              <a:t>Where to look? The “catalog” (e.g. local catalog, LC, OCLC). This is required</a:t>
            </a:r>
            <a:r>
              <a:rPr lang="en-US" sz="2600" dirty="0" smtClean="0">
                <a:solidFill>
                  <a:prstClr val="black"/>
                </a:solidFill>
              </a:rPr>
              <a:t>.</a:t>
            </a:r>
          </a:p>
          <a:p>
            <a:pPr lvl="1" eaLnBrk="1" fontAlgn="auto" hangingPunct="1">
              <a:spcAft>
                <a:spcPts val="0"/>
              </a:spcAft>
              <a:buFont typeface="Arial" pitchFamily="34" charset="0"/>
              <a:buChar char="–"/>
              <a:defRPr/>
            </a:pPr>
            <a:r>
              <a:rPr lang="en-US" sz="2600" dirty="0" smtClean="0">
                <a:solidFill>
                  <a:prstClr val="black"/>
                </a:solidFill>
              </a:rPr>
              <a:t>Conflict exists if an identical access point for a different work appears in the bibliographic file, even if it hasn’t been established in the authority file.</a:t>
            </a:r>
            <a:endParaRPr lang="en-US" sz="2600" dirty="0">
              <a:solidFill>
                <a:prstClr val="black"/>
              </a:solidFill>
            </a:endParaRPr>
          </a:p>
          <a:p>
            <a:pPr lvl="1" eaLnBrk="1" fontAlgn="auto" hangingPunct="1">
              <a:spcAft>
                <a:spcPts val="0"/>
              </a:spcAft>
              <a:buFont typeface="Arial" pitchFamily="34" charset="0"/>
              <a:buChar char="–"/>
              <a:defRPr/>
            </a:pPr>
            <a:r>
              <a:rPr lang="en-US" sz="2600" dirty="0">
                <a:solidFill>
                  <a:prstClr val="black"/>
                </a:solidFill>
              </a:rPr>
              <a:t>Any resource the cataloger searches, whether in a catalog or not. This is optional</a:t>
            </a:r>
            <a:r>
              <a:rPr lang="en-US" sz="2600" dirty="0" smtClean="0">
                <a:solidFill>
                  <a:prstClr val="black"/>
                </a:solidFill>
              </a:rPr>
              <a:t>.</a:t>
            </a:r>
            <a:endParaRPr lang="en-US" sz="2600" dirty="0">
              <a:solidFill>
                <a:prstClr val="black"/>
              </a:solidFill>
            </a:endParaRPr>
          </a:p>
          <a:p>
            <a:pPr lvl="1" eaLnBrk="1" fontAlgn="auto" hangingPunct="1">
              <a:spcAft>
                <a:spcPts val="0"/>
              </a:spcAft>
              <a:buFont typeface="Arial" pitchFamily="34" charset="0"/>
              <a:buChar char="–"/>
              <a:defRPr/>
            </a:pPr>
            <a:r>
              <a:rPr lang="en-US" sz="2600" dirty="0">
                <a:solidFill>
                  <a:prstClr val="black"/>
                </a:solidFill>
              </a:rPr>
              <a:t>Do not predict conflicts</a:t>
            </a:r>
          </a:p>
          <a:p>
            <a:pPr marL="457200" lvl="1"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54635BB-7899-4DAE-B85F-EDDBFE9A75D0}" type="slidenum">
              <a:rPr lang="en-US"/>
              <a:pPr>
                <a:defRPr/>
              </a:pPr>
              <a:t>228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Content Placeholder 2"/>
          <p:cNvSpPr>
            <a:spLocks noGrp="1"/>
          </p:cNvSpPr>
          <p:nvPr>
            <p:ph idx="1"/>
          </p:nvPr>
        </p:nvSpPr>
        <p:spPr>
          <a:xfrm>
            <a:off x="457200" y="1600200"/>
            <a:ext cx="8382000" cy="4876800"/>
          </a:xfrm>
        </p:spPr>
        <p:txBody>
          <a:bodyPr/>
          <a:lstStyle/>
          <a:p>
            <a:pPr marL="914400" indent="-914400" eaLnBrk="1" hangingPunct="1">
              <a:buNone/>
            </a:pPr>
            <a:r>
              <a:rPr lang="en-US" sz="2400" dirty="0" smtClean="0"/>
              <a:t>100 </a:t>
            </a:r>
            <a:r>
              <a:rPr lang="en-US" sz="2400" dirty="0"/>
              <a:t>1_ </a:t>
            </a:r>
            <a:r>
              <a:rPr lang="en-US" sz="2400" dirty="0" smtClean="0"/>
              <a:t>Lund</a:t>
            </a:r>
            <a:r>
              <a:rPr lang="en-US" sz="2400" dirty="0"/>
              <a:t>, Gerald N</a:t>
            </a:r>
            <a:r>
              <a:rPr lang="en-US" sz="2400" dirty="0" smtClean="0"/>
              <a:t>. $t </a:t>
            </a:r>
            <a:r>
              <a:rPr lang="en-US" sz="2400" dirty="0"/>
              <a:t>Only the brave (Novel) </a:t>
            </a:r>
            <a:endParaRPr lang="en-US" sz="2400" dirty="0" smtClean="0"/>
          </a:p>
          <a:p>
            <a:pPr marL="914400" indent="-914400" eaLnBrk="1" hangingPunct="1">
              <a:buNone/>
            </a:pPr>
            <a:r>
              <a:rPr lang="en-US" sz="2400" dirty="0"/>
              <a:t>100 1_ </a:t>
            </a:r>
            <a:r>
              <a:rPr lang="en-US" sz="2400" dirty="0" smtClean="0"/>
              <a:t>Lund</a:t>
            </a:r>
            <a:r>
              <a:rPr lang="en-US" sz="2400" dirty="0"/>
              <a:t>, Gerald N. $t Only the brave </a:t>
            </a:r>
            <a:r>
              <a:rPr lang="en-US" sz="2400" dirty="0" smtClean="0"/>
              <a:t>(Series) </a:t>
            </a:r>
            <a:endParaRPr lang="en-US" sz="2400" dirty="0"/>
          </a:p>
          <a:p>
            <a:pPr marL="914400" indent="-914400" eaLnBrk="1" hangingPunct="1">
              <a:buFont typeface="Arial" charset="0"/>
              <a:buNone/>
            </a:pPr>
            <a:endParaRPr lang="en-US" sz="2400" dirty="0" smtClean="0"/>
          </a:p>
          <a:p>
            <a:pPr marL="914400" indent="-914400" eaLnBrk="1" hangingPunct="1">
              <a:buNone/>
            </a:pPr>
            <a:r>
              <a:rPr lang="en-US" sz="2400" dirty="0"/>
              <a:t>100 1_ </a:t>
            </a:r>
            <a:r>
              <a:rPr lang="en-US" sz="2400" dirty="0" smtClean="0"/>
              <a:t>Card</a:t>
            </a:r>
            <a:r>
              <a:rPr lang="en-US" sz="2400" dirty="0"/>
              <a:t>, Orson Scott. $t Pathfinder series </a:t>
            </a:r>
          </a:p>
          <a:p>
            <a:pPr marL="914400" indent="-914400" eaLnBrk="1" hangingPunct="1">
              <a:buNone/>
            </a:pPr>
            <a:r>
              <a:rPr lang="en-US" sz="2400" dirty="0"/>
              <a:t>100 1_ </a:t>
            </a:r>
            <a:r>
              <a:rPr lang="en-US" sz="2400" dirty="0" smtClean="0"/>
              <a:t>Card</a:t>
            </a:r>
            <a:r>
              <a:rPr lang="en-US" sz="2400" dirty="0"/>
              <a:t>, Orson Scott. $t Pathfinder (Novel) </a:t>
            </a:r>
          </a:p>
          <a:p>
            <a:pPr marL="914400" indent="-914400" eaLnBrk="1" hangingPunct="1">
              <a:buFont typeface="Arial" charset="0"/>
              <a:buNone/>
            </a:pPr>
            <a:endParaRPr lang="en-US" sz="2400" dirty="0" smtClean="0"/>
          </a:p>
          <a:p>
            <a:pPr marL="914400" indent="-914400" eaLnBrk="1" hangingPunct="1">
              <a:buFont typeface="Arial" charset="0"/>
              <a:buNone/>
            </a:pPr>
            <a:r>
              <a:rPr lang="en-US" sz="2400" dirty="0" smtClean="0"/>
              <a:t>130 _0 Under Capricorn (Motion picture)</a:t>
            </a:r>
          </a:p>
          <a:p>
            <a:pPr marL="914400" indent="-914400" eaLnBrk="1" hangingPunct="1">
              <a:buNone/>
            </a:pPr>
            <a:r>
              <a:rPr lang="en-US" sz="2400" dirty="0"/>
              <a:t>130 _0 </a:t>
            </a:r>
            <a:r>
              <a:rPr lang="en-US" sz="2400" dirty="0" smtClean="0"/>
              <a:t>Under Capricorn (Series)</a:t>
            </a:r>
          </a:p>
          <a:p>
            <a:pPr marL="914400" indent="-914400" eaLnBrk="1" hangingPunct="1">
              <a:buNone/>
            </a:pPr>
            <a:r>
              <a:rPr lang="en-US" sz="2400" dirty="0"/>
              <a:t>130 _0 </a:t>
            </a:r>
            <a:r>
              <a:rPr lang="en-US" sz="2400" dirty="0" smtClean="0"/>
              <a:t>Under Capricorn (Television program)</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96914F-A83F-4A4B-B388-4B64D57B3B97}" type="slidenum">
              <a:rPr lang="en-US"/>
              <a:pPr>
                <a:defRPr/>
              </a:pPr>
              <a:t>229</a:t>
            </a:fld>
            <a:endParaRPr lang="en-US"/>
          </a:p>
        </p:txBody>
      </p:sp>
      <p:sp>
        <p:nvSpPr>
          <p:cNvPr id="2867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3200">
                <a:latin typeface="Calibri" pitchFamily="34" charset="0"/>
              </a:rPr>
              <a:t>Access Point Same or Similar to Access Point for a Different 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Major change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23</a:t>
            </a:fld>
            <a:endParaRPr lang="en-US"/>
          </a:p>
        </p:txBody>
      </p:sp>
      <p:pic>
        <p:nvPicPr>
          <p:cNvPr id="8" name="Picture 7"/>
          <p:cNvPicPr>
            <a:picLocks noChangeAspect="1"/>
          </p:cNvPicPr>
          <p:nvPr/>
        </p:nvPicPr>
        <p:blipFill>
          <a:blip r:embed="rId3"/>
          <a:stretch>
            <a:fillRect/>
          </a:stretch>
        </p:blipFill>
        <p:spPr>
          <a:xfrm>
            <a:off x="609600" y="1266825"/>
            <a:ext cx="2885515" cy="4524375"/>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304800" y="3352800"/>
            <a:ext cx="1685925" cy="552450"/>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28575" y="4038600"/>
            <a:ext cx="3248025" cy="857250"/>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4908251" y="1266825"/>
            <a:ext cx="3397549" cy="4524375"/>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5162550" y="4495800"/>
            <a:ext cx="3752850" cy="381000"/>
          </a:xfrm>
          <a:prstGeom prst="rect">
            <a:avLst/>
          </a:prstGeom>
          <a:ln>
            <a:solidFill>
              <a:schemeClr val="tx1"/>
            </a:solidFill>
          </a:ln>
        </p:spPr>
      </p:pic>
      <p:sp>
        <p:nvSpPr>
          <p:cNvPr id="16" name="Oval 15"/>
          <p:cNvSpPr/>
          <p:nvPr/>
        </p:nvSpPr>
        <p:spPr>
          <a:xfrm>
            <a:off x="381000" y="32004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5162550" y="4343400"/>
            <a:ext cx="352425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3" name="Picture 22"/>
          <p:cNvPicPr>
            <a:picLocks noChangeAspect="1"/>
          </p:cNvPicPr>
          <p:nvPr/>
        </p:nvPicPr>
        <p:blipFill>
          <a:blip r:embed="rId8"/>
          <a:stretch>
            <a:fillRect/>
          </a:stretch>
        </p:blipFill>
        <p:spPr>
          <a:xfrm>
            <a:off x="7105650" y="3686175"/>
            <a:ext cx="1733550" cy="428625"/>
          </a:xfrm>
          <a:prstGeom prst="rect">
            <a:avLst/>
          </a:prstGeom>
          <a:ln>
            <a:solidFill>
              <a:schemeClr val="tx1"/>
            </a:solidFill>
          </a:ln>
        </p:spPr>
      </p:pic>
      <p:sp>
        <p:nvSpPr>
          <p:cNvPr id="17" name="Oval 16"/>
          <p:cNvSpPr/>
          <p:nvPr/>
        </p:nvSpPr>
        <p:spPr>
          <a:xfrm>
            <a:off x="7162800" y="35814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a:off x="3200400" y="3124200"/>
            <a:ext cx="2230637" cy="61138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dirty="0" smtClean="0">
                <a:ln w="0"/>
                <a:solidFill>
                  <a:schemeClr val="tx1"/>
                </a:solidFill>
                <a:effectLst>
                  <a:outerShdw blurRad="38100" dist="19050" dir="2700000" algn="tl" rotWithShape="0">
                    <a:schemeClr val="dk1">
                      <a:alpha val="40000"/>
                    </a:schemeClr>
                  </a:outerShdw>
                </a:effectLst>
              </a:rPr>
              <a:t>Series title change</a:t>
            </a:r>
            <a:endParaRPr lang="en-US" sz="1400" dirty="0"/>
          </a:p>
        </p:txBody>
      </p:sp>
    </p:spTree>
    <p:extLst>
      <p:ext uri="{BB962C8B-B14F-4D97-AF65-F5344CB8AC3E}">
        <p14:creationId xmlns:p14="http://schemas.microsoft.com/office/powerpoint/2010/main" val="275631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8001000" cy="4876800"/>
          </a:xfrm>
        </p:spPr>
        <p:txBody>
          <a:bodyPr rtlCol="0">
            <a:normAutofit lnSpcReduction="10000"/>
          </a:bodyPr>
          <a:lstStyle/>
          <a:p>
            <a:pPr marL="914400" indent="-914400" eaLnBrk="1" fontAlgn="auto" hangingPunct="1">
              <a:spcAft>
                <a:spcPts val="0"/>
              </a:spcAft>
              <a:buFont typeface="Arial" pitchFamily="34" charset="0"/>
              <a:buNone/>
              <a:defRPr/>
            </a:pPr>
            <a:r>
              <a:rPr lang="en-US" sz="2400" dirty="0"/>
              <a:t>130 _</a:t>
            </a:r>
            <a:r>
              <a:rPr lang="en-US" sz="2400" dirty="0" smtClean="0"/>
              <a:t>0	Christianity in late antiquity</a:t>
            </a:r>
          </a:p>
          <a:p>
            <a:pPr marL="914400" indent="-914400" eaLnBrk="1" fontAlgn="auto" hangingPunct="1">
              <a:spcAft>
                <a:spcPts val="0"/>
              </a:spcAft>
              <a:buFont typeface="Arial" pitchFamily="34" charset="0"/>
              <a:buNone/>
              <a:defRPr/>
            </a:pPr>
            <a:r>
              <a:rPr lang="en-US" sz="2400" dirty="0"/>
              <a:t>	</a:t>
            </a:r>
            <a:r>
              <a:rPr lang="en-US" sz="2400" dirty="0" smtClean="0"/>
              <a:t>[a collection (monograph) published in 2004]</a:t>
            </a:r>
          </a:p>
          <a:p>
            <a:pPr marL="914400" indent="-914400" eaLnBrk="1" fontAlgn="auto" hangingPunct="1">
              <a:spcAft>
                <a:spcPts val="0"/>
              </a:spcAft>
              <a:buFont typeface="Arial" pitchFamily="34" charset="0"/>
              <a:buNone/>
              <a:defRPr/>
            </a:pPr>
            <a:r>
              <a:rPr lang="en-US" sz="2400" dirty="0"/>
              <a:t>130 _</a:t>
            </a:r>
            <a:r>
              <a:rPr lang="en-US" sz="2400" dirty="0" smtClean="0"/>
              <a:t>0	Christianity in late antiquity (</a:t>
            </a:r>
            <a:r>
              <a:rPr lang="en-US" sz="2400" dirty="0"/>
              <a:t>North American Patristics Society</a:t>
            </a:r>
            <a:r>
              <a:rPr lang="en-US" sz="2400" dirty="0" smtClean="0"/>
              <a:t>)</a:t>
            </a:r>
          </a:p>
          <a:p>
            <a:pPr marL="914400" indent="-914400" eaLnBrk="1" fontAlgn="auto" hangingPunct="1">
              <a:spcAft>
                <a:spcPts val="0"/>
              </a:spcAft>
              <a:buFont typeface="Arial" pitchFamily="34" charset="0"/>
              <a:buNone/>
              <a:defRPr/>
            </a:pPr>
            <a:r>
              <a:rPr lang="en-US" sz="2400" dirty="0"/>
              <a:t>	</a:t>
            </a:r>
            <a:r>
              <a:rPr lang="en-US" sz="2400" dirty="0" smtClean="0"/>
              <a:t>[a series issued by the North American Patristics Society)</a:t>
            </a:r>
          </a:p>
          <a:p>
            <a:pPr marL="914400" indent="-914400" eaLnBrk="1" fontAlgn="auto" hangingPunct="1">
              <a:spcAft>
                <a:spcPts val="0"/>
              </a:spcAft>
              <a:buFont typeface="Arial" pitchFamily="34" charset="0"/>
              <a:buNone/>
              <a:defRPr/>
            </a:pPr>
            <a:endParaRPr lang="en-US" sz="2400" dirty="0"/>
          </a:p>
          <a:p>
            <a:pPr marL="914400" indent="-914400" eaLnBrk="1" fontAlgn="auto" hangingPunct="1">
              <a:spcAft>
                <a:spcPts val="0"/>
              </a:spcAft>
              <a:buFont typeface="Arial" pitchFamily="34" charset="0"/>
              <a:buNone/>
              <a:defRPr/>
            </a:pPr>
            <a:r>
              <a:rPr lang="en-US" sz="2400" dirty="0" smtClean="0"/>
              <a:t>130 </a:t>
            </a:r>
            <a:r>
              <a:rPr lang="en-US" sz="2400" dirty="0"/>
              <a:t>_</a:t>
            </a:r>
            <a:r>
              <a:rPr lang="en-US" sz="2400" dirty="0" smtClean="0"/>
              <a:t>0	</a:t>
            </a:r>
            <a:r>
              <a:rPr lang="en-US" sz="2400" dirty="0" err="1" smtClean="0"/>
              <a:t>Clásicos</a:t>
            </a:r>
            <a:r>
              <a:rPr lang="en-US" sz="2400" dirty="0" smtClean="0"/>
              <a:t> </a:t>
            </a:r>
            <a:r>
              <a:rPr lang="en-US" sz="2400" dirty="0" err="1" smtClean="0"/>
              <a:t>americanos</a:t>
            </a:r>
            <a:r>
              <a:rPr lang="en-US" sz="2400" dirty="0" smtClean="0"/>
              <a:t> (Buenos Aires, Argentina)</a:t>
            </a:r>
          </a:p>
          <a:p>
            <a:pPr marL="914400" indent="-914400" eaLnBrk="1" fontAlgn="auto" hangingPunct="1">
              <a:spcAft>
                <a:spcPts val="0"/>
              </a:spcAft>
              <a:buFont typeface="Arial" pitchFamily="34" charset="0"/>
              <a:buNone/>
              <a:defRPr/>
            </a:pPr>
            <a:r>
              <a:rPr lang="en-US" sz="2400" dirty="0"/>
              <a:t>130 _</a:t>
            </a:r>
            <a:r>
              <a:rPr lang="en-US" sz="2400" dirty="0" smtClean="0"/>
              <a:t>0</a:t>
            </a:r>
            <a:r>
              <a:rPr lang="en-US" sz="2400" dirty="0"/>
              <a:t>	</a:t>
            </a:r>
            <a:r>
              <a:rPr lang="en-US" sz="2400" dirty="0" err="1"/>
              <a:t>Clásicos</a:t>
            </a:r>
            <a:r>
              <a:rPr lang="en-US" sz="2400" dirty="0"/>
              <a:t> </a:t>
            </a:r>
            <a:r>
              <a:rPr lang="en-US" sz="2400" dirty="0" err="1"/>
              <a:t>americanos</a:t>
            </a:r>
            <a:r>
              <a:rPr lang="en-US" sz="2400" dirty="0"/>
              <a:t> </a:t>
            </a:r>
            <a:r>
              <a:rPr lang="en-US" sz="2400" dirty="0" smtClean="0"/>
              <a:t>(Paris, France) </a:t>
            </a:r>
          </a:p>
          <a:p>
            <a:pPr marL="914400" indent="-914400" eaLnBrk="1" fontAlgn="auto" hangingPunct="1">
              <a:spcAft>
                <a:spcPts val="0"/>
              </a:spcAft>
              <a:buFont typeface="Arial" pitchFamily="34" charset="0"/>
              <a:buNone/>
              <a:defRPr/>
            </a:pPr>
            <a:endParaRPr lang="en-US" sz="2400" dirty="0"/>
          </a:p>
          <a:p>
            <a:pPr marL="914400" indent="-914400" eaLnBrk="1" fontAlgn="auto" hangingPunct="1">
              <a:spcAft>
                <a:spcPts val="0"/>
              </a:spcAft>
              <a:buFont typeface="Arial" pitchFamily="34" charset="0"/>
              <a:buNone/>
              <a:defRPr/>
            </a:pPr>
            <a:r>
              <a:rPr lang="en-US" sz="2400" dirty="0" smtClean="0"/>
              <a:t>130 _0	Picture play</a:t>
            </a:r>
          </a:p>
          <a:p>
            <a:pPr marL="914400" indent="-914400" eaLnBrk="1" fontAlgn="auto" hangingPunct="1">
              <a:spcAft>
                <a:spcPts val="0"/>
              </a:spcAft>
              <a:buFont typeface="Arial" pitchFamily="34" charset="0"/>
              <a:buNone/>
              <a:defRPr/>
            </a:pPr>
            <a:r>
              <a:rPr lang="en-US" sz="2400" dirty="0" smtClean="0"/>
              <a:t>130 _0	Picture play (St. Martin’s Press)</a:t>
            </a:r>
            <a:endParaRPr lang="en-US" dirty="0"/>
          </a:p>
        </p:txBody>
      </p:sp>
      <p:sp>
        <p:nvSpPr>
          <p:cNvPr id="287747"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87748"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F254D4-70BF-4D52-A037-45FBDF09DB0E}" type="slidenum">
              <a:rPr lang="en-US">
                <a:solidFill>
                  <a:srgbClr val="898989"/>
                </a:solidFill>
                <a:cs typeface="Arial" charset="0"/>
              </a:rPr>
              <a:pPr fontAlgn="base">
                <a:spcBef>
                  <a:spcPct val="0"/>
                </a:spcBef>
                <a:spcAft>
                  <a:spcPct val="0"/>
                </a:spcAft>
                <a:defRPr/>
              </a:pPr>
              <a:t>230</a:t>
            </a:fld>
            <a:endParaRPr lang="en-US">
              <a:solidFill>
                <a:srgbClr val="898989"/>
              </a:solidFill>
              <a:cs typeface="Arial" charset="0"/>
            </a:endParaRPr>
          </a:p>
        </p:txBody>
      </p:sp>
      <p:sp>
        <p:nvSpPr>
          <p:cNvPr id="28877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3200" dirty="0">
                <a:latin typeface="Calibri" pitchFamily="34" charset="0"/>
              </a:rPr>
              <a:t>Access Point Same or Similar to Access Point for a Different 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763000" cy="5257800"/>
          </a:xfrm>
        </p:spPr>
        <p:txBody>
          <a:bodyPr rtlCol="0">
            <a:normAutofit/>
          </a:bodyPr>
          <a:lstStyle/>
          <a:p>
            <a:pPr marL="914400" indent="-914400" eaLnBrk="1" fontAlgn="auto" hangingPunct="1">
              <a:spcAft>
                <a:spcPts val="0"/>
              </a:spcAft>
              <a:buNone/>
              <a:defRPr/>
            </a:pPr>
            <a:r>
              <a:rPr lang="en-US" sz="2400" dirty="0"/>
              <a:t>130 </a:t>
            </a:r>
            <a:r>
              <a:rPr lang="en-US" sz="2400" dirty="0" smtClean="0"/>
              <a:t>_0</a:t>
            </a:r>
            <a:r>
              <a:rPr lang="en-US" sz="2400" dirty="0"/>
              <a:t>	Adventures in nature (</a:t>
            </a:r>
            <a:r>
              <a:rPr lang="en-US" sz="2400" dirty="0" err="1"/>
              <a:t>PowerKids</a:t>
            </a:r>
            <a:r>
              <a:rPr lang="en-US" sz="2400" dirty="0"/>
              <a:t> Press)</a:t>
            </a:r>
          </a:p>
          <a:p>
            <a:pPr marL="914400" indent="-914400" eaLnBrk="1" fontAlgn="auto" hangingPunct="1">
              <a:spcAft>
                <a:spcPts val="0"/>
              </a:spcAft>
              <a:buFont typeface="Arial" pitchFamily="34" charset="0"/>
              <a:buNone/>
              <a:defRPr/>
            </a:pPr>
            <a:r>
              <a:rPr lang="en-US" sz="2400" dirty="0" smtClean="0"/>
              <a:t>110 2_	Adventures </a:t>
            </a:r>
            <a:r>
              <a:rPr lang="en-US" sz="2400" dirty="0"/>
              <a:t>In Nature (Organization</a:t>
            </a:r>
            <a:r>
              <a:rPr lang="en-US" sz="2400" dirty="0" smtClean="0"/>
              <a:t>)</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smtClean="0"/>
              <a:t>130 </a:t>
            </a:r>
            <a:r>
              <a:rPr lang="en-US" sz="2400" dirty="0"/>
              <a:t>_0 European Music Archaeology Project (Series</a:t>
            </a:r>
            <a:r>
              <a:rPr lang="en-US" sz="2400" dirty="0" smtClean="0"/>
              <a:t>)</a:t>
            </a:r>
          </a:p>
          <a:p>
            <a:pPr marL="914400" indent="-914400" eaLnBrk="1" fontAlgn="auto" hangingPunct="1">
              <a:spcAft>
                <a:spcPts val="0"/>
              </a:spcAft>
              <a:buFont typeface="Arial" pitchFamily="34" charset="0"/>
              <a:buNone/>
              <a:defRPr/>
            </a:pPr>
            <a:r>
              <a:rPr lang="en-US" sz="2400" dirty="0"/>
              <a:t>110 2_	European Music Archaeology </a:t>
            </a:r>
            <a:r>
              <a:rPr lang="en-US" sz="2400" dirty="0" smtClean="0"/>
              <a:t>Project</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a:t>130 _0 France (</a:t>
            </a:r>
            <a:r>
              <a:rPr lang="en-US" sz="2400" dirty="0" err="1"/>
              <a:t>Éditions</a:t>
            </a:r>
            <a:r>
              <a:rPr lang="en-US" sz="2400" dirty="0"/>
              <a:t> </a:t>
            </a:r>
            <a:r>
              <a:rPr lang="en-US" sz="2400" dirty="0" err="1"/>
              <a:t>Rieder</a:t>
            </a:r>
            <a:r>
              <a:rPr lang="en-US" sz="2400" dirty="0" smtClean="0"/>
              <a:t>)</a:t>
            </a:r>
          </a:p>
          <a:p>
            <a:pPr marL="914400" indent="-914400" eaLnBrk="1" fontAlgn="auto" hangingPunct="1">
              <a:spcAft>
                <a:spcPts val="0"/>
              </a:spcAft>
              <a:buFont typeface="Arial" pitchFamily="34" charset="0"/>
              <a:buNone/>
              <a:defRPr/>
            </a:pPr>
            <a:r>
              <a:rPr lang="en-US" sz="2400" dirty="0" smtClean="0"/>
              <a:t>151	France</a:t>
            </a:r>
          </a:p>
          <a:p>
            <a:pPr marL="914400" indent="-914400" eaLnBrk="1" fontAlgn="auto" hangingPunct="1">
              <a:spcAft>
                <a:spcPts val="0"/>
              </a:spcAft>
              <a:buFont typeface="Arial" pitchFamily="34" charset="0"/>
              <a:buNone/>
              <a:defRPr/>
            </a:pPr>
            <a:endParaRPr lang="en-US" sz="2400" dirty="0" smtClean="0"/>
          </a:p>
          <a:p>
            <a:pPr marL="914400" indent="-914400" eaLnBrk="1" fontAlgn="auto" hangingPunct="1">
              <a:spcAft>
                <a:spcPts val="0"/>
              </a:spcAft>
              <a:buFont typeface="Arial" pitchFamily="34" charset="0"/>
              <a:buNone/>
              <a:defRPr/>
            </a:pPr>
            <a:r>
              <a:rPr lang="en-US" sz="2400" dirty="0"/>
              <a:t>130 _0 Out of this world (</a:t>
            </a:r>
            <a:r>
              <a:rPr lang="en-US" sz="2400" dirty="0" err="1"/>
              <a:t>Bearport</a:t>
            </a:r>
            <a:r>
              <a:rPr lang="en-US" sz="2400" dirty="0"/>
              <a:t> Publishing) </a:t>
            </a:r>
            <a:endParaRPr lang="en-US" sz="2400" dirty="0" smtClean="0"/>
          </a:p>
          <a:p>
            <a:pPr marL="914400" indent="-914400" eaLnBrk="1" fontAlgn="auto" hangingPunct="1">
              <a:spcAft>
                <a:spcPts val="0"/>
              </a:spcAft>
              <a:buFont typeface="Arial" pitchFamily="34" charset="0"/>
              <a:buNone/>
              <a:defRPr/>
            </a:pPr>
            <a:r>
              <a:rPr lang="en-US" sz="2400" dirty="0" smtClean="0"/>
              <a:t>110 2_</a:t>
            </a:r>
            <a:r>
              <a:rPr lang="en-US" sz="2400" dirty="0"/>
              <a:t>	Out of This World (Firm) </a:t>
            </a:r>
          </a:p>
        </p:txBody>
      </p:sp>
      <p:sp>
        <p:nvSpPr>
          <p:cNvPr id="291843"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1844"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A9A1A1-B7E4-44C2-9DD4-3FEDBCAC224D}" type="slidenum">
              <a:rPr lang="en-US">
                <a:solidFill>
                  <a:srgbClr val="898989"/>
                </a:solidFill>
                <a:cs typeface="Arial" charset="0"/>
              </a:rPr>
              <a:pPr fontAlgn="base">
                <a:spcBef>
                  <a:spcPct val="0"/>
                </a:spcBef>
                <a:spcAft>
                  <a:spcPct val="0"/>
                </a:spcAft>
                <a:defRPr/>
              </a:pPr>
              <a:t>231</a:t>
            </a:fld>
            <a:endParaRPr lang="en-US">
              <a:solidFill>
                <a:srgbClr val="898989"/>
              </a:solidFill>
              <a:cs typeface="Arial" charset="0"/>
            </a:endParaRPr>
          </a:p>
        </p:txBody>
      </p:sp>
      <p:sp>
        <p:nvSpPr>
          <p:cNvPr id="292868"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one that Represents </a:t>
            </a:r>
            <a:r>
              <a:rPr lang="en-US" sz="2900" dirty="0" smtClean="0">
                <a:latin typeface="Calibri" pitchFamily="34" charset="0"/>
              </a:rPr>
              <a:t>an Agent </a:t>
            </a:r>
            <a:r>
              <a:rPr lang="en-US" sz="2900" dirty="0">
                <a:latin typeface="Calibri" pitchFamily="34" charset="0"/>
              </a:rPr>
              <a:t>or Place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5105400"/>
          </a:xfrm>
        </p:spPr>
        <p:txBody>
          <a:bodyPr rtlCol="0">
            <a:noAutofit/>
          </a:bodyPr>
          <a:lstStyle/>
          <a:p>
            <a:pPr marL="914400" indent="-914400" eaLnBrk="1" fontAlgn="auto" hangingPunct="1">
              <a:spcAft>
                <a:spcPts val="0"/>
              </a:spcAft>
              <a:buNone/>
              <a:defRPr/>
            </a:pPr>
            <a:r>
              <a:rPr lang="en-US" sz="2400" dirty="0"/>
              <a:t>130 _0 Warriors (Motion picture : 2015) </a:t>
            </a:r>
            <a:r>
              <a:rPr lang="en-US" sz="2400" dirty="0" smtClean="0"/>
              <a:t>[monograph]</a:t>
            </a:r>
            <a:endParaRPr lang="en-US" sz="2400" dirty="0"/>
          </a:p>
          <a:p>
            <a:pPr marL="914400" indent="-914400" eaLnBrk="1" fontAlgn="auto" hangingPunct="1">
              <a:spcAft>
                <a:spcPts val="0"/>
              </a:spcAft>
              <a:buNone/>
              <a:defRPr/>
            </a:pPr>
            <a:r>
              <a:rPr lang="en-US" sz="2400" dirty="0" smtClean="0"/>
              <a:t>130 </a:t>
            </a:r>
            <a:r>
              <a:rPr lang="en-US" sz="2400" dirty="0"/>
              <a:t>_0	Warriors </a:t>
            </a:r>
            <a:r>
              <a:rPr lang="en-US" sz="2400" dirty="0" smtClean="0"/>
              <a:t>(QEB Publishing) [series]</a:t>
            </a:r>
            <a:endParaRPr lang="en-US" sz="2400" dirty="0"/>
          </a:p>
          <a:p>
            <a:pPr marL="914400" indent="-914400" eaLnBrk="1" fontAlgn="auto" hangingPunct="1">
              <a:spcAft>
                <a:spcPts val="0"/>
              </a:spcAft>
              <a:buNone/>
              <a:defRPr/>
            </a:pPr>
            <a:r>
              <a:rPr lang="en-US" sz="2400" dirty="0"/>
              <a:t>130 _0	Warriors (Smart Apple Media</a:t>
            </a:r>
            <a:r>
              <a:rPr lang="en-US" sz="2400" dirty="0" smtClean="0"/>
              <a:t>) [series]</a:t>
            </a:r>
            <a:endParaRPr lang="en-US" sz="2400" dirty="0"/>
          </a:p>
          <a:p>
            <a:pPr marL="914400" indent="-914400" eaLnBrk="1" fontAlgn="auto" hangingPunct="1">
              <a:spcAft>
                <a:spcPts val="0"/>
              </a:spcAft>
              <a:buNone/>
              <a:defRPr/>
            </a:pPr>
            <a:r>
              <a:rPr lang="en-US" sz="2400" dirty="0" smtClean="0"/>
              <a:t>130 </a:t>
            </a:r>
            <a:r>
              <a:rPr lang="en-US" sz="2400" dirty="0"/>
              <a:t>_0	Warriors (Television program</a:t>
            </a:r>
            <a:r>
              <a:rPr lang="en-US" sz="2400" dirty="0" smtClean="0"/>
              <a:t>)</a:t>
            </a:r>
            <a:endParaRPr lang="en-US" sz="2400" dirty="0"/>
          </a:p>
          <a:p>
            <a:pPr marL="914400" indent="-914400" eaLnBrk="1" fontAlgn="auto" hangingPunct="1">
              <a:spcAft>
                <a:spcPts val="0"/>
              </a:spcAft>
              <a:buNone/>
              <a:defRPr/>
            </a:pPr>
            <a:r>
              <a:rPr lang="en-US" sz="2400" dirty="0"/>
              <a:t>130 _0	Warriors (Vero Beach, Fla</a:t>
            </a:r>
            <a:r>
              <a:rPr lang="en-US" sz="2400" dirty="0" smtClean="0"/>
              <a:t>.) [series]</a:t>
            </a:r>
          </a:p>
          <a:p>
            <a:pPr marL="914400" indent="-914400" eaLnBrk="1" fontAlgn="auto" hangingPunct="1">
              <a:spcAft>
                <a:spcPts val="0"/>
              </a:spcAft>
              <a:buNone/>
              <a:defRPr/>
            </a:pPr>
            <a:r>
              <a:rPr lang="en-US" sz="2400" dirty="0"/>
              <a:t>130 _</a:t>
            </a:r>
            <a:r>
              <a:rPr lang="en-US" sz="2400" dirty="0" smtClean="0"/>
              <a:t>0	Warriors </a:t>
            </a:r>
            <a:r>
              <a:rPr lang="en-US" sz="2400" dirty="0"/>
              <a:t>(Washington, D.C</a:t>
            </a:r>
            <a:r>
              <a:rPr lang="en-US" sz="2400" dirty="0" smtClean="0"/>
              <a:t>.) [series]</a:t>
            </a:r>
            <a:endParaRPr lang="en-US" sz="2400" dirty="0"/>
          </a:p>
          <a:p>
            <a:pPr marL="914400" indent="-914400" eaLnBrk="1" fontAlgn="auto" hangingPunct="1">
              <a:spcAft>
                <a:spcPts val="0"/>
              </a:spcAft>
              <a:buFont typeface="Arial" pitchFamily="34" charset="0"/>
              <a:buNone/>
              <a:defRPr/>
            </a:pPr>
            <a:r>
              <a:rPr lang="en-US" sz="2400" dirty="0"/>
              <a:t>110 2_	Warriors </a:t>
            </a:r>
            <a:r>
              <a:rPr lang="en-US" sz="2400" dirty="0" smtClean="0"/>
              <a:t>(Gospel </a:t>
            </a:r>
            <a:r>
              <a:rPr lang="en-US" sz="2400" dirty="0"/>
              <a:t>group)</a:t>
            </a:r>
          </a:p>
          <a:p>
            <a:pPr marL="914400" indent="-914400" eaLnBrk="1" fontAlgn="auto" hangingPunct="1">
              <a:spcAft>
                <a:spcPts val="0"/>
              </a:spcAft>
              <a:buNone/>
              <a:defRPr/>
            </a:pPr>
            <a:r>
              <a:rPr lang="en-US" sz="2400" dirty="0"/>
              <a:t>110 2_	Warriors (Heavy metal group)</a:t>
            </a:r>
          </a:p>
          <a:p>
            <a:pPr marL="914400" indent="-914400" eaLnBrk="1" fontAlgn="auto" hangingPunct="1">
              <a:spcAft>
                <a:spcPts val="0"/>
              </a:spcAft>
              <a:buNone/>
              <a:defRPr/>
            </a:pPr>
            <a:r>
              <a:rPr lang="en-US" sz="2400" dirty="0"/>
              <a:t>110 2_	Warriors </a:t>
            </a:r>
            <a:r>
              <a:rPr lang="en-US" sz="2400" dirty="0" smtClean="0"/>
              <a:t>(Musical group</a:t>
            </a:r>
            <a:r>
              <a:rPr lang="en-US" sz="2400" dirty="0"/>
              <a:t>)</a:t>
            </a:r>
          </a:p>
          <a:p>
            <a:pPr marL="914400" indent="-914400" eaLnBrk="1" fontAlgn="auto" hangingPunct="1">
              <a:spcAft>
                <a:spcPts val="0"/>
              </a:spcAft>
              <a:buNone/>
              <a:defRPr/>
            </a:pPr>
            <a:r>
              <a:rPr lang="en-US" sz="2400" dirty="0" smtClean="0"/>
              <a:t>110 </a:t>
            </a:r>
            <a:r>
              <a:rPr lang="en-US" sz="2400" dirty="0"/>
              <a:t>2_	Warriors (Rockabilly group</a:t>
            </a:r>
            <a:r>
              <a:rPr lang="en-US" sz="2400" dirty="0" smtClean="0"/>
              <a:t>)</a:t>
            </a:r>
            <a:endParaRPr lang="en-US" sz="2400" dirty="0"/>
          </a:p>
        </p:txBody>
      </p:sp>
      <p:sp>
        <p:nvSpPr>
          <p:cNvPr id="293891"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3892"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41F5B-B475-43DD-A91A-FCB7D410E6E2}" type="slidenum">
              <a:rPr lang="en-US">
                <a:solidFill>
                  <a:srgbClr val="898989"/>
                </a:solidFill>
                <a:cs typeface="Arial" charset="0"/>
              </a:rPr>
              <a:pPr fontAlgn="base">
                <a:spcBef>
                  <a:spcPct val="0"/>
                </a:spcBef>
                <a:spcAft>
                  <a:spcPct val="0"/>
                </a:spcAft>
                <a:defRPr/>
              </a:pPr>
              <a:t>232</a:t>
            </a:fld>
            <a:endParaRPr lang="en-US">
              <a:solidFill>
                <a:srgbClr val="898989"/>
              </a:solidFill>
              <a:cs typeface="Arial" charset="0"/>
            </a:endParaRPr>
          </a:p>
        </p:txBody>
      </p:sp>
      <p:sp>
        <p:nvSpPr>
          <p:cNvPr id="294916"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a:t>
            </a:r>
            <a:r>
              <a:rPr lang="en-US" sz="2900" dirty="0" smtClean="0">
                <a:latin typeface="Calibri" pitchFamily="34" charset="0"/>
              </a:rPr>
              <a:t>ones </a:t>
            </a:r>
            <a:r>
              <a:rPr lang="en-US" sz="2900" dirty="0">
                <a:latin typeface="Calibri" pitchFamily="34" charset="0"/>
              </a:rPr>
              <a:t>that </a:t>
            </a:r>
            <a:r>
              <a:rPr lang="en-US" sz="2900" dirty="0" smtClean="0">
                <a:latin typeface="Calibri" pitchFamily="34" charset="0"/>
              </a:rPr>
              <a:t>Represent Other Works as well as an Agent </a:t>
            </a:r>
            <a:r>
              <a:rPr lang="en-US" sz="2900" dirty="0">
                <a:latin typeface="Calibri" pitchFamily="34" charset="0"/>
              </a:rPr>
              <a:t>or Place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5105400"/>
          </a:xfrm>
        </p:spPr>
        <p:txBody>
          <a:bodyPr rtlCol="0">
            <a:noAutofit/>
          </a:bodyPr>
          <a:lstStyle/>
          <a:p>
            <a:pPr marL="914400" indent="-914400" eaLnBrk="1" fontAlgn="auto" hangingPunct="1">
              <a:spcAft>
                <a:spcPts val="0"/>
              </a:spcAft>
              <a:buFont typeface="Arial" pitchFamily="34" charset="0"/>
              <a:buNone/>
              <a:defRPr/>
            </a:pPr>
            <a:r>
              <a:rPr lang="en-US" sz="2400" dirty="0" smtClean="0"/>
              <a:t>Plus …</a:t>
            </a:r>
          </a:p>
          <a:p>
            <a:pPr marL="914400" indent="-914400" eaLnBrk="1" fontAlgn="auto" hangingPunct="1">
              <a:spcAft>
                <a:spcPts val="0"/>
              </a:spcAft>
              <a:buFont typeface="Arial" pitchFamily="34" charset="0"/>
              <a:buNone/>
              <a:defRPr/>
            </a:pPr>
            <a:r>
              <a:rPr lang="en-US" sz="2400" dirty="0" smtClean="0"/>
              <a:t>410 2_ Warriors (Basketball team)</a:t>
            </a:r>
          </a:p>
          <a:p>
            <a:pPr marL="914400" indent="-914400" eaLnBrk="1" fontAlgn="auto" hangingPunct="1">
              <a:spcAft>
                <a:spcPts val="0"/>
              </a:spcAft>
              <a:buFont typeface="Arial" pitchFamily="34" charset="0"/>
              <a:buNone/>
              <a:defRPr/>
            </a:pPr>
            <a:r>
              <a:rPr lang="en-US" sz="2400" dirty="0"/>
              <a:t>410 2_ Warriors (Basketball team : Philadelphia, Pa.) </a:t>
            </a:r>
            <a:endParaRPr lang="en-US" sz="2400" dirty="0" smtClean="0"/>
          </a:p>
          <a:p>
            <a:pPr marL="914400" indent="-914400" eaLnBrk="1" fontAlgn="auto" hangingPunct="1">
              <a:spcAft>
                <a:spcPts val="0"/>
              </a:spcAft>
              <a:buFont typeface="Arial" pitchFamily="34" charset="0"/>
              <a:buNone/>
              <a:defRPr/>
            </a:pPr>
            <a:r>
              <a:rPr lang="en-US" sz="2400" dirty="0"/>
              <a:t>410 2_ Warriors (Basketball team : Wasilla High School</a:t>
            </a:r>
            <a:r>
              <a:rPr lang="en-US" sz="2400" dirty="0" smtClean="0"/>
              <a:t>)</a:t>
            </a:r>
          </a:p>
          <a:p>
            <a:pPr marL="914400" indent="-914400" eaLnBrk="1" fontAlgn="auto" hangingPunct="1">
              <a:spcAft>
                <a:spcPts val="0"/>
              </a:spcAft>
              <a:buFont typeface="Arial" pitchFamily="34" charset="0"/>
              <a:buNone/>
              <a:defRPr/>
            </a:pPr>
            <a:r>
              <a:rPr lang="en-US" sz="2400" dirty="0"/>
              <a:t>430 _0 Warriors (Capstone Press) </a:t>
            </a:r>
            <a:endParaRPr lang="en-US" sz="2400" dirty="0" smtClean="0"/>
          </a:p>
          <a:p>
            <a:pPr marL="914400" indent="-914400" eaLnBrk="1" fontAlgn="auto" hangingPunct="1">
              <a:spcAft>
                <a:spcPts val="0"/>
              </a:spcAft>
              <a:buFont typeface="Arial" pitchFamily="34" charset="0"/>
              <a:buNone/>
              <a:defRPr/>
            </a:pPr>
            <a:r>
              <a:rPr lang="en-US" sz="2400" dirty="0"/>
              <a:t>430 _0 Warriors (HarperCollins (Firm)) </a:t>
            </a:r>
            <a:endParaRPr lang="en-US" sz="2400" dirty="0" smtClean="0"/>
          </a:p>
          <a:p>
            <a:pPr marL="914400" indent="-914400" eaLnBrk="1" fontAlgn="auto" hangingPunct="1">
              <a:spcAft>
                <a:spcPts val="0"/>
              </a:spcAft>
              <a:buFont typeface="Arial" pitchFamily="34" charset="0"/>
              <a:buNone/>
              <a:defRPr/>
            </a:pPr>
            <a:r>
              <a:rPr lang="en-US" sz="2400" dirty="0"/>
              <a:t>430 _0 Warriors! (Minneapolis, Minn.) </a:t>
            </a:r>
            <a:endParaRPr lang="en-US" sz="2400" dirty="0" smtClean="0"/>
          </a:p>
          <a:p>
            <a:pPr marL="914400" indent="-914400" eaLnBrk="1" fontAlgn="auto" hangingPunct="1">
              <a:spcAft>
                <a:spcPts val="0"/>
              </a:spcAft>
              <a:buFont typeface="Arial" pitchFamily="34" charset="0"/>
              <a:buNone/>
              <a:defRPr/>
            </a:pPr>
            <a:r>
              <a:rPr lang="en-US" sz="2400" dirty="0"/>
              <a:t>430 _0 Warriors (Motion picture : 1970) </a:t>
            </a:r>
            <a:endParaRPr lang="en-US" sz="2400" dirty="0" smtClean="0"/>
          </a:p>
          <a:p>
            <a:pPr marL="914400" indent="-914400" eaLnBrk="1" fontAlgn="auto" hangingPunct="1">
              <a:spcAft>
                <a:spcPts val="0"/>
              </a:spcAft>
              <a:buFont typeface="Arial" pitchFamily="34" charset="0"/>
              <a:buNone/>
              <a:defRPr/>
            </a:pPr>
            <a:r>
              <a:rPr lang="en-US" sz="2400" dirty="0"/>
              <a:t>410 2_ Warriors (Rugby team) </a:t>
            </a:r>
          </a:p>
        </p:txBody>
      </p:sp>
      <p:sp>
        <p:nvSpPr>
          <p:cNvPr id="293891" name="Footer Placeholder 5"/>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solidFill>
                  <a:srgbClr val="898989"/>
                </a:solidFill>
                <a:cs typeface="Arial" charset="0"/>
              </a:rPr>
              <a:t>Module 6a. Series</a:t>
            </a:r>
            <a:endParaRPr lang="en-US" dirty="0">
              <a:solidFill>
                <a:srgbClr val="898989"/>
              </a:solidFill>
              <a:cs typeface="Arial" charset="0"/>
            </a:endParaRPr>
          </a:p>
        </p:txBody>
      </p:sp>
      <p:sp>
        <p:nvSpPr>
          <p:cNvPr id="293892" name="Slide Number Placeholder 6"/>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41F5B-B475-43DD-A91A-FCB7D410E6E2}" type="slidenum">
              <a:rPr lang="en-US">
                <a:solidFill>
                  <a:srgbClr val="898989"/>
                </a:solidFill>
                <a:cs typeface="Arial" charset="0"/>
              </a:rPr>
              <a:pPr fontAlgn="base">
                <a:spcBef>
                  <a:spcPct val="0"/>
                </a:spcBef>
                <a:spcAft>
                  <a:spcPct val="0"/>
                </a:spcAft>
                <a:defRPr/>
              </a:pPr>
              <a:t>233</a:t>
            </a:fld>
            <a:endParaRPr lang="en-US">
              <a:solidFill>
                <a:srgbClr val="898989"/>
              </a:solidFill>
              <a:cs typeface="Arial" charset="0"/>
            </a:endParaRPr>
          </a:p>
        </p:txBody>
      </p:sp>
      <p:sp>
        <p:nvSpPr>
          <p:cNvPr id="294916" name="Title 1"/>
          <p:cNvSpPr>
            <a:spLocks/>
          </p:cNvSpPr>
          <p:nvPr/>
        </p:nvSpPr>
        <p:spPr bwMode="auto">
          <a:xfrm>
            <a:off x="457200" y="274638"/>
            <a:ext cx="8458200" cy="1143000"/>
          </a:xfrm>
          <a:prstGeom prst="rect">
            <a:avLst/>
          </a:prstGeom>
          <a:noFill/>
          <a:ln w="9525">
            <a:noFill/>
            <a:miter lim="800000"/>
            <a:headEnd/>
            <a:tailEnd/>
          </a:ln>
        </p:spPr>
        <p:txBody>
          <a:bodyPr anchor="ctr"/>
          <a:lstStyle/>
          <a:p>
            <a:pPr algn="ctr"/>
            <a:r>
              <a:rPr lang="en-US" sz="2900" dirty="0">
                <a:latin typeface="Calibri" pitchFamily="34" charset="0"/>
              </a:rPr>
              <a:t>Needed to Distinguish Access Point from ones that Represent Other Works as well as an Agent or Place</a:t>
            </a:r>
          </a:p>
        </p:txBody>
      </p:sp>
    </p:spTree>
    <p:extLst>
      <p:ext uri="{BB962C8B-B14F-4D97-AF65-F5344CB8AC3E}">
        <p14:creationId xmlns:p14="http://schemas.microsoft.com/office/powerpoint/2010/main" val="1436634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Additions to Authorized Access Points for Works</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Other considerations (LC/PCC PS)</a:t>
            </a:r>
          </a:p>
          <a:p>
            <a:pPr lvl="1" eaLnBrk="1" fontAlgn="auto" hangingPunct="1">
              <a:spcAft>
                <a:spcPts val="0"/>
              </a:spcAft>
              <a:buFont typeface="Arial" pitchFamily="34" charset="0"/>
              <a:buChar char="–"/>
              <a:defRPr/>
            </a:pPr>
            <a:r>
              <a:rPr lang="en-US" dirty="0" smtClean="0"/>
              <a:t>Resolve conflicts by adding qualifier to the new authorized access point, not the old one (with some exceptions)</a:t>
            </a:r>
          </a:p>
          <a:p>
            <a:pPr lvl="1" eaLnBrk="1" fontAlgn="auto" hangingPunct="1">
              <a:spcAft>
                <a:spcPts val="0"/>
              </a:spcAft>
              <a:buFont typeface="Arial" pitchFamily="34" charset="0"/>
              <a:buChar char="–"/>
              <a:defRPr/>
            </a:pPr>
            <a:r>
              <a:rPr lang="en-US" dirty="0" smtClean="0"/>
              <a:t>For reproductions of series (e.g. microform or digital), use the authorized access point of the original (because it’s the same work/expression)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6D0804E-DB0B-47DF-AB9F-790F78532F0A}" type="slidenum">
              <a:rPr lang="en-US"/>
              <a:pPr>
                <a:defRPr/>
              </a:pPr>
              <a:t>234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t>Additions to Authorized Access Points for </a:t>
            </a:r>
            <a:r>
              <a:rPr lang="en-US" smtClean="0"/>
              <a:t>Works: What to Add</a:t>
            </a:r>
            <a:endParaRPr lang="en-US" dirty="0"/>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en-US" dirty="0" smtClean="0"/>
              <a:t>Not a priority order—add what is appropriate. What makes the two works different?</a:t>
            </a:r>
          </a:p>
          <a:p>
            <a:pPr eaLnBrk="1" fontAlgn="auto" hangingPunct="1">
              <a:spcAft>
                <a:spcPts val="0"/>
              </a:spcAft>
              <a:buFont typeface="Arial" pitchFamily="34" charset="0"/>
              <a:buChar char="•"/>
              <a:defRPr/>
            </a:pPr>
            <a:r>
              <a:rPr lang="en-US" dirty="0" smtClean="0"/>
              <a:t>Add what you’ve already recorded as elements. Do not add any subfield coding before the qualifier</a:t>
            </a:r>
          </a:p>
          <a:p>
            <a:pPr lvl="1" eaLnBrk="1" fontAlgn="auto" hangingPunct="1">
              <a:spcAft>
                <a:spcPts val="0"/>
              </a:spcAft>
              <a:buFont typeface="Arial" pitchFamily="34" charset="0"/>
              <a:buChar char="–"/>
              <a:defRPr/>
            </a:pPr>
            <a:r>
              <a:rPr lang="en-US" dirty="0" smtClean="0"/>
              <a:t>form </a:t>
            </a:r>
            <a:r>
              <a:rPr lang="en-US" dirty="0"/>
              <a:t>of work </a:t>
            </a:r>
            <a:r>
              <a:rPr lang="en-US" dirty="0" smtClean="0"/>
              <a:t>(RDA 6.3) (MARC 380)</a:t>
            </a:r>
          </a:p>
          <a:p>
            <a:pPr marL="914400" lvl="2" indent="0" eaLnBrk="1" fontAlgn="auto" hangingPunct="1">
              <a:spcAft>
                <a:spcPts val="0"/>
              </a:spcAft>
              <a:buFont typeface="Arial" pitchFamily="34" charset="0"/>
              <a:buNone/>
              <a:defRPr/>
            </a:pPr>
            <a:r>
              <a:rPr lang="en-US" dirty="0" smtClean="0">
                <a:solidFill>
                  <a:srgbClr val="0070C0"/>
                </a:solidFill>
              </a:rPr>
              <a:t>100 1_ Harrison</a:t>
            </a:r>
            <a:r>
              <a:rPr lang="en-US" dirty="0">
                <a:solidFill>
                  <a:srgbClr val="0070C0"/>
                </a:solidFill>
              </a:rPr>
              <a:t>, Harry, 1925-2012. </a:t>
            </a:r>
            <a:r>
              <a:rPr lang="en-US" dirty="0" smtClean="0">
                <a:solidFill>
                  <a:srgbClr val="0070C0"/>
                </a:solidFill>
              </a:rPr>
              <a:t>$t Bill</a:t>
            </a:r>
            <a:r>
              <a:rPr lang="en-US" dirty="0">
                <a:solidFill>
                  <a:srgbClr val="0070C0"/>
                </a:solidFill>
              </a:rPr>
              <a:t>, the galactic </a:t>
            </a:r>
            <a:r>
              <a:rPr lang="en-US" dirty="0" smtClean="0">
                <a:solidFill>
                  <a:srgbClr val="0070C0"/>
                </a:solidFill>
              </a:rPr>
              <a:t>hero (Series)</a:t>
            </a:r>
          </a:p>
          <a:p>
            <a:pPr lvl="1" eaLnBrk="1" fontAlgn="auto" hangingPunct="1">
              <a:spcAft>
                <a:spcPts val="0"/>
              </a:spcAft>
              <a:buFont typeface="Arial" pitchFamily="34" charset="0"/>
              <a:buChar char="–"/>
              <a:defRPr/>
            </a:pPr>
            <a:r>
              <a:rPr lang="en-US" dirty="0" smtClean="0"/>
              <a:t>date of the work (RDA 6.4) (MARC 046 $k and/or $l)</a:t>
            </a:r>
          </a:p>
          <a:p>
            <a:pPr marL="914400" lvl="2" indent="0" eaLnBrk="1" fontAlgn="auto" hangingPunct="1">
              <a:spcAft>
                <a:spcPts val="0"/>
              </a:spcAft>
              <a:buFont typeface="Arial" pitchFamily="34" charset="0"/>
              <a:buNone/>
              <a:defRPr/>
            </a:pPr>
            <a:r>
              <a:rPr lang="en-US" dirty="0" smtClean="0">
                <a:solidFill>
                  <a:srgbClr val="0070C0"/>
                </a:solidFill>
              </a:rPr>
              <a:t>130 _0 First peoples (2010)</a:t>
            </a:r>
            <a:endParaRPr lang="en-US" dirty="0">
              <a:solidFill>
                <a:srgbClr val="0070C0"/>
              </a:solidFill>
            </a:endParaRPr>
          </a:p>
          <a:p>
            <a:pPr lvl="1" eaLnBrk="1" fontAlgn="auto" hangingPunct="1">
              <a:spcAft>
                <a:spcPts val="0"/>
              </a:spcAft>
              <a:buFont typeface="Arial" pitchFamily="34" charset="0"/>
              <a:buChar char="–"/>
              <a:defRPr/>
            </a:pPr>
            <a:r>
              <a:rPr lang="en-US" dirty="0" smtClean="0"/>
              <a:t>place </a:t>
            </a:r>
            <a:r>
              <a:rPr lang="en-US" dirty="0"/>
              <a:t>of origin of the work </a:t>
            </a:r>
            <a:r>
              <a:rPr lang="en-US" dirty="0" smtClean="0"/>
              <a:t>(RDA 6.5) (MARC 370 $g)</a:t>
            </a:r>
          </a:p>
          <a:p>
            <a:pPr marL="914400" lvl="2" indent="0" eaLnBrk="1" fontAlgn="auto" hangingPunct="1">
              <a:spcAft>
                <a:spcPts val="0"/>
              </a:spcAft>
              <a:buFont typeface="Arial" pitchFamily="34" charset="0"/>
              <a:buNone/>
              <a:defRPr/>
            </a:pPr>
            <a:r>
              <a:rPr lang="en-US" dirty="0" smtClean="0">
                <a:solidFill>
                  <a:srgbClr val="0070C0"/>
                </a:solidFill>
              </a:rPr>
              <a:t>130 </a:t>
            </a:r>
            <a:r>
              <a:rPr lang="en-US" dirty="0">
                <a:solidFill>
                  <a:srgbClr val="0070C0"/>
                </a:solidFill>
              </a:rPr>
              <a:t>_</a:t>
            </a:r>
            <a:r>
              <a:rPr lang="en-US" dirty="0" smtClean="0">
                <a:solidFill>
                  <a:srgbClr val="0070C0"/>
                </a:solidFill>
              </a:rPr>
              <a:t>0 Studies </a:t>
            </a:r>
            <a:r>
              <a:rPr lang="en-US" dirty="0">
                <a:solidFill>
                  <a:srgbClr val="0070C0"/>
                </a:solidFill>
              </a:rPr>
              <a:t>in economic theory (Berlin, Germany)</a:t>
            </a:r>
          </a:p>
          <a:p>
            <a:pPr lvl="2" eaLnBrk="1" fontAlgn="auto" hangingPunct="1">
              <a:spcAft>
                <a:spcPts val="0"/>
              </a:spcAft>
              <a:buFont typeface="Arial" pitchFamily="34" charset="0"/>
              <a:buChar char="•"/>
              <a:defRPr/>
            </a:pPr>
            <a:r>
              <a:rPr lang="en-US" dirty="0"/>
              <a:t>and/or</a:t>
            </a:r>
          </a:p>
          <a:p>
            <a:pPr lvl="1" eaLnBrk="1" fontAlgn="auto" hangingPunct="1">
              <a:spcAft>
                <a:spcPts val="0"/>
              </a:spcAft>
              <a:buFont typeface="Arial" pitchFamily="34" charset="0"/>
              <a:buChar char="–"/>
              <a:defRPr/>
            </a:pPr>
            <a:r>
              <a:rPr lang="en-US" dirty="0" smtClean="0"/>
              <a:t>another </a:t>
            </a:r>
            <a:r>
              <a:rPr lang="en-US" dirty="0"/>
              <a:t>distinguishing characteristic of the work </a:t>
            </a:r>
            <a:r>
              <a:rPr lang="en-US" dirty="0" smtClean="0"/>
              <a:t>(RDA 6.6) (MARC 381)</a:t>
            </a:r>
          </a:p>
          <a:p>
            <a:pPr marL="1603375" lvl="2" indent="-688975" eaLnBrk="1" fontAlgn="auto" hangingPunct="1">
              <a:spcAft>
                <a:spcPts val="0"/>
              </a:spcAft>
              <a:buFont typeface="Arial" pitchFamily="34" charset="0"/>
              <a:buNone/>
              <a:defRPr/>
            </a:pPr>
            <a:r>
              <a:rPr lang="en-US" dirty="0" smtClean="0">
                <a:solidFill>
                  <a:srgbClr val="0070C0"/>
                </a:solidFill>
              </a:rPr>
              <a:t>130 _0 Bulletin </a:t>
            </a:r>
            <a:r>
              <a:rPr lang="en-US" dirty="0">
                <a:solidFill>
                  <a:srgbClr val="0070C0"/>
                </a:solidFill>
              </a:rPr>
              <a:t>(Geological Survey (South Africa</a:t>
            </a:r>
            <a:r>
              <a:rPr lang="en-US" dirty="0" smtClean="0">
                <a:solidFill>
                  <a:srgbClr val="0070C0"/>
                </a:solidFill>
              </a:rPr>
              <a:t>))</a:t>
            </a:r>
          </a:p>
          <a:p>
            <a:pPr marL="1603375" lvl="2" indent="-688975" eaLnBrk="1" fontAlgn="auto" hangingPunct="1">
              <a:spcAft>
                <a:spcPts val="0"/>
              </a:spcAft>
              <a:buFont typeface="Arial" pitchFamily="34" charset="0"/>
              <a:buNone/>
              <a:defRPr/>
            </a:pPr>
            <a:r>
              <a:rPr lang="en-US" dirty="0" smtClean="0">
                <a:solidFill>
                  <a:srgbClr val="0070C0"/>
                </a:solidFill>
              </a:rPr>
              <a:t>130 _0 Fact </a:t>
            </a:r>
            <a:r>
              <a:rPr lang="en-US" dirty="0">
                <a:solidFill>
                  <a:srgbClr val="0070C0"/>
                </a:solidFill>
              </a:rPr>
              <a:t>sheet (Otago Medical School (1990-1996). Injury Prevention Research Unit)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FE59A63-F377-4DF3-8785-324391935965}" type="slidenum">
              <a:rPr lang="en-US"/>
              <a:pPr>
                <a:defRPr/>
              </a:pPr>
              <a:t>235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600" dirty="0" smtClean="0"/>
              <a:t>Authorized Access Points for Series Identified by Conventional Collective Titles</a:t>
            </a:r>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dirty="0" smtClean="0"/>
              <a:t>Reminder: if a compilation of works is not commonly identified by a particular title, use a conventional collective title (RDA 6.2.2.10)</a:t>
            </a:r>
          </a:p>
          <a:p>
            <a:pPr eaLnBrk="1" fontAlgn="auto" hangingPunct="1">
              <a:spcAft>
                <a:spcPts val="0"/>
              </a:spcAft>
              <a:buFont typeface="Arial" pitchFamily="34" charset="0"/>
              <a:buChar char="•"/>
              <a:defRPr/>
            </a:pPr>
            <a:r>
              <a:rPr lang="en-US" dirty="0" smtClean="0"/>
              <a:t>This applies to series just as it applies to any other compilation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p>
        </p:txBody>
      </p:sp>
      <p:sp>
        <p:nvSpPr>
          <p:cNvPr id="3" name="Content Placeholder 2"/>
          <p:cNvSpPr>
            <a:spLocks noGrp="1"/>
          </p:cNvSpPr>
          <p:nvPr>
            <p:ph idx="1"/>
          </p:nvPr>
        </p:nvSpPr>
        <p:spPr>
          <a:xfrm>
            <a:off x="304800" y="1600200"/>
            <a:ext cx="8610600" cy="4525963"/>
          </a:xfrm>
        </p:spPr>
        <p:txBody>
          <a:bodyPr rtlCol="0">
            <a:normAutofit lnSpcReduction="10000"/>
          </a:bodyPr>
          <a:lstStyle/>
          <a:p>
            <a:pPr eaLnBrk="1" fontAlgn="auto" hangingPunct="1">
              <a:spcAft>
                <a:spcPts val="0"/>
              </a:spcAft>
              <a:buFont typeface="Arial" pitchFamily="34" charset="0"/>
              <a:buChar char="•"/>
              <a:defRPr/>
            </a:pPr>
            <a:r>
              <a:rPr lang="en-US" dirty="0" smtClean="0"/>
              <a:t>If </a:t>
            </a:r>
            <a:r>
              <a:rPr lang="en-US" dirty="0"/>
              <a:t>the compilation </a:t>
            </a:r>
            <a:r>
              <a:rPr lang="en-US" dirty="0" smtClean="0"/>
              <a:t>purports to be complete, use </a:t>
            </a:r>
            <a:r>
              <a:rPr lang="en-US" i="1" dirty="0" smtClean="0"/>
              <a:t>Works</a:t>
            </a:r>
            <a:endParaRPr lang="en-US" dirty="0" smtClean="0"/>
          </a:p>
          <a:p>
            <a:pPr eaLnBrk="1" fontAlgn="auto" hangingPunct="1">
              <a:spcAft>
                <a:spcPts val="0"/>
              </a:spcAft>
              <a:buFont typeface="Arial" pitchFamily="34" charset="0"/>
              <a:buChar char="•"/>
              <a:defRPr/>
            </a:pPr>
            <a:r>
              <a:rPr lang="en-US" dirty="0" smtClean="0"/>
              <a:t>If the compilation purports to be a complete set in a single form, use a conventional collective title for that form</a:t>
            </a:r>
          </a:p>
          <a:p>
            <a:pPr lvl="1" eaLnBrk="1" fontAlgn="auto" hangingPunct="1">
              <a:spcAft>
                <a:spcPts val="0"/>
              </a:spcAft>
              <a:buFont typeface="Arial" pitchFamily="34" charset="0"/>
              <a:buChar char="•"/>
              <a:defRPr/>
            </a:pPr>
            <a:r>
              <a:rPr lang="en-US" dirty="0" smtClean="0"/>
              <a:t>Essays</a:t>
            </a:r>
          </a:p>
          <a:p>
            <a:pPr lvl="1" eaLnBrk="1" fontAlgn="auto" hangingPunct="1">
              <a:spcAft>
                <a:spcPts val="0"/>
              </a:spcAft>
              <a:buFont typeface="Arial" pitchFamily="34" charset="0"/>
              <a:buChar char="•"/>
              <a:defRPr/>
            </a:pPr>
            <a:r>
              <a:rPr lang="en-US" dirty="0" smtClean="0"/>
              <a:t>Plays</a:t>
            </a:r>
          </a:p>
          <a:p>
            <a:pPr lvl="1" eaLnBrk="1" fontAlgn="auto" hangingPunct="1">
              <a:spcAft>
                <a:spcPts val="0"/>
              </a:spcAft>
              <a:buFont typeface="Arial" pitchFamily="34" charset="0"/>
              <a:buChar char="•"/>
              <a:defRPr/>
            </a:pPr>
            <a:r>
              <a:rPr lang="en-US" dirty="0" smtClean="0"/>
              <a:t>Short stories</a:t>
            </a:r>
          </a:p>
          <a:p>
            <a:pPr lvl="1" eaLnBrk="1" fontAlgn="auto" hangingPunct="1">
              <a:spcAft>
                <a:spcPts val="0"/>
              </a:spcAft>
              <a:buFont typeface="Arial" pitchFamily="34" charset="0"/>
              <a:buChar char="•"/>
              <a:defRPr/>
            </a:pPr>
            <a:r>
              <a:rPr lang="en-US" dirty="0" smtClean="0"/>
              <a:t>Etc. (see 6.2.2.10.2)</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237</a:t>
            </a:fld>
            <a:endParaRPr lang="en-US"/>
          </a:p>
        </p:txBody>
      </p:sp>
    </p:spTree>
    <p:extLst>
      <p:ext uri="{BB962C8B-B14F-4D97-AF65-F5344CB8AC3E}">
        <p14:creationId xmlns:p14="http://schemas.microsoft.com/office/powerpoint/2010/main" val="16420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endParaRPr lang="en-US" sz="36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800" dirty="0" smtClean="0"/>
              <a:t>There can only be one complete set of an agent’s works (or plays, essays, short stories, etc.)—all such compilations theoretically contain the same set of works</a:t>
            </a:r>
          </a:p>
          <a:p>
            <a:pPr eaLnBrk="1" fontAlgn="auto" hangingPunct="1">
              <a:spcAft>
                <a:spcPts val="0"/>
              </a:spcAft>
              <a:buFont typeface="Arial" pitchFamily="34" charset="0"/>
              <a:buChar char="•"/>
              <a:defRPr/>
            </a:pPr>
            <a:r>
              <a:rPr lang="en-US" sz="2800" dirty="0" smtClean="0"/>
              <a:t>Differing compilations purporting to be an agent’s complete works (plays, etc.) are considered to be the </a:t>
            </a:r>
            <a:r>
              <a:rPr lang="en-US" sz="2800" i="1" dirty="0" smtClean="0"/>
              <a:t>same aggregate work </a:t>
            </a:r>
            <a:r>
              <a:rPr lang="en-US" sz="2800" dirty="0" smtClean="0"/>
              <a:t>for practical reasons (the cataloger is not required to verify that they’re all there)</a:t>
            </a:r>
            <a:endParaRPr lang="en-US" sz="2800" i="1"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238</a:t>
            </a:fld>
            <a:endParaRPr lang="en-US"/>
          </a:p>
        </p:txBody>
      </p:sp>
    </p:spTree>
    <p:extLst>
      <p:ext uri="{BB962C8B-B14F-4D97-AF65-F5344CB8AC3E}">
        <p14:creationId xmlns:p14="http://schemas.microsoft.com/office/powerpoint/2010/main" val="304081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“Complete” Conventional Collective Titles</a:t>
            </a:r>
          </a:p>
        </p:txBody>
      </p:sp>
      <p:sp>
        <p:nvSpPr>
          <p:cNvPr id="3" name="Content Placeholder 2"/>
          <p:cNvSpPr>
            <a:spLocks noGrp="1"/>
          </p:cNvSpPr>
          <p:nvPr>
            <p:ph idx="1"/>
          </p:nvPr>
        </p:nvSpPr>
        <p:spPr>
          <a:xfrm>
            <a:off x="304800" y="1600200"/>
            <a:ext cx="8610600" cy="4525963"/>
          </a:xfrm>
        </p:spPr>
        <p:txBody>
          <a:bodyPr rtlCol="0">
            <a:normAutofit lnSpcReduction="10000"/>
          </a:bodyPr>
          <a:lstStyle/>
          <a:p>
            <a:pPr eaLnBrk="1" fontAlgn="auto" hangingPunct="1">
              <a:spcAft>
                <a:spcPts val="0"/>
              </a:spcAft>
              <a:buFont typeface="Arial" pitchFamily="34" charset="0"/>
              <a:buChar char="•"/>
              <a:defRPr/>
            </a:pPr>
            <a:r>
              <a:rPr lang="en-US" sz="2400" dirty="0" smtClean="0"/>
              <a:t>The authorized access point for an author’s complete works is formed</a:t>
            </a:r>
          </a:p>
          <a:p>
            <a:pPr marL="914400" indent="0" eaLnBrk="1" fontAlgn="auto" hangingPunct="1">
              <a:spcAft>
                <a:spcPts val="0"/>
              </a:spcAft>
              <a:buNone/>
              <a:defRPr/>
            </a:pPr>
            <a:r>
              <a:rPr lang="en-US" sz="2400" dirty="0" smtClean="0">
                <a:solidFill>
                  <a:srgbClr val="0070C0"/>
                </a:solidFill>
              </a:rPr>
              <a:t>[Authorized access point for the author]. Works</a:t>
            </a:r>
          </a:p>
          <a:p>
            <a:pPr eaLnBrk="1" fontAlgn="auto" hangingPunct="1">
              <a:spcAft>
                <a:spcPts val="0"/>
              </a:spcAft>
              <a:buFont typeface="Arial" pitchFamily="34" charset="0"/>
              <a:buChar char="•"/>
              <a:defRPr/>
            </a:pPr>
            <a:r>
              <a:rPr lang="en-US" sz="2400" dirty="0" smtClean="0"/>
              <a:t>This will never conflict with the authorized access point of another work because all such compilations are the same aggregate work.</a:t>
            </a:r>
          </a:p>
          <a:p>
            <a:pPr eaLnBrk="1" fontAlgn="auto" hangingPunct="1">
              <a:spcAft>
                <a:spcPts val="0"/>
              </a:spcAft>
              <a:buFont typeface="Arial" pitchFamily="34" charset="0"/>
              <a:buChar char="•"/>
              <a:defRPr/>
            </a:pPr>
            <a:r>
              <a:rPr lang="en-US" sz="2400" dirty="0" smtClean="0"/>
              <a:t>For this reason, “complete” authorized access points using conventional collective titles never need to be qualified at the work level</a:t>
            </a:r>
          </a:p>
          <a:p>
            <a:pPr eaLnBrk="1" fontAlgn="auto" hangingPunct="1">
              <a:spcAft>
                <a:spcPts val="0"/>
              </a:spcAft>
              <a:buFont typeface="Arial" pitchFamily="34" charset="0"/>
              <a:buChar char="•"/>
              <a:defRPr/>
            </a:pPr>
            <a:r>
              <a:rPr lang="en-US" sz="2400" dirty="0" smtClean="0"/>
              <a:t>If it is thought necessary to qualify (e.g. because there is more than one version), this is done at the expression level (coming in a few slides!)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239</a:t>
            </a:fld>
            <a:endParaRPr lang="en-US"/>
          </a:p>
        </p:txBody>
      </p:sp>
    </p:spTree>
    <p:extLst>
      <p:ext uri="{BB962C8B-B14F-4D97-AF65-F5344CB8AC3E}">
        <p14:creationId xmlns:p14="http://schemas.microsoft.com/office/powerpoint/2010/main" val="2313905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4000" dirty="0" smtClean="0"/>
              <a:t>Title change - Major change</a:t>
            </a:r>
            <a:br>
              <a:rPr lang="en-US" sz="4000" dirty="0" smtClean="0"/>
            </a:br>
            <a:r>
              <a:rPr lang="en-US" sz="4000" dirty="0"/>
              <a:t>LC-PCC PS 2.3.2.13.1</a:t>
            </a:r>
            <a:endParaRPr lang="en-US" dirty="0"/>
          </a:p>
        </p:txBody>
      </p:sp>
      <p:sp>
        <p:nvSpPr>
          <p:cNvPr id="3" name="Content Placeholder 2"/>
          <p:cNvSpPr>
            <a:spLocks noGrp="1"/>
          </p:cNvSpPr>
          <p:nvPr>
            <p:ph idx="1"/>
          </p:nvPr>
        </p:nvSpPr>
        <p:spPr/>
        <p:txBody>
          <a:bodyPr/>
          <a:lstStyle/>
          <a:p>
            <a:pPr marL="0" indent="0">
              <a:buNone/>
            </a:pPr>
            <a:r>
              <a:rPr lang="en-US" sz="2000" b="1" dirty="0" smtClean="0"/>
              <a:t>Additional </a:t>
            </a:r>
            <a:r>
              <a:rPr lang="en-US" sz="2000" b="1" dirty="0"/>
              <a:t>Conditions for New Authorized Access Point: Subseries and the Omission/Addition of Main Series</a:t>
            </a:r>
          </a:p>
          <a:p>
            <a:pPr marL="0" indent="0">
              <a:buNone/>
            </a:pPr>
            <a:r>
              <a:rPr lang="en-US" sz="2000" i="1" dirty="0" smtClean="0"/>
              <a:t>PCC </a:t>
            </a:r>
            <a:r>
              <a:rPr lang="en-US" sz="2000" i="1" dirty="0"/>
              <a:t>practice: </a:t>
            </a:r>
            <a:r>
              <a:rPr lang="en-US" sz="2000" dirty="0"/>
              <a:t>When either of the situations below occurs, create a new series authority record (SAR) and link the two authorized access points via 5XX fields.</a:t>
            </a:r>
          </a:p>
          <a:p>
            <a:pPr marL="465138" indent="0">
              <a:buNone/>
            </a:pPr>
            <a:r>
              <a:rPr lang="en-US" sz="2000" dirty="0" smtClean="0"/>
              <a:t>1</a:t>
            </a:r>
            <a:r>
              <a:rPr lang="en-US" sz="2000" dirty="0"/>
              <a:t>. The title of a </a:t>
            </a:r>
            <a:r>
              <a:rPr lang="en-US" sz="2000" i="1" dirty="0"/>
              <a:t>main series </a:t>
            </a:r>
            <a:r>
              <a:rPr lang="en-US" sz="2000" dirty="0"/>
              <a:t>included in an existing authorized access point is </a:t>
            </a:r>
            <a:r>
              <a:rPr lang="en-US" sz="2000" i="1" dirty="0"/>
              <a:t>no longer present </a:t>
            </a:r>
            <a:r>
              <a:rPr lang="en-US" sz="2000" dirty="0"/>
              <a:t>on later issues or parts.</a:t>
            </a:r>
          </a:p>
          <a:p>
            <a:pPr marL="465138" indent="0">
              <a:buNone/>
            </a:pPr>
            <a:r>
              <a:rPr lang="en-US" sz="2000" dirty="0" smtClean="0"/>
              <a:t>2</a:t>
            </a:r>
            <a:r>
              <a:rPr lang="en-US" sz="2000" dirty="0"/>
              <a:t>. The title of a </a:t>
            </a:r>
            <a:r>
              <a:rPr lang="en-US" sz="2000" i="1" dirty="0"/>
              <a:t>main series </a:t>
            </a:r>
            <a:r>
              <a:rPr lang="en-US" sz="2000" dirty="0"/>
              <a:t>not included in an existing authorized access point </a:t>
            </a:r>
            <a:r>
              <a:rPr lang="en-US" sz="2000" i="1" dirty="0"/>
              <a:t>appears on later issues or parts</a:t>
            </a:r>
            <a:r>
              <a:rPr lang="en-US" sz="2000" dirty="0"/>
              <a:t>.</a:t>
            </a:r>
          </a:p>
          <a:p>
            <a:pPr marL="0" indent="0">
              <a:buNone/>
            </a:pPr>
            <a:r>
              <a:rPr lang="en-US" sz="2000" dirty="0"/>
              <a:t>If the presence/absence of the title of the main series continues to be inconsistent, do not create additional SARs. Use the SAR for the later authorized access point and add information and variant access points as appropriate.</a:t>
            </a:r>
            <a:endParaRPr lang="en-US" sz="2800"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24</a:t>
            </a:fld>
            <a:endParaRPr lang="en-US"/>
          </a:p>
        </p:txBody>
      </p:sp>
    </p:spTree>
    <p:extLst>
      <p:ext uri="{BB962C8B-B14F-4D97-AF65-F5344CB8AC3E}">
        <p14:creationId xmlns:p14="http://schemas.microsoft.com/office/powerpoint/2010/main" val="66849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400" dirty="0" smtClean="0"/>
              <a:t>Compilations that do not purport to be complete and are not identified by a particular title append “Selections” to the conventional collective title (6.2.2.10.3 alternative):</a:t>
            </a:r>
          </a:p>
          <a:p>
            <a:pPr marL="571500" indent="0" eaLnBrk="1" fontAlgn="auto" hangingPunct="1">
              <a:spcAft>
                <a:spcPts val="0"/>
              </a:spcAft>
              <a:buNone/>
              <a:defRPr/>
            </a:pPr>
            <a:r>
              <a:rPr lang="en-US" sz="2400" dirty="0" smtClean="0"/>
              <a:t>Works. Selections </a:t>
            </a:r>
          </a:p>
          <a:p>
            <a:pPr marL="571500" indent="0" eaLnBrk="1" fontAlgn="auto" hangingPunct="1">
              <a:spcAft>
                <a:spcPts val="0"/>
              </a:spcAft>
              <a:buNone/>
              <a:defRPr/>
            </a:pPr>
            <a:r>
              <a:rPr lang="en-US" sz="2400" dirty="0" smtClean="0"/>
              <a:t>Plays. Selections</a:t>
            </a:r>
          </a:p>
          <a:p>
            <a:pPr marL="571500" indent="0" eaLnBrk="1" fontAlgn="auto" hangingPunct="1">
              <a:spcAft>
                <a:spcPts val="0"/>
              </a:spcAft>
              <a:buNone/>
              <a:defRPr/>
            </a:pPr>
            <a:r>
              <a:rPr lang="en-US" sz="2400" dirty="0" smtClean="0"/>
              <a:t>Essays. Selections</a:t>
            </a:r>
          </a:p>
          <a:p>
            <a:pPr marL="571500" indent="0" eaLnBrk="1" fontAlgn="auto" hangingPunct="1">
              <a:spcAft>
                <a:spcPts val="0"/>
              </a:spcAft>
              <a:buNone/>
              <a:defRPr/>
            </a:pPr>
            <a:r>
              <a:rPr lang="en-US" sz="2400" dirty="0" smtClean="0"/>
              <a:t>etc.</a:t>
            </a:r>
          </a:p>
          <a:p>
            <a:pPr eaLnBrk="1" fontAlgn="auto" hangingPunct="1">
              <a:spcAft>
                <a:spcPts val="0"/>
              </a:spcAft>
              <a:defRPr/>
            </a:pPr>
            <a:r>
              <a:rPr lang="en-US" sz="2400" dirty="0" smtClean="0"/>
              <a:t>Since differing “incomplete” compilations almost inevitably contain different sets of works, if a conventional collective title is used it will almost always need to be qualified </a:t>
            </a:r>
            <a:r>
              <a:rPr lang="en-US" sz="2400" i="1" dirty="0" smtClean="0"/>
              <a:t>at the work level</a:t>
            </a: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240</a:t>
            </a:fld>
            <a:endParaRPr lang="en-US"/>
          </a:p>
        </p:txBody>
      </p:sp>
    </p:spTree>
    <p:extLst>
      <p:ext uri="{BB962C8B-B14F-4D97-AF65-F5344CB8AC3E}">
        <p14:creationId xmlns:p14="http://schemas.microsoft.com/office/powerpoint/2010/main" val="378715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3" name="Content Placeholder 2"/>
          <p:cNvSpPr>
            <a:spLocks noGrp="1"/>
          </p:cNvSpPr>
          <p:nvPr>
            <p:ph idx="1"/>
          </p:nvPr>
        </p:nvSpPr>
        <p:spPr>
          <a:xfrm>
            <a:off x="304800" y="1600200"/>
            <a:ext cx="8610600" cy="4525963"/>
          </a:xfrm>
        </p:spPr>
        <p:txBody>
          <a:bodyPr rtlCol="0">
            <a:normAutofit/>
          </a:bodyPr>
          <a:lstStyle/>
          <a:p>
            <a:pPr eaLnBrk="1" fontAlgn="auto" hangingPunct="1">
              <a:spcAft>
                <a:spcPts val="0"/>
              </a:spcAft>
              <a:buFont typeface="Arial" pitchFamily="34" charset="0"/>
              <a:buChar char="•"/>
              <a:defRPr/>
            </a:pPr>
            <a:r>
              <a:rPr lang="en-US" sz="2800" dirty="0" smtClean="0"/>
              <a:t>As a practical matter, always consider different incomplete compilations to be different aggregate works</a:t>
            </a:r>
          </a:p>
          <a:p>
            <a:pPr eaLnBrk="1" fontAlgn="auto" hangingPunct="1">
              <a:spcAft>
                <a:spcPts val="0"/>
              </a:spcAft>
              <a:buFont typeface="Arial" pitchFamily="34" charset="0"/>
              <a:buChar char="•"/>
              <a:defRPr/>
            </a:pPr>
            <a:r>
              <a:rPr lang="en-US" sz="2800" dirty="0" smtClean="0"/>
              <a:t>Their authorized access points will always need to be qualified to differentiate between them</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241</a:t>
            </a:fld>
            <a:endParaRPr lang="en-US"/>
          </a:p>
        </p:txBody>
      </p:sp>
    </p:spTree>
    <p:extLst>
      <p:ext uri="{BB962C8B-B14F-4D97-AF65-F5344CB8AC3E}">
        <p14:creationId xmlns:p14="http://schemas.microsoft.com/office/powerpoint/2010/main" val="3979151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934369"/>
            <a:ext cx="3810000" cy="3857625"/>
          </a:xfrm>
          <a:ln>
            <a:solidFill>
              <a:schemeClr val="tx1"/>
            </a:solidFill>
          </a:ln>
        </p:spPr>
      </p:pic>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242</a:t>
            </a:fld>
            <a:endParaRPr lang="en-US"/>
          </a:p>
        </p:txBody>
      </p:sp>
      <p:pic>
        <p:nvPicPr>
          <p:cNvPr id="4" name="Picture 3"/>
          <p:cNvPicPr>
            <a:picLocks noChangeAspect="1"/>
          </p:cNvPicPr>
          <p:nvPr/>
        </p:nvPicPr>
        <p:blipFill>
          <a:blip r:embed="rId4"/>
          <a:stretch>
            <a:fillRect/>
          </a:stretch>
        </p:blipFill>
        <p:spPr>
          <a:xfrm>
            <a:off x="4771231" y="1952625"/>
            <a:ext cx="3839369" cy="3839369"/>
          </a:xfrm>
          <a:prstGeom prst="rect">
            <a:avLst/>
          </a:prstGeom>
          <a:ln>
            <a:solidFill>
              <a:schemeClr val="tx1"/>
            </a:solidFill>
          </a:ln>
        </p:spPr>
      </p:pic>
      <p:sp>
        <p:nvSpPr>
          <p:cNvPr id="10" name="Oval 9"/>
          <p:cNvSpPr/>
          <p:nvPr/>
        </p:nvSpPr>
        <p:spPr>
          <a:xfrm>
            <a:off x="5126359" y="2209800"/>
            <a:ext cx="30270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859159" y="2209800"/>
            <a:ext cx="310324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88024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63954"/>
            <a:ext cx="3371850" cy="46606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24" y="1676400"/>
            <a:ext cx="3457575" cy="4610100"/>
          </a:xfrm>
          <a:prstGeom prst="rect">
            <a:avLst/>
          </a:prstGeom>
        </p:spPr>
      </p:pic>
      <p:sp>
        <p:nvSpPr>
          <p:cNvPr id="10" name="Oval 9"/>
          <p:cNvSpPr/>
          <p:nvPr/>
        </p:nvSpPr>
        <p:spPr>
          <a:xfrm>
            <a:off x="5126359" y="2286000"/>
            <a:ext cx="165544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1371600" y="3505200"/>
            <a:ext cx="3027041"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33031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p:txBody>
          <a:bodyPr/>
          <a:lstStyle/>
          <a:p>
            <a:r>
              <a:rPr lang="en-US" dirty="0" smtClean="0"/>
              <a:t>Two incomplete compilations of Haydn’s symphonies</a:t>
            </a:r>
          </a:p>
          <a:p>
            <a:r>
              <a:rPr lang="en-US" dirty="0" smtClean="0"/>
              <a:t>Neither has a particularly memorable title</a:t>
            </a:r>
          </a:p>
          <a:p>
            <a:pPr lvl="1"/>
            <a:r>
              <a:rPr lang="en-US" dirty="0" smtClean="0"/>
              <a:t>Great Haydn symphonies</a:t>
            </a:r>
          </a:p>
          <a:p>
            <a:pPr lvl="1"/>
            <a:r>
              <a:rPr lang="en-US" dirty="0" smtClean="0"/>
              <a:t>Die </a:t>
            </a:r>
            <a:r>
              <a:rPr lang="en-US" dirty="0" err="1" smtClean="0"/>
              <a:t>frühen</a:t>
            </a:r>
            <a:r>
              <a:rPr lang="en-US" dirty="0" smtClean="0"/>
              <a:t> </a:t>
            </a:r>
            <a:r>
              <a:rPr lang="en-US" dirty="0" err="1" smtClean="0"/>
              <a:t>Sinfonien</a:t>
            </a:r>
            <a:r>
              <a:rPr lang="en-US" dirty="0" smtClean="0"/>
              <a:t> (or in English, The early symphonies)</a:t>
            </a:r>
          </a:p>
          <a:p>
            <a:pPr marL="344488" indent="-344488"/>
            <a:r>
              <a:rPr lang="en-US" dirty="0" smtClean="0"/>
              <a:t>Neither title identifies very well which symphonies are included</a:t>
            </a:r>
          </a:p>
          <a:p>
            <a:pPr marL="0" indent="0">
              <a:buNone/>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244</a:t>
            </a:fld>
            <a:endParaRPr lang="en-US"/>
          </a:p>
        </p:txBody>
      </p:sp>
    </p:spTree>
    <p:extLst>
      <p:ext uri="{BB962C8B-B14F-4D97-AF65-F5344CB8AC3E}">
        <p14:creationId xmlns:p14="http://schemas.microsoft.com/office/powerpoint/2010/main" val="412732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p:txBody>
          <a:bodyPr/>
          <a:lstStyle/>
          <a:p>
            <a:r>
              <a:rPr lang="en-US" sz="2800" dirty="0" smtClean="0"/>
              <a:t>These series are good candidates for using a conventional collective title for the preferred title</a:t>
            </a:r>
          </a:p>
          <a:p>
            <a:pPr marL="914400" lvl="1" indent="0">
              <a:buNone/>
            </a:pPr>
            <a:r>
              <a:rPr lang="en-US" sz="2400" dirty="0" smtClean="0"/>
              <a:t>Symphonies. Selections</a:t>
            </a:r>
          </a:p>
          <a:p>
            <a:r>
              <a:rPr lang="en-US" sz="2800" dirty="0" smtClean="0"/>
              <a:t>But if they both use the conventional collective title, the authorized access point for the series will conflict</a:t>
            </a:r>
          </a:p>
          <a:p>
            <a:pPr marL="1995488" lvl="1" indent="-1079500">
              <a:buNone/>
            </a:pPr>
            <a:r>
              <a:rPr lang="en-US" sz="2400" dirty="0" smtClean="0"/>
              <a:t>100 1_ Haydn</a:t>
            </a:r>
            <a:r>
              <a:rPr lang="en-US" sz="2400" dirty="0"/>
              <a:t>, Joseph, </a:t>
            </a:r>
            <a:r>
              <a:rPr lang="en-US" sz="2400" dirty="0" smtClean="0"/>
              <a:t>$d </a:t>
            </a:r>
            <a:r>
              <a:rPr lang="en-US" sz="2400" dirty="0"/>
              <a:t>1732-1809. </a:t>
            </a:r>
            <a:r>
              <a:rPr lang="en-US" sz="2400" dirty="0" smtClean="0"/>
              <a:t>$t Symphonies. $k Selections</a:t>
            </a:r>
          </a:p>
          <a:p>
            <a:r>
              <a:rPr lang="en-US" sz="2800" dirty="0" smtClean="0"/>
              <a:t>The authorized access point needs to be qualified to distinguish between the two</a:t>
            </a:r>
            <a:endParaRPr lang="en-US" dirty="0" smtClean="0"/>
          </a:p>
          <a:p>
            <a:pPr marL="0" indent="0">
              <a:buNone/>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245</a:t>
            </a:fld>
            <a:endParaRPr lang="en-US"/>
          </a:p>
        </p:txBody>
      </p:sp>
    </p:spTree>
    <p:extLst>
      <p:ext uri="{BB962C8B-B14F-4D97-AF65-F5344CB8AC3E}">
        <p14:creationId xmlns:p14="http://schemas.microsoft.com/office/powerpoint/2010/main" val="258789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a:xfrm>
            <a:off x="4495800" y="1600200"/>
            <a:ext cx="4343400" cy="4756150"/>
          </a:xfrm>
        </p:spPr>
        <p:txBody>
          <a:bodyPr/>
          <a:lstStyle/>
          <a:p>
            <a:r>
              <a:rPr lang="en-US" sz="2800" dirty="0" smtClean="0"/>
              <a:t>Possibilities:</a:t>
            </a:r>
          </a:p>
          <a:p>
            <a:pPr marL="1081088" lvl="1" indent="-1079500">
              <a:buNone/>
            </a:pPr>
            <a:r>
              <a:rPr lang="en-US" sz="2000" dirty="0" smtClean="0"/>
              <a:t>100 </a:t>
            </a:r>
            <a:r>
              <a:rPr lang="en-US" sz="2000" dirty="0"/>
              <a:t>1_ Haydn, Joseph, $d 1732-1809. $t Symphonies. $k Selections </a:t>
            </a:r>
            <a:r>
              <a:rPr lang="en-US" sz="2000" dirty="0" smtClean="0"/>
              <a:t>(</a:t>
            </a:r>
            <a:r>
              <a:rPr lang="en-US" sz="2000" dirty="0" err="1" smtClean="0"/>
              <a:t>Österreichisch-ungarische</a:t>
            </a:r>
            <a:r>
              <a:rPr lang="en-US" sz="2000" dirty="0" smtClean="0"/>
              <a:t> </a:t>
            </a:r>
            <a:r>
              <a:rPr lang="en-US" sz="2000" dirty="0" err="1"/>
              <a:t>Haydnphilharmonie</a:t>
            </a:r>
            <a:r>
              <a:rPr lang="en-US" sz="2000" dirty="0"/>
              <a:t>)</a:t>
            </a:r>
            <a:endParaRPr lang="en-US" sz="2000" dirty="0" smtClean="0"/>
          </a:p>
          <a:p>
            <a:pPr marL="1081088" lvl="1" indent="-1079500">
              <a:buNone/>
            </a:pPr>
            <a:r>
              <a:rPr lang="en-US" sz="2000" dirty="0"/>
              <a:t>100 1_ Haydn, Joseph, $d 1732-1809. $t Symphonies. $k Selections </a:t>
            </a:r>
            <a:r>
              <a:rPr lang="en-US" sz="2000" dirty="0" smtClean="0"/>
              <a:t>(Nimbus Records (Firm))</a:t>
            </a:r>
            <a:endParaRPr lang="en-US" sz="2000" dirty="0"/>
          </a:p>
          <a:p>
            <a:pPr marL="1081088" lvl="1" indent="-1079500">
              <a:buNone/>
            </a:pPr>
            <a:r>
              <a:rPr lang="en-US" sz="2000" dirty="0"/>
              <a:t>100 1_ Haydn, Joseph, $d 1732-1809. $t Symphonies. $k Selections (Great Haydn symphonies)</a:t>
            </a:r>
          </a:p>
          <a:p>
            <a:pPr marL="1081088" lvl="1" indent="-1079500">
              <a:buNone/>
            </a:pPr>
            <a:r>
              <a:rPr lang="en-US" sz="2000" dirty="0"/>
              <a:t>100 1_ Haydn, Joseph, $d 1732-1809. $t Symphonies. $k Selections </a:t>
            </a:r>
            <a:r>
              <a:rPr lang="en-US" sz="2000" dirty="0" smtClean="0"/>
              <a:t>(1999)</a:t>
            </a:r>
            <a:endParaRPr lang="en-US" sz="2000" dirty="0"/>
          </a:p>
          <a:p>
            <a:pPr marL="1081088" lvl="1" indent="-1079500">
              <a:buNone/>
            </a:pPr>
            <a:endParaRPr lang="en-US" sz="2000" dirty="0"/>
          </a:p>
          <a:p>
            <a:pPr marL="1081088" lvl="1" indent="-1079500">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246</a:t>
            </a:fld>
            <a:endParaRPr lang="en-US"/>
          </a:p>
        </p:txBody>
      </p:sp>
      <p:pic>
        <p:nvPicPr>
          <p:cNvPr id="8"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3400" y="1934369"/>
            <a:ext cx="3810000" cy="38576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0945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eaLnBrk="1" hangingPunct="1"/>
            <a:r>
              <a:rPr lang="en-US" sz="3200" dirty="0" smtClean="0"/>
              <a:t>Authorized Access Points for Series Identified by Conventional Collective </a:t>
            </a:r>
            <a:r>
              <a:rPr lang="en-US" sz="3200" dirty="0"/>
              <a:t>Titles with “Selections” </a:t>
            </a:r>
            <a:endParaRPr lang="en-US" sz="3200" dirty="0" smtClean="0"/>
          </a:p>
        </p:txBody>
      </p:sp>
      <p:sp>
        <p:nvSpPr>
          <p:cNvPr id="2" name="Content Placeholder 1"/>
          <p:cNvSpPr>
            <a:spLocks noGrp="1"/>
          </p:cNvSpPr>
          <p:nvPr>
            <p:ph idx="1"/>
          </p:nvPr>
        </p:nvSpPr>
        <p:spPr>
          <a:xfrm>
            <a:off x="4495800" y="1600200"/>
            <a:ext cx="4343400" cy="4756150"/>
          </a:xfrm>
        </p:spPr>
        <p:txBody>
          <a:bodyPr/>
          <a:lstStyle/>
          <a:p>
            <a:r>
              <a:rPr lang="en-US" sz="2800" dirty="0" smtClean="0"/>
              <a:t>Possibilities:</a:t>
            </a:r>
          </a:p>
          <a:p>
            <a:pPr marL="1081088" lvl="1" indent="-1079500">
              <a:buNone/>
            </a:pPr>
            <a:r>
              <a:rPr lang="en-US" sz="1800" dirty="0" smtClean="0"/>
              <a:t>100 1_ Haydn</a:t>
            </a:r>
            <a:r>
              <a:rPr lang="en-US" sz="1800" dirty="0"/>
              <a:t>, Joseph, </a:t>
            </a:r>
            <a:r>
              <a:rPr lang="en-US" sz="1800" dirty="0" smtClean="0"/>
              <a:t>$d </a:t>
            </a:r>
            <a:r>
              <a:rPr lang="en-US" sz="1800" dirty="0"/>
              <a:t>1732-1809. </a:t>
            </a:r>
            <a:r>
              <a:rPr lang="en-US" sz="1800" dirty="0" smtClean="0"/>
              <a:t>$t Symphonies. $k Selections (</a:t>
            </a:r>
            <a:r>
              <a:rPr lang="en-US" sz="1800" dirty="0" err="1" smtClean="0"/>
              <a:t>Doblinger</a:t>
            </a:r>
            <a:r>
              <a:rPr lang="en-US" sz="1800" dirty="0" smtClean="0"/>
              <a:t>)</a:t>
            </a:r>
          </a:p>
          <a:p>
            <a:pPr marL="1081088" lvl="1" indent="-1079500">
              <a:buNone/>
            </a:pPr>
            <a:r>
              <a:rPr lang="en-US" sz="1800" dirty="0"/>
              <a:t>100 1_ Haydn, Joseph, $d 1732-1809. $t Symphonies. $k Selections </a:t>
            </a:r>
            <a:r>
              <a:rPr lang="en-US" sz="1800" dirty="0" smtClean="0"/>
              <a:t>(</a:t>
            </a:r>
            <a:r>
              <a:rPr lang="en-US" sz="1800" dirty="0" err="1" smtClean="0"/>
              <a:t>Diletto</a:t>
            </a:r>
            <a:r>
              <a:rPr lang="en-US" sz="1800" dirty="0" smtClean="0"/>
              <a:t> musicale)</a:t>
            </a:r>
          </a:p>
          <a:p>
            <a:pPr marL="1081088" lvl="1" indent="-1079500">
              <a:buNone/>
            </a:pPr>
            <a:r>
              <a:rPr lang="en-US" sz="1800" dirty="0"/>
              <a:t>100 1_ Haydn, Joseph, $d 1732-1809. $t Symphonies. $k Selections </a:t>
            </a:r>
            <a:r>
              <a:rPr lang="en-US" sz="1800" dirty="0" smtClean="0"/>
              <a:t>(Landon)</a:t>
            </a:r>
            <a:endParaRPr lang="en-US" sz="1800" dirty="0"/>
          </a:p>
          <a:p>
            <a:pPr marL="1081088" lvl="1" indent="-1079500">
              <a:buNone/>
            </a:pPr>
            <a:r>
              <a:rPr lang="en-US" sz="1800" dirty="0"/>
              <a:t>100 1_ Haydn, Joseph, $d 1732-1809. $t Symphonies. $k Selections (Die </a:t>
            </a:r>
            <a:r>
              <a:rPr lang="en-US" sz="1800" dirty="0" err="1"/>
              <a:t>frühen</a:t>
            </a:r>
            <a:r>
              <a:rPr lang="en-US" sz="1800" dirty="0"/>
              <a:t> </a:t>
            </a:r>
            <a:r>
              <a:rPr lang="en-US" sz="1800" dirty="0" err="1"/>
              <a:t>Sinfonien</a:t>
            </a:r>
            <a:r>
              <a:rPr lang="en-US" sz="1800" dirty="0"/>
              <a:t>)</a:t>
            </a:r>
          </a:p>
          <a:p>
            <a:pPr marL="1081088" lvl="1" indent="-1079500">
              <a:buNone/>
            </a:pPr>
            <a:r>
              <a:rPr lang="en-US" sz="1800" dirty="0"/>
              <a:t>100 1_ Haydn, Joseph, $d 1732-1809. $t Symphonies. $k Selections </a:t>
            </a:r>
            <a:r>
              <a:rPr lang="en-US" sz="1800" dirty="0" smtClean="0"/>
              <a:t>(1962)</a:t>
            </a:r>
            <a:endParaRPr lang="en-US" sz="1800" dirty="0"/>
          </a:p>
          <a:p>
            <a:pPr marL="1081088" lvl="1" indent="-1079500">
              <a:buNone/>
            </a:pPr>
            <a:endParaRPr lang="en-US" sz="2000" dirty="0"/>
          </a:p>
          <a:p>
            <a:pPr marL="1081088" lvl="1" indent="-1079500">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74FFF55-F7E1-4116-9AE5-A5A2B87B6481}" type="slidenum">
              <a:rPr lang="en-US"/>
              <a:pPr>
                <a:defRPr/>
              </a:pPr>
              <a:t>247</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63954"/>
            <a:ext cx="3371850" cy="4660646"/>
          </a:xfrm>
          <a:prstGeom prst="rect">
            <a:avLst/>
          </a:prstGeom>
        </p:spPr>
      </p:pic>
    </p:spTree>
    <p:extLst>
      <p:ext uri="{BB962C8B-B14F-4D97-AF65-F5344CB8AC3E}">
        <p14:creationId xmlns:p14="http://schemas.microsoft.com/office/powerpoint/2010/main" val="378076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pPr eaLnBrk="1" hangingPunct="1"/>
            <a:r>
              <a:rPr lang="en-US" sz="3600" dirty="0" smtClean="0"/>
              <a:t>Additions to Authorized Access Points for Works: Conventional Collective Titles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US" sz="2800" dirty="0" smtClean="0"/>
          </a:p>
          <a:p>
            <a:pPr eaLnBrk="1" fontAlgn="auto" hangingPunct="1">
              <a:spcAft>
                <a:spcPts val="0"/>
              </a:spcAft>
              <a:buFont typeface="Arial" pitchFamily="34" charset="0"/>
              <a:buChar char="•"/>
              <a:defRPr/>
            </a:pPr>
            <a:r>
              <a:rPr lang="en-US" sz="2800" dirty="0" smtClean="0"/>
              <a:t>The AACR2 headings for such collections may not be appropriate for use in RDA, even if they are coded as RDA, because they usually represented more than one work</a:t>
            </a:r>
          </a:p>
          <a:p>
            <a:pPr eaLnBrk="1" fontAlgn="auto" hangingPunct="1">
              <a:spcAft>
                <a:spcPts val="0"/>
              </a:spcAft>
              <a:buFont typeface="Arial" pitchFamily="34" charset="0"/>
              <a:buChar char="•"/>
              <a:defRPr/>
            </a:pPr>
            <a:r>
              <a:rPr lang="en-US" sz="2800" dirty="0" smtClean="0"/>
              <a:t>If authorized access points are needed in RDA, they should be established on separate records</a:t>
            </a:r>
          </a:p>
          <a:p>
            <a:pPr marL="857250" lvl="3" indent="0" eaLnBrk="1" fontAlgn="auto" hangingPunct="1">
              <a:spcAft>
                <a:spcPts val="0"/>
              </a:spcAft>
              <a:buFont typeface="Arial" pitchFamily="34" charset="0"/>
              <a:buNone/>
              <a:defRPr/>
            </a:pPr>
            <a:endParaRPr lang="en-US" dirty="0">
              <a:solidFill>
                <a:srgbClr val="0070C0"/>
              </a:solidFill>
            </a:endParaRPr>
          </a:p>
          <a:p>
            <a:pPr marL="857250" lvl="3" indent="0" eaLnBrk="1" fontAlgn="auto" hangingPunct="1">
              <a:spcAft>
                <a:spcPts val="0"/>
              </a:spcAft>
              <a:buFont typeface="Arial" pitchFamily="34" charset="0"/>
              <a:buNone/>
              <a:defRPr/>
            </a:pPr>
            <a:endParaRPr lang="en-US" dirty="0" smtClean="0">
              <a:solidFill>
                <a:srgbClr val="0070C0"/>
              </a:solidFill>
            </a:endParaRPr>
          </a:p>
          <a:p>
            <a:pPr marL="0" indent="0" eaLnBrk="1" fontAlgn="auto" hangingPunct="1">
              <a:spcAft>
                <a:spcPts val="0"/>
              </a:spcAft>
              <a:buFont typeface="Arial" pitchFamily="34" charset="0"/>
              <a:buNone/>
              <a:defRPr/>
            </a:pP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FB5E716B-1FE5-465F-8E01-E69EBACCBC02}" type="slidenum">
              <a:rPr lang="en-US"/>
              <a:pPr>
                <a:defRPr/>
              </a:pPr>
              <a:t>248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sz="3600" dirty="0" smtClean="0"/>
              <a:t>Additions to Authorized Access Points for Works: Conventional Collective Titles</a:t>
            </a:r>
          </a:p>
        </p:txBody>
      </p:sp>
      <p:sp>
        <p:nvSpPr>
          <p:cNvPr id="321538" name="Content Placeholder 2"/>
          <p:cNvSpPr>
            <a:spLocks noGrp="1"/>
          </p:cNvSpPr>
          <p:nvPr>
            <p:ph idx="1"/>
          </p:nvPr>
        </p:nvSpPr>
        <p:spPr>
          <a:xfrm>
            <a:off x="457200" y="5410200"/>
            <a:ext cx="8229600" cy="914400"/>
          </a:xfrm>
        </p:spPr>
        <p:txBody>
          <a:bodyPr/>
          <a:lstStyle/>
          <a:p>
            <a:pPr marL="0" indent="0" eaLnBrk="1" hangingPunct="1">
              <a:buFont typeface="Arial" charset="0"/>
              <a:buNone/>
            </a:pPr>
            <a:r>
              <a:rPr lang="en-US" sz="2000" dirty="0" smtClean="0"/>
              <a:t>This AACR2 heading cannot be used as an RDA authorized access point because it represents different aggregate works, even though it has been coded (by machine) as appropriate for RDA</a:t>
            </a:r>
          </a:p>
          <a:p>
            <a:pPr marL="857250" lvl="3" indent="0" eaLnBrk="1" hangingPunct="1">
              <a:buFont typeface="Arial" charset="0"/>
              <a:buNone/>
            </a:pPr>
            <a:endParaRPr lang="en-US" dirty="0" smtClean="0">
              <a:solidFill>
                <a:srgbClr val="0070C0"/>
              </a:solidFill>
            </a:endParaRPr>
          </a:p>
          <a:p>
            <a:pPr marL="857250" lvl="3" indent="0" eaLnBrk="1" hangingPunct="1">
              <a:buFont typeface="Arial" charset="0"/>
              <a:buNone/>
            </a:pPr>
            <a:endParaRPr lang="en-US" dirty="0" smtClean="0">
              <a:solidFill>
                <a:srgbClr val="0070C0"/>
              </a:solidFill>
            </a:endParaRPr>
          </a:p>
          <a:p>
            <a:pPr marL="0" indent="0" eaLnBrk="1" hangingPunct="1">
              <a:buFont typeface="Arial" charset="0"/>
              <a:buNone/>
            </a:pPr>
            <a:endParaRPr lang="en-US" sz="2800" dirty="0" smtClean="0"/>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7C29EB1-32EC-4D71-8594-BD4CE7BE0BD5}" type="slidenum">
              <a:rPr lang="en-US"/>
              <a:pPr>
                <a:defRPr/>
              </a:pPr>
              <a:t>249</a:t>
            </a:fld>
            <a:endParaRPr lang="en-US"/>
          </a:p>
        </p:txBody>
      </p:sp>
      <p:pic>
        <p:nvPicPr>
          <p:cNvPr id="2" name="Picture 1"/>
          <p:cNvPicPr>
            <a:picLocks noChangeAspect="1"/>
          </p:cNvPicPr>
          <p:nvPr/>
        </p:nvPicPr>
        <p:blipFill>
          <a:blip r:embed="rId3"/>
          <a:stretch>
            <a:fillRect/>
          </a:stretch>
        </p:blipFill>
        <p:spPr>
          <a:xfrm>
            <a:off x="1100137" y="1657350"/>
            <a:ext cx="6943725" cy="3543300"/>
          </a:xfrm>
          <a:prstGeom prst="rect">
            <a:avLst/>
          </a:prstGeom>
          <a:ln>
            <a:solidFill>
              <a:srgbClr val="0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351062" y="1690687"/>
            <a:ext cx="2954738" cy="4557713"/>
          </a:xfrm>
          <a:prstGeom prst="rect">
            <a:avLst/>
          </a:prstGeom>
          <a:ln>
            <a:solidFill>
              <a:schemeClr val="tx1"/>
            </a:solidFill>
          </a:ln>
        </p:spPr>
      </p:pic>
      <p:sp>
        <p:nvSpPr>
          <p:cNvPr id="2" name="Title 1"/>
          <p:cNvSpPr>
            <a:spLocks noGrp="1"/>
          </p:cNvSpPr>
          <p:nvPr>
            <p:ph type="title"/>
          </p:nvPr>
        </p:nvSpPr>
        <p:spPr/>
        <p:txBody>
          <a:bodyPr/>
          <a:lstStyle/>
          <a:p>
            <a:r>
              <a:rPr lang="en-US" dirty="0"/>
              <a:t>Title change - Major change</a:t>
            </a:r>
            <a:br>
              <a:rPr lang="en-US" dirty="0"/>
            </a:br>
            <a:r>
              <a:rPr lang="en-US" dirty="0"/>
              <a:t>LC-PCC PS 2.3.2.13.1</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a:t>
            </a:fld>
            <a:endParaRPr lang="en-US"/>
          </a:p>
        </p:txBody>
      </p:sp>
      <p:pic>
        <p:nvPicPr>
          <p:cNvPr id="11" name="Picture 10"/>
          <p:cNvPicPr>
            <a:picLocks noChangeAspect="1"/>
          </p:cNvPicPr>
          <p:nvPr/>
        </p:nvPicPr>
        <p:blipFill>
          <a:blip r:embed="rId4"/>
          <a:stretch>
            <a:fillRect/>
          </a:stretch>
        </p:blipFill>
        <p:spPr>
          <a:xfrm>
            <a:off x="550793" y="1485900"/>
            <a:ext cx="2954407" cy="46863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1295400" y="2133600"/>
            <a:ext cx="3609975" cy="933450"/>
          </a:xfrm>
          <a:prstGeom prst="rect">
            <a:avLst/>
          </a:prstGeom>
          <a:ln>
            <a:solidFill>
              <a:schemeClr val="tx1"/>
            </a:solidFill>
          </a:ln>
        </p:spPr>
      </p:pic>
      <p:pic>
        <p:nvPicPr>
          <p:cNvPr id="13" name="Picture 12"/>
          <p:cNvPicPr>
            <a:picLocks noChangeAspect="1"/>
          </p:cNvPicPr>
          <p:nvPr/>
        </p:nvPicPr>
        <p:blipFill>
          <a:blip r:embed="rId6"/>
          <a:stretch>
            <a:fillRect/>
          </a:stretch>
        </p:blipFill>
        <p:spPr>
          <a:xfrm>
            <a:off x="990600" y="5753100"/>
            <a:ext cx="2428875" cy="952500"/>
          </a:xfrm>
          <a:prstGeom prst="rect">
            <a:avLst/>
          </a:prstGeom>
          <a:ln>
            <a:solidFill>
              <a:schemeClr val="tx1"/>
            </a:solidFill>
          </a:ln>
        </p:spPr>
      </p:pic>
      <p:pic>
        <p:nvPicPr>
          <p:cNvPr id="15" name="Picture 14"/>
          <p:cNvPicPr>
            <a:picLocks noChangeAspect="1"/>
          </p:cNvPicPr>
          <p:nvPr/>
        </p:nvPicPr>
        <p:blipFill>
          <a:blip r:embed="rId7"/>
          <a:stretch>
            <a:fillRect/>
          </a:stretch>
        </p:blipFill>
        <p:spPr>
          <a:xfrm>
            <a:off x="6229350" y="4800600"/>
            <a:ext cx="2609850" cy="457200"/>
          </a:xfrm>
          <a:prstGeom prst="rect">
            <a:avLst/>
          </a:prstGeom>
          <a:ln>
            <a:solidFill>
              <a:schemeClr val="tx1"/>
            </a:solidFill>
          </a:ln>
        </p:spPr>
      </p:pic>
      <p:sp>
        <p:nvSpPr>
          <p:cNvPr id="16" name="Right Arrow 15"/>
          <p:cNvSpPr/>
          <p:nvPr/>
        </p:nvSpPr>
        <p:spPr>
          <a:xfrm>
            <a:off x="3408163" y="3773684"/>
            <a:ext cx="2230637" cy="61138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dirty="0" smtClean="0">
                <a:ln w="0"/>
                <a:solidFill>
                  <a:schemeClr val="tx1"/>
                </a:solidFill>
                <a:effectLst>
                  <a:outerShdw blurRad="38100" dist="19050" dir="2700000" algn="tl" rotWithShape="0">
                    <a:schemeClr val="dk1">
                      <a:alpha val="40000"/>
                    </a:schemeClr>
                  </a:outerShdw>
                </a:effectLst>
              </a:rPr>
              <a:t>Series title change</a:t>
            </a:r>
            <a:endParaRPr lang="en-US" sz="1400" dirty="0"/>
          </a:p>
        </p:txBody>
      </p:sp>
      <p:sp>
        <p:nvSpPr>
          <p:cNvPr id="17" name="Oval 16"/>
          <p:cNvSpPr/>
          <p:nvPr/>
        </p:nvSpPr>
        <p:spPr>
          <a:xfrm>
            <a:off x="5867400" y="4986804"/>
            <a:ext cx="2819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914400" y="2057400"/>
            <a:ext cx="3914775" cy="1138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46917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Series created by one agent, or collaborative work</a:t>
            </a:r>
          </a:p>
          <a:p>
            <a:pPr lvl="1"/>
            <a:r>
              <a:rPr lang="en-US" sz="2400" dirty="0" smtClean="0"/>
              <a:t>Code in 100, 110, or 111, as appropriate</a:t>
            </a:r>
          </a:p>
          <a:p>
            <a:pPr lvl="1"/>
            <a:r>
              <a:rPr lang="en-US" sz="2400" dirty="0" smtClean="0"/>
              <a:t>Begin with the authorized access point for the agent or principal agent, exactly as it appears in its own authority record’s 1XX field (it must be established)</a:t>
            </a:r>
          </a:p>
          <a:p>
            <a:pPr lvl="1"/>
            <a:r>
              <a:rPr lang="en-US" sz="2400" dirty="0" smtClean="0"/>
              <a:t>Code the preferred title in</a:t>
            </a:r>
          </a:p>
          <a:p>
            <a:pPr marL="914400" lvl="2" indent="0">
              <a:buNone/>
              <a:tabLst>
                <a:tab pos="3883025" algn="l"/>
              </a:tabLst>
            </a:pPr>
            <a:r>
              <a:rPr lang="en-US" sz="2000" dirty="0" smtClean="0"/>
              <a:t>$t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250</a:t>
            </a:fld>
            <a:endParaRPr lang="en-US"/>
          </a:p>
        </p:txBody>
      </p:sp>
    </p:spTree>
    <p:extLst>
      <p:ext uri="{BB962C8B-B14F-4D97-AF65-F5344CB8AC3E}">
        <p14:creationId xmlns:p14="http://schemas.microsoft.com/office/powerpoint/2010/main" val="28847646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Series that is a compilation of works by different agents</a:t>
            </a:r>
          </a:p>
          <a:p>
            <a:pPr lvl="1"/>
            <a:r>
              <a:rPr lang="en-US" sz="2400" dirty="0" smtClean="0"/>
              <a:t>Code in 130</a:t>
            </a:r>
          </a:p>
          <a:p>
            <a:pPr lvl="1"/>
            <a:r>
              <a:rPr lang="en-US" sz="2400" dirty="0" smtClean="0"/>
              <a:t>Code the preferred title in</a:t>
            </a:r>
          </a:p>
          <a:p>
            <a:pPr marL="914400" lvl="2" indent="0">
              <a:buNone/>
              <a:tabLst>
                <a:tab pos="3883025" algn="l"/>
              </a:tabLst>
            </a:pPr>
            <a:r>
              <a:rPr lang="en-US" sz="2000" dirty="0" smtClean="0"/>
              <a:t>$a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251</a:t>
            </a:fld>
            <a:endParaRPr lang="en-US"/>
          </a:p>
        </p:txBody>
      </p:sp>
    </p:spTree>
    <p:extLst>
      <p:ext uri="{BB962C8B-B14F-4D97-AF65-F5344CB8AC3E}">
        <p14:creationId xmlns:p14="http://schemas.microsoft.com/office/powerpoint/2010/main" val="338129332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Authorized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252</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r>
              <a:rPr lang="en-US" dirty="0" smtClean="0"/>
              <a:t>Record the authorized access point for these two series-works</a:t>
            </a:r>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64523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Authorized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253</a:t>
            </a:fld>
            <a:endParaRPr lang="en-US"/>
          </a:p>
        </p:txBody>
      </p:sp>
      <p:pic>
        <p:nvPicPr>
          <p:cNvPr id="7" name="Content Placeholder 5"/>
          <p:cNvPicPr>
            <a:picLocks noChangeAspect="1"/>
          </p:cNvPicPr>
          <p:nvPr/>
        </p:nvPicPr>
        <p:blipFill>
          <a:blip r:embed="rId3"/>
          <a:stretch>
            <a:fillRect/>
          </a:stretch>
        </p:blipFill>
        <p:spPr bwMode="auto">
          <a:xfrm>
            <a:off x="6781800" y="37338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371600"/>
            <a:ext cx="1716656" cy="2286000"/>
          </a:xfrm>
          <a:prstGeom prst="rect">
            <a:avLst/>
          </a:prstGeom>
          <a:ln>
            <a:solidFill>
              <a:schemeClr val="tx1"/>
            </a:solidFill>
          </a:ln>
        </p:spPr>
      </p:pic>
      <p:sp>
        <p:nvSpPr>
          <p:cNvPr id="12" name="Content Placeholder 2"/>
          <p:cNvSpPr>
            <a:spLocks noGrp="1"/>
          </p:cNvSpPr>
          <p:nvPr>
            <p:ph idx="1"/>
          </p:nvPr>
        </p:nvSpPr>
        <p:spPr>
          <a:xfrm>
            <a:off x="457200" y="1600201"/>
            <a:ext cx="5943600" cy="4419600"/>
          </a:xfrm>
        </p:spPr>
        <p:txBody>
          <a:bodyPr/>
          <a:lstStyle/>
          <a:p>
            <a:pPr marL="0" indent="0">
              <a:buNone/>
            </a:pPr>
            <a:endParaRPr lang="en-US" dirty="0" smtClean="0"/>
          </a:p>
          <a:p>
            <a:pPr marL="1139825" indent="-1139825">
              <a:buNone/>
            </a:pPr>
            <a:r>
              <a:rPr lang="en-US" sz="2400" dirty="0"/>
              <a:t>130 </a:t>
            </a:r>
            <a:r>
              <a:rPr lang="en-US" sz="2400" dirty="0" smtClean="0"/>
              <a:t>_0	Governance </a:t>
            </a:r>
            <a:r>
              <a:rPr lang="en-US" sz="2400" dirty="0"/>
              <a:t>in </a:t>
            </a:r>
            <a:r>
              <a:rPr lang="en-US" sz="2400" dirty="0" smtClean="0"/>
              <a:t>Asia</a:t>
            </a:r>
          </a:p>
          <a:p>
            <a:pPr marL="1139825" indent="-1139825">
              <a:buNone/>
            </a:pPr>
            <a:endParaRPr lang="en-US" sz="2400" dirty="0"/>
          </a:p>
          <a:p>
            <a:pPr marL="1139825" indent="-1139825">
              <a:buNone/>
            </a:pPr>
            <a:endParaRPr lang="en-US" sz="2400" dirty="0" smtClean="0"/>
          </a:p>
          <a:p>
            <a:pPr marL="1139825" indent="-1139825">
              <a:buNone/>
            </a:pPr>
            <a:endParaRPr lang="en-US" sz="2400" dirty="0" smtClean="0"/>
          </a:p>
          <a:p>
            <a:pPr marL="1139825" indent="-1139825">
              <a:buNone/>
            </a:pPr>
            <a:r>
              <a:rPr lang="en-US" sz="2400" dirty="0" smtClean="0"/>
              <a:t>100 1_	Card</a:t>
            </a:r>
            <a:r>
              <a:rPr lang="en-US" sz="2400" dirty="0"/>
              <a:t>, Orson Scott. </a:t>
            </a:r>
            <a:r>
              <a:rPr lang="en-US" sz="2400" dirty="0" smtClean="0"/>
              <a:t>$t </a:t>
            </a:r>
            <a:r>
              <a:rPr lang="en-US" sz="2400" dirty="0"/>
              <a:t>Novel of the </a:t>
            </a:r>
            <a:r>
              <a:rPr lang="en-US" sz="2400" dirty="0" err="1"/>
              <a:t>Mither</a:t>
            </a:r>
            <a:r>
              <a:rPr lang="en-US" sz="2400" dirty="0"/>
              <a:t> mages</a:t>
            </a:r>
          </a:p>
          <a:p>
            <a:pPr marL="0" indent="0">
              <a:buNone/>
            </a:pPr>
            <a:endParaRPr lang="en-US" dirty="0"/>
          </a:p>
          <a:p>
            <a:pPr marL="0" indent="0">
              <a:buNone/>
            </a:pPr>
            <a:endParaRPr lang="en-US" dirty="0" smtClean="0"/>
          </a:p>
        </p:txBody>
      </p:sp>
      <p:pic>
        <p:nvPicPr>
          <p:cNvPr id="14" name="Picture 13"/>
          <p:cNvPicPr>
            <a:picLocks noChangeAspect="1"/>
          </p:cNvPicPr>
          <p:nvPr/>
        </p:nvPicPr>
        <p:blipFill>
          <a:blip r:embed="rId5"/>
          <a:stretch>
            <a:fillRect/>
          </a:stretch>
        </p:blipFill>
        <p:spPr>
          <a:xfrm>
            <a:off x="7302799" y="2590800"/>
            <a:ext cx="1733550" cy="428625"/>
          </a:xfrm>
          <a:prstGeom prst="rect">
            <a:avLst/>
          </a:prstGeom>
          <a:ln>
            <a:solidFill>
              <a:schemeClr val="tx1"/>
            </a:solidFill>
          </a:ln>
        </p:spPr>
      </p:pic>
    </p:spTree>
    <p:extLst>
      <p:ext uri="{BB962C8B-B14F-4D97-AF65-F5344CB8AC3E}">
        <p14:creationId xmlns:p14="http://schemas.microsoft.com/office/powerpoint/2010/main" val="380025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Variant Access Point for a Work </a:t>
            </a:r>
            <a:br>
              <a:rPr lang="en-US" dirty="0" smtClean="0"/>
            </a:br>
            <a:r>
              <a:rPr lang="en-US" dirty="0" smtClean="0"/>
              <a:t>(RDA 6.27.4)</a:t>
            </a:r>
            <a:endParaRPr lang="en-US" dirty="0"/>
          </a:p>
        </p:txBody>
      </p:sp>
      <p:sp>
        <p:nvSpPr>
          <p:cNvPr id="3" name="Content Placeholder 2"/>
          <p:cNvSpPr>
            <a:spLocks noGrp="1"/>
          </p:cNvSpPr>
          <p:nvPr>
            <p:ph idx="1"/>
          </p:nvPr>
        </p:nvSpPr>
        <p:spPr>
          <a:xfrm>
            <a:off x="457200" y="1524000"/>
            <a:ext cx="8229600" cy="4648200"/>
          </a:xfrm>
        </p:spPr>
        <p:txBody>
          <a:bodyPr rtlCol="0">
            <a:normAutofit fontScale="92500" lnSpcReduction="10000"/>
          </a:bodyPr>
          <a:lstStyle/>
          <a:p>
            <a:pPr marL="0" indent="0" eaLnBrk="1" fontAlgn="auto" hangingPunct="1">
              <a:spcAft>
                <a:spcPts val="0"/>
              </a:spcAft>
              <a:buFont typeface="Arial" pitchFamily="34" charset="0"/>
              <a:buNone/>
              <a:defRPr/>
            </a:pPr>
            <a:r>
              <a:rPr lang="en-US" dirty="0" smtClean="0"/>
              <a:t>Variant access points are </a:t>
            </a:r>
            <a:r>
              <a:rPr lang="en-US" i="1" dirty="0" smtClean="0"/>
              <a:t>not</a:t>
            </a:r>
            <a:r>
              <a:rPr lang="en-US" dirty="0" smtClean="0"/>
              <a:t> core. Include them if in your judgment they would help the user find or identify the work.</a:t>
            </a:r>
          </a:p>
          <a:p>
            <a:pPr lvl="1" eaLnBrk="1" fontAlgn="auto" hangingPunct="1">
              <a:spcAft>
                <a:spcPts val="0"/>
              </a:spcAft>
              <a:buFont typeface="Arial" pitchFamily="34" charset="0"/>
              <a:buChar char="–"/>
              <a:defRPr/>
            </a:pPr>
            <a:r>
              <a:rPr lang="en-US" sz="2400" dirty="0" smtClean="0"/>
              <a:t>Base on a variant title (RDA 6.2.3) or the preferred title (RDA 6.2.2)</a:t>
            </a:r>
          </a:p>
          <a:p>
            <a:pPr lvl="1" eaLnBrk="1" fontAlgn="auto" hangingPunct="1">
              <a:spcAft>
                <a:spcPts val="0"/>
              </a:spcAft>
              <a:buFont typeface="Arial" pitchFamily="34" charset="0"/>
              <a:buChar char="–"/>
              <a:defRPr/>
            </a:pPr>
            <a:r>
              <a:rPr lang="en-US" sz="2400" dirty="0" smtClean="0"/>
              <a:t>Record in appropriate 4XX fields</a:t>
            </a:r>
          </a:p>
          <a:p>
            <a:pPr lvl="1" eaLnBrk="1" fontAlgn="auto" hangingPunct="1">
              <a:spcAft>
                <a:spcPts val="0"/>
              </a:spcAft>
              <a:buFont typeface="Arial" pitchFamily="34" charset="0"/>
              <a:buChar char="–"/>
              <a:defRPr/>
            </a:pPr>
            <a:r>
              <a:rPr lang="en-US" sz="2400" dirty="0" smtClean="0"/>
              <a:t>Construct the variant access point by combining the authorized access point for the creator with the variant title or a qualified preferred title </a:t>
            </a:r>
            <a:r>
              <a:rPr lang="en-US" sz="2400" i="1" dirty="0" smtClean="0"/>
              <a:t>or</a:t>
            </a:r>
            <a:r>
              <a:rPr lang="en-US" sz="2400" dirty="0" smtClean="0"/>
              <a:t> by giving the variant or preferred title alone</a:t>
            </a:r>
          </a:p>
          <a:p>
            <a:pPr lvl="1" eaLnBrk="1" fontAlgn="auto" hangingPunct="1">
              <a:spcAft>
                <a:spcPts val="0"/>
              </a:spcAft>
              <a:buFont typeface="Arial" pitchFamily="34" charset="0"/>
              <a:buChar char="–"/>
              <a:defRPr/>
            </a:pPr>
            <a:r>
              <a:rPr lang="en-US" sz="2400" dirty="0" smtClean="0"/>
              <a:t>Make further additions to the access point </a:t>
            </a:r>
            <a:r>
              <a:rPr lang="en-US" sz="2400" i="1" dirty="0" smtClean="0"/>
              <a:t>if you consider them to be important for identification</a:t>
            </a:r>
            <a:r>
              <a:rPr lang="en-US" sz="2400" dirty="0" smtClean="0"/>
              <a:t> in the same way such additions would have been added to a preferred title. These additions are </a:t>
            </a:r>
            <a:r>
              <a:rPr lang="en-US" sz="2400" i="1" dirty="0" smtClean="0"/>
              <a:t>not</a:t>
            </a:r>
            <a:r>
              <a:rPr lang="en-US" sz="2400" dirty="0" smtClean="0"/>
              <a:t> required.</a:t>
            </a:r>
            <a:endParaRPr lang="en-US" dirty="0" smtClean="0"/>
          </a:p>
          <a:p>
            <a:pPr eaLnBrk="1" fontAlgn="auto" hangingPunct="1">
              <a:spcAft>
                <a:spcPts val="0"/>
              </a:spcAft>
              <a:buFont typeface="Arial" pitchFamily="34" charset="0"/>
              <a:buChar char="•"/>
              <a:defRPr/>
            </a:pPr>
            <a:endParaRPr lang="en-US" sz="3600" dirty="0"/>
          </a:p>
        </p:txBody>
      </p:sp>
      <p:sp>
        <p:nvSpPr>
          <p:cNvPr id="6" name="Footer Placeholder 5"/>
          <p:cNvSpPr>
            <a:spLocks noGrp="1"/>
          </p:cNvSpPr>
          <p:nvPr>
            <p:ph type="ftr" sz="quarter" idx="11"/>
          </p:nvPr>
        </p:nvSpPr>
        <p:spPr/>
        <p:txBody>
          <a:bodyPr/>
          <a:lstStyle/>
          <a:p>
            <a:pPr>
              <a:defRPr/>
            </a:pPr>
            <a:r>
              <a:rPr lang="en-US"/>
              <a:t>Module 6. Works and Expressions</a:t>
            </a:r>
          </a:p>
        </p:txBody>
      </p:sp>
      <p:sp>
        <p:nvSpPr>
          <p:cNvPr id="7" name="Slide Number Placeholder 6"/>
          <p:cNvSpPr>
            <a:spLocks noGrp="1"/>
          </p:cNvSpPr>
          <p:nvPr>
            <p:ph type="sldNum" sz="quarter" idx="12"/>
          </p:nvPr>
        </p:nvSpPr>
        <p:spPr/>
        <p:txBody>
          <a:bodyPr/>
          <a:lstStyle/>
          <a:p>
            <a:pPr>
              <a:defRPr/>
            </a:pPr>
            <a:fld id="{69F6DC77-FFD8-4358-838A-DCD1697983FE}" type="slidenum">
              <a:rPr lang="en-US"/>
              <a:pPr>
                <a:defRPr/>
              </a:pPr>
              <a:t>254</a:t>
            </a:fld>
            <a:endParaRPr lang="en-US"/>
          </a:p>
        </p:txBody>
      </p:sp>
    </p:spTree>
    <p:extLst>
      <p:ext uri="{BB962C8B-B14F-4D97-AF65-F5344CB8AC3E}">
        <p14:creationId xmlns:p14="http://schemas.microsoft.com/office/powerpoint/2010/main" val="245888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 Access Point for a Work </a:t>
            </a:r>
            <a:br>
              <a:rPr lang="en-US" dirty="0"/>
            </a:br>
            <a:r>
              <a:rPr lang="en-US" dirty="0"/>
              <a:t>(RDA 6.27.4)</a:t>
            </a:r>
          </a:p>
        </p:txBody>
      </p:sp>
      <p:sp>
        <p:nvSpPr>
          <p:cNvPr id="3" name="Content Placeholder 2"/>
          <p:cNvSpPr>
            <a:spLocks noGrp="1"/>
          </p:cNvSpPr>
          <p:nvPr>
            <p:ph idx="1"/>
          </p:nvPr>
        </p:nvSpPr>
        <p:spPr>
          <a:xfrm>
            <a:off x="304800" y="1600201"/>
            <a:ext cx="8382000" cy="2514600"/>
          </a:xfrm>
        </p:spPr>
        <p:txBody>
          <a:bodyPr/>
          <a:lstStyle/>
          <a:p>
            <a:r>
              <a:rPr lang="en-US" sz="2400" dirty="0" smtClean="0"/>
              <a:t>Typical work-level variant access points for series</a:t>
            </a:r>
          </a:p>
          <a:p>
            <a:pPr lvl="1"/>
            <a:r>
              <a:rPr lang="en-US" sz="1800" dirty="0" smtClean="0"/>
              <a:t>Differing forms of title in the same language as the original expression, or in the same language as the preferred title (if that is different)</a:t>
            </a:r>
          </a:p>
          <a:p>
            <a:pPr lvl="1"/>
            <a:r>
              <a:rPr lang="en-US" sz="1800" dirty="0" smtClean="0"/>
              <a:t>Differing forms of title in any language appearing on a manifestation of the original expression</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255</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050" y="3276600"/>
            <a:ext cx="1749350" cy="2516188"/>
          </a:xfrm>
          <a:prstGeom prst="rect">
            <a:avLst/>
          </a:prstGeom>
          <a:ln>
            <a:solidFill>
              <a:schemeClr val="tx1"/>
            </a:solidFill>
          </a:ln>
        </p:spPr>
      </p:pic>
      <p:sp>
        <p:nvSpPr>
          <p:cNvPr id="7" name="TextBox 6"/>
          <p:cNvSpPr txBox="1"/>
          <p:nvPr/>
        </p:nvSpPr>
        <p:spPr>
          <a:xfrm>
            <a:off x="1371600" y="4038600"/>
            <a:ext cx="4495800" cy="646331"/>
          </a:xfrm>
          <a:prstGeom prst="rect">
            <a:avLst/>
          </a:prstGeom>
          <a:noFill/>
        </p:spPr>
        <p:txBody>
          <a:bodyPr wrap="square" rtlCol="0">
            <a:spAutoFit/>
          </a:bodyPr>
          <a:lstStyle/>
          <a:p>
            <a:r>
              <a:rPr lang="en-US" dirty="0" smtClean="0"/>
              <a:t>130 _0 West Slavic contributions</a:t>
            </a:r>
          </a:p>
          <a:p>
            <a:r>
              <a:rPr lang="en-US" dirty="0" smtClean="0"/>
              <a:t>430 _0 </a:t>
            </a:r>
            <a:r>
              <a:rPr lang="en-US" dirty="0" err="1" smtClean="0"/>
              <a:t>Westslavische</a:t>
            </a:r>
            <a:r>
              <a:rPr lang="en-US" dirty="0" smtClean="0"/>
              <a:t> </a:t>
            </a:r>
            <a:r>
              <a:rPr lang="en-US" dirty="0" err="1" smtClean="0"/>
              <a:t>Beiträge</a:t>
            </a:r>
            <a:endParaRPr lang="en-US" dirty="0"/>
          </a:p>
        </p:txBody>
      </p:sp>
      <p:sp>
        <p:nvSpPr>
          <p:cNvPr id="8" name="Oval 7"/>
          <p:cNvSpPr/>
          <p:nvPr/>
        </p:nvSpPr>
        <p:spPr>
          <a:xfrm>
            <a:off x="5659759" y="34290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7796289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a:endParaRPr lang="en-US" sz="2000" dirty="0" smtClean="0"/>
          </a:p>
          <a:p>
            <a:pPr lvl="1"/>
            <a:r>
              <a:rPr lang="en-US" sz="2000" dirty="0" smtClean="0"/>
              <a:t>Name-title </a:t>
            </a:r>
            <a:r>
              <a:rPr lang="en-US" sz="2000" dirty="0"/>
              <a:t>variant(s) beginning with authorized access point for co-author(s)</a:t>
            </a:r>
          </a:p>
          <a:p>
            <a:pPr marL="1709738" lvl="1" indent="-795338" eaLnBrk="1" hangingPunct="1">
              <a:buNone/>
            </a:pPr>
            <a:r>
              <a:rPr lang="en-US" sz="2000" dirty="0" smtClean="0">
                <a:latin typeface="Calibri" pitchFamily="34" charset="0"/>
              </a:rPr>
              <a:t>100 1_	</a:t>
            </a:r>
            <a:r>
              <a:rPr lang="pt-BR" sz="2000" dirty="0">
                <a:latin typeface="Calibri" pitchFamily="34" charset="0"/>
              </a:rPr>
              <a:t>Pistoia, Sara. </a:t>
            </a:r>
            <a:r>
              <a:rPr lang="pt-BR" sz="2000" dirty="0" smtClean="0">
                <a:latin typeface="Calibri" pitchFamily="34" charset="0"/>
              </a:rPr>
              <a:t>$t Let’s </a:t>
            </a:r>
            <a:r>
              <a:rPr lang="pt-BR" sz="2000" dirty="0">
                <a:latin typeface="Calibri" pitchFamily="34" charset="0"/>
              </a:rPr>
              <a:t>do math!</a:t>
            </a:r>
            <a:endParaRPr lang="en-US" sz="2000" dirty="0" smtClean="0">
              <a:latin typeface="Calibri" pitchFamily="34" charset="0"/>
            </a:endParaRPr>
          </a:p>
          <a:p>
            <a:pPr marL="1709738" lvl="1" indent="-795338" eaLnBrk="1" hangingPunct="1">
              <a:buNone/>
            </a:pPr>
            <a:r>
              <a:rPr lang="en-US" sz="2000" dirty="0" smtClean="0">
                <a:latin typeface="Calibri" pitchFamily="34" charset="0"/>
              </a:rPr>
              <a:t>400 1_</a:t>
            </a:r>
            <a:r>
              <a:rPr lang="en-US" sz="2000" dirty="0">
                <a:latin typeface="Calibri" pitchFamily="34" charset="0"/>
              </a:rPr>
              <a:t>	Whelan, Piper. </a:t>
            </a:r>
            <a:r>
              <a:rPr lang="en-US" sz="2000" dirty="0" smtClean="0">
                <a:latin typeface="Calibri" pitchFamily="34" charset="0"/>
              </a:rPr>
              <a:t>$t Let’s </a:t>
            </a:r>
            <a:r>
              <a:rPr lang="en-US" sz="2000" dirty="0">
                <a:latin typeface="Calibri" pitchFamily="34" charset="0"/>
              </a:rPr>
              <a:t>do math</a:t>
            </a:r>
            <a:r>
              <a:rPr lang="en-US" sz="2000" dirty="0" smtClean="0">
                <a:latin typeface="Calibri" pitchFamily="34" charset="0"/>
              </a:rPr>
              <a:t>!</a:t>
            </a:r>
          </a:p>
          <a:p>
            <a:pPr marL="1709738" lvl="1" indent="-795338" eaLnBrk="1" hangingPunct="1">
              <a:buNone/>
            </a:pPr>
            <a:endParaRPr lang="en-US" sz="2000" dirty="0" smtClean="0">
              <a:latin typeface="Calibri" pitchFamily="34" charset="0"/>
            </a:endParaRPr>
          </a:p>
          <a:p>
            <a:pPr lvl="1" eaLnBrk="1" hangingPunct="1"/>
            <a:r>
              <a:rPr lang="en-US" sz="2000" dirty="0"/>
              <a:t>Name-title variant(s) beginning with authorized access point for </a:t>
            </a:r>
            <a:r>
              <a:rPr lang="en-US" sz="2000" dirty="0" smtClean="0"/>
              <a:t>a responsible corporate body when authorized access point formed without it</a:t>
            </a:r>
            <a:endParaRPr lang="en-US" sz="2000" dirty="0">
              <a:latin typeface="Calibri" pitchFamily="34" charset="0"/>
            </a:endParaRPr>
          </a:p>
          <a:p>
            <a:pPr marL="1709738" lvl="1" indent="-795338" eaLnBrk="1" hangingPunct="1">
              <a:buNone/>
            </a:pPr>
            <a:r>
              <a:rPr lang="en-US" sz="2000" dirty="0">
                <a:latin typeface="Calibri" pitchFamily="34" charset="0"/>
              </a:rPr>
              <a:t>130 _0	 </a:t>
            </a:r>
            <a:r>
              <a:rPr lang="en-US" sz="2000" dirty="0" err="1">
                <a:latin typeface="Calibri" pitchFamily="34" charset="0"/>
              </a:rPr>
              <a:t>Acta</a:t>
            </a:r>
            <a:r>
              <a:rPr lang="en-US" sz="2000" dirty="0">
                <a:latin typeface="Calibri" pitchFamily="34" charset="0"/>
              </a:rPr>
              <a:t> </a:t>
            </a:r>
            <a:r>
              <a:rPr lang="en-US" sz="2000" dirty="0" err="1">
                <a:latin typeface="Calibri" pitchFamily="34" charset="0"/>
              </a:rPr>
              <a:t>classica</a:t>
            </a:r>
            <a:r>
              <a:rPr lang="en-US" sz="2000" dirty="0">
                <a:latin typeface="Calibri" pitchFamily="34" charset="0"/>
              </a:rPr>
              <a:t>. $p </a:t>
            </a:r>
            <a:r>
              <a:rPr lang="en-US" sz="2000" dirty="0" err="1">
                <a:latin typeface="Calibri" pitchFamily="34" charset="0"/>
              </a:rPr>
              <a:t>Supplementum</a:t>
            </a:r>
            <a:r>
              <a:rPr lang="en-US" sz="2000" dirty="0">
                <a:latin typeface="Calibri" pitchFamily="34" charset="0"/>
              </a:rPr>
              <a:t> </a:t>
            </a:r>
          </a:p>
          <a:p>
            <a:pPr marL="1709738" lvl="1" indent="-795338" eaLnBrk="1" hangingPunct="1">
              <a:buNone/>
            </a:pPr>
            <a:r>
              <a:rPr lang="en-US" sz="2000" dirty="0">
                <a:latin typeface="Calibri" pitchFamily="34" charset="0"/>
              </a:rPr>
              <a:t>410 20	 Classical Association of South Africa. $t </a:t>
            </a:r>
            <a:r>
              <a:rPr lang="en-US" sz="2000" dirty="0" err="1">
                <a:latin typeface="Calibri" pitchFamily="34" charset="0"/>
              </a:rPr>
              <a:t>Acta</a:t>
            </a:r>
            <a:r>
              <a:rPr lang="en-US" sz="2000" dirty="0">
                <a:latin typeface="Calibri" pitchFamily="34" charset="0"/>
              </a:rPr>
              <a:t> </a:t>
            </a:r>
            <a:r>
              <a:rPr lang="en-US" sz="2000" dirty="0" err="1">
                <a:latin typeface="Calibri" pitchFamily="34" charset="0"/>
              </a:rPr>
              <a:t>classica</a:t>
            </a:r>
            <a:r>
              <a:rPr lang="en-US" sz="2000" dirty="0">
                <a:latin typeface="Calibri" pitchFamily="34" charset="0"/>
              </a:rPr>
              <a:t>. $p </a:t>
            </a:r>
            <a:r>
              <a:rPr lang="en-US" sz="2000" dirty="0" err="1">
                <a:latin typeface="Calibri" pitchFamily="34" charset="0"/>
              </a:rPr>
              <a:t>Supplementum</a:t>
            </a:r>
            <a:r>
              <a:rPr lang="en-US" sz="2000" dirty="0">
                <a:latin typeface="Calibri" pitchFamily="34" charset="0"/>
              </a:rPr>
              <a:t> </a:t>
            </a:r>
          </a:p>
          <a:p>
            <a:pPr marL="1709738" lvl="1" indent="-795338" eaLnBrk="1" hangingPunct="1">
              <a:buNone/>
            </a:pPr>
            <a:endParaRPr lang="en-US" sz="2000" dirty="0">
              <a:latin typeface="Calibri" pitchFamily="34" charset="0"/>
            </a:endParaRPr>
          </a:p>
          <a:p>
            <a:pPr marL="1709738" lvl="1" indent="-795338" eaLnBrk="1" hangingPunct="1">
              <a:buNone/>
            </a:pPr>
            <a:endParaRPr lang="en-US" sz="2000" dirty="0" smtClean="0">
              <a:latin typeface="Calibri" pitchFamily="34" charset="0"/>
            </a:endParaRPr>
          </a:p>
          <a:p>
            <a:pPr marL="457200" lvl="1" indent="0" eaLnBrk="1" hangingPunct="1">
              <a:buNone/>
            </a:pPr>
            <a:endParaRPr lang="vi-VN" sz="800" dirty="0" smtClean="0">
              <a:latin typeface="Calibri" pitchFamily="34" charset="0"/>
            </a:endParaRP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256</a:t>
            </a:fld>
            <a:endParaRPr lang="en-US"/>
          </a:p>
        </p:txBody>
      </p:sp>
    </p:spTree>
    <p:extLst>
      <p:ext uri="{BB962C8B-B14F-4D97-AF65-F5344CB8AC3E}">
        <p14:creationId xmlns:p14="http://schemas.microsoft.com/office/powerpoint/2010/main" val="281411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eaLnBrk="1" hangingPunct="1"/>
            <a:endParaRPr lang="en-US" sz="2000" dirty="0" smtClean="0">
              <a:latin typeface="Calibri" pitchFamily="34" charset="0"/>
            </a:endParaRPr>
          </a:p>
          <a:p>
            <a:pPr lvl="1" eaLnBrk="1" hangingPunct="1"/>
            <a:r>
              <a:rPr lang="en-US" sz="2000" dirty="0" smtClean="0">
                <a:latin typeface="Calibri" pitchFamily="34" charset="0"/>
              </a:rPr>
              <a:t>Title </a:t>
            </a:r>
            <a:r>
              <a:rPr lang="en-US" sz="2000" dirty="0">
                <a:latin typeface="Calibri" pitchFamily="34" charset="0"/>
              </a:rPr>
              <a:t>of subseries when authorized access point includes main series</a:t>
            </a:r>
          </a:p>
          <a:p>
            <a:pPr marL="1709738" lvl="1" indent="-795338" eaLnBrk="1" hangingPunct="1">
              <a:buNone/>
            </a:pPr>
            <a:r>
              <a:rPr lang="en-US" sz="2000" dirty="0">
                <a:latin typeface="Calibri" pitchFamily="34" charset="0"/>
              </a:rPr>
              <a:t>130 _0	A+ books. $p Bugs are beautiful! </a:t>
            </a:r>
          </a:p>
          <a:p>
            <a:pPr marL="1709738" lvl="1" indent="-795338" eaLnBrk="1" hangingPunct="1">
              <a:buNone/>
            </a:pPr>
            <a:r>
              <a:rPr lang="en-US" sz="2000" dirty="0">
                <a:latin typeface="Calibri" pitchFamily="34" charset="0"/>
              </a:rPr>
              <a:t>430 _0	Bugs are beautiful!</a:t>
            </a:r>
          </a:p>
          <a:p>
            <a:pPr marL="1709738" lvl="1" indent="-795338" eaLnBrk="1" hangingPunct="1">
              <a:buNone/>
            </a:pPr>
            <a:r>
              <a:rPr lang="en-US" sz="2000" i="1" dirty="0">
                <a:latin typeface="Calibri" pitchFamily="34" charset="0"/>
              </a:rPr>
              <a:t>This may require qualification if the title itself conflicts with that of another work</a:t>
            </a:r>
            <a:r>
              <a:rPr lang="en-US" sz="2000" dirty="0">
                <a:latin typeface="Calibri" pitchFamily="34" charset="0"/>
              </a:rPr>
              <a:t> </a:t>
            </a:r>
          </a:p>
          <a:p>
            <a:pPr marL="1709738" lvl="1" indent="-795338" eaLnBrk="1" hangingPunct="1">
              <a:buNone/>
            </a:pPr>
            <a:r>
              <a:rPr lang="en-US" sz="2000" dirty="0">
                <a:latin typeface="Calibri" pitchFamily="34" charset="0"/>
              </a:rPr>
              <a:t>130 _0	Pebble plus. $p Life science </a:t>
            </a:r>
          </a:p>
          <a:p>
            <a:pPr marL="1709738" lvl="1" indent="-795338" eaLnBrk="1" hangingPunct="1">
              <a:buNone/>
            </a:pPr>
            <a:r>
              <a:rPr lang="en-US" sz="2000" dirty="0">
                <a:latin typeface="Calibri" pitchFamily="34" charset="0"/>
              </a:rPr>
              <a:t>430 _0	Life science (Capstone Press)</a:t>
            </a: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257</a:t>
            </a:fld>
            <a:endParaRPr lang="en-US"/>
          </a:p>
        </p:txBody>
      </p:sp>
    </p:spTree>
    <p:extLst>
      <p:ext uri="{BB962C8B-B14F-4D97-AF65-F5344CB8AC3E}">
        <p14:creationId xmlns:p14="http://schemas.microsoft.com/office/powerpoint/2010/main" val="209364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Variant Access Point for a Work </a:t>
            </a:r>
            <a:br>
              <a:rPr lang="en-US" dirty="0"/>
            </a:br>
            <a:r>
              <a:rPr lang="en-US" dirty="0"/>
              <a:t>(RDA 6.27.4)</a:t>
            </a:r>
          </a:p>
        </p:txBody>
      </p:sp>
      <p:sp>
        <p:nvSpPr>
          <p:cNvPr id="374786" name="Content Placeholder 2"/>
          <p:cNvSpPr>
            <a:spLocks noGrp="1"/>
          </p:cNvSpPr>
          <p:nvPr>
            <p:ph idx="1"/>
          </p:nvPr>
        </p:nvSpPr>
        <p:spPr/>
        <p:txBody>
          <a:bodyPr/>
          <a:lstStyle/>
          <a:p>
            <a:pPr eaLnBrk="1" hangingPunct="1"/>
            <a:r>
              <a:rPr lang="en-US" sz="2400" dirty="0" smtClean="0"/>
              <a:t>Some typical variant access points in series authority records</a:t>
            </a:r>
          </a:p>
          <a:p>
            <a:pPr lvl="1" eaLnBrk="1" hangingPunct="1"/>
            <a:endParaRPr lang="en-US" sz="2000" dirty="0" smtClean="0">
              <a:latin typeface="Calibri" pitchFamily="34" charset="0"/>
            </a:endParaRPr>
          </a:p>
          <a:p>
            <a:pPr lvl="1" eaLnBrk="1" hangingPunct="1"/>
            <a:r>
              <a:rPr lang="en-US" sz="2000" dirty="0" smtClean="0">
                <a:latin typeface="Calibri" pitchFamily="34" charset="0"/>
              </a:rPr>
              <a:t>Title </a:t>
            </a:r>
            <a:r>
              <a:rPr lang="en-US" sz="2000" dirty="0">
                <a:latin typeface="Calibri" pitchFamily="34" charset="0"/>
              </a:rPr>
              <a:t>of series when authorized access point is formed beginning with the authorized access point for an agent</a:t>
            </a:r>
          </a:p>
          <a:p>
            <a:pPr marL="1709738" lvl="1" indent="-795338" eaLnBrk="1" hangingPunct="1">
              <a:buNone/>
            </a:pPr>
            <a:r>
              <a:rPr lang="en-US" sz="2000" dirty="0">
                <a:latin typeface="Calibri" pitchFamily="34" charset="0"/>
              </a:rPr>
              <a:t>100 1_	Rake, Matthew. $t If extinct beasts came to life </a:t>
            </a:r>
          </a:p>
          <a:p>
            <a:pPr marL="1709738" lvl="1" indent="-795338" eaLnBrk="1" hangingPunct="1">
              <a:buNone/>
            </a:pPr>
            <a:r>
              <a:rPr lang="en-US" sz="2000" dirty="0">
                <a:latin typeface="Calibri" pitchFamily="34" charset="0"/>
              </a:rPr>
              <a:t>430 _0	If extinct beasts came to life</a:t>
            </a:r>
          </a:p>
          <a:p>
            <a:pPr marL="1709738" lvl="1" indent="-795338" eaLnBrk="1" hangingPunct="1">
              <a:buNone/>
            </a:pPr>
            <a:r>
              <a:rPr lang="en-US" sz="2000" i="1" dirty="0">
                <a:latin typeface="Calibri" pitchFamily="34" charset="0"/>
              </a:rPr>
              <a:t>This may require qualification if the title itself conflicts with that of another work</a:t>
            </a:r>
            <a:r>
              <a:rPr lang="en-US" sz="2000" dirty="0">
                <a:latin typeface="Calibri" pitchFamily="34" charset="0"/>
              </a:rPr>
              <a:t> </a:t>
            </a:r>
          </a:p>
          <a:p>
            <a:pPr marL="1709738" lvl="1" indent="-795338" eaLnBrk="1" hangingPunct="1">
              <a:buNone/>
            </a:pPr>
            <a:r>
              <a:rPr lang="en-US" sz="2000" dirty="0">
                <a:latin typeface="Calibri" pitchFamily="34" charset="0"/>
              </a:rPr>
              <a:t>100 1_	Pettiford, Rebecca. $t Festivals</a:t>
            </a:r>
          </a:p>
          <a:p>
            <a:pPr marL="1709738" lvl="1" indent="-795338" eaLnBrk="1" hangingPunct="1">
              <a:buNone/>
            </a:pPr>
            <a:r>
              <a:rPr lang="en-US" sz="2000" dirty="0">
                <a:latin typeface="Calibri" pitchFamily="34" charset="0"/>
              </a:rPr>
              <a:t>430 _0	Festivals (Bullfrog Books</a:t>
            </a:r>
            <a:r>
              <a:rPr lang="en-US" sz="2000" dirty="0" smtClean="0">
                <a:latin typeface="Calibri" pitchFamily="34" charset="0"/>
              </a:rPr>
              <a:t>)</a:t>
            </a:r>
            <a:endParaRPr lang="en-US" sz="2000" dirty="0">
              <a:latin typeface="Calibri" pitchFamily="34" charset="0"/>
            </a:endParaRPr>
          </a:p>
          <a:p>
            <a:pPr marL="457200" lvl="1" indent="0" eaLnBrk="1" hangingPunct="1">
              <a:buNone/>
            </a:pPr>
            <a:endParaRPr lang="vi-VN" sz="800" dirty="0" smtClean="0">
              <a:latin typeface="Calibri" pitchFamily="34" charset="0"/>
            </a:endParaRPr>
          </a:p>
          <a:p>
            <a:pPr marL="914400" lvl="2" indent="0" eaLnBrk="1" hangingPunct="1">
              <a:buFont typeface="Arial" charset="0"/>
              <a:buNone/>
            </a:pP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258</a:t>
            </a:fld>
            <a:endParaRPr lang="en-US"/>
          </a:p>
        </p:txBody>
      </p:sp>
    </p:spTree>
    <p:extLst>
      <p:ext uri="{BB962C8B-B14F-4D97-AF65-F5344CB8AC3E}">
        <p14:creationId xmlns:p14="http://schemas.microsoft.com/office/powerpoint/2010/main" val="128222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a:t>Variant access point </a:t>
            </a:r>
            <a:r>
              <a:rPr lang="en-US" sz="2800" dirty="0" smtClean="0"/>
              <a:t>beginning </a:t>
            </a:r>
            <a:r>
              <a:rPr lang="en-US" sz="2800" dirty="0"/>
              <a:t>with the authorized access point for an agent</a:t>
            </a:r>
          </a:p>
          <a:p>
            <a:pPr lvl="1"/>
            <a:r>
              <a:rPr lang="en-US" sz="2400" dirty="0" smtClean="0"/>
              <a:t>Code in 400, 410, or 411, as appropriate</a:t>
            </a:r>
          </a:p>
          <a:p>
            <a:pPr lvl="1"/>
            <a:r>
              <a:rPr lang="en-US" sz="2400" dirty="0" smtClean="0"/>
              <a:t>Begin with the authorized access point for the agent or principal agent, exactly as it appears in its own authority record’s 1XX field (it must be established)</a:t>
            </a:r>
          </a:p>
          <a:p>
            <a:pPr lvl="1"/>
            <a:r>
              <a:rPr lang="en-US" sz="2400" dirty="0" smtClean="0"/>
              <a:t>Code the title in</a:t>
            </a:r>
          </a:p>
          <a:p>
            <a:pPr marL="914400" lvl="2" indent="0">
              <a:buNone/>
              <a:tabLst>
                <a:tab pos="3883025" algn="l"/>
              </a:tabLst>
            </a:pPr>
            <a:r>
              <a:rPr lang="en-US" sz="2000" dirty="0" smtClean="0"/>
              <a:t>$t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259</a:t>
            </a:fld>
            <a:endParaRPr lang="en-US"/>
          </a:p>
        </p:txBody>
      </p:sp>
    </p:spTree>
    <p:extLst>
      <p:ext uri="{BB962C8B-B14F-4D97-AF65-F5344CB8AC3E}">
        <p14:creationId xmlns:p14="http://schemas.microsoft.com/office/powerpoint/2010/main" val="697086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br>
              <a:rPr lang="en-US" dirty="0" smtClean="0"/>
            </a:br>
            <a:r>
              <a:rPr lang="en-US" dirty="0" smtClean="0"/>
              <a:t>RDA 2.3.2.13.2</a:t>
            </a:r>
            <a:endParaRPr lang="en-US" dirty="0"/>
          </a:p>
        </p:txBody>
      </p:sp>
      <p:sp>
        <p:nvSpPr>
          <p:cNvPr id="3" name="Content Placeholder 2"/>
          <p:cNvSpPr>
            <a:spLocks noGrp="1"/>
          </p:cNvSpPr>
          <p:nvPr>
            <p:ph idx="1"/>
          </p:nvPr>
        </p:nvSpPr>
        <p:spPr/>
        <p:txBody>
          <a:bodyPr/>
          <a:lstStyle/>
          <a:p>
            <a:pPr marL="971550" lvl="1" indent="-514350">
              <a:buFont typeface="+mj-lt"/>
              <a:buAutoNum type="alphaLcParenR"/>
            </a:pPr>
            <a:r>
              <a:rPr lang="en-US" sz="2600" dirty="0"/>
              <a:t>a difference in the representation of a word, words, or other </a:t>
            </a:r>
            <a:r>
              <a:rPr lang="en-US" sz="2600" dirty="0" smtClean="0"/>
              <a:t>component</a:t>
            </a:r>
          </a:p>
          <a:p>
            <a:pPr marL="971550" lvl="1" indent="-514350">
              <a:buFont typeface="+mj-lt"/>
              <a:buAutoNum type="alphaLcParenR"/>
            </a:pPr>
            <a:r>
              <a:rPr lang="en-US" sz="2600" dirty="0"/>
              <a:t>the addition, deletion, or change of articles, prepositions, or conjunctions </a:t>
            </a:r>
            <a:endParaRPr lang="en-US" sz="2600" dirty="0" smtClean="0"/>
          </a:p>
          <a:p>
            <a:pPr marL="971550" lvl="1" indent="-514350">
              <a:buFont typeface="+mj-lt"/>
              <a:buAutoNum type="alphaLcParenR"/>
            </a:pPr>
            <a:r>
              <a:rPr lang="en-US" sz="2600" dirty="0" smtClean="0"/>
              <a:t>a </a:t>
            </a:r>
            <a:r>
              <a:rPr lang="en-US" sz="2600" dirty="0"/>
              <a:t>difference involving the name of the same corporate </a:t>
            </a:r>
            <a:r>
              <a:rPr lang="en-US" sz="2600" dirty="0" smtClean="0"/>
              <a:t>body</a:t>
            </a:r>
          </a:p>
          <a:p>
            <a:pPr marL="971550" lvl="1" indent="-514350">
              <a:buFont typeface="+mj-lt"/>
              <a:buAutoNum type="alphaLcParenR"/>
            </a:pPr>
            <a:r>
              <a:rPr lang="en-US" sz="2600" dirty="0"/>
              <a:t>the addition, deletion, or change of </a:t>
            </a:r>
            <a:r>
              <a:rPr lang="en-US" sz="2600" dirty="0" smtClean="0"/>
              <a:t>punctuation</a:t>
            </a:r>
          </a:p>
          <a:p>
            <a:pPr marL="971550" lvl="1" indent="-514350">
              <a:buFont typeface="+mj-lt"/>
              <a:buAutoNum type="alphaLcParenR"/>
            </a:pPr>
            <a:r>
              <a:rPr lang="en-US" sz="2600" dirty="0"/>
              <a:t>a different order of titles when the title is given in more than one </a:t>
            </a:r>
            <a:r>
              <a:rPr lang="en-US" sz="2600" dirty="0" smtClean="0"/>
              <a:t>language, </a:t>
            </a:r>
            <a:r>
              <a:rPr lang="en-US" sz="2600" dirty="0"/>
              <a:t>provided that the title chosen as a title proper still appears as a parallel title proper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a:t>
            </a:fld>
            <a:endParaRPr lang="en-US"/>
          </a:p>
        </p:txBody>
      </p:sp>
    </p:spTree>
    <p:extLst>
      <p:ext uri="{BB962C8B-B14F-4D97-AF65-F5344CB8AC3E}">
        <p14:creationId xmlns:p14="http://schemas.microsoft.com/office/powerpoint/2010/main" val="137675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Access Point for a Work</a:t>
            </a:r>
            <a:br>
              <a:rPr lang="en-US" dirty="0" smtClean="0"/>
            </a:br>
            <a:r>
              <a:rPr lang="en-US" dirty="0" smtClean="0"/>
              <a:t>(MARC)</a:t>
            </a:r>
            <a:endParaRPr lang="en-US" dirty="0"/>
          </a:p>
        </p:txBody>
      </p:sp>
      <p:sp>
        <p:nvSpPr>
          <p:cNvPr id="3" name="Content Placeholder 2"/>
          <p:cNvSpPr>
            <a:spLocks noGrp="1"/>
          </p:cNvSpPr>
          <p:nvPr>
            <p:ph idx="1"/>
          </p:nvPr>
        </p:nvSpPr>
        <p:spPr/>
        <p:txBody>
          <a:bodyPr/>
          <a:lstStyle/>
          <a:p>
            <a:r>
              <a:rPr lang="en-US" sz="2800" dirty="0" smtClean="0"/>
              <a:t>Variant access point not beginning with the authorized access point for an agent</a:t>
            </a:r>
          </a:p>
          <a:p>
            <a:pPr lvl="1"/>
            <a:r>
              <a:rPr lang="en-US" sz="2400" dirty="0" smtClean="0"/>
              <a:t>Code in 430</a:t>
            </a:r>
          </a:p>
          <a:p>
            <a:pPr lvl="1"/>
            <a:r>
              <a:rPr lang="en-US" sz="2400" dirty="0" smtClean="0"/>
              <a:t>Code the title in</a:t>
            </a:r>
          </a:p>
          <a:p>
            <a:pPr marL="914400" lvl="2" indent="0">
              <a:buNone/>
              <a:tabLst>
                <a:tab pos="3883025" algn="l"/>
              </a:tabLst>
            </a:pPr>
            <a:r>
              <a:rPr lang="en-US" sz="2000" dirty="0" smtClean="0"/>
              <a:t>$a Title</a:t>
            </a:r>
            <a:r>
              <a:rPr lang="en-US" sz="2000" dirty="0"/>
              <a:t>	 $n Number of part/section</a:t>
            </a:r>
            <a:endParaRPr lang="en-US" sz="2000" dirty="0" smtClean="0"/>
          </a:p>
          <a:p>
            <a:pPr marL="914400" lvl="2" indent="0">
              <a:buNone/>
              <a:tabLst>
                <a:tab pos="3883025" algn="l"/>
              </a:tabLst>
            </a:pPr>
            <a:r>
              <a:rPr lang="en-US" sz="2000" dirty="0" smtClean="0"/>
              <a:t>$k Form (e.g. “Selections”)	</a:t>
            </a:r>
            <a:r>
              <a:rPr lang="en-US" sz="2000" dirty="0"/>
              <a:t> $p Name of </a:t>
            </a:r>
            <a:r>
              <a:rPr lang="en-US" sz="2000" dirty="0" smtClean="0"/>
              <a:t>part/section</a:t>
            </a:r>
          </a:p>
          <a:p>
            <a:pPr marL="747713" lvl="3" indent="-290513"/>
            <a:r>
              <a:rPr lang="en-US" sz="2400" dirty="0" smtClean="0"/>
              <a:t>Qualifiers in parentheses, no subfield coding</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260</a:t>
            </a:fld>
            <a:endParaRPr lang="en-US"/>
          </a:p>
        </p:txBody>
      </p:sp>
    </p:spTree>
    <p:extLst>
      <p:ext uri="{BB962C8B-B14F-4D97-AF65-F5344CB8AC3E}">
        <p14:creationId xmlns:p14="http://schemas.microsoft.com/office/powerpoint/2010/main" val="417002108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261</a:t>
            </a:fld>
            <a:endParaRPr lang="en-US"/>
          </a:p>
        </p:txBody>
      </p:sp>
      <p:sp>
        <p:nvSpPr>
          <p:cNvPr id="12" name="Content Placeholder 2"/>
          <p:cNvSpPr>
            <a:spLocks noGrp="1"/>
          </p:cNvSpPr>
          <p:nvPr>
            <p:ph idx="1"/>
          </p:nvPr>
        </p:nvSpPr>
        <p:spPr>
          <a:xfrm>
            <a:off x="2590800" y="1676400"/>
            <a:ext cx="6096000" cy="4190999"/>
          </a:xfrm>
        </p:spPr>
        <p:txBody>
          <a:bodyPr/>
          <a:lstStyle/>
          <a:p>
            <a:r>
              <a:rPr lang="en-US" dirty="0" smtClean="0"/>
              <a:t>Record variant access points for this series</a:t>
            </a:r>
          </a:p>
          <a:p>
            <a:pPr lvl="1"/>
            <a:r>
              <a:rPr lang="en-US" dirty="0" smtClean="0"/>
              <a:t>Note the </a:t>
            </a:r>
            <a:r>
              <a:rPr lang="en-US" dirty="0"/>
              <a:t>issuing body (NIAS = </a:t>
            </a:r>
            <a:r>
              <a:rPr lang="en-US" dirty="0" smtClean="0"/>
              <a:t>The Nordic </a:t>
            </a:r>
            <a:r>
              <a:rPr lang="en-US" dirty="0"/>
              <a:t>Institute of Asian </a:t>
            </a:r>
            <a:r>
              <a:rPr lang="en-US" dirty="0" smtClean="0"/>
              <a:t>Studies)</a:t>
            </a:r>
          </a:p>
          <a:p>
            <a:pPr lvl="1"/>
            <a:r>
              <a:rPr lang="en-US" dirty="0" smtClean="0"/>
              <a:t>No. 4 in the series (</a:t>
            </a:r>
            <a:r>
              <a:rPr lang="en-US" i="1" dirty="0" smtClean="0"/>
              <a:t>China’s </a:t>
            </a:r>
            <a:r>
              <a:rPr lang="en-US" i="1" dirty="0"/>
              <a:t>contested Internet</a:t>
            </a:r>
            <a:r>
              <a:rPr lang="en-US" dirty="0"/>
              <a:t>, </a:t>
            </a:r>
            <a:r>
              <a:rPr lang="en-US" dirty="0" smtClean="0"/>
              <a:t>2015) has the title “Governance in Asia series” on the title page verso</a:t>
            </a:r>
          </a:p>
        </p:txBody>
      </p:sp>
      <p:pic>
        <p:nvPicPr>
          <p:cNvPr id="10" name="Picture 9"/>
          <p:cNvPicPr>
            <a:picLocks noChangeAspect="1"/>
          </p:cNvPicPr>
          <p:nvPr/>
        </p:nvPicPr>
        <p:blipFill>
          <a:blip r:embed="rId3"/>
          <a:stretch>
            <a:fillRect/>
          </a:stretch>
        </p:blipFill>
        <p:spPr>
          <a:xfrm>
            <a:off x="95250" y="3449055"/>
            <a:ext cx="2102149" cy="2799345"/>
          </a:xfrm>
          <a:prstGeom prst="rect">
            <a:avLst/>
          </a:prstGeom>
          <a:ln>
            <a:solidFill>
              <a:schemeClr val="tx1"/>
            </a:solidFill>
          </a:ln>
        </p:spPr>
      </p:pic>
      <p:pic>
        <p:nvPicPr>
          <p:cNvPr id="14" name="Picture 13"/>
          <p:cNvPicPr>
            <a:picLocks noChangeAspect="1"/>
          </p:cNvPicPr>
          <p:nvPr/>
        </p:nvPicPr>
        <p:blipFill>
          <a:blip r:embed="rId4"/>
          <a:stretch>
            <a:fillRect/>
          </a:stretch>
        </p:blipFill>
        <p:spPr>
          <a:xfrm>
            <a:off x="779225" y="4957180"/>
            <a:ext cx="2349923" cy="581025"/>
          </a:xfrm>
          <a:prstGeom prst="rect">
            <a:avLst/>
          </a:prstGeom>
          <a:ln>
            <a:solidFill>
              <a:schemeClr val="tx1"/>
            </a:solidFill>
          </a:ln>
        </p:spPr>
      </p:pic>
      <p:pic>
        <p:nvPicPr>
          <p:cNvPr id="15" name="Picture 14"/>
          <p:cNvPicPr>
            <a:picLocks noChangeAspect="1"/>
          </p:cNvPicPr>
          <p:nvPr/>
        </p:nvPicPr>
        <p:blipFill>
          <a:blip r:embed="rId5"/>
          <a:stretch>
            <a:fillRect/>
          </a:stretch>
        </p:blipFill>
        <p:spPr>
          <a:xfrm>
            <a:off x="285750" y="5715000"/>
            <a:ext cx="3752850" cy="381000"/>
          </a:xfrm>
          <a:prstGeom prst="rect">
            <a:avLst/>
          </a:prstGeom>
          <a:ln>
            <a:solidFill>
              <a:schemeClr val="tx1"/>
            </a:solidFill>
          </a:ln>
        </p:spPr>
      </p:pic>
      <p:sp>
        <p:nvSpPr>
          <p:cNvPr id="11" name="Oval 10"/>
          <p:cNvSpPr/>
          <p:nvPr/>
        </p:nvSpPr>
        <p:spPr>
          <a:xfrm>
            <a:off x="2133600" y="5638800"/>
            <a:ext cx="457200" cy="313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493519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262</a:t>
            </a:fld>
            <a:endParaRPr lang="en-US"/>
          </a:p>
        </p:txBody>
      </p:sp>
      <p:pic>
        <p:nvPicPr>
          <p:cNvPr id="10" name="Picture 9"/>
          <p:cNvPicPr>
            <a:picLocks noChangeAspect="1"/>
          </p:cNvPicPr>
          <p:nvPr/>
        </p:nvPicPr>
        <p:blipFill>
          <a:blip r:embed="rId3"/>
          <a:stretch>
            <a:fillRect/>
          </a:stretch>
        </p:blipFill>
        <p:spPr>
          <a:xfrm>
            <a:off x="95250" y="2991855"/>
            <a:ext cx="2102149" cy="2799345"/>
          </a:xfrm>
          <a:prstGeom prst="rect">
            <a:avLst/>
          </a:prstGeom>
          <a:ln>
            <a:solidFill>
              <a:schemeClr val="tx1"/>
            </a:solidFill>
          </a:ln>
        </p:spPr>
      </p:pic>
      <p:pic>
        <p:nvPicPr>
          <p:cNvPr id="14" name="Picture 13"/>
          <p:cNvPicPr>
            <a:picLocks noChangeAspect="1"/>
          </p:cNvPicPr>
          <p:nvPr/>
        </p:nvPicPr>
        <p:blipFill>
          <a:blip r:embed="rId4"/>
          <a:stretch>
            <a:fillRect/>
          </a:stretch>
        </p:blipFill>
        <p:spPr>
          <a:xfrm>
            <a:off x="779225" y="4499980"/>
            <a:ext cx="2349923" cy="581025"/>
          </a:xfrm>
          <a:prstGeom prst="rect">
            <a:avLst/>
          </a:prstGeom>
          <a:ln>
            <a:solidFill>
              <a:schemeClr val="tx1"/>
            </a:solidFill>
          </a:ln>
        </p:spPr>
      </p:pic>
      <p:pic>
        <p:nvPicPr>
          <p:cNvPr id="15" name="Picture 14"/>
          <p:cNvPicPr>
            <a:picLocks noChangeAspect="1"/>
          </p:cNvPicPr>
          <p:nvPr/>
        </p:nvPicPr>
        <p:blipFill>
          <a:blip r:embed="rId5"/>
          <a:stretch>
            <a:fillRect/>
          </a:stretch>
        </p:blipFill>
        <p:spPr>
          <a:xfrm>
            <a:off x="285750" y="5257800"/>
            <a:ext cx="3752850" cy="381000"/>
          </a:xfrm>
          <a:prstGeom prst="rect">
            <a:avLst/>
          </a:prstGeom>
          <a:ln>
            <a:solidFill>
              <a:schemeClr val="tx1"/>
            </a:solidFill>
          </a:ln>
        </p:spPr>
      </p:pic>
      <p:sp>
        <p:nvSpPr>
          <p:cNvPr id="11" name="Oval 10"/>
          <p:cNvSpPr/>
          <p:nvPr/>
        </p:nvSpPr>
        <p:spPr>
          <a:xfrm>
            <a:off x="2133600" y="5181600"/>
            <a:ext cx="457200" cy="313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Content Placeholder 2"/>
          <p:cNvSpPr txBox="1">
            <a:spLocks/>
          </p:cNvSpPr>
          <p:nvPr/>
        </p:nvSpPr>
        <p:spPr bwMode="auto">
          <a:xfrm>
            <a:off x="2743200" y="1981201"/>
            <a:ext cx="5334001"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smtClean="0"/>
              <a:t>Possible variants:</a:t>
            </a:r>
          </a:p>
          <a:p>
            <a:pPr marL="973138" indent="-973138" eaLnBrk="1" hangingPunct="1">
              <a:buNone/>
            </a:pPr>
            <a:r>
              <a:rPr lang="en-US" sz="2400" dirty="0"/>
              <a:t>430 _0	</a:t>
            </a:r>
            <a:r>
              <a:rPr lang="en-US" sz="2400" dirty="0" smtClean="0"/>
              <a:t>Governance </a:t>
            </a:r>
            <a:r>
              <a:rPr lang="en-US" sz="2400" dirty="0"/>
              <a:t>in Asia series</a:t>
            </a:r>
          </a:p>
          <a:p>
            <a:pPr marL="973138" indent="-973138" eaLnBrk="1" hangingPunct="1">
              <a:buNone/>
            </a:pPr>
            <a:r>
              <a:rPr lang="en-US" sz="2400" dirty="0"/>
              <a:t>410 2_	</a:t>
            </a:r>
            <a:r>
              <a:rPr lang="en-US" sz="2400" dirty="0" smtClean="0"/>
              <a:t>Nordic </a:t>
            </a:r>
            <a:r>
              <a:rPr lang="en-US" sz="2400" dirty="0"/>
              <a:t>Institute of Asian Studies. $t Governance in </a:t>
            </a:r>
            <a:r>
              <a:rPr lang="en-US" sz="2400" dirty="0" smtClean="0"/>
              <a:t>Asia</a:t>
            </a:r>
          </a:p>
          <a:p>
            <a:pPr marL="1139825" indent="-1139825">
              <a:buFont typeface="Arial" charset="0"/>
              <a:buNone/>
            </a:pPr>
            <a:endParaRPr lang="en-US" sz="2400" dirty="0" smtClean="0"/>
          </a:p>
          <a:p>
            <a:pPr marL="0" indent="0">
              <a:buFont typeface="Arial" charset="0"/>
              <a:buNone/>
            </a:pPr>
            <a:endParaRPr lang="en-US" dirty="0" smtClean="0"/>
          </a:p>
          <a:p>
            <a:pPr marL="0" indent="0">
              <a:buFont typeface="Arial" charset="0"/>
              <a:buNone/>
            </a:pPr>
            <a:endParaRPr lang="en-US" dirty="0" smtClean="0"/>
          </a:p>
        </p:txBody>
      </p:sp>
    </p:spTree>
    <p:extLst>
      <p:ext uri="{BB962C8B-B14F-4D97-AF65-F5344CB8AC3E}">
        <p14:creationId xmlns:p14="http://schemas.microsoft.com/office/powerpoint/2010/main" val="1653944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263</a:t>
            </a:fld>
            <a:endParaRPr lang="en-US"/>
          </a:p>
        </p:txBody>
      </p:sp>
      <p:sp>
        <p:nvSpPr>
          <p:cNvPr id="12" name="Content Placeholder 2"/>
          <p:cNvSpPr>
            <a:spLocks noGrp="1"/>
          </p:cNvSpPr>
          <p:nvPr>
            <p:ph idx="1"/>
          </p:nvPr>
        </p:nvSpPr>
        <p:spPr>
          <a:xfrm>
            <a:off x="457200" y="2286001"/>
            <a:ext cx="5943600" cy="1752599"/>
          </a:xfrm>
        </p:spPr>
        <p:txBody>
          <a:bodyPr/>
          <a:lstStyle/>
          <a:p>
            <a:r>
              <a:rPr lang="en-US" dirty="0" smtClean="0"/>
              <a:t>Record variant access points for this series</a:t>
            </a:r>
          </a:p>
        </p:txBody>
      </p:sp>
      <p:pic>
        <p:nvPicPr>
          <p:cNvPr id="9" name="Picture 8"/>
          <p:cNvPicPr>
            <a:picLocks noChangeAspect="1"/>
          </p:cNvPicPr>
          <p:nvPr/>
        </p:nvPicPr>
        <p:blipFill>
          <a:blip r:embed="rId3"/>
          <a:stretch>
            <a:fillRect/>
          </a:stretch>
        </p:blipFill>
        <p:spPr>
          <a:xfrm>
            <a:off x="4395052" y="3500168"/>
            <a:ext cx="4280990" cy="2856182"/>
          </a:xfrm>
          <a:prstGeom prst="rect">
            <a:avLst/>
          </a:prstGeom>
          <a:ln>
            <a:solidFill>
              <a:schemeClr val="bg1"/>
            </a:solidFill>
          </a:ln>
        </p:spPr>
      </p:pic>
      <p:pic>
        <p:nvPicPr>
          <p:cNvPr id="7" name="Content Placeholder 5"/>
          <p:cNvPicPr>
            <a:picLocks noChangeAspect="1"/>
          </p:cNvPicPr>
          <p:nvPr/>
        </p:nvPicPr>
        <p:blipFill>
          <a:blip r:embed="rId4"/>
          <a:stretch>
            <a:fillRect/>
          </a:stretch>
        </p:blipFill>
        <p:spPr bwMode="auto">
          <a:xfrm>
            <a:off x="6781800" y="1295400"/>
            <a:ext cx="1729027" cy="2514600"/>
          </a:xfrm>
          <a:prstGeom prst="rect">
            <a:avLst/>
          </a:prstGeom>
          <a:noFill/>
          <a:ln w="9525">
            <a:solidFill>
              <a:schemeClr val="tx1"/>
            </a:solidFill>
            <a:miter lim="800000"/>
            <a:headEnd/>
            <a:tailEnd/>
          </a:ln>
        </p:spPr>
      </p:pic>
      <p:sp>
        <p:nvSpPr>
          <p:cNvPr id="11" name="Oval 10"/>
          <p:cNvSpPr/>
          <p:nvPr/>
        </p:nvSpPr>
        <p:spPr>
          <a:xfrm>
            <a:off x="4636546" y="3544094"/>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792279" y="25527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17245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r>
              <a:rPr lang="en-US" dirty="0"/>
              <a:t> </a:t>
            </a:r>
            <a:r>
              <a:rPr lang="en-US" dirty="0" smtClean="0"/>
              <a:t>Variant Access Point</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264</a:t>
            </a:fld>
            <a:endParaRPr lang="en-US"/>
          </a:p>
        </p:txBody>
      </p:sp>
      <p:sp>
        <p:nvSpPr>
          <p:cNvPr id="12" name="Content Placeholder 2"/>
          <p:cNvSpPr>
            <a:spLocks noGrp="1"/>
          </p:cNvSpPr>
          <p:nvPr>
            <p:ph idx="1"/>
          </p:nvPr>
        </p:nvSpPr>
        <p:spPr>
          <a:xfrm>
            <a:off x="152401" y="1981201"/>
            <a:ext cx="6464184" cy="1752599"/>
          </a:xfrm>
        </p:spPr>
        <p:txBody>
          <a:bodyPr/>
          <a:lstStyle/>
          <a:p>
            <a:pPr marL="0" indent="0">
              <a:buNone/>
            </a:pPr>
            <a:r>
              <a:rPr lang="en-US" dirty="0" smtClean="0"/>
              <a:t>Possible variants:</a:t>
            </a:r>
          </a:p>
          <a:p>
            <a:pPr marL="1139825" indent="-1139825">
              <a:buNone/>
            </a:pPr>
            <a:r>
              <a:rPr lang="en-US" sz="2400" dirty="0" smtClean="0"/>
              <a:t>400 1_	Card, Orson Scott. $t </a:t>
            </a:r>
            <a:r>
              <a:rPr lang="en-US" sz="2400" dirty="0" err="1" smtClean="0"/>
              <a:t>Mithermages</a:t>
            </a:r>
            <a:r>
              <a:rPr lang="en-US" sz="2400" dirty="0" smtClean="0"/>
              <a:t> series</a:t>
            </a:r>
          </a:p>
          <a:p>
            <a:pPr marL="1139825" indent="-1139825">
              <a:buNone/>
            </a:pPr>
            <a:r>
              <a:rPr lang="en-US" sz="2400" dirty="0" smtClean="0"/>
              <a:t>430 _0	Novel of the </a:t>
            </a:r>
            <a:r>
              <a:rPr lang="en-US" sz="2400" dirty="0" err="1" smtClean="0"/>
              <a:t>Mither</a:t>
            </a:r>
            <a:r>
              <a:rPr lang="en-US" sz="2400" dirty="0" smtClean="0"/>
              <a:t> mages</a:t>
            </a:r>
          </a:p>
          <a:p>
            <a:pPr marL="1139825" indent="-1139825">
              <a:buNone/>
            </a:pPr>
            <a:r>
              <a:rPr lang="en-US" sz="2400" dirty="0"/>
              <a:t>430 _0	</a:t>
            </a:r>
            <a:r>
              <a:rPr lang="en-US" sz="2400" dirty="0" err="1" smtClean="0"/>
              <a:t>Mithermages</a:t>
            </a:r>
            <a:r>
              <a:rPr lang="en-US" sz="2400" dirty="0" smtClean="0"/>
              <a:t> series</a:t>
            </a:r>
            <a:endParaRPr lang="en-US" sz="2400" dirty="0"/>
          </a:p>
          <a:p>
            <a:pPr marL="1139825" indent="-1139825">
              <a:buNone/>
            </a:pPr>
            <a:endParaRPr lang="en-US" sz="2400" dirty="0"/>
          </a:p>
          <a:p>
            <a:pPr marL="1139825" indent="-1139825">
              <a:buNone/>
            </a:pPr>
            <a:endParaRPr lang="en-US" sz="2400" dirty="0" smtClean="0"/>
          </a:p>
          <a:p>
            <a:pPr marL="0" indent="0">
              <a:buNone/>
            </a:pPr>
            <a:endParaRPr lang="en-US" dirty="0"/>
          </a:p>
          <a:p>
            <a:pPr marL="0" indent="0">
              <a:buNone/>
            </a:pPr>
            <a:endParaRPr lang="en-US" dirty="0" smtClean="0"/>
          </a:p>
        </p:txBody>
      </p:sp>
      <p:pic>
        <p:nvPicPr>
          <p:cNvPr id="13" name="Picture 12"/>
          <p:cNvPicPr>
            <a:picLocks noChangeAspect="1"/>
          </p:cNvPicPr>
          <p:nvPr/>
        </p:nvPicPr>
        <p:blipFill>
          <a:blip r:embed="rId3"/>
          <a:stretch>
            <a:fillRect/>
          </a:stretch>
        </p:blipFill>
        <p:spPr>
          <a:xfrm>
            <a:off x="4395052" y="3500168"/>
            <a:ext cx="4280990" cy="2856182"/>
          </a:xfrm>
          <a:prstGeom prst="rect">
            <a:avLst/>
          </a:prstGeom>
          <a:ln>
            <a:solidFill>
              <a:schemeClr val="bg1"/>
            </a:solidFill>
          </a:ln>
        </p:spPr>
      </p:pic>
      <p:pic>
        <p:nvPicPr>
          <p:cNvPr id="15" name="Content Placeholder 5"/>
          <p:cNvPicPr>
            <a:picLocks noChangeAspect="1"/>
          </p:cNvPicPr>
          <p:nvPr/>
        </p:nvPicPr>
        <p:blipFill>
          <a:blip r:embed="rId4"/>
          <a:stretch>
            <a:fillRect/>
          </a:stretch>
        </p:blipFill>
        <p:spPr bwMode="auto">
          <a:xfrm>
            <a:off x="6781800" y="1295400"/>
            <a:ext cx="1729027" cy="2514600"/>
          </a:xfrm>
          <a:prstGeom prst="rect">
            <a:avLst/>
          </a:prstGeom>
          <a:noFill/>
          <a:ln w="9525">
            <a:solidFill>
              <a:schemeClr val="tx1"/>
            </a:solidFill>
            <a:miter lim="800000"/>
            <a:headEnd/>
            <a:tailEnd/>
          </a:ln>
        </p:spPr>
      </p:pic>
      <p:sp>
        <p:nvSpPr>
          <p:cNvPr id="16" name="Oval 15"/>
          <p:cNvSpPr/>
          <p:nvPr/>
        </p:nvSpPr>
        <p:spPr>
          <a:xfrm>
            <a:off x="4636546" y="3544094"/>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792279" y="2552700"/>
            <a:ext cx="165544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6199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US" smtClean="0"/>
          </a:p>
          <a:p>
            <a:pPr eaLnBrk="1" fontAlgn="auto" hangingPunct="1">
              <a:spcAft>
                <a:spcPts val="0"/>
              </a:spcAft>
              <a:buFont typeface="Arial" pitchFamily="34" charset="0"/>
              <a:buChar char="•"/>
              <a:defRPr/>
            </a:pPr>
            <a:r>
              <a:rPr lang="en-US" smtClean="0"/>
              <a:t>The authorized access point for an expression </a:t>
            </a:r>
            <a:r>
              <a:rPr lang="en-US" i="1" smtClean="0"/>
              <a:t>always</a:t>
            </a:r>
            <a:r>
              <a:rPr lang="en-US" smtClean="0"/>
              <a:t> begins with the authorized access point for the work. Record it in 1XX exactly as it was recorded in the description of the work.</a:t>
            </a:r>
          </a:p>
          <a:p>
            <a:pPr marL="0" indent="0" eaLnBrk="1" fontAlgn="auto" hangingPunct="1">
              <a:spcAft>
                <a:spcPts val="0"/>
              </a:spcAft>
              <a:buFont typeface="Arial" pitchFamily="34" charset="0"/>
              <a:buNone/>
              <a:defRPr/>
            </a:pPr>
            <a:endParaRPr lang="en-US"/>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8703A923-97DF-4D8A-92EE-974BF14172BC}" type="slidenum">
              <a:rPr lang="en-US"/>
              <a:pPr>
                <a:defRPr/>
              </a:pPr>
              <a:t>265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56354" name="Content Placeholder 2"/>
          <p:cNvSpPr>
            <a:spLocks noGrp="1"/>
          </p:cNvSpPr>
          <p:nvPr>
            <p:ph idx="1"/>
          </p:nvPr>
        </p:nvSpPr>
        <p:spPr/>
        <p:txBody>
          <a:bodyPr/>
          <a:lstStyle/>
          <a:p>
            <a:pPr marL="0" indent="0" eaLnBrk="1" hangingPunct="1">
              <a:buFont typeface="Arial" charset="0"/>
              <a:buNone/>
            </a:pPr>
            <a:r>
              <a:rPr lang="en-US" dirty="0" smtClean="0"/>
              <a:t>Exercise: Begin to create the authorized access point for the two expressions we’re working on by recording the authorized access point for each one’s work.</a:t>
            </a:r>
          </a:p>
          <a:p>
            <a:pPr marL="0" indent="0" eaLnBrk="1" hangingPunct="1">
              <a:buFont typeface="Arial" charset="0"/>
              <a:buNone/>
            </a:pPr>
            <a:endParaRPr lang="en-US" dirty="0" smtClean="0"/>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BC42DEB6-9556-4F94-855B-66EC5691EA8E}" type="slidenum">
              <a:rPr lang="en-US"/>
              <a:pPr>
                <a:defRPr/>
              </a:pPr>
              <a:t>266</a:t>
            </a:fld>
            <a:endParaRPr lang="en-US"/>
          </a:p>
        </p:txBody>
      </p:sp>
      <p:pic>
        <p:nvPicPr>
          <p:cNvPr id="11" name="Picture 10"/>
          <p:cNvPicPr>
            <a:picLocks noChangeAspect="1"/>
          </p:cNvPicPr>
          <p:nvPr/>
        </p:nvPicPr>
        <p:blipFill>
          <a:blip r:embed="rId3"/>
          <a:stretch>
            <a:fillRect/>
          </a:stretch>
        </p:blipFill>
        <p:spPr>
          <a:xfrm>
            <a:off x="5777746" y="3276600"/>
            <a:ext cx="2081255" cy="3352800"/>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821357" y="3657600"/>
            <a:ext cx="3979243" cy="2654863"/>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58402" name="Content Placeholder 2"/>
          <p:cNvSpPr>
            <a:spLocks noGrp="1"/>
          </p:cNvSpPr>
          <p:nvPr>
            <p:ph idx="1"/>
          </p:nvPr>
        </p:nvSpPr>
        <p:spPr/>
        <p:txBody>
          <a:bodyPr/>
          <a:lstStyle/>
          <a:p>
            <a:pPr eaLnBrk="1" hangingPunct="1"/>
            <a:r>
              <a:rPr lang="en-US" sz="2400" dirty="0" smtClean="0"/>
              <a:t>RDA 6.27.3 says to add at least one other element</a:t>
            </a:r>
          </a:p>
          <a:p>
            <a:pPr lvl="1" eaLnBrk="1" hangingPunct="1"/>
            <a:r>
              <a:rPr lang="en-US" sz="2000" dirty="0"/>
              <a:t>Content type (RDA 6.9)</a:t>
            </a:r>
          </a:p>
          <a:p>
            <a:pPr lvl="1" eaLnBrk="1" hangingPunct="1"/>
            <a:r>
              <a:rPr lang="en-US" sz="2000" dirty="0"/>
              <a:t>Date (RDA 6.10)</a:t>
            </a:r>
          </a:p>
          <a:p>
            <a:pPr lvl="1" eaLnBrk="1" hangingPunct="1"/>
            <a:r>
              <a:rPr lang="en-US" sz="2000" dirty="0"/>
              <a:t>Language (RDA 6.11)</a:t>
            </a:r>
          </a:p>
          <a:p>
            <a:pPr lvl="1" eaLnBrk="1" hangingPunct="1"/>
            <a:r>
              <a:rPr lang="en-US" sz="2000" dirty="0"/>
              <a:t>Other distinguishing characteristic (RDA 6.12)</a:t>
            </a:r>
          </a:p>
          <a:p>
            <a:pPr eaLnBrk="1" hangingPunct="1"/>
            <a:r>
              <a:rPr lang="en-US" sz="2400" dirty="0" smtClean="0"/>
              <a:t>Other elements beyond the first may be added as needed to distinguish the expression from others. These may already have been recorded in the record as elements</a:t>
            </a:r>
          </a:p>
          <a:p>
            <a:pPr eaLnBrk="1" hangingPunct="1"/>
            <a:r>
              <a:rPr lang="en-US" sz="2400" dirty="0" smtClean="0"/>
              <a:t>Cataloger’s judgment about which element(s) to add. What best distinguishes between the expressions?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267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(MARC)</a:t>
            </a:r>
            <a:endParaRPr lang="en-US" dirty="0"/>
          </a:p>
        </p:txBody>
      </p:sp>
      <p:sp>
        <p:nvSpPr>
          <p:cNvPr id="358402" name="Content Placeholder 2"/>
          <p:cNvSpPr>
            <a:spLocks noGrp="1"/>
          </p:cNvSpPr>
          <p:nvPr>
            <p:ph idx="1"/>
          </p:nvPr>
        </p:nvSpPr>
        <p:spPr/>
        <p:txBody>
          <a:bodyPr/>
          <a:lstStyle/>
          <a:p>
            <a:pPr eaLnBrk="1" hangingPunct="1"/>
            <a:r>
              <a:rPr lang="en-US" sz="2400" dirty="0" smtClean="0"/>
              <a:t>The first part, the authorized access point for the work, is coded exactly as in the 1XX field of its own authority record</a:t>
            </a:r>
          </a:p>
          <a:p>
            <a:pPr eaLnBrk="1" hangingPunct="1"/>
            <a:r>
              <a:rPr lang="en-US" sz="2400" dirty="0" smtClean="0"/>
              <a:t>Make additions as follows:</a:t>
            </a:r>
          </a:p>
          <a:p>
            <a:pPr lvl="1" eaLnBrk="1" hangingPunct="1"/>
            <a:r>
              <a:rPr lang="en-US" sz="2400" dirty="0" smtClean="0"/>
              <a:t>Content type</a:t>
            </a:r>
            <a:endParaRPr lang="en-US" sz="2400" dirty="0"/>
          </a:p>
          <a:p>
            <a:pPr lvl="2" eaLnBrk="1" hangingPunct="1"/>
            <a:r>
              <a:rPr lang="en-US" sz="1800" dirty="0" smtClean="0"/>
              <a:t>Capitalize, precede by a period, code in subfield $s (after the period)</a:t>
            </a:r>
          </a:p>
          <a:p>
            <a:pPr marL="2054225" lvl="2" indent="-1139825" eaLnBrk="1" hangingPunct="1">
              <a:buNone/>
              <a:tabLst>
                <a:tab pos="1376363" algn="l"/>
              </a:tabLst>
            </a:pPr>
            <a:r>
              <a:rPr lang="en-US" sz="1800" dirty="0" smtClean="0"/>
              <a:t>	100 </a:t>
            </a:r>
            <a:r>
              <a:rPr lang="en-US" sz="1800" dirty="0"/>
              <a:t>1_ Collins, Suzanne. </a:t>
            </a:r>
            <a:r>
              <a:rPr lang="en-US" sz="1800" dirty="0" smtClean="0"/>
              <a:t>$t </a:t>
            </a:r>
            <a:r>
              <a:rPr lang="en-US" sz="1800" dirty="0"/>
              <a:t>Hunger Games (Series). </a:t>
            </a:r>
            <a:r>
              <a:rPr lang="en-US" sz="1800" dirty="0" smtClean="0"/>
              <a:t>$l </a:t>
            </a:r>
            <a:r>
              <a:rPr lang="en-US" sz="1800" dirty="0"/>
              <a:t>French. </a:t>
            </a:r>
            <a:r>
              <a:rPr lang="en-US" sz="1800" dirty="0" smtClean="0"/>
              <a:t>$s </a:t>
            </a:r>
            <a:r>
              <a:rPr lang="en-US" sz="1800" dirty="0"/>
              <a:t>Spoken word</a:t>
            </a:r>
            <a:endParaRPr lang="en-US" sz="1800" dirty="0" smtClean="0"/>
          </a:p>
          <a:p>
            <a:pPr lvl="1" eaLnBrk="1" hangingPunct="1"/>
            <a:r>
              <a:rPr lang="en-US" sz="2400" dirty="0" smtClean="0"/>
              <a:t>Date of expression</a:t>
            </a:r>
          </a:p>
          <a:p>
            <a:pPr lvl="2" eaLnBrk="1" hangingPunct="1"/>
            <a:r>
              <a:rPr lang="en-US" sz="1800" dirty="0" smtClean="0"/>
              <a:t>Precede by a period, code in subfield </a:t>
            </a:r>
            <a:r>
              <a:rPr lang="en-US" sz="1800" dirty="0"/>
              <a:t>$f (after the period</a:t>
            </a:r>
            <a:r>
              <a:rPr lang="en-US" sz="1800" dirty="0" smtClean="0"/>
              <a:t>)</a:t>
            </a:r>
          </a:p>
          <a:p>
            <a:pPr marL="1376363" lvl="2" indent="0" eaLnBrk="1" hangingPunct="1">
              <a:buNone/>
            </a:pPr>
            <a:r>
              <a:rPr lang="en-US" sz="1800" dirty="0" smtClean="0"/>
              <a:t>100 1_ </a:t>
            </a:r>
            <a:r>
              <a:rPr lang="en-US" sz="1800" dirty="0" err="1" smtClean="0"/>
              <a:t>Mrożek</a:t>
            </a:r>
            <a:r>
              <a:rPr lang="en-US" sz="1800" dirty="0"/>
              <a:t>, </a:t>
            </a:r>
            <a:r>
              <a:rPr lang="en-US" sz="1800" dirty="0" err="1"/>
              <a:t>Sławomir</a:t>
            </a:r>
            <a:r>
              <a:rPr lang="en-US" sz="1800" dirty="0"/>
              <a:t>. </a:t>
            </a:r>
            <a:r>
              <a:rPr lang="en-US" sz="1800" dirty="0" smtClean="0"/>
              <a:t>$t </a:t>
            </a:r>
            <a:r>
              <a:rPr lang="en-US" sz="1800" dirty="0"/>
              <a:t>Works. </a:t>
            </a:r>
            <a:r>
              <a:rPr lang="en-US" sz="1800" dirty="0" smtClean="0"/>
              <a:t>$l </a:t>
            </a:r>
            <a:r>
              <a:rPr lang="en-US" sz="1800" dirty="0"/>
              <a:t>German. </a:t>
            </a:r>
            <a:r>
              <a:rPr lang="en-US" sz="1800" dirty="0" smtClean="0"/>
              <a:t>$f 1980</a:t>
            </a: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268</a:t>
            </a:fld>
            <a:endParaRPr lang="en-US"/>
          </a:p>
        </p:txBody>
      </p:sp>
    </p:spTree>
    <p:extLst>
      <p:ext uri="{BB962C8B-B14F-4D97-AF65-F5344CB8AC3E}">
        <p14:creationId xmlns:p14="http://schemas.microsoft.com/office/powerpoint/2010/main" val="137703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(MARC)</a:t>
            </a:r>
            <a:endParaRPr lang="en-US" dirty="0"/>
          </a:p>
        </p:txBody>
      </p:sp>
      <p:sp>
        <p:nvSpPr>
          <p:cNvPr id="358402" name="Content Placeholder 2"/>
          <p:cNvSpPr>
            <a:spLocks noGrp="1"/>
          </p:cNvSpPr>
          <p:nvPr>
            <p:ph idx="1"/>
          </p:nvPr>
        </p:nvSpPr>
        <p:spPr/>
        <p:txBody>
          <a:bodyPr/>
          <a:lstStyle/>
          <a:p>
            <a:pPr eaLnBrk="1" hangingPunct="1"/>
            <a:r>
              <a:rPr lang="en-US" sz="2400" dirty="0" smtClean="0"/>
              <a:t>Make additions as follows:</a:t>
            </a:r>
          </a:p>
          <a:p>
            <a:pPr lvl="1" eaLnBrk="1" hangingPunct="1"/>
            <a:r>
              <a:rPr lang="en-US" sz="2400" dirty="0" smtClean="0"/>
              <a:t>Language of expression</a:t>
            </a:r>
          </a:p>
          <a:p>
            <a:pPr lvl="2" eaLnBrk="1" hangingPunct="1"/>
            <a:r>
              <a:rPr lang="en-US" sz="1800" dirty="0" smtClean="0"/>
              <a:t>Precede by a period, code in subfield </a:t>
            </a:r>
            <a:r>
              <a:rPr lang="en-US" sz="1800" dirty="0"/>
              <a:t>$l (after the period</a:t>
            </a:r>
            <a:r>
              <a:rPr lang="en-US" sz="1800" dirty="0" smtClean="0"/>
              <a:t>)</a:t>
            </a:r>
          </a:p>
          <a:p>
            <a:pPr marL="914400" lvl="2" indent="0" eaLnBrk="1" hangingPunct="1">
              <a:buNone/>
              <a:tabLst>
                <a:tab pos="1376363" algn="l"/>
              </a:tabLst>
            </a:pPr>
            <a:r>
              <a:rPr lang="en-US" sz="1800" dirty="0"/>
              <a:t>	130 _0 Baby Einstein (Disney Press). </a:t>
            </a:r>
            <a:r>
              <a:rPr lang="en-US" sz="1800" dirty="0" smtClean="0"/>
              <a:t>$l </a:t>
            </a:r>
            <a:r>
              <a:rPr lang="en-US" sz="1800" dirty="0"/>
              <a:t>Spanish</a:t>
            </a:r>
            <a:endParaRPr lang="en-US" sz="1800" dirty="0" smtClean="0"/>
          </a:p>
          <a:p>
            <a:pPr lvl="1" eaLnBrk="1" hangingPunct="1"/>
            <a:r>
              <a:rPr lang="en-US" sz="2400" dirty="0" smtClean="0"/>
              <a:t>Other distinguishing characteristic</a:t>
            </a:r>
          </a:p>
          <a:p>
            <a:pPr lvl="2" eaLnBrk="1" hangingPunct="1"/>
            <a:r>
              <a:rPr lang="en-US" sz="1800" dirty="0" smtClean="0"/>
              <a:t>Enclose in parentheses, code in subfield $s (before the first parenthesis)</a:t>
            </a:r>
          </a:p>
          <a:p>
            <a:pPr marL="914400" lvl="2" indent="0" eaLnBrk="1" hangingPunct="1">
              <a:buNone/>
              <a:tabLst>
                <a:tab pos="1376363" algn="l"/>
              </a:tabLst>
            </a:pPr>
            <a:r>
              <a:rPr lang="en-US" sz="1800" dirty="0"/>
              <a:t>	</a:t>
            </a:r>
            <a:r>
              <a:rPr lang="en-US" sz="1800" dirty="0" smtClean="0"/>
              <a:t>100 1_ </a:t>
            </a:r>
            <a:r>
              <a:rPr lang="en-US" sz="1800" dirty="0" err="1" smtClean="0"/>
              <a:t>Manfredi</a:t>
            </a:r>
            <a:r>
              <a:rPr lang="en-US" sz="1800" dirty="0"/>
              <a:t>, Valerio. </a:t>
            </a:r>
            <a:r>
              <a:rPr lang="en-US" sz="1800" dirty="0" smtClean="0"/>
              <a:t>$t </a:t>
            </a:r>
            <a:r>
              <a:rPr lang="en-US" sz="1800" dirty="0"/>
              <a:t>Odysseus. </a:t>
            </a:r>
            <a:r>
              <a:rPr lang="en-US" sz="1800" dirty="0" smtClean="0"/>
              <a:t>$l </a:t>
            </a:r>
            <a:r>
              <a:rPr lang="en-US" sz="1800" dirty="0"/>
              <a:t>English </a:t>
            </a:r>
            <a:r>
              <a:rPr lang="en-US" sz="1800" dirty="0" smtClean="0"/>
              <a:t>$s </a:t>
            </a:r>
            <a:r>
              <a:rPr lang="en-US" sz="1800" dirty="0"/>
              <a:t>(Overlook Press</a:t>
            </a:r>
            <a:r>
              <a:rPr lang="en-US" sz="1800" dirty="0" smtClean="0"/>
              <a:t>)</a:t>
            </a:r>
          </a:p>
          <a:p>
            <a:pPr lvl="1" eaLnBrk="1" hangingPunct="1">
              <a:tabLst>
                <a:tab pos="1376363" algn="l"/>
              </a:tabLst>
            </a:pPr>
            <a:r>
              <a:rPr lang="en-US" sz="2200" dirty="0" smtClean="0"/>
              <a:t>Subfield $s cannot be repeated, so if both content type and other distinguishing characteristic are needed:</a:t>
            </a:r>
          </a:p>
          <a:p>
            <a:pPr marL="2054225" lvl="2" indent="-1139825" eaLnBrk="1" hangingPunct="1">
              <a:buNone/>
              <a:tabLst>
                <a:tab pos="1376363" algn="l"/>
              </a:tabLst>
            </a:pPr>
            <a:r>
              <a:rPr lang="en-US" sz="1800" dirty="0"/>
              <a:t>	100 1_ Alexander, Lloyd. </a:t>
            </a:r>
            <a:r>
              <a:rPr lang="en-US" sz="1800" dirty="0" smtClean="0"/>
              <a:t>$t </a:t>
            </a:r>
            <a:r>
              <a:rPr lang="en-US" sz="1800" dirty="0"/>
              <a:t>Chronicles of </a:t>
            </a:r>
            <a:r>
              <a:rPr lang="en-US" sz="1800" dirty="0" err="1"/>
              <a:t>Prydain</a:t>
            </a:r>
            <a:r>
              <a:rPr lang="en-US" sz="1800" dirty="0"/>
              <a:t>. </a:t>
            </a:r>
            <a:r>
              <a:rPr lang="en-US" sz="1800" dirty="0" smtClean="0"/>
              <a:t>$l </a:t>
            </a:r>
            <a:r>
              <a:rPr lang="en-US" sz="1800" dirty="0"/>
              <a:t>English. </a:t>
            </a:r>
            <a:r>
              <a:rPr lang="en-US" sz="1800" dirty="0" smtClean="0"/>
              <a:t>$s </a:t>
            </a:r>
            <a:r>
              <a:rPr lang="en-US" sz="1800" dirty="0"/>
              <a:t>Spoken word (Langton)</a:t>
            </a:r>
            <a:endParaRPr lang="en-US" sz="1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D6DA86B-5548-4A77-87F8-12A1B73F518E}" type="slidenum">
              <a:rPr lang="en-US"/>
              <a:pPr>
                <a:defRPr/>
              </a:pPr>
              <a:t>269</a:t>
            </a:fld>
            <a:endParaRPr lang="en-US"/>
          </a:p>
        </p:txBody>
      </p:sp>
    </p:spTree>
    <p:extLst>
      <p:ext uri="{BB962C8B-B14F-4D97-AF65-F5344CB8AC3E}">
        <p14:creationId xmlns:p14="http://schemas.microsoft.com/office/powerpoint/2010/main" val="2504989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br>
              <a:rPr lang="en-US" dirty="0" smtClean="0"/>
            </a:br>
            <a:r>
              <a:rPr lang="en-US" dirty="0" smtClean="0"/>
              <a:t>RDA 2.3.2.13.2</a:t>
            </a:r>
            <a:endParaRPr lang="en-US" dirty="0"/>
          </a:p>
        </p:txBody>
      </p:sp>
      <p:sp>
        <p:nvSpPr>
          <p:cNvPr id="3" name="Content Placeholder 2"/>
          <p:cNvSpPr>
            <a:spLocks noGrp="1"/>
          </p:cNvSpPr>
          <p:nvPr>
            <p:ph idx="1"/>
          </p:nvPr>
        </p:nvSpPr>
        <p:spPr/>
        <p:txBody>
          <a:bodyPr/>
          <a:lstStyle/>
          <a:p>
            <a:pPr marL="971550" lvl="1" indent="-514350">
              <a:buFont typeface="+mj-lt"/>
              <a:buAutoNum type="alphaLcParenR" startAt="6"/>
            </a:pPr>
            <a:r>
              <a:rPr lang="en-US" sz="2400" dirty="0"/>
              <a:t>the addition, deletion, or change of a word, words, or other component </a:t>
            </a:r>
            <a:r>
              <a:rPr lang="en-US" sz="2400" dirty="0" smtClean="0"/>
              <a:t>that </a:t>
            </a:r>
            <a:r>
              <a:rPr lang="en-US" sz="2400" dirty="0"/>
              <a:t>links the title to the </a:t>
            </a:r>
            <a:r>
              <a:rPr lang="en-US" sz="2400" dirty="0" smtClean="0"/>
              <a:t>numbering</a:t>
            </a:r>
          </a:p>
          <a:p>
            <a:pPr marL="971550" lvl="1" indent="-514350">
              <a:buFont typeface="+mj-lt"/>
              <a:buAutoNum type="alphaLcParenR" startAt="6"/>
            </a:pPr>
            <a:r>
              <a:rPr lang="en-US" sz="2400" dirty="0"/>
              <a:t>two or more titles proper used on different issues of a serial according to a regular </a:t>
            </a:r>
            <a:r>
              <a:rPr lang="en-US" sz="2400" dirty="0" smtClean="0"/>
              <a:t>pattern</a:t>
            </a:r>
          </a:p>
          <a:p>
            <a:pPr marL="971550" lvl="1" indent="-514350">
              <a:buFont typeface="+mj-lt"/>
              <a:buAutoNum type="alphaLcParenR" startAt="6"/>
            </a:pPr>
            <a:r>
              <a:rPr lang="en-US" sz="2400" dirty="0"/>
              <a:t>the addition to, deletion from, or change in the order of a word, words, or other component </a:t>
            </a:r>
            <a:r>
              <a:rPr lang="en-US" sz="2400" dirty="0" smtClean="0"/>
              <a:t>in </a:t>
            </a:r>
            <a:r>
              <a:rPr lang="en-US" sz="2400" dirty="0"/>
              <a:t>a </a:t>
            </a:r>
            <a:r>
              <a:rPr lang="en-US" sz="2400" dirty="0" smtClean="0"/>
              <a:t>list, </a:t>
            </a:r>
            <a:r>
              <a:rPr lang="en-US" sz="2400" dirty="0"/>
              <a:t>provided that there is no significant change in the subject </a:t>
            </a:r>
            <a:r>
              <a:rPr lang="en-US" sz="2400" dirty="0" smtClean="0"/>
              <a:t>matter</a:t>
            </a:r>
          </a:p>
          <a:p>
            <a:pPr marL="971550" lvl="1" indent="-514350">
              <a:buFont typeface="+mj-lt"/>
              <a:buAutoNum type="alphaLcParenR" startAt="6"/>
            </a:pPr>
            <a:r>
              <a:rPr lang="en-US" sz="2400" dirty="0" smtClean="0"/>
              <a:t>the </a:t>
            </a:r>
            <a:r>
              <a:rPr lang="en-US" sz="2400" dirty="0"/>
              <a:t>addition, deletion, or rearrangement anywhere in the title of a word, words, or other </a:t>
            </a:r>
            <a:r>
              <a:rPr lang="en-US" sz="2400" dirty="0" smtClean="0"/>
              <a:t>component </a:t>
            </a:r>
            <a:r>
              <a:rPr lang="en-US" sz="2400" dirty="0"/>
              <a:t>that indicates the type of resource, such as “magazine,” “journal,” or “newsletter</a:t>
            </a:r>
            <a:r>
              <a:rPr lang="en-US" sz="2400" dirty="0" smtClean="0"/>
              <a:t>”</a:t>
            </a:r>
          </a:p>
          <a:p>
            <a:pPr marL="457200" lvl="1" indent="0">
              <a:buNone/>
            </a:pPr>
            <a:r>
              <a:rPr lang="en-US" sz="2400" dirty="0" smtClean="0"/>
              <a:t>In case of doubt, consider the change to be minor.</a:t>
            </a:r>
            <a:endParaRPr lang="en-US" sz="26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27</a:t>
            </a:fld>
            <a:endParaRPr lang="en-US"/>
          </a:p>
        </p:txBody>
      </p:sp>
    </p:spTree>
    <p:extLst>
      <p:ext uri="{BB962C8B-B14F-4D97-AF65-F5344CB8AC3E}">
        <p14:creationId xmlns:p14="http://schemas.microsoft.com/office/powerpoint/2010/main" val="259040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800" dirty="0" smtClean="0"/>
              <a:t>Translations</a:t>
            </a:r>
          </a:p>
          <a:p>
            <a:pPr lvl="1" eaLnBrk="1" fontAlgn="auto" hangingPunct="1">
              <a:spcAft>
                <a:spcPts val="0"/>
              </a:spcAft>
              <a:buFont typeface="Arial" pitchFamily="34" charset="0"/>
              <a:buChar char="–"/>
              <a:defRPr/>
            </a:pPr>
            <a:r>
              <a:rPr lang="en-US" sz="2400" dirty="0" smtClean="0"/>
              <a:t>Always begin by adding the language in subfield $l</a:t>
            </a:r>
          </a:p>
          <a:p>
            <a:pPr lvl="1" eaLnBrk="1" fontAlgn="auto" hangingPunct="1">
              <a:spcAft>
                <a:spcPts val="0"/>
              </a:spcAft>
              <a:buFont typeface="Arial" pitchFamily="34" charset="0"/>
              <a:buChar char="–"/>
              <a:defRPr/>
            </a:pPr>
            <a:r>
              <a:rPr lang="en-US" sz="2400" dirty="0" smtClean="0"/>
              <a:t>Reminder: LC practice stops there, even though there may be more than one expression in the language</a:t>
            </a:r>
          </a:p>
          <a:p>
            <a:pPr lvl="1" eaLnBrk="1" fontAlgn="auto" hangingPunct="1">
              <a:spcAft>
                <a:spcPts val="0"/>
              </a:spcAft>
              <a:buFont typeface="Arial" pitchFamily="34" charset="0"/>
              <a:buChar char="–"/>
              <a:defRPr/>
            </a:pPr>
            <a:r>
              <a:rPr lang="en-US" sz="2400" dirty="0" smtClean="0"/>
              <a:t>There is one French-language expression of </a:t>
            </a:r>
            <a:r>
              <a:rPr lang="en-US" sz="2400" i="1" dirty="0" smtClean="0"/>
              <a:t>A novel of the </a:t>
            </a:r>
            <a:r>
              <a:rPr lang="en-US" sz="2400" i="1" dirty="0" err="1" smtClean="0"/>
              <a:t>Mither</a:t>
            </a:r>
            <a:r>
              <a:rPr lang="en-US" sz="2400" i="1" dirty="0" smtClean="0"/>
              <a:t> mages</a:t>
            </a:r>
            <a:endParaRPr lang="en-US" sz="2400" dirty="0" smtClean="0"/>
          </a:p>
          <a:p>
            <a:pPr lvl="1" eaLnBrk="1" fontAlgn="auto" hangingPunct="1">
              <a:spcAft>
                <a:spcPts val="0"/>
              </a:spcAft>
              <a:buFont typeface="Arial" pitchFamily="34" charset="0"/>
              <a:buChar char="–"/>
              <a:defRPr/>
            </a:pPr>
            <a:r>
              <a:rPr lang="en-US" sz="2400" dirty="0" smtClean="0"/>
              <a:t>There is also a Spanish-language expression</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BA5B3DD-8138-4A63-9BFC-0A095DF241A4}" type="slidenum">
              <a:rPr lang="en-US"/>
              <a:pPr>
                <a:defRPr/>
              </a:pPr>
              <a:t>270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Exercise: open your work form for the French expression</a:t>
            </a:r>
          </a:p>
          <a:p>
            <a:pPr eaLnBrk="1" hangingPunct="1"/>
            <a:r>
              <a:rPr lang="en-US" sz="2400" dirty="0" smtClean="0"/>
              <a:t>Start by adding language to the access points for each expression to see if that’s enough to distinguish them from other expressions of the work.</a:t>
            </a:r>
          </a:p>
          <a:p>
            <a:pPr marL="1603375" lvl="2" indent="-688975" eaLnBrk="1" hangingPunct="1">
              <a:buNone/>
            </a:pPr>
            <a:r>
              <a:rPr lang="en-US" sz="1800" dirty="0" smtClean="0"/>
              <a:t>100 1_ Card, Orson Scott. $t Novel of the </a:t>
            </a:r>
            <a:r>
              <a:rPr lang="en-US" sz="1800" dirty="0" err="1" smtClean="0"/>
              <a:t>Mither</a:t>
            </a:r>
            <a:r>
              <a:rPr lang="en-US" sz="1800" dirty="0" smtClean="0"/>
              <a:t> mages. $l French</a:t>
            </a:r>
          </a:p>
          <a:p>
            <a:pPr eaLnBrk="1" hangingPunct="1"/>
            <a:r>
              <a:rPr lang="en-US" sz="2400" dirty="0" smtClean="0"/>
              <a:t>Is it? Since there are no other French-language expressions, it is enough. If there were others we could add something more.</a:t>
            </a:r>
          </a:p>
          <a:p>
            <a:pPr marL="457200" lvl="1" indent="0" eaLnBrk="1" hangingPunct="1">
              <a:buFont typeface="Arial" charset="0"/>
              <a:buNone/>
            </a:pPr>
            <a:r>
              <a:rPr lang="en-US" sz="1800" dirty="0" smtClean="0"/>
              <a:t>Possible answer (qualify by surname of translator):</a:t>
            </a:r>
          </a:p>
          <a:p>
            <a:pPr marL="1603375" lvl="1" indent="-688975" eaLnBrk="1" hangingPunct="1">
              <a:buNone/>
            </a:pPr>
            <a:r>
              <a:rPr lang="en-US" sz="1800" dirty="0" smtClean="0"/>
              <a:t>100 </a:t>
            </a:r>
            <a:r>
              <a:rPr lang="en-US" sz="1800" dirty="0"/>
              <a:t>1_ Card, Orson Scott. </a:t>
            </a:r>
            <a:r>
              <a:rPr lang="en-US" sz="1800" dirty="0" smtClean="0"/>
              <a:t>$t Novel </a:t>
            </a:r>
            <a:r>
              <a:rPr lang="en-US" sz="1800" dirty="0"/>
              <a:t>of the </a:t>
            </a:r>
            <a:r>
              <a:rPr lang="en-US" sz="1800" dirty="0" err="1"/>
              <a:t>Mither</a:t>
            </a:r>
            <a:r>
              <a:rPr lang="en-US" sz="1800" dirty="0"/>
              <a:t> mages. $l </a:t>
            </a:r>
            <a:r>
              <a:rPr lang="en-US" sz="1800" dirty="0" smtClean="0"/>
              <a:t>French $s (</a:t>
            </a:r>
            <a:r>
              <a:rPr lang="en-US" sz="1800" dirty="0" err="1" smtClean="0"/>
              <a:t>Brèque</a:t>
            </a:r>
            <a:r>
              <a:rPr lang="en-US" sz="1800" dirty="0" smtClean="0"/>
              <a:t>)</a:t>
            </a: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271</a:t>
            </a:fld>
            <a:endParaRPr lang="en-US"/>
          </a:p>
        </p:txBody>
      </p:sp>
      <p:pic>
        <p:nvPicPr>
          <p:cNvPr id="8" name="Picture 7"/>
          <p:cNvPicPr>
            <a:picLocks noChangeAspect="1"/>
          </p:cNvPicPr>
          <p:nvPr/>
        </p:nvPicPr>
        <p:blipFill>
          <a:blip r:embed="rId3"/>
          <a:stretch>
            <a:fillRect/>
          </a:stretch>
        </p:blipFill>
        <p:spPr>
          <a:xfrm>
            <a:off x="7223051" y="2438400"/>
            <a:ext cx="1844749" cy="29718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sz="2800" dirty="0" smtClean="0"/>
              <a:t>Original language editions</a:t>
            </a:r>
          </a:p>
          <a:p>
            <a:pPr lvl="1" eaLnBrk="1" fontAlgn="auto" hangingPunct="1">
              <a:spcAft>
                <a:spcPts val="0"/>
              </a:spcAft>
              <a:buFont typeface="Arial" pitchFamily="34" charset="0"/>
              <a:buChar char="–"/>
              <a:defRPr/>
            </a:pPr>
            <a:r>
              <a:rPr lang="en-US" sz="2400" dirty="0" smtClean="0"/>
              <a:t>Reminder: LC practice is to use the authorized access point for the work to represent any expression in the work’s original language</a:t>
            </a:r>
          </a:p>
          <a:p>
            <a:pPr lvl="1" eaLnBrk="1" fontAlgn="auto" hangingPunct="1">
              <a:spcAft>
                <a:spcPts val="0"/>
              </a:spcAft>
              <a:buFont typeface="Arial" pitchFamily="34" charset="0"/>
              <a:buChar char="–"/>
              <a:defRPr/>
            </a:pPr>
            <a:r>
              <a:rPr lang="en-US" sz="2400" dirty="0" smtClean="0"/>
              <a:t>PCC catalogers may follow this practice, but in some cases may find it necessary to distinguish between expressions in the original language</a:t>
            </a:r>
          </a:p>
          <a:p>
            <a:pPr lvl="1" eaLnBrk="1" fontAlgn="auto" hangingPunct="1">
              <a:spcAft>
                <a:spcPts val="0"/>
              </a:spcAft>
              <a:buFont typeface="Arial" pitchFamily="34" charset="0"/>
              <a:buChar char="–"/>
              <a:defRPr/>
            </a:pPr>
            <a:r>
              <a:rPr lang="en-US" sz="2400" dirty="0" smtClean="0"/>
              <a:t>RDA 6.27.3 </a:t>
            </a:r>
            <a:r>
              <a:rPr lang="en-US" sz="2400" dirty="0"/>
              <a:t>says to begin with the authorized access point for the work and then add one or more elements</a:t>
            </a:r>
          </a:p>
          <a:p>
            <a:pPr marL="914400" lvl="2" indent="0" eaLnBrk="1" fontAlgn="auto" hangingPunct="1">
              <a:spcAft>
                <a:spcPts val="0"/>
              </a:spcAft>
              <a:buFont typeface="Arial" pitchFamily="34" charset="0"/>
              <a:buNone/>
              <a:defRPr/>
            </a:pPr>
            <a:r>
              <a:rPr lang="en-US" sz="1800" dirty="0"/>
              <a:t>Content type </a:t>
            </a:r>
            <a:r>
              <a:rPr lang="en-US" sz="1800" dirty="0" smtClean="0"/>
              <a:t>(RDA 6.9</a:t>
            </a:r>
            <a:r>
              <a:rPr lang="en-US" sz="1800" dirty="0"/>
              <a:t>)</a:t>
            </a:r>
          </a:p>
          <a:p>
            <a:pPr marL="914400" lvl="2" indent="0" eaLnBrk="1" fontAlgn="auto" hangingPunct="1">
              <a:spcAft>
                <a:spcPts val="0"/>
              </a:spcAft>
              <a:buFont typeface="Arial" pitchFamily="34" charset="0"/>
              <a:buNone/>
              <a:defRPr/>
            </a:pPr>
            <a:r>
              <a:rPr lang="en-US" sz="1800" dirty="0"/>
              <a:t>Date </a:t>
            </a:r>
            <a:r>
              <a:rPr lang="en-US" sz="1800" dirty="0" smtClean="0"/>
              <a:t>(RDA 6.10</a:t>
            </a:r>
            <a:r>
              <a:rPr lang="en-US" sz="1800" dirty="0"/>
              <a:t>)</a:t>
            </a:r>
          </a:p>
          <a:p>
            <a:pPr marL="914400" lvl="2" indent="0" eaLnBrk="1" fontAlgn="auto" hangingPunct="1">
              <a:spcAft>
                <a:spcPts val="0"/>
              </a:spcAft>
              <a:buFont typeface="Arial" pitchFamily="34" charset="0"/>
              <a:buNone/>
              <a:defRPr/>
            </a:pPr>
            <a:r>
              <a:rPr lang="en-US" sz="1800" dirty="0"/>
              <a:t>Language </a:t>
            </a:r>
            <a:r>
              <a:rPr lang="en-US" sz="1800" dirty="0" smtClean="0"/>
              <a:t>(RDA 6.11</a:t>
            </a:r>
            <a:r>
              <a:rPr lang="en-US" sz="1800" dirty="0"/>
              <a:t>)</a:t>
            </a:r>
          </a:p>
          <a:p>
            <a:pPr marL="914400" lvl="2" indent="0" eaLnBrk="1" fontAlgn="auto" hangingPunct="1">
              <a:spcAft>
                <a:spcPts val="0"/>
              </a:spcAft>
              <a:buFont typeface="Arial" pitchFamily="34" charset="0"/>
              <a:buNone/>
              <a:defRPr/>
            </a:pPr>
            <a:r>
              <a:rPr lang="en-US" sz="1800" dirty="0"/>
              <a:t>Other distinguishing characteristic </a:t>
            </a:r>
            <a:r>
              <a:rPr lang="en-US" sz="1800" dirty="0" smtClean="0"/>
              <a:t>(RDA 6.12</a:t>
            </a:r>
            <a:r>
              <a:rPr lang="en-US" sz="1800" dirty="0"/>
              <a:t>)</a:t>
            </a:r>
          </a:p>
          <a:p>
            <a:pPr lvl="1" eaLnBrk="1" fontAlgn="auto" hangingPunct="1">
              <a:spcAft>
                <a:spcPts val="0"/>
              </a:spcAft>
              <a:buFont typeface="Arial" pitchFamily="34" charset="0"/>
              <a:buChar char="–"/>
              <a:defRPr/>
            </a:pPr>
            <a:r>
              <a:rPr lang="en-US" sz="2400" dirty="0" smtClean="0"/>
              <a:t>Note: the RDA language element can be any language, including the language of the original expression</a:t>
            </a:r>
          </a:p>
          <a:p>
            <a:pPr lvl="1" eaLnBrk="1" fontAlgn="auto" hangingPunct="1">
              <a:spcAft>
                <a:spcPts val="0"/>
              </a:spcAft>
              <a:buFont typeface="Arial" pitchFamily="34" charset="0"/>
              <a:buChar char="–"/>
              <a:defRPr/>
            </a:pPr>
            <a:r>
              <a:rPr lang="en-US" sz="2400" dirty="0" smtClean="0"/>
              <a:t>Best </a:t>
            </a:r>
            <a:r>
              <a:rPr lang="en-US" sz="2400" dirty="0"/>
              <a:t>practices have not </a:t>
            </a:r>
            <a:r>
              <a:rPr lang="en-US" sz="2400" dirty="0" smtClean="0"/>
              <a:t>yet developed</a:t>
            </a:r>
            <a:endParaRPr lang="en-US" sz="1800" dirty="0" smtClean="0"/>
          </a:p>
          <a:p>
            <a:pPr lvl="2" eaLnBrk="1" fontAlgn="auto" hangingPunct="1">
              <a:spcAft>
                <a:spcPts val="0"/>
              </a:spcAft>
              <a:buFont typeface="Arial" pitchFamily="34" charset="0"/>
              <a:buChar char="•"/>
              <a:defRPr/>
            </a:pP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1E64370-0819-417A-A887-36A27DA6691F}" type="slidenum">
              <a:rPr lang="en-US"/>
              <a:pPr>
                <a:defRPr/>
              </a:pPr>
              <a:t>272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Constructing the Authorized Access Point for an Expression </a:t>
            </a:r>
            <a:r>
              <a:rPr lang="en-US" dirty="0" smtClean="0"/>
              <a:t>(RDA 6.27.3</a:t>
            </a:r>
            <a:r>
              <a:rPr lang="en-US" dirty="0"/>
              <a:t>)</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In some fields it is important to distinguish between editions in the original language. </a:t>
            </a:r>
            <a:r>
              <a:rPr lang="en-US" dirty="0" err="1" smtClean="0"/>
              <a:t>Premodern</a:t>
            </a:r>
            <a:r>
              <a:rPr lang="en-US" dirty="0" smtClean="0"/>
              <a:t> literatures are such fields.</a:t>
            </a:r>
          </a:p>
          <a:p>
            <a:pPr lvl="1" eaLnBrk="1" fontAlgn="auto" hangingPunct="1">
              <a:spcAft>
                <a:spcPts val="0"/>
              </a:spcAft>
              <a:buFont typeface="Arial" pitchFamily="34" charset="0"/>
              <a:buChar char="–"/>
              <a:defRPr/>
            </a:pPr>
            <a:r>
              <a:rPr lang="en-US" dirty="0" smtClean="0"/>
              <a:t>Some possibilities:</a:t>
            </a:r>
          </a:p>
          <a:p>
            <a:pPr lvl="2" eaLnBrk="1" fontAlgn="auto" hangingPunct="1">
              <a:spcAft>
                <a:spcPts val="0"/>
              </a:spcAft>
              <a:buFont typeface="Arial" pitchFamily="34" charset="0"/>
              <a:buChar char="•"/>
              <a:defRPr/>
            </a:pPr>
            <a:r>
              <a:rPr lang="en-US" dirty="0" smtClean="0"/>
              <a:t>Begin with language, add further elements as needed</a:t>
            </a:r>
          </a:p>
          <a:p>
            <a:pPr marL="2286000" lvl="3" indent="-914400" eaLnBrk="1" fontAlgn="auto" hangingPunct="1">
              <a:spcAft>
                <a:spcPts val="0"/>
              </a:spcAft>
              <a:buFont typeface="Arial" pitchFamily="34" charset="0"/>
              <a:buNone/>
              <a:defRPr/>
            </a:pPr>
            <a:r>
              <a:rPr lang="en-US" dirty="0" smtClean="0"/>
              <a:t>100 0_  Bernard</a:t>
            </a:r>
            <a:r>
              <a:rPr lang="en-US" dirty="0"/>
              <a:t>, </a:t>
            </a:r>
            <a:r>
              <a:rPr lang="en-US" dirty="0" smtClean="0"/>
              <a:t>$c </a:t>
            </a:r>
            <a:r>
              <a:rPr lang="en-US" dirty="0"/>
              <a:t>of </a:t>
            </a:r>
            <a:r>
              <a:rPr lang="en-US" dirty="0" err="1"/>
              <a:t>Clairvaux</a:t>
            </a:r>
            <a:r>
              <a:rPr lang="en-US" dirty="0"/>
              <a:t>, Saint, </a:t>
            </a:r>
            <a:r>
              <a:rPr lang="en-US" dirty="0" smtClean="0"/>
              <a:t>$d </a:t>
            </a:r>
            <a:r>
              <a:rPr lang="en-US" dirty="0"/>
              <a:t>1090 or 1091-1153. </a:t>
            </a:r>
            <a:r>
              <a:rPr lang="en-US" dirty="0" smtClean="0"/>
              <a:t>$t </a:t>
            </a:r>
            <a:r>
              <a:rPr lang="en-US" dirty="0"/>
              <a:t>Works. </a:t>
            </a:r>
            <a:r>
              <a:rPr lang="en-US" dirty="0" smtClean="0"/>
              <a:t>$l </a:t>
            </a:r>
            <a:r>
              <a:rPr lang="en-US" dirty="0"/>
              <a:t>Latin </a:t>
            </a:r>
            <a:r>
              <a:rPr lang="en-US" dirty="0" smtClean="0"/>
              <a:t>$s </a:t>
            </a:r>
            <a:r>
              <a:rPr lang="en-US" dirty="0"/>
              <a:t>(Sources </a:t>
            </a:r>
            <a:r>
              <a:rPr lang="en-US" dirty="0" err="1"/>
              <a:t>chrétiennes</a:t>
            </a:r>
            <a:r>
              <a:rPr lang="en-US" dirty="0" smtClean="0"/>
              <a:t>)</a:t>
            </a:r>
          </a:p>
          <a:p>
            <a:pPr lvl="2" eaLnBrk="1" fontAlgn="auto" hangingPunct="1">
              <a:spcAft>
                <a:spcPts val="0"/>
              </a:spcAft>
              <a:buFont typeface="Arial" pitchFamily="34" charset="0"/>
              <a:buChar char="•"/>
              <a:defRPr/>
            </a:pPr>
            <a:r>
              <a:rPr lang="en-US" dirty="0" smtClean="0"/>
              <a:t>Begin with some other element</a:t>
            </a:r>
          </a:p>
          <a:p>
            <a:pPr marL="2286000" lvl="3" indent="-914400" eaLnBrk="1" fontAlgn="auto" hangingPunct="1">
              <a:spcAft>
                <a:spcPts val="0"/>
              </a:spcAft>
              <a:buFont typeface="Arial" pitchFamily="34" charset="0"/>
              <a:buNone/>
              <a:defRPr/>
            </a:pPr>
            <a:r>
              <a:rPr lang="en-US" dirty="0"/>
              <a:t>100 0_  </a:t>
            </a:r>
            <a:r>
              <a:rPr lang="en-US" dirty="0" smtClean="0"/>
              <a:t>Bernard</a:t>
            </a:r>
            <a:r>
              <a:rPr lang="en-US" dirty="0"/>
              <a:t>, $c of </a:t>
            </a:r>
            <a:r>
              <a:rPr lang="en-US" dirty="0" err="1"/>
              <a:t>Clairvaux</a:t>
            </a:r>
            <a:r>
              <a:rPr lang="en-US" dirty="0"/>
              <a:t>, Saint, $d 1090 or 1091-1153. $t </a:t>
            </a:r>
            <a:r>
              <a:rPr lang="en-US" dirty="0" smtClean="0"/>
              <a:t>Works</a:t>
            </a:r>
            <a:r>
              <a:rPr lang="en-US" dirty="0"/>
              <a:t> </a:t>
            </a:r>
            <a:r>
              <a:rPr lang="en-US" dirty="0" smtClean="0"/>
              <a:t>$s </a:t>
            </a:r>
            <a:r>
              <a:rPr lang="en-US" dirty="0"/>
              <a:t>(Sources </a:t>
            </a:r>
            <a:r>
              <a:rPr lang="en-US" dirty="0" err="1"/>
              <a:t>chrétiennes</a:t>
            </a:r>
            <a:r>
              <a:rPr lang="en-US" dirty="0"/>
              <a: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8D6F306-85A8-4D4E-A4F6-EF82147A11F7}" type="slidenum">
              <a:rPr lang="en-US"/>
              <a:pPr>
                <a:defRPr/>
              </a:pPr>
              <a:t>273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Constructing the Authorized Access Point for an Expression </a:t>
            </a:r>
            <a:r>
              <a:rPr lang="en-US" dirty="0" smtClean="0"/>
              <a:t>(RDA 6.27.3</a:t>
            </a:r>
            <a:r>
              <a:rPr lang="en-US" dirty="0"/>
              <a:t>)</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sz="3100" dirty="0" smtClean="0"/>
              <a:t>Other examples of varying practice for original language expressions of series in the NACO Authority File (these are all English language expressions)</a:t>
            </a:r>
          </a:p>
          <a:p>
            <a:pPr eaLnBrk="1" fontAlgn="auto" hangingPunct="1">
              <a:spcAft>
                <a:spcPts val="0"/>
              </a:spcAft>
              <a:buFont typeface="Arial" pitchFamily="34" charset="0"/>
              <a:buChar char="•"/>
              <a:defRPr/>
            </a:pPr>
            <a:endParaRPr lang="en-US" sz="3100" dirty="0"/>
          </a:p>
          <a:p>
            <a:pPr marL="1376363" lvl="2" indent="-461963" eaLnBrk="1" fontAlgn="auto" hangingPunct="1">
              <a:spcAft>
                <a:spcPts val="0"/>
              </a:spcAft>
              <a:buNone/>
              <a:defRPr/>
            </a:pPr>
            <a:r>
              <a:rPr lang="en-US" dirty="0" smtClean="0"/>
              <a:t>100 </a:t>
            </a:r>
            <a:r>
              <a:rPr lang="en-US" dirty="0"/>
              <a:t>1_ </a:t>
            </a:r>
            <a:r>
              <a:rPr lang="en-US" dirty="0" smtClean="0"/>
              <a:t>	Anders</a:t>
            </a:r>
            <a:r>
              <a:rPr lang="en-US" dirty="0"/>
              <a:t>, Lou. </a:t>
            </a:r>
            <a:r>
              <a:rPr lang="en-US" dirty="0" smtClean="0"/>
              <a:t>$t </a:t>
            </a:r>
            <a:r>
              <a:rPr lang="en-US" dirty="0"/>
              <a:t>Thrones &amp; bones. </a:t>
            </a:r>
            <a:r>
              <a:rPr lang="en-US" dirty="0" smtClean="0"/>
              <a:t>$s </a:t>
            </a:r>
            <a:r>
              <a:rPr lang="en-US" dirty="0"/>
              <a:t>Spoken </a:t>
            </a:r>
            <a:r>
              <a:rPr lang="en-US" dirty="0" smtClean="0"/>
              <a:t>word</a:t>
            </a:r>
          </a:p>
          <a:p>
            <a:pPr marL="1376363" lvl="2" indent="-461963" eaLnBrk="1" fontAlgn="auto" hangingPunct="1">
              <a:spcAft>
                <a:spcPts val="0"/>
              </a:spcAft>
              <a:buNone/>
              <a:defRPr/>
            </a:pPr>
            <a:r>
              <a:rPr lang="en-US" dirty="0"/>
              <a:t>100 1_ 	Card, Orson Scott. $t Pathfinder series. $l English. $s Spoken </a:t>
            </a:r>
            <a:r>
              <a:rPr lang="en-US" dirty="0" smtClean="0"/>
              <a:t>word</a:t>
            </a:r>
          </a:p>
          <a:p>
            <a:pPr marL="1376363" lvl="2" indent="-461963" eaLnBrk="1" fontAlgn="auto" hangingPunct="1">
              <a:spcAft>
                <a:spcPts val="0"/>
              </a:spcAft>
              <a:buNone/>
              <a:defRPr/>
            </a:pPr>
            <a:r>
              <a:rPr lang="en-US" dirty="0" smtClean="0"/>
              <a:t>100 </a:t>
            </a:r>
            <a:r>
              <a:rPr lang="en-US" dirty="0"/>
              <a:t>1_ 	Card, Orson Scott. $t Pathfinder series. $l English. $s </a:t>
            </a:r>
            <a:r>
              <a:rPr lang="en-US" dirty="0" smtClean="0"/>
              <a:t>Text</a:t>
            </a:r>
          </a:p>
          <a:p>
            <a:pPr marL="1376363" lvl="2" indent="-461963" eaLnBrk="1" fontAlgn="auto" hangingPunct="1">
              <a:spcAft>
                <a:spcPts val="0"/>
              </a:spcAft>
              <a:buNone/>
              <a:defRPr/>
            </a:pPr>
            <a:r>
              <a:rPr lang="en-US" dirty="0"/>
              <a:t>100 1_ </a:t>
            </a:r>
            <a:r>
              <a:rPr lang="en-US" dirty="0" err="1"/>
              <a:t>Chainani</a:t>
            </a:r>
            <a:r>
              <a:rPr lang="en-US" dirty="0"/>
              <a:t>, </a:t>
            </a:r>
            <a:r>
              <a:rPr lang="en-US" dirty="0" err="1"/>
              <a:t>Soman</a:t>
            </a:r>
            <a:r>
              <a:rPr lang="en-US" dirty="0"/>
              <a:t>. </a:t>
            </a:r>
            <a:r>
              <a:rPr lang="en-US" dirty="0" smtClean="0"/>
              <a:t>$t </a:t>
            </a:r>
            <a:r>
              <a:rPr lang="en-US" dirty="0"/>
              <a:t>School for Good and Evil. </a:t>
            </a:r>
            <a:r>
              <a:rPr lang="en-US" dirty="0" smtClean="0"/>
              <a:t>$s </a:t>
            </a:r>
            <a:r>
              <a:rPr lang="en-US" dirty="0"/>
              <a:t>Spoken word</a:t>
            </a:r>
          </a:p>
          <a:p>
            <a:pPr marL="2286000" lvl="3" indent="-914400" eaLnBrk="1" fontAlgn="auto" hangingPunct="1">
              <a:spcAft>
                <a:spcPts val="0"/>
              </a:spcAft>
              <a:buFont typeface="Arial" pitchFamily="34" charset="0"/>
              <a:buNone/>
              <a:defRPr/>
            </a:pPr>
            <a:endParaRPr lang="en-US" dirty="0"/>
          </a:p>
          <a:p>
            <a:pPr marL="2286000" lvl="3" indent="-91440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Exercise: open your work form for the English spoken word expression</a:t>
            </a:r>
          </a:p>
          <a:p>
            <a:pPr eaLnBrk="1" hangingPunct="1"/>
            <a:r>
              <a:rPr lang="en-US" sz="2400" dirty="0" smtClean="0"/>
              <a:t>Add expression elements to the authorized access point to distinguish it from other expressions</a:t>
            </a: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275</a:t>
            </a:fld>
            <a:endParaRPr lang="en-US"/>
          </a:p>
        </p:txBody>
      </p:sp>
      <p:pic>
        <p:nvPicPr>
          <p:cNvPr id="9" name="Picture 8"/>
          <p:cNvPicPr>
            <a:picLocks noChangeAspect="1"/>
          </p:cNvPicPr>
          <p:nvPr/>
        </p:nvPicPr>
        <p:blipFill>
          <a:blip r:embed="rId3"/>
          <a:stretch>
            <a:fillRect/>
          </a:stretch>
        </p:blipFill>
        <p:spPr>
          <a:xfrm>
            <a:off x="4859957" y="3657600"/>
            <a:ext cx="3979243" cy="2654863"/>
          </a:xfrm>
          <a:prstGeom prst="rect">
            <a:avLst/>
          </a:prstGeom>
          <a:ln>
            <a:solidFill>
              <a:schemeClr val="bg1"/>
            </a:solidFill>
          </a:ln>
        </p:spPr>
      </p:pic>
    </p:spTree>
    <p:extLst>
      <p:ext uri="{BB962C8B-B14F-4D97-AF65-F5344CB8AC3E}">
        <p14:creationId xmlns:p14="http://schemas.microsoft.com/office/powerpoint/2010/main" val="281627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the Authorized Access Point for an Expression (RDA 6.27.3)</a:t>
            </a:r>
            <a:endParaRPr lang="en-US" dirty="0"/>
          </a:p>
        </p:txBody>
      </p:sp>
      <p:sp>
        <p:nvSpPr>
          <p:cNvPr id="3" name="Content Placeholder 2"/>
          <p:cNvSpPr>
            <a:spLocks noGrp="1"/>
          </p:cNvSpPr>
          <p:nvPr>
            <p:ph idx="1"/>
          </p:nvPr>
        </p:nvSpPr>
        <p:spPr>
          <a:xfrm>
            <a:off x="152400" y="1600201"/>
            <a:ext cx="7086600" cy="4495799"/>
          </a:xfrm>
        </p:spPr>
        <p:txBody>
          <a:bodyPr/>
          <a:lstStyle/>
          <a:p>
            <a:pPr eaLnBrk="1" hangingPunct="1"/>
            <a:r>
              <a:rPr lang="en-US" sz="2400" dirty="0" smtClean="0"/>
              <a:t>Possible answers:</a:t>
            </a:r>
          </a:p>
          <a:p>
            <a:pPr marL="1603375" indent="-688975" eaLnBrk="1" hangingPunct="1">
              <a:buNone/>
            </a:pPr>
            <a:r>
              <a:rPr lang="en-US" sz="1800" dirty="0" smtClean="0"/>
              <a:t>100 </a:t>
            </a:r>
            <a:r>
              <a:rPr lang="en-US" sz="1800" dirty="0"/>
              <a:t>1_ Card, Orson Scott. </a:t>
            </a:r>
            <a:r>
              <a:rPr lang="en-US" sz="1800" dirty="0" smtClean="0"/>
              <a:t>$t Novel </a:t>
            </a:r>
            <a:r>
              <a:rPr lang="en-US" sz="1800" dirty="0"/>
              <a:t>of the </a:t>
            </a:r>
            <a:r>
              <a:rPr lang="en-US" sz="1800" dirty="0" err="1"/>
              <a:t>Mither</a:t>
            </a:r>
            <a:r>
              <a:rPr lang="en-US" sz="1800" dirty="0"/>
              <a:t> </a:t>
            </a:r>
            <a:r>
              <a:rPr lang="en-US" sz="1800" dirty="0" smtClean="0"/>
              <a:t>mages. $s Spoken word</a:t>
            </a:r>
          </a:p>
          <a:p>
            <a:pPr marL="1603375" indent="-688975" eaLnBrk="1" hangingPunct="1">
              <a:buNone/>
            </a:pPr>
            <a:r>
              <a:rPr lang="en-US" sz="1800" dirty="0"/>
              <a:t>100 1_ Card, Orson Scott. $t Novel of the </a:t>
            </a:r>
            <a:r>
              <a:rPr lang="en-US" sz="1800" dirty="0" err="1"/>
              <a:t>Mither</a:t>
            </a:r>
            <a:r>
              <a:rPr lang="en-US" sz="1800" dirty="0"/>
              <a:t> mages. </a:t>
            </a:r>
            <a:r>
              <a:rPr lang="en-US" sz="1800" dirty="0" smtClean="0"/>
              <a:t>$l English. $s </a:t>
            </a:r>
            <a:r>
              <a:rPr lang="en-US" sz="1800" dirty="0"/>
              <a:t>Spoken word</a:t>
            </a:r>
          </a:p>
          <a:p>
            <a:pPr marL="1603375" indent="-688975" eaLnBrk="1" hangingPunct="1">
              <a:buNone/>
            </a:pPr>
            <a:r>
              <a:rPr lang="en-US" sz="1800" dirty="0"/>
              <a:t>100 1_ Card, Orson Scott. $t Novel of the </a:t>
            </a:r>
            <a:r>
              <a:rPr lang="en-US" sz="1800" dirty="0" err="1"/>
              <a:t>Mither</a:t>
            </a:r>
            <a:r>
              <a:rPr lang="en-US" sz="1800" dirty="0"/>
              <a:t> mages. $l </a:t>
            </a:r>
            <a:r>
              <a:rPr lang="en-US" sz="1800" dirty="0" smtClean="0"/>
              <a:t>English </a:t>
            </a:r>
            <a:r>
              <a:rPr lang="en-US" sz="1800" dirty="0"/>
              <a:t>$s </a:t>
            </a:r>
            <a:r>
              <a:rPr lang="en-US" sz="1800" dirty="0" smtClean="0"/>
              <a:t>(Blackstone Audio)</a:t>
            </a:r>
          </a:p>
          <a:p>
            <a:pPr marL="1603375" indent="-688975" eaLnBrk="1" hangingPunct="1">
              <a:buNone/>
            </a:pPr>
            <a:r>
              <a:rPr lang="en-US" sz="1800" dirty="0" smtClean="0"/>
              <a:t>etc.</a:t>
            </a:r>
            <a:endParaRPr lang="en-US" sz="1800" dirty="0"/>
          </a:p>
          <a:p>
            <a:pPr marL="1603375" indent="-688975" eaLnBrk="1" hangingPunct="1">
              <a:buNone/>
            </a:pPr>
            <a:endParaRPr lang="en-US" sz="1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2EC972C-A0A2-45E1-A36D-85633F2E4663}" type="slidenum">
              <a:rPr lang="en-US"/>
              <a:pPr>
                <a:defRPr/>
              </a:pPr>
              <a:t>276</a:t>
            </a:fld>
            <a:endParaRPr lang="en-US"/>
          </a:p>
        </p:txBody>
      </p:sp>
      <p:pic>
        <p:nvPicPr>
          <p:cNvPr id="9" name="Picture 8"/>
          <p:cNvPicPr>
            <a:picLocks noChangeAspect="1"/>
          </p:cNvPicPr>
          <p:nvPr/>
        </p:nvPicPr>
        <p:blipFill>
          <a:blip r:embed="rId3"/>
          <a:stretch>
            <a:fillRect/>
          </a:stretch>
        </p:blipFill>
        <p:spPr>
          <a:xfrm>
            <a:off x="4859957" y="3657600"/>
            <a:ext cx="3979243" cy="2654863"/>
          </a:xfrm>
          <a:prstGeom prst="rect">
            <a:avLst/>
          </a:prstGeom>
          <a:ln>
            <a:solidFill>
              <a:schemeClr val="bg1"/>
            </a:solidFill>
          </a:ln>
        </p:spPr>
      </p:pic>
    </p:spTree>
    <p:extLst>
      <p:ext uri="{BB962C8B-B14F-4D97-AF65-F5344CB8AC3E}">
        <p14:creationId xmlns:p14="http://schemas.microsoft.com/office/powerpoint/2010/main" val="3322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p:txBody>
          <a:bodyPr rtlCol="0">
            <a:normAutofit fontScale="77500" lnSpcReduction="20000"/>
          </a:bodyPr>
          <a:lstStyle/>
          <a:p>
            <a:pPr marL="0" indent="0" eaLnBrk="1" fontAlgn="auto" hangingPunct="1">
              <a:spcAft>
                <a:spcPts val="0"/>
              </a:spcAft>
              <a:buNone/>
              <a:defRPr/>
            </a:pPr>
            <a:r>
              <a:rPr lang="en-US" i="1" dirty="0" smtClean="0"/>
              <a:t>REMINDER:</a:t>
            </a:r>
          </a:p>
          <a:p>
            <a:pPr eaLnBrk="1" fontAlgn="auto" hangingPunct="1">
              <a:spcAft>
                <a:spcPts val="0"/>
              </a:spcAft>
              <a:buFont typeface="Arial" pitchFamily="34" charset="0"/>
              <a:buChar char="•"/>
              <a:defRPr/>
            </a:pPr>
            <a:r>
              <a:rPr lang="en-US" dirty="0" smtClean="0"/>
              <a:t>The </a:t>
            </a:r>
            <a:r>
              <a:rPr lang="en-US" dirty="0"/>
              <a:t>authorized access point for an author’s complete works is formed</a:t>
            </a:r>
          </a:p>
          <a:p>
            <a:pPr marL="914400" indent="0" eaLnBrk="1" fontAlgn="auto" hangingPunct="1">
              <a:spcAft>
                <a:spcPts val="0"/>
              </a:spcAft>
              <a:buNone/>
              <a:defRPr/>
            </a:pPr>
            <a:r>
              <a:rPr lang="en-US" dirty="0">
                <a:solidFill>
                  <a:srgbClr val="0070C0"/>
                </a:solidFill>
              </a:rPr>
              <a:t>[Authorized access point for the author]. Works</a:t>
            </a:r>
          </a:p>
          <a:p>
            <a:pPr eaLnBrk="1" fontAlgn="auto" hangingPunct="1">
              <a:spcAft>
                <a:spcPts val="0"/>
              </a:spcAft>
              <a:buFont typeface="Arial" pitchFamily="34" charset="0"/>
              <a:buChar char="•"/>
              <a:defRPr/>
            </a:pPr>
            <a:r>
              <a:rPr lang="en-US" dirty="0"/>
              <a:t>This will never conflict with the authorized access point of another work because all such compilations are the same aggregate work.</a:t>
            </a:r>
          </a:p>
          <a:p>
            <a:pPr eaLnBrk="1" fontAlgn="auto" hangingPunct="1">
              <a:spcAft>
                <a:spcPts val="0"/>
              </a:spcAft>
              <a:buFont typeface="Arial" pitchFamily="34" charset="0"/>
              <a:buChar char="•"/>
              <a:defRPr/>
            </a:pPr>
            <a:r>
              <a:rPr lang="en-US" dirty="0"/>
              <a:t>For this reason, “complete” authorized access points using conventional collective titles never need to be qualified at the work level</a:t>
            </a:r>
          </a:p>
          <a:p>
            <a:pPr eaLnBrk="1" fontAlgn="auto" hangingPunct="1">
              <a:spcAft>
                <a:spcPts val="0"/>
              </a:spcAft>
              <a:buFont typeface="Arial" pitchFamily="34" charset="0"/>
              <a:buChar char="•"/>
              <a:defRPr/>
            </a:pPr>
            <a:r>
              <a:rPr lang="en-US" dirty="0"/>
              <a:t>If it is thought necessary to qualify (e.g. because there is more than one version), this is done at the expression </a:t>
            </a:r>
            <a:r>
              <a:rPr lang="en-US" dirty="0" smtClean="0"/>
              <a:t>level</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277</a:t>
            </a:fld>
            <a:endParaRPr lang="en-US"/>
          </a:p>
        </p:txBody>
      </p:sp>
    </p:spTree>
    <p:extLst>
      <p:ext uri="{BB962C8B-B14F-4D97-AF65-F5344CB8AC3E}">
        <p14:creationId xmlns:p14="http://schemas.microsoft.com/office/powerpoint/2010/main" val="246525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p:txBody>
          <a:bodyPr rtlCol="0">
            <a:normAutofit fontScale="92500"/>
          </a:bodyPr>
          <a:lstStyle/>
          <a:p>
            <a:pPr eaLnBrk="1" fontAlgn="auto" hangingPunct="1">
              <a:spcAft>
                <a:spcPts val="0"/>
              </a:spcAft>
              <a:defRPr/>
            </a:pPr>
            <a:r>
              <a:rPr lang="en-US" sz="2800" dirty="0" smtClean="0"/>
              <a:t>This applies to all compilations purporting to be complete: “Works”, “Plays”, “Essays,” etc.</a:t>
            </a:r>
          </a:p>
          <a:p>
            <a:pPr eaLnBrk="1" fontAlgn="auto" hangingPunct="1">
              <a:spcAft>
                <a:spcPts val="0"/>
              </a:spcAft>
              <a:defRPr/>
            </a:pPr>
            <a:r>
              <a:rPr lang="en-US" sz="2800" dirty="0" smtClean="0"/>
              <a:t>Recommendation: such compilations issued as series should always be differentiated at the expression level, even if there is (currently) only one such compilation</a:t>
            </a:r>
          </a:p>
          <a:p>
            <a:pPr eaLnBrk="1" fontAlgn="auto" hangingPunct="1">
              <a:spcAft>
                <a:spcPts val="0"/>
              </a:spcAft>
              <a:defRPr/>
            </a:pPr>
            <a:r>
              <a:rPr lang="en-US" sz="2800" dirty="0" smtClean="0"/>
              <a:t>Same available elements as for other expressions:</a:t>
            </a:r>
          </a:p>
          <a:p>
            <a:pPr lvl="1" eaLnBrk="1" fontAlgn="auto" hangingPunct="1">
              <a:spcAft>
                <a:spcPts val="0"/>
              </a:spcAft>
              <a:defRPr/>
            </a:pPr>
            <a:r>
              <a:rPr lang="en-US" sz="2400" dirty="0" smtClean="0"/>
              <a:t>Content type</a:t>
            </a:r>
          </a:p>
          <a:p>
            <a:pPr lvl="1" eaLnBrk="1" fontAlgn="auto" hangingPunct="1">
              <a:spcAft>
                <a:spcPts val="0"/>
              </a:spcAft>
              <a:defRPr/>
            </a:pPr>
            <a:r>
              <a:rPr lang="en-US" sz="2400" dirty="0" smtClean="0"/>
              <a:t>Date of expression</a:t>
            </a:r>
          </a:p>
          <a:p>
            <a:pPr lvl="1" eaLnBrk="1" fontAlgn="auto" hangingPunct="1">
              <a:spcAft>
                <a:spcPts val="0"/>
              </a:spcAft>
              <a:defRPr/>
            </a:pPr>
            <a:r>
              <a:rPr lang="en-US" sz="2400" dirty="0" smtClean="0"/>
              <a:t>Language of expression</a:t>
            </a:r>
          </a:p>
          <a:p>
            <a:pPr lvl="1" eaLnBrk="1" fontAlgn="auto" hangingPunct="1">
              <a:spcAft>
                <a:spcPts val="0"/>
              </a:spcAft>
              <a:defRPr/>
            </a:pPr>
            <a:r>
              <a:rPr lang="en-US" sz="2400" dirty="0" smtClean="0"/>
              <a:t>Other distinguishing characteristic of expression</a:t>
            </a:r>
            <a:endParaRPr lang="en-US" sz="24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278</a:t>
            </a:fld>
            <a:endParaRPr lang="en-US"/>
          </a:p>
        </p:txBody>
      </p:sp>
    </p:spTree>
    <p:extLst>
      <p:ext uri="{BB962C8B-B14F-4D97-AF65-F5344CB8AC3E}">
        <p14:creationId xmlns:p14="http://schemas.microsoft.com/office/powerpoint/2010/main" val="321367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a:xfrm>
            <a:off x="457200" y="1600200"/>
            <a:ext cx="8229600" cy="4648200"/>
          </a:xfrm>
        </p:spPr>
        <p:txBody>
          <a:bodyPr rtlCol="0">
            <a:normAutofit fontScale="92500" lnSpcReduction="10000"/>
          </a:bodyPr>
          <a:lstStyle/>
          <a:p>
            <a:pPr marL="0" indent="0" eaLnBrk="1" fontAlgn="auto" hangingPunct="1">
              <a:spcAft>
                <a:spcPts val="0"/>
              </a:spcAft>
              <a:buNone/>
              <a:defRPr/>
            </a:pPr>
            <a:r>
              <a:rPr lang="en-US" sz="2800" dirty="0" smtClean="0"/>
              <a:t>Examples of authorized access points for compilations purporting to be complete issued as series</a:t>
            </a:r>
          </a:p>
          <a:p>
            <a:pPr marL="1204913" indent="-742950" eaLnBrk="1" fontAlgn="auto" hangingPunct="1">
              <a:spcAft>
                <a:spcPts val="0"/>
              </a:spcAft>
              <a:buNone/>
              <a:defRPr/>
            </a:pPr>
            <a:endParaRPr lang="en-US" sz="1800" dirty="0" smtClean="0"/>
          </a:p>
          <a:p>
            <a:pPr marL="1204913" indent="-742950" eaLnBrk="1" fontAlgn="auto" hangingPunct="1">
              <a:spcAft>
                <a:spcPts val="0"/>
              </a:spcAft>
              <a:buNone/>
              <a:defRPr/>
            </a:pPr>
            <a:r>
              <a:rPr lang="en-US" sz="1800" dirty="0" smtClean="0"/>
              <a:t>100 1_	Austen</a:t>
            </a:r>
            <a:r>
              <a:rPr lang="en-US" sz="1800" dirty="0"/>
              <a:t>, Jane, </a:t>
            </a:r>
            <a:r>
              <a:rPr lang="en-US" sz="1800" dirty="0" smtClean="0"/>
              <a:t>$d </a:t>
            </a:r>
            <a:r>
              <a:rPr lang="en-US" sz="1800" dirty="0"/>
              <a:t>1775-1817. </a:t>
            </a:r>
            <a:r>
              <a:rPr lang="en-US" sz="1800" dirty="0" smtClean="0"/>
              <a:t>$t </a:t>
            </a:r>
            <a:r>
              <a:rPr lang="en-US" sz="1800" dirty="0"/>
              <a:t>Novels </a:t>
            </a:r>
            <a:r>
              <a:rPr lang="en-US" sz="1800" dirty="0" smtClean="0"/>
              <a:t>$s </a:t>
            </a:r>
            <a:r>
              <a:rPr lang="en-US" sz="1800" dirty="0"/>
              <a:t>(Chapman). </a:t>
            </a:r>
            <a:r>
              <a:rPr lang="en-US" sz="1800" dirty="0" smtClean="0"/>
              <a:t>$f 1932</a:t>
            </a:r>
          </a:p>
          <a:p>
            <a:pPr marL="1204913" indent="-742950" eaLnBrk="1" fontAlgn="auto" hangingPunct="1">
              <a:spcAft>
                <a:spcPts val="0"/>
              </a:spcAft>
              <a:buNone/>
              <a:defRPr/>
            </a:pPr>
            <a:r>
              <a:rPr lang="en-US" sz="1800" dirty="0"/>
              <a:t>100 </a:t>
            </a:r>
            <a:r>
              <a:rPr lang="en-US" sz="1800" dirty="0" smtClean="0"/>
              <a:t>0_	</a:t>
            </a:r>
            <a:r>
              <a:rPr lang="en-US" sz="1800" dirty="0"/>
              <a:t>B</a:t>
            </a:r>
            <a:r>
              <a:rPr lang="en-US" sz="1800" dirty="0" smtClean="0"/>
              <a:t>ernard</a:t>
            </a:r>
            <a:r>
              <a:rPr lang="en-US" sz="1800" dirty="0"/>
              <a:t>, </a:t>
            </a:r>
            <a:r>
              <a:rPr lang="en-US" sz="1800" dirty="0" smtClean="0"/>
              <a:t>$c </a:t>
            </a:r>
            <a:r>
              <a:rPr lang="en-US" sz="1800" dirty="0"/>
              <a:t>of </a:t>
            </a:r>
            <a:r>
              <a:rPr lang="en-US" sz="1800" dirty="0" err="1"/>
              <a:t>Clairvaux</a:t>
            </a:r>
            <a:r>
              <a:rPr lang="en-US" sz="1800" dirty="0"/>
              <a:t>, Saint, </a:t>
            </a:r>
            <a:r>
              <a:rPr lang="en-US" sz="1800" dirty="0" smtClean="0"/>
              <a:t>$d </a:t>
            </a:r>
            <a:r>
              <a:rPr lang="en-US" sz="1800" dirty="0"/>
              <a:t>1090 or 1091-1153. </a:t>
            </a:r>
            <a:r>
              <a:rPr lang="en-US" sz="1800" dirty="0" smtClean="0"/>
              <a:t>$t </a:t>
            </a:r>
            <a:r>
              <a:rPr lang="en-US" sz="1800" dirty="0"/>
              <a:t>Works. </a:t>
            </a:r>
            <a:r>
              <a:rPr lang="en-US" sz="1800" dirty="0" smtClean="0"/>
              <a:t>$l Latin $s </a:t>
            </a:r>
            <a:r>
              <a:rPr lang="en-US" sz="1800" dirty="0"/>
              <a:t>(</a:t>
            </a:r>
            <a:r>
              <a:rPr lang="en-US" sz="1800" dirty="0" smtClean="0"/>
              <a:t>Sources </a:t>
            </a:r>
            <a:r>
              <a:rPr lang="en-US" sz="1800" dirty="0" err="1"/>
              <a:t>chrétiennes</a:t>
            </a:r>
            <a:r>
              <a:rPr lang="en-US" sz="1800" dirty="0" smtClean="0"/>
              <a:t>)</a:t>
            </a:r>
          </a:p>
          <a:p>
            <a:pPr marL="1204913" indent="-742950" eaLnBrk="1" fontAlgn="auto" hangingPunct="1">
              <a:spcAft>
                <a:spcPts val="0"/>
              </a:spcAft>
              <a:buNone/>
              <a:defRPr/>
            </a:pPr>
            <a:r>
              <a:rPr lang="en-US" sz="1800" dirty="0"/>
              <a:t>100 </a:t>
            </a:r>
            <a:r>
              <a:rPr lang="en-US" sz="1800" dirty="0" smtClean="0"/>
              <a:t>0_ 	Cyril</a:t>
            </a:r>
            <a:r>
              <a:rPr lang="en-US" sz="1800" dirty="0"/>
              <a:t>, </a:t>
            </a:r>
            <a:r>
              <a:rPr lang="en-US" sz="1800" dirty="0" smtClean="0"/>
              <a:t>$c </a:t>
            </a:r>
            <a:r>
              <a:rPr lang="en-US" sz="1800" dirty="0"/>
              <a:t>Saint, Patriarch of Alexandria, </a:t>
            </a:r>
            <a:r>
              <a:rPr lang="en-US" sz="1800" dirty="0" smtClean="0"/>
              <a:t>$d </a:t>
            </a:r>
            <a:r>
              <a:rPr lang="en-US" sz="1800" dirty="0"/>
              <a:t>approximately 370-444. </a:t>
            </a:r>
            <a:r>
              <a:rPr lang="en-US" sz="1800" dirty="0" smtClean="0"/>
              <a:t>$t </a:t>
            </a:r>
            <a:r>
              <a:rPr lang="en-US" sz="1800" dirty="0"/>
              <a:t>Works. </a:t>
            </a:r>
            <a:r>
              <a:rPr lang="en-US" sz="1800" dirty="0" smtClean="0"/>
              <a:t>$l </a:t>
            </a:r>
            <a:r>
              <a:rPr lang="en-US" sz="1800" dirty="0"/>
              <a:t>Greek </a:t>
            </a:r>
            <a:r>
              <a:rPr lang="en-US" sz="1800" dirty="0" smtClean="0"/>
              <a:t>$s </a:t>
            </a:r>
            <a:r>
              <a:rPr lang="en-US" sz="1800" dirty="0"/>
              <a:t>(</a:t>
            </a:r>
            <a:r>
              <a:rPr lang="en-US" sz="1800" dirty="0" err="1"/>
              <a:t>Griechischen</a:t>
            </a:r>
            <a:r>
              <a:rPr lang="en-US" sz="1800" dirty="0"/>
              <a:t> </a:t>
            </a:r>
            <a:r>
              <a:rPr lang="en-US" sz="1800" dirty="0" err="1"/>
              <a:t>christlichen</a:t>
            </a:r>
            <a:r>
              <a:rPr lang="en-US" sz="1800" dirty="0"/>
              <a:t> </a:t>
            </a:r>
            <a:r>
              <a:rPr lang="en-US" sz="1800" dirty="0" err="1"/>
              <a:t>Schriftsteller</a:t>
            </a:r>
            <a:r>
              <a:rPr lang="en-US" sz="1800" dirty="0"/>
              <a:t> der </a:t>
            </a:r>
            <a:r>
              <a:rPr lang="en-US" sz="1800" dirty="0" err="1"/>
              <a:t>ersten</a:t>
            </a:r>
            <a:r>
              <a:rPr lang="en-US" sz="1800" dirty="0"/>
              <a:t> </a:t>
            </a:r>
            <a:r>
              <a:rPr lang="en-US" sz="1800" dirty="0" err="1"/>
              <a:t>drei</a:t>
            </a:r>
            <a:r>
              <a:rPr lang="en-US" sz="1800" dirty="0"/>
              <a:t> </a:t>
            </a:r>
            <a:r>
              <a:rPr lang="en-US" sz="1800" dirty="0" err="1"/>
              <a:t>Jahrhunderte</a:t>
            </a:r>
            <a:r>
              <a:rPr lang="en-US" sz="1800" dirty="0"/>
              <a:t>)</a:t>
            </a:r>
            <a:endParaRPr lang="en-US" sz="1800" dirty="0" smtClean="0"/>
          </a:p>
          <a:p>
            <a:pPr marL="1204913" indent="-742950" eaLnBrk="1" fontAlgn="auto" hangingPunct="1">
              <a:spcAft>
                <a:spcPts val="0"/>
              </a:spcAft>
              <a:buNone/>
              <a:defRPr/>
            </a:pPr>
            <a:r>
              <a:rPr lang="en-US" sz="1800" dirty="0"/>
              <a:t>100 </a:t>
            </a:r>
            <a:r>
              <a:rPr lang="en-US" sz="1800" dirty="0" smtClean="0"/>
              <a:t>0_	Galen</a:t>
            </a:r>
            <a:r>
              <a:rPr lang="en-US" sz="1800" dirty="0"/>
              <a:t>. </a:t>
            </a:r>
            <a:r>
              <a:rPr lang="en-US" sz="1800" dirty="0" smtClean="0"/>
              <a:t>$t </a:t>
            </a:r>
            <a:r>
              <a:rPr lang="en-US" sz="1800" dirty="0"/>
              <a:t>Works. </a:t>
            </a:r>
            <a:r>
              <a:rPr lang="en-US" sz="1800" dirty="0" smtClean="0"/>
              <a:t>$l </a:t>
            </a:r>
            <a:r>
              <a:rPr lang="en-US" sz="1800" dirty="0"/>
              <a:t>English </a:t>
            </a:r>
            <a:r>
              <a:rPr lang="en-US" sz="1800" dirty="0" smtClean="0"/>
              <a:t>$s </a:t>
            </a:r>
            <a:r>
              <a:rPr lang="en-US" sz="1800" dirty="0"/>
              <a:t>(Cambridge Galen translations)</a:t>
            </a:r>
          </a:p>
          <a:p>
            <a:pPr marL="1204913" indent="-742950" eaLnBrk="1" fontAlgn="auto" hangingPunct="1">
              <a:spcAft>
                <a:spcPts val="0"/>
              </a:spcAft>
              <a:buNone/>
              <a:defRPr/>
            </a:pPr>
            <a:r>
              <a:rPr lang="en-US" sz="1800" dirty="0"/>
              <a:t>100 1_	Hemingway, Ernest, $d 1899-1961. $t Correspondence. $f 2011</a:t>
            </a:r>
          </a:p>
          <a:p>
            <a:pPr marL="1204913" indent="-742950" eaLnBrk="1" fontAlgn="auto" hangingPunct="1">
              <a:spcAft>
                <a:spcPts val="0"/>
              </a:spcAft>
              <a:buNone/>
              <a:defRPr/>
            </a:pPr>
            <a:r>
              <a:rPr lang="en-US" sz="1800" dirty="0" smtClean="0"/>
              <a:t>100 </a:t>
            </a:r>
            <a:r>
              <a:rPr lang="en-US" sz="1800" dirty="0"/>
              <a:t>1_	Mann, Thomas, $d 1875-1955. $t Essays $s (Hans </a:t>
            </a:r>
            <a:r>
              <a:rPr lang="en-US" sz="1800" dirty="0" err="1"/>
              <a:t>Bürgen</a:t>
            </a:r>
            <a:r>
              <a:rPr lang="en-US" sz="1800" dirty="0"/>
              <a:t>)</a:t>
            </a:r>
          </a:p>
          <a:p>
            <a:pPr marL="1204913" indent="-742950" eaLnBrk="1" fontAlgn="auto" hangingPunct="1">
              <a:spcAft>
                <a:spcPts val="0"/>
              </a:spcAft>
              <a:buNone/>
              <a:defRPr/>
            </a:pPr>
            <a:r>
              <a:rPr lang="en-US" sz="1800" dirty="0" smtClean="0"/>
              <a:t>100 1_	</a:t>
            </a:r>
            <a:r>
              <a:rPr lang="en-US" sz="1800" dirty="0" err="1" smtClean="0"/>
              <a:t>Régio</a:t>
            </a:r>
            <a:r>
              <a:rPr lang="en-US" sz="1800" dirty="0"/>
              <a:t>, José, </a:t>
            </a:r>
            <a:r>
              <a:rPr lang="en-US" sz="1800" dirty="0" smtClean="0"/>
              <a:t>$d </a:t>
            </a:r>
            <a:r>
              <a:rPr lang="en-US" sz="1800" dirty="0"/>
              <a:t>1901-1969. </a:t>
            </a:r>
            <a:r>
              <a:rPr lang="en-US" sz="1800" dirty="0" smtClean="0"/>
              <a:t>$t </a:t>
            </a:r>
            <a:r>
              <a:rPr lang="en-US" sz="1800" dirty="0"/>
              <a:t>Plays </a:t>
            </a:r>
            <a:r>
              <a:rPr lang="en-US" sz="1800" dirty="0" smtClean="0"/>
              <a:t>$s </a:t>
            </a:r>
            <a:r>
              <a:rPr lang="en-US" sz="1800" dirty="0"/>
              <a:t>(Editorial </a:t>
            </a:r>
            <a:r>
              <a:rPr lang="en-US" sz="1800" dirty="0" err="1"/>
              <a:t>Inquérito</a:t>
            </a:r>
            <a:r>
              <a:rPr lang="en-US" sz="2000" dirty="0" smtClean="0"/>
              <a:t>)</a:t>
            </a:r>
          </a:p>
          <a:p>
            <a:pPr marL="1204913" indent="-742950" eaLnBrk="1" fontAlgn="auto" hangingPunct="1">
              <a:spcAft>
                <a:spcPts val="0"/>
              </a:spcAft>
              <a:buNone/>
              <a:defRPr/>
            </a:pPr>
            <a:r>
              <a:rPr lang="en-US" sz="1800" dirty="0"/>
              <a:t>100 </a:t>
            </a:r>
            <a:r>
              <a:rPr lang="en-US" sz="1800" dirty="0" smtClean="0"/>
              <a:t>1_	</a:t>
            </a:r>
            <a:r>
              <a:rPr lang="en-US" sz="1800" dirty="0" err="1" smtClean="0"/>
              <a:t>Régio</a:t>
            </a:r>
            <a:r>
              <a:rPr lang="en-US" sz="1800" dirty="0"/>
              <a:t>, José, $d 1901-1969. $t Plays $s (</a:t>
            </a:r>
            <a:r>
              <a:rPr lang="en-US" sz="1800" dirty="0" err="1"/>
              <a:t>Portugália</a:t>
            </a:r>
            <a:r>
              <a:rPr lang="en-US" sz="1800" dirty="0"/>
              <a:t> </a:t>
            </a:r>
            <a:r>
              <a:rPr lang="en-US" sz="1800" dirty="0" err="1"/>
              <a:t>Editora</a:t>
            </a:r>
            <a:r>
              <a:rPr lang="en-US" sz="1800" dirty="0" smtClean="0"/>
              <a:t>)</a:t>
            </a:r>
          </a:p>
          <a:p>
            <a:pPr marL="1204913" indent="-742950" eaLnBrk="1" fontAlgn="auto" hangingPunct="1">
              <a:spcAft>
                <a:spcPts val="0"/>
              </a:spcAft>
              <a:buNone/>
              <a:defRPr/>
            </a:pPr>
            <a:r>
              <a:rPr lang="en-US" sz="1800" dirty="0" smtClean="0"/>
              <a:t>100 1_	Wilde</a:t>
            </a:r>
            <a:r>
              <a:rPr lang="en-US" sz="1800" dirty="0"/>
              <a:t>, Oscar, </a:t>
            </a:r>
            <a:r>
              <a:rPr lang="en-US" sz="1800" dirty="0" smtClean="0"/>
              <a:t>$d </a:t>
            </a:r>
            <a:r>
              <a:rPr lang="en-US" sz="1800" dirty="0"/>
              <a:t>1854-1900. </a:t>
            </a:r>
            <a:r>
              <a:rPr lang="en-US" sz="1800" dirty="0" smtClean="0"/>
              <a:t>$t </a:t>
            </a:r>
            <a:r>
              <a:rPr lang="en-US" sz="1800" dirty="0"/>
              <a:t>Works </a:t>
            </a:r>
            <a:r>
              <a:rPr lang="en-US" sz="1800" dirty="0" smtClean="0"/>
              <a:t>$s </a:t>
            </a:r>
            <a:r>
              <a:rPr lang="en-US" sz="1800" dirty="0"/>
              <a:t>(Doubleday, Page &amp; Company)</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279</a:t>
            </a:fld>
            <a:endParaRPr lang="en-US"/>
          </a:p>
        </p:txBody>
      </p:sp>
    </p:spTree>
    <p:extLst>
      <p:ext uri="{BB962C8B-B14F-4D97-AF65-F5344CB8AC3E}">
        <p14:creationId xmlns:p14="http://schemas.microsoft.com/office/powerpoint/2010/main" val="396545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endParaRPr lang="en-US" dirty="0"/>
          </a:p>
        </p:txBody>
      </p:sp>
      <p:sp>
        <p:nvSpPr>
          <p:cNvPr id="3" name="Content Placeholder 2"/>
          <p:cNvSpPr>
            <a:spLocks noGrp="1"/>
          </p:cNvSpPr>
          <p:nvPr>
            <p:ph idx="1"/>
          </p:nvPr>
        </p:nvSpPr>
        <p:spPr/>
        <p:txBody>
          <a:bodyPr/>
          <a:lstStyle/>
          <a:p>
            <a:r>
              <a:rPr lang="en-US" dirty="0" smtClean="0"/>
              <a:t>Minor change – not a new work, use same description (series authority record)</a:t>
            </a:r>
          </a:p>
          <a:p>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28</a:t>
            </a:fld>
            <a:endParaRPr lang="en-US"/>
          </a:p>
        </p:txBody>
      </p:sp>
      <p:pic>
        <p:nvPicPr>
          <p:cNvPr id="6" name="Picture 5"/>
          <p:cNvPicPr>
            <a:picLocks noChangeAspect="1"/>
          </p:cNvPicPr>
          <p:nvPr/>
        </p:nvPicPr>
        <p:blipFill>
          <a:blip r:embed="rId3"/>
          <a:stretch>
            <a:fillRect/>
          </a:stretch>
        </p:blipFill>
        <p:spPr>
          <a:xfrm>
            <a:off x="1079595" y="2990850"/>
            <a:ext cx="2857500" cy="2343150"/>
          </a:xfrm>
          <a:prstGeom prst="rect">
            <a:avLst/>
          </a:prstGeom>
          <a:ln>
            <a:solidFill>
              <a:schemeClr val="tx1"/>
            </a:solidFill>
          </a:ln>
        </p:spPr>
      </p:pic>
      <p:sp>
        <p:nvSpPr>
          <p:cNvPr id="7" name="Oval 6"/>
          <p:cNvSpPr/>
          <p:nvPr/>
        </p:nvSpPr>
        <p:spPr>
          <a:xfrm>
            <a:off x="990600" y="2963952"/>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p:cNvPicPr>
            <a:picLocks noChangeAspect="1"/>
          </p:cNvPicPr>
          <p:nvPr/>
        </p:nvPicPr>
        <p:blipFill>
          <a:blip r:embed="rId4"/>
          <a:stretch>
            <a:fillRect/>
          </a:stretch>
        </p:blipFill>
        <p:spPr>
          <a:xfrm>
            <a:off x="5227332" y="3519741"/>
            <a:ext cx="2926068" cy="2347659"/>
          </a:xfrm>
          <a:prstGeom prst="rect">
            <a:avLst/>
          </a:prstGeom>
          <a:ln>
            <a:solidFill>
              <a:schemeClr val="tx1"/>
            </a:solidFill>
          </a:ln>
        </p:spPr>
      </p:pic>
      <p:sp>
        <p:nvSpPr>
          <p:cNvPr id="10" name="Oval 9"/>
          <p:cNvSpPr/>
          <p:nvPr/>
        </p:nvSpPr>
        <p:spPr>
          <a:xfrm>
            <a:off x="5181600" y="3429000"/>
            <a:ext cx="894917" cy="11284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610570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100" dirty="0"/>
              <a:t>Constructing the Authorized Access Point </a:t>
            </a:r>
            <a:r>
              <a:rPr lang="en-US" sz="3100" dirty="0" smtClean="0"/>
              <a:t/>
            </a:r>
            <a:br>
              <a:rPr lang="en-US" sz="3100" dirty="0" smtClean="0"/>
            </a:br>
            <a:r>
              <a:rPr lang="en-US" sz="3100" dirty="0" smtClean="0"/>
              <a:t>for </a:t>
            </a:r>
            <a:r>
              <a:rPr lang="en-US" sz="3100" dirty="0"/>
              <a:t>an Expression </a:t>
            </a:r>
            <a:r>
              <a:rPr lang="en-US" sz="3100" dirty="0" smtClean="0"/>
              <a:t>(RDA 6.27.3)</a:t>
            </a:r>
            <a:br>
              <a:rPr lang="en-US" sz="3100" dirty="0" smtClean="0"/>
            </a:br>
            <a:r>
              <a:rPr lang="en-US" sz="4000" dirty="0" smtClean="0"/>
              <a:t>“Works”</a:t>
            </a:r>
            <a:endParaRPr lang="en-US" sz="5300" dirty="0"/>
          </a:p>
        </p:txBody>
      </p:sp>
      <p:sp>
        <p:nvSpPr>
          <p:cNvPr id="3" name="Content Placeholder 2"/>
          <p:cNvSpPr>
            <a:spLocks noGrp="1"/>
          </p:cNvSpPr>
          <p:nvPr>
            <p:ph idx="1"/>
          </p:nvPr>
        </p:nvSpPr>
        <p:spPr>
          <a:xfrm>
            <a:off x="457200" y="1600201"/>
            <a:ext cx="8229600" cy="1066800"/>
          </a:xfrm>
        </p:spPr>
        <p:txBody>
          <a:bodyPr rtlCol="0">
            <a:normAutofit/>
          </a:bodyPr>
          <a:lstStyle/>
          <a:p>
            <a:pPr marL="0" indent="0" eaLnBrk="1" fontAlgn="auto" hangingPunct="1">
              <a:spcAft>
                <a:spcPts val="0"/>
              </a:spcAft>
              <a:buNone/>
              <a:defRPr/>
            </a:pPr>
            <a:r>
              <a:rPr lang="en-US" sz="2800" dirty="0"/>
              <a:t>100 1_ Twain, Mark, </a:t>
            </a:r>
            <a:r>
              <a:rPr lang="en-US" sz="2800" dirty="0" smtClean="0"/>
              <a:t>$d </a:t>
            </a:r>
            <a:r>
              <a:rPr lang="en-US" sz="2800" dirty="0"/>
              <a:t>1835-1910. </a:t>
            </a:r>
            <a:r>
              <a:rPr lang="en-US" sz="2800" dirty="0" smtClean="0"/>
              <a:t>$t </a:t>
            </a:r>
            <a:r>
              <a:rPr lang="en-US" sz="2800" dirty="0"/>
              <a:t>Works. </a:t>
            </a:r>
            <a:r>
              <a:rPr lang="en-US" sz="2800" dirty="0" smtClean="0"/>
              <a:t>$f 1972</a:t>
            </a:r>
          </a:p>
          <a:p>
            <a:pPr marL="0" indent="0" eaLnBrk="1" fontAlgn="auto" hangingPunct="1">
              <a:spcAft>
                <a:spcPts val="0"/>
              </a:spcAft>
              <a:buNone/>
              <a:defRPr/>
            </a:pPr>
            <a:r>
              <a:rPr lang="en-US" sz="2400" dirty="0" smtClean="0"/>
              <a:t>Represents this English series expression of Twain’s works</a:t>
            </a:r>
            <a:endParaRPr lang="en-US" sz="28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226C3C7-2450-4782-AD10-5B6F204336CB}" type="slidenum">
              <a:rPr lang="en-US"/>
              <a:pPr>
                <a:defRPr/>
              </a:pPr>
              <a:t>280</a:t>
            </a:fld>
            <a:endParaRPr lang="en-US"/>
          </a:p>
        </p:txBody>
      </p:sp>
      <p:pic>
        <p:nvPicPr>
          <p:cNvPr id="8" name="Picture 7"/>
          <p:cNvPicPr>
            <a:picLocks noChangeAspect="1"/>
          </p:cNvPicPr>
          <p:nvPr/>
        </p:nvPicPr>
        <p:blipFill>
          <a:blip r:embed="rId3"/>
          <a:stretch>
            <a:fillRect/>
          </a:stretch>
        </p:blipFill>
        <p:spPr>
          <a:xfrm>
            <a:off x="964092" y="3109408"/>
            <a:ext cx="1944694" cy="3116767"/>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6195544" y="3436657"/>
            <a:ext cx="2034056" cy="3102255"/>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3569541" y="3248548"/>
            <a:ext cx="2081118" cy="3107802"/>
          </a:xfrm>
          <a:prstGeom prst="rect">
            <a:avLst/>
          </a:prstGeom>
          <a:ln>
            <a:solidFill>
              <a:schemeClr val="tx1"/>
            </a:solidFill>
          </a:ln>
        </p:spPr>
      </p:pic>
      <p:sp>
        <p:nvSpPr>
          <p:cNvPr id="11" name="Oval 10"/>
          <p:cNvSpPr/>
          <p:nvPr/>
        </p:nvSpPr>
        <p:spPr>
          <a:xfrm>
            <a:off x="1066800" y="31242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3733800" y="32004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324600" y="33528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531797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by a single author (multipart monographs)</a:t>
            </a:r>
            <a:endParaRPr lang="en-US" dirty="0" smtClean="0"/>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sz="3300" dirty="0" smtClean="0"/>
              <a:t>Bilingual or polyglot editions issued as series containing the works of one person</a:t>
            </a:r>
          </a:p>
          <a:p>
            <a:pPr lvl="1" eaLnBrk="1" fontAlgn="auto" hangingPunct="1">
              <a:spcAft>
                <a:spcPts val="0"/>
              </a:spcAft>
              <a:defRPr/>
            </a:pPr>
            <a:r>
              <a:rPr lang="en-US" sz="2900" dirty="0" smtClean="0"/>
              <a:t>In RDA practice these represent </a:t>
            </a:r>
            <a:r>
              <a:rPr lang="en-US" sz="2900" i="1" dirty="0" smtClean="0"/>
              <a:t>more than one</a:t>
            </a:r>
            <a:r>
              <a:rPr lang="en-US" sz="2900" dirty="0" smtClean="0"/>
              <a:t> expression of the person’s “Works”  </a:t>
            </a:r>
          </a:p>
          <a:p>
            <a:pPr lvl="1" eaLnBrk="1" fontAlgn="auto" hangingPunct="1">
              <a:spcAft>
                <a:spcPts val="0"/>
              </a:spcAft>
              <a:defRPr/>
            </a:pPr>
            <a:r>
              <a:rPr lang="en-US" sz="2900" dirty="0" smtClean="0"/>
              <a:t>Unlike AACR2 practice, we will not use a single authority record or authorized access point to represent such a series in RDA</a:t>
            </a:r>
          </a:p>
          <a:p>
            <a:pPr marL="0" indent="0" eaLnBrk="1" fontAlgn="auto" hangingPunct="1">
              <a:spcAft>
                <a:spcPts val="0"/>
              </a:spcAft>
              <a:buFont typeface="Arial" pitchFamily="34" charset="0"/>
              <a:buNone/>
              <a:defRPr/>
            </a:pPr>
            <a:endParaRPr lang="en-US" dirty="0"/>
          </a:p>
          <a:p>
            <a:pPr marL="1541463" lvl="1" indent="-1084263" eaLnBrk="1" fontAlgn="auto" hangingPunct="1">
              <a:spcAft>
                <a:spcPts val="0"/>
              </a:spcAft>
              <a:buFont typeface="Arial" pitchFamily="34" charset="0"/>
              <a:buNone/>
              <a:defRPr/>
            </a:pPr>
            <a:r>
              <a:rPr lang="en-US" strike="sngStrike" dirty="0" smtClean="0">
                <a:solidFill>
                  <a:srgbClr val="0070C0"/>
                </a:solidFill>
              </a:rPr>
              <a:t>100 1_ Shakespeare</a:t>
            </a:r>
            <a:r>
              <a:rPr lang="en-US" strike="sngStrike" dirty="0">
                <a:solidFill>
                  <a:srgbClr val="0070C0"/>
                </a:solidFill>
              </a:rPr>
              <a:t>, William, </a:t>
            </a:r>
            <a:r>
              <a:rPr lang="en-US" strike="sngStrike" dirty="0" smtClean="0">
                <a:solidFill>
                  <a:srgbClr val="0070C0"/>
                </a:solidFill>
              </a:rPr>
              <a:t>$d </a:t>
            </a:r>
            <a:r>
              <a:rPr lang="en-US" strike="sngStrike" dirty="0">
                <a:solidFill>
                  <a:srgbClr val="0070C0"/>
                </a:solidFill>
              </a:rPr>
              <a:t>1564-1616. </a:t>
            </a:r>
            <a:r>
              <a:rPr lang="en-US" strike="sngStrike" dirty="0" smtClean="0">
                <a:solidFill>
                  <a:srgbClr val="0070C0"/>
                </a:solidFill>
              </a:rPr>
              <a:t>$t </a:t>
            </a:r>
            <a:r>
              <a:rPr lang="en-US" strike="sngStrike" dirty="0">
                <a:solidFill>
                  <a:srgbClr val="0070C0"/>
                </a:solidFill>
              </a:rPr>
              <a:t>Works. </a:t>
            </a:r>
            <a:r>
              <a:rPr lang="en-US" strike="sngStrike" dirty="0" smtClean="0">
                <a:solidFill>
                  <a:srgbClr val="0070C0"/>
                </a:solidFill>
              </a:rPr>
              <a:t>$l </a:t>
            </a:r>
            <a:r>
              <a:rPr lang="en-US" strike="sngStrike" dirty="0">
                <a:solidFill>
                  <a:srgbClr val="0070C0"/>
                </a:solidFill>
              </a:rPr>
              <a:t>French &amp; English. </a:t>
            </a:r>
            <a:r>
              <a:rPr lang="en-US" strike="sngStrike" dirty="0" smtClean="0">
                <a:solidFill>
                  <a:srgbClr val="0070C0"/>
                </a:solidFill>
              </a:rPr>
              <a:t>$f </a:t>
            </a:r>
            <a:r>
              <a:rPr lang="en-US" strike="sngStrike" dirty="0">
                <a:solidFill>
                  <a:srgbClr val="0070C0"/>
                </a:solidFill>
              </a:rPr>
              <a:t>1930</a:t>
            </a:r>
            <a:endParaRPr lang="en-US" strike="sngStrike"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281</a:t>
            </a:fld>
            <a:endParaRPr lang="en-US"/>
          </a:p>
        </p:txBody>
      </p:sp>
    </p:spTree>
    <p:extLst>
      <p:ext uri="{BB962C8B-B14F-4D97-AF65-F5344CB8AC3E}">
        <p14:creationId xmlns:p14="http://schemas.microsoft.com/office/powerpoint/2010/main" val="19084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 single author </a:t>
            </a:r>
            <a:r>
              <a:rPr lang="en-US" sz="4000" dirty="0" smtClean="0"/>
              <a:t>(multipart </a:t>
            </a:r>
            <a:r>
              <a:rPr lang="en-US" sz="4000" dirty="0"/>
              <a:t>monographs)</a:t>
            </a: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282</a:t>
            </a:fld>
            <a:endParaRPr lang="en-US"/>
          </a:p>
        </p:txBody>
      </p:sp>
      <p:sp>
        <p:nvSpPr>
          <p:cNvPr id="8" name="Content Placeholder 7"/>
          <p:cNvSpPr>
            <a:spLocks noGrp="1"/>
          </p:cNvSpPr>
          <p:nvPr>
            <p:ph idx="1"/>
          </p:nvPr>
        </p:nvSpPr>
        <p:spPr>
          <a:xfrm>
            <a:off x="457200" y="1600201"/>
            <a:ext cx="8229600" cy="2438400"/>
          </a:xfrm>
        </p:spPr>
        <p:txBody>
          <a:bodyPr/>
          <a:lstStyle/>
          <a:p>
            <a:pPr marL="0" indent="0">
              <a:buNone/>
            </a:pPr>
            <a:r>
              <a:rPr lang="en-US" sz="2800" dirty="0" smtClean="0"/>
              <a:t>Under AACR2, </a:t>
            </a:r>
            <a:r>
              <a:rPr lang="en-US" sz="2800" i="1" dirty="0" smtClean="0"/>
              <a:t>Collection Shakespeare</a:t>
            </a:r>
            <a:r>
              <a:rPr lang="en-US" sz="2800" dirty="0" smtClean="0"/>
              <a:t> was treated as a single series with a single authorized access point:</a:t>
            </a:r>
          </a:p>
          <a:p>
            <a:pPr marL="0" indent="0">
              <a:buNone/>
            </a:pPr>
            <a:r>
              <a:rPr lang="en-US" sz="2800" dirty="0" smtClean="0"/>
              <a:t>AACR2 heading for the series:</a:t>
            </a:r>
          </a:p>
          <a:p>
            <a:pPr marL="1081088" indent="-1081088">
              <a:buNone/>
            </a:pPr>
            <a:r>
              <a:rPr lang="en-US" sz="2800" dirty="0">
                <a:solidFill>
                  <a:srgbClr val="0070C0"/>
                </a:solidFill>
              </a:rPr>
              <a:t>100 1_ </a:t>
            </a:r>
            <a:r>
              <a:rPr lang="en-US" sz="2800" dirty="0" smtClean="0">
                <a:solidFill>
                  <a:srgbClr val="0070C0"/>
                </a:solidFill>
              </a:rPr>
              <a:t>Shakespeare</a:t>
            </a:r>
            <a:r>
              <a:rPr lang="en-US" sz="2800" dirty="0">
                <a:solidFill>
                  <a:srgbClr val="0070C0"/>
                </a:solidFill>
              </a:rPr>
              <a:t>, William, $d 1564-1616. $t Works. $l French &amp; English. $f 1930</a:t>
            </a:r>
            <a:endParaRPr lang="en-US" sz="2800" dirty="0"/>
          </a:p>
          <a:p>
            <a:pPr marL="0" indent="0">
              <a:buNone/>
            </a:pPr>
            <a:endParaRPr lang="en-US" dirty="0"/>
          </a:p>
        </p:txBody>
      </p:sp>
      <p:pic>
        <p:nvPicPr>
          <p:cNvPr id="10" name="Content Placeholder 1"/>
          <p:cNvPicPr>
            <a:picLocks noChangeAspect="1"/>
          </p:cNvPicPr>
          <p:nvPr/>
        </p:nvPicPr>
        <p:blipFill>
          <a:blip r:embed="rId3"/>
          <a:stretch>
            <a:fillRect/>
          </a:stretch>
        </p:blipFill>
        <p:spPr bwMode="auto">
          <a:xfrm>
            <a:off x="3886200" y="4410869"/>
            <a:ext cx="1242515" cy="1761331"/>
          </a:xfrm>
          <a:prstGeom prst="rect">
            <a:avLst/>
          </a:prstGeom>
          <a:noFill/>
          <a:ln w="9525">
            <a:solidFill>
              <a:schemeClr val="tx1"/>
            </a:solidFill>
            <a:miter lim="800000"/>
            <a:headEnd/>
            <a:tailEnd/>
          </a:ln>
        </p:spPr>
      </p:pic>
      <p:pic>
        <p:nvPicPr>
          <p:cNvPr id="11" name="Picture 10"/>
          <p:cNvPicPr>
            <a:picLocks noChangeAspect="1"/>
          </p:cNvPicPr>
          <p:nvPr/>
        </p:nvPicPr>
        <p:blipFill>
          <a:blip r:embed="rId4"/>
          <a:stretch>
            <a:fillRect/>
          </a:stretch>
        </p:blipFill>
        <p:spPr>
          <a:xfrm>
            <a:off x="914400" y="4410869"/>
            <a:ext cx="1290366" cy="1761331"/>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6783037" y="4410869"/>
            <a:ext cx="1264545" cy="1761331"/>
          </a:xfrm>
          <a:prstGeom prst="rect">
            <a:avLst/>
          </a:prstGeom>
          <a:ln>
            <a:solidFill>
              <a:schemeClr val="tx1"/>
            </a:solidFill>
          </a:ln>
        </p:spPr>
      </p:pic>
    </p:spTree>
    <p:extLst>
      <p:ext uri="{BB962C8B-B14F-4D97-AF65-F5344CB8AC3E}">
        <p14:creationId xmlns:p14="http://schemas.microsoft.com/office/powerpoint/2010/main" val="101839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Bilingual/polyglot resources </a:t>
            </a:r>
            <a:r>
              <a:rPr lang="en-US" dirty="0"/>
              <a:t>by a single author </a:t>
            </a:r>
            <a:r>
              <a:rPr lang="en-US" dirty="0" smtClean="0"/>
              <a:t>(multipart </a:t>
            </a:r>
            <a:r>
              <a:rPr lang="en-US" dirty="0"/>
              <a:t>monographs)</a:t>
            </a:r>
          </a:p>
        </p:txBody>
      </p:sp>
      <p:sp>
        <p:nvSpPr>
          <p:cNvPr id="3" name="Content Placeholder 2"/>
          <p:cNvSpPr>
            <a:spLocks noGrp="1"/>
          </p:cNvSpPr>
          <p:nvPr>
            <p:ph idx="1"/>
          </p:nvPr>
        </p:nvSpPr>
        <p:spPr>
          <a:xfrm>
            <a:off x="457200" y="1600201"/>
            <a:ext cx="8229600" cy="1219199"/>
          </a:xfrm>
        </p:spPr>
        <p:txBody>
          <a:bodyPr rtlCol="0">
            <a:normAutofit fontScale="92500" lnSpcReduction="10000"/>
          </a:bodyPr>
          <a:lstStyle/>
          <a:p>
            <a:pPr marL="0" lvl="1" indent="0" eaLnBrk="1" fontAlgn="auto" hangingPunct="1">
              <a:spcAft>
                <a:spcPts val="0"/>
              </a:spcAft>
              <a:buNone/>
              <a:defRPr/>
            </a:pPr>
            <a:r>
              <a:rPr lang="en-US" dirty="0" smtClean="0"/>
              <a:t>Under RDA, create separate descriptions for each language expression</a:t>
            </a:r>
          </a:p>
          <a:p>
            <a:pPr lvl="2" eaLnBrk="1" fontAlgn="auto" hangingPunct="1">
              <a:spcAft>
                <a:spcPts val="0"/>
              </a:spcAft>
              <a:defRPr/>
            </a:pPr>
            <a:r>
              <a:rPr lang="en-US" dirty="0" smtClean="0"/>
              <a:t>Authority records:</a:t>
            </a:r>
          </a:p>
          <a:p>
            <a:pPr marL="2452688" lvl="3" indent="-1081088" eaLnBrk="1" fontAlgn="auto" hangingPunct="1">
              <a:spcAft>
                <a:spcPts val="0"/>
              </a:spcAft>
              <a:buNone/>
              <a:defRPr/>
            </a:pPr>
            <a:endParaRPr lang="en-US" dirty="0" smtClean="0">
              <a:solidFill>
                <a:srgbClr val="0070C0"/>
              </a:solidFill>
            </a:endParaRPr>
          </a:p>
          <a:p>
            <a:pPr marL="2452688" lvl="3" indent="-1081088" eaLnBrk="1" fontAlgn="auto" hangingPunct="1">
              <a:spcAft>
                <a:spcPts val="0"/>
              </a:spcAft>
              <a:buNone/>
              <a:defRPr/>
            </a:pPr>
            <a:endParaRPr lang="en-US" dirty="0"/>
          </a:p>
          <a:p>
            <a:pPr lvl="2" eaLnBrk="1" fontAlgn="auto" hangingPunct="1">
              <a:spcAft>
                <a:spcPts val="0"/>
              </a:spcAft>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88D31B7-FE1A-48F3-984C-9CD204749B74}" type="slidenum">
              <a:rPr lang="en-US"/>
              <a:pPr>
                <a:defRPr/>
              </a:pPr>
              <a:t>283</a:t>
            </a:fld>
            <a:endParaRPr lang="en-US"/>
          </a:p>
        </p:txBody>
      </p:sp>
      <p:sp>
        <p:nvSpPr>
          <p:cNvPr id="4" name="TextBox 3"/>
          <p:cNvSpPr txBox="1"/>
          <p:nvPr/>
        </p:nvSpPr>
        <p:spPr>
          <a:xfrm>
            <a:off x="609600" y="2995137"/>
            <a:ext cx="3810000" cy="3170099"/>
          </a:xfrm>
          <a:prstGeom prst="rect">
            <a:avLst/>
          </a:prstGeom>
          <a:noFill/>
        </p:spPr>
        <p:txBody>
          <a:bodyPr wrap="square" rtlCol="0">
            <a:spAutoFit/>
          </a:bodyPr>
          <a:lstStyle/>
          <a:p>
            <a:pPr marL="461963" lvl="3" indent="-461963" eaLnBrk="1" fontAlgn="auto" hangingPunct="1">
              <a:spcAft>
                <a:spcPts val="0"/>
              </a:spcAft>
              <a:buNone/>
              <a:defRPr/>
            </a:pPr>
            <a:r>
              <a:rPr lang="en-US" sz="1400" dirty="0" smtClean="0"/>
              <a:t>French expression AAP</a:t>
            </a:r>
          </a:p>
          <a:p>
            <a:pPr marL="461963" lvl="3" indent="-461963" eaLnBrk="1" fontAlgn="auto" hangingPunct="1">
              <a:spcAft>
                <a:spcPts val="0"/>
              </a:spcAft>
              <a:buNone/>
              <a:defRPr/>
            </a:pPr>
            <a:endParaRPr lang="en-US" sz="1400" dirty="0"/>
          </a:p>
          <a:p>
            <a:pPr marL="461963" lvl="3" indent="-461963" eaLnBrk="1" fontAlgn="auto" hangingPunct="1">
              <a:spcAft>
                <a:spcPts val="0"/>
              </a:spcAft>
              <a:buNone/>
              <a:defRPr/>
            </a:pPr>
            <a:r>
              <a:rPr lang="en-US" sz="1400" dirty="0"/>
              <a:t>100 1_ Shakespeare, William, $d 1564-1616. $t Works. $l </a:t>
            </a:r>
            <a:r>
              <a:rPr lang="en-US" sz="1400" dirty="0" smtClean="0"/>
              <a:t>French. </a:t>
            </a:r>
            <a:r>
              <a:rPr lang="en-US" sz="1400" dirty="0"/>
              <a:t>$f 1930</a:t>
            </a:r>
          </a:p>
          <a:p>
            <a:pPr marL="461963" lvl="3" indent="-461963" eaLnBrk="1" fontAlgn="auto" hangingPunct="1">
              <a:spcAft>
                <a:spcPts val="0"/>
              </a:spcAft>
              <a:buNone/>
              <a:defRPr/>
            </a:pPr>
            <a:r>
              <a:rPr lang="en-US" sz="1400" i="1" dirty="0" smtClean="0"/>
              <a:t>or</a:t>
            </a:r>
          </a:p>
          <a:p>
            <a:pPr marL="461963" lvl="3" indent="-461963" eaLnBrk="1" fontAlgn="auto" hangingPunct="1">
              <a:spcAft>
                <a:spcPts val="0"/>
              </a:spcAft>
              <a:buNone/>
              <a:defRPr/>
            </a:pPr>
            <a:r>
              <a:rPr lang="en-US" sz="1400" dirty="0" smtClean="0"/>
              <a:t>100 </a:t>
            </a:r>
            <a:r>
              <a:rPr lang="en-US" sz="1400" dirty="0"/>
              <a:t>1_ Shakespeare, William, $d 1564-1616. $t Works. $l </a:t>
            </a:r>
            <a:r>
              <a:rPr lang="en-US" sz="1400" dirty="0" smtClean="0"/>
              <a:t>French </a:t>
            </a:r>
            <a:r>
              <a:rPr lang="en-US" sz="1400" dirty="0"/>
              <a:t>$s (Collection Shakespeare)</a:t>
            </a:r>
          </a:p>
          <a:p>
            <a:pPr marL="461963" lvl="3" indent="-461963" eaLnBrk="1" fontAlgn="auto" hangingPunct="1">
              <a:spcAft>
                <a:spcPts val="0"/>
              </a:spcAft>
              <a:buNone/>
              <a:defRPr/>
            </a:pPr>
            <a:r>
              <a:rPr lang="en-US" sz="1400" i="1" dirty="0"/>
              <a:t>or</a:t>
            </a:r>
          </a:p>
          <a:p>
            <a:pPr marL="461963" lvl="3" indent="-461963" fontAlgn="auto">
              <a:spcAft>
                <a:spcPts val="0"/>
              </a:spcAft>
              <a:defRPr/>
            </a:pPr>
            <a:r>
              <a:rPr lang="en-US" sz="1400" dirty="0"/>
              <a:t>100 1_ Shakespeare, William, $d 1564-1616. $t Works. $l </a:t>
            </a:r>
            <a:r>
              <a:rPr lang="en-US" sz="1400" dirty="0" smtClean="0"/>
              <a:t>French </a:t>
            </a:r>
            <a:r>
              <a:rPr lang="en-US" sz="1400" dirty="0"/>
              <a:t>$s (Belles </a:t>
            </a:r>
            <a:r>
              <a:rPr lang="en-US" sz="1400" dirty="0" err="1"/>
              <a:t>Lettres</a:t>
            </a:r>
            <a:r>
              <a:rPr lang="en-US" sz="1400" dirty="0"/>
              <a:t>)</a:t>
            </a:r>
          </a:p>
          <a:p>
            <a:pPr marL="515938" lvl="3" indent="-515938" fontAlgn="auto">
              <a:spcAft>
                <a:spcPts val="0"/>
              </a:spcAft>
              <a:defRPr/>
            </a:pPr>
            <a:r>
              <a:rPr lang="en-US" sz="1400" i="1" dirty="0"/>
              <a:t>etc</a:t>
            </a:r>
            <a:r>
              <a:rPr lang="en-US" sz="1400" i="1" dirty="0" smtClean="0"/>
              <a:t>.</a:t>
            </a:r>
            <a:endParaRPr lang="en-US" sz="1400" dirty="0"/>
          </a:p>
          <a:p>
            <a:pPr marL="461963" lvl="3" indent="-461963" fontAlgn="auto">
              <a:spcAft>
                <a:spcPts val="0"/>
              </a:spcAft>
              <a:defRPr/>
            </a:pPr>
            <a:endParaRPr lang="en-US" sz="1400" i="1" dirty="0">
              <a:solidFill>
                <a:srgbClr val="0070C0"/>
              </a:solidFill>
            </a:endParaRPr>
          </a:p>
          <a:p>
            <a:pPr marL="461963" lvl="3" indent="-461963" fontAlgn="auto">
              <a:spcAft>
                <a:spcPts val="0"/>
              </a:spcAft>
              <a:defRPr/>
            </a:pPr>
            <a:endParaRPr lang="en-US" i="1" dirty="0">
              <a:solidFill>
                <a:srgbClr val="0070C0"/>
              </a:solidFill>
            </a:endParaRPr>
          </a:p>
        </p:txBody>
      </p:sp>
      <p:sp>
        <p:nvSpPr>
          <p:cNvPr id="8" name="TextBox 7"/>
          <p:cNvSpPr txBox="1"/>
          <p:nvPr/>
        </p:nvSpPr>
        <p:spPr>
          <a:xfrm>
            <a:off x="5257800" y="3000613"/>
            <a:ext cx="3733800" cy="3323987"/>
          </a:xfrm>
          <a:prstGeom prst="rect">
            <a:avLst/>
          </a:prstGeom>
          <a:noFill/>
        </p:spPr>
        <p:txBody>
          <a:bodyPr wrap="square" rtlCol="0">
            <a:spAutoFit/>
          </a:bodyPr>
          <a:lstStyle/>
          <a:p>
            <a:pPr marL="461963" lvl="3" indent="-461963" eaLnBrk="1" fontAlgn="auto" hangingPunct="1">
              <a:spcAft>
                <a:spcPts val="0"/>
              </a:spcAft>
              <a:buNone/>
              <a:defRPr/>
            </a:pPr>
            <a:r>
              <a:rPr lang="en-US" sz="1400" dirty="0" smtClean="0"/>
              <a:t>English expression AAP</a:t>
            </a:r>
          </a:p>
          <a:p>
            <a:pPr marL="461963" lvl="3" indent="-461963" eaLnBrk="1" fontAlgn="auto" hangingPunct="1">
              <a:spcAft>
                <a:spcPts val="0"/>
              </a:spcAft>
              <a:buNone/>
              <a:defRPr/>
            </a:pPr>
            <a:endParaRPr lang="en-US" sz="1400" dirty="0"/>
          </a:p>
          <a:p>
            <a:pPr marL="461963" lvl="3" indent="-461963" eaLnBrk="1" fontAlgn="auto" hangingPunct="1">
              <a:spcAft>
                <a:spcPts val="0"/>
              </a:spcAft>
              <a:buNone/>
              <a:defRPr/>
            </a:pPr>
            <a:r>
              <a:rPr lang="en-US" sz="1400" dirty="0" smtClean="0"/>
              <a:t>100 1_ </a:t>
            </a:r>
            <a:r>
              <a:rPr lang="en-US" sz="1400" dirty="0"/>
              <a:t>Shakespeare, William, $d 1564-1616. $t Works. $l </a:t>
            </a:r>
            <a:r>
              <a:rPr lang="en-US" sz="1400" dirty="0" smtClean="0"/>
              <a:t>English. $f 1930</a:t>
            </a:r>
          </a:p>
          <a:p>
            <a:pPr marL="461963" lvl="3" indent="-461963" eaLnBrk="1" fontAlgn="auto" hangingPunct="1">
              <a:spcAft>
                <a:spcPts val="0"/>
              </a:spcAft>
              <a:buNone/>
              <a:defRPr/>
            </a:pPr>
            <a:r>
              <a:rPr lang="en-US" sz="1400" i="1" dirty="0" smtClean="0"/>
              <a:t>or</a:t>
            </a:r>
          </a:p>
          <a:p>
            <a:pPr marL="461963" lvl="3" indent="-461963" eaLnBrk="1" fontAlgn="auto" hangingPunct="1">
              <a:spcAft>
                <a:spcPts val="0"/>
              </a:spcAft>
              <a:buNone/>
              <a:defRPr/>
            </a:pPr>
            <a:r>
              <a:rPr lang="en-US" sz="1400" dirty="0"/>
              <a:t>100 1_ Shakespeare, William, $d 1564-1616. $t </a:t>
            </a:r>
            <a:r>
              <a:rPr lang="en-US" sz="1400" dirty="0" smtClean="0"/>
              <a:t>Works. </a:t>
            </a:r>
            <a:r>
              <a:rPr lang="en-US" sz="1400" dirty="0"/>
              <a:t>$f 1930 </a:t>
            </a:r>
            <a:endParaRPr lang="en-US" sz="1400" dirty="0" smtClean="0"/>
          </a:p>
          <a:p>
            <a:pPr marL="461963" lvl="3" indent="-461963" eaLnBrk="1" fontAlgn="auto" hangingPunct="1">
              <a:spcAft>
                <a:spcPts val="0"/>
              </a:spcAft>
              <a:buNone/>
              <a:defRPr/>
            </a:pPr>
            <a:r>
              <a:rPr lang="en-US" sz="1400" i="1" dirty="0" smtClean="0"/>
              <a:t>or</a:t>
            </a:r>
            <a:endParaRPr lang="en-US" sz="1400" i="1" dirty="0"/>
          </a:p>
          <a:p>
            <a:pPr marL="461963" lvl="3" indent="-461963" fontAlgn="auto">
              <a:spcAft>
                <a:spcPts val="0"/>
              </a:spcAft>
              <a:defRPr/>
            </a:pPr>
            <a:r>
              <a:rPr lang="en-US" sz="1400" dirty="0" smtClean="0"/>
              <a:t>100 </a:t>
            </a:r>
            <a:r>
              <a:rPr lang="en-US" sz="1400" dirty="0"/>
              <a:t>1</a:t>
            </a:r>
            <a:r>
              <a:rPr lang="en-US" sz="1400" dirty="0" smtClean="0"/>
              <a:t>_ Shakespeare</a:t>
            </a:r>
            <a:r>
              <a:rPr lang="en-US" sz="1400" dirty="0"/>
              <a:t>, William, $d 1564-1616. $t Works. $l English $s (Collection Shakespeare)</a:t>
            </a:r>
          </a:p>
          <a:p>
            <a:pPr marL="461963" lvl="3" indent="-461963" eaLnBrk="1" fontAlgn="auto" hangingPunct="1">
              <a:spcAft>
                <a:spcPts val="0"/>
              </a:spcAft>
              <a:buNone/>
              <a:defRPr/>
            </a:pPr>
            <a:r>
              <a:rPr lang="en-US" sz="1400" i="1" dirty="0" smtClean="0"/>
              <a:t>or</a:t>
            </a:r>
            <a:endParaRPr lang="en-US" sz="1400" i="1" dirty="0"/>
          </a:p>
          <a:p>
            <a:pPr marL="461963" lvl="3" indent="-461963" fontAlgn="auto">
              <a:spcAft>
                <a:spcPts val="0"/>
              </a:spcAft>
              <a:defRPr/>
            </a:pPr>
            <a:r>
              <a:rPr lang="en-US" sz="1400" dirty="0" smtClean="0"/>
              <a:t>100 1</a:t>
            </a:r>
            <a:r>
              <a:rPr lang="en-US" sz="1400" dirty="0"/>
              <a:t>_ Shakespeare, William, $d 1564-1616. $t Works. $l English $s </a:t>
            </a:r>
            <a:r>
              <a:rPr lang="en-US" sz="1400" dirty="0" smtClean="0"/>
              <a:t>(Belles </a:t>
            </a:r>
            <a:r>
              <a:rPr lang="en-US" sz="1400" dirty="0" err="1" smtClean="0"/>
              <a:t>Lettres</a:t>
            </a:r>
            <a:r>
              <a:rPr lang="en-US" sz="1400" dirty="0" smtClean="0"/>
              <a:t>)</a:t>
            </a:r>
            <a:endParaRPr lang="en-US" sz="1400" dirty="0"/>
          </a:p>
          <a:p>
            <a:pPr marL="515938" lvl="3" indent="-515938" fontAlgn="auto">
              <a:spcAft>
                <a:spcPts val="0"/>
              </a:spcAft>
              <a:defRPr/>
            </a:pPr>
            <a:r>
              <a:rPr lang="en-US" sz="1400" i="1" dirty="0" smtClean="0"/>
              <a:t>etc.</a:t>
            </a:r>
            <a:endParaRPr lang="en-US" sz="1400" i="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Bilingual/polyglot resources </a:t>
            </a:r>
            <a:r>
              <a:rPr lang="en-US" dirty="0"/>
              <a:t>by a single author </a:t>
            </a:r>
            <a:r>
              <a:rPr lang="en-US" dirty="0" smtClean="0"/>
              <a:t>(multipart </a:t>
            </a:r>
            <a:r>
              <a:rPr lang="en-US" dirty="0"/>
              <a:t>monographs)</a:t>
            </a:r>
          </a:p>
        </p:txBody>
      </p:sp>
      <p:sp>
        <p:nvSpPr>
          <p:cNvPr id="3" name="Content Placeholder 2"/>
          <p:cNvSpPr>
            <a:spLocks noGrp="1"/>
          </p:cNvSpPr>
          <p:nvPr>
            <p:ph idx="1"/>
          </p:nvPr>
        </p:nvSpPr>
        <p:spPr>
          <a:xfrm>
            <a:off x="457200" y="1600201"/>
            <a:ext cx="8229600" cy="1219199"/>
          </a:xfrm>
        </p:spPr>
        <p:txBody>
          <a:bodyPr rtlCol="0">
            <a:normAutofit/>
          </a:bodyPr>
          <a:lstStyle/>
          <a:p>
            <a:pPr marL="0" indent="0" eaLnBrk="1" fontAlgn="auto" hangingPunct="1">
              <a:spcAft>
                <a:spcPts val="0"/>
              </a:spcAft>
              <a:buNone/>
              <a:defRPr/>
            </a:pPr>
            <a:r>
              <a:rPr lang="en-US" dirty="0" smtClean="0"/>
              <a:t>Record one access point for each series expression in the bibliographic record:</a:t>
            </a:r>
          </a:p>
          <a:p>
            <a:pPr marL="2452688" lvl="3" indent="-1081088" eaLnBrk="1" fontAlgn="auto" hangingPunct="1">
              <a:spcAft>
                <a:spcPts val="0"/>
              </a:spcAft>
              <a:buNone/>
              <a:defRPr/>
            </a:pPr>
            <a:endParaRPr lang="en-US" dirty="0" smtClean="0">
              <a:solidFill>
                <a:srgbClr val="0070C0"/>
              </a:solidFill>
            </a:endParaRPr>
          </a:p>
          <a:p>
            <a:pPr marL="2452688" lvl="3" indent="-1081088" eaLnBrk="1" fontAlgn="auto" hangingPunct="1">
              <a:spcAft>
                <a:spcPts val="0"/>
              </a:spcAft>
              <a:buNone/>
              <a:defRPr/>
            </a:pPr>
            <a:endParaRPr lang="en-US" dirty="0"/>
          </a:p>
          <a:p>
            <a:pPr lvl="2" eaLnBrk="1" fontAlgn="auto" hangingPunct="1">
              <a:spcAft>
                <a:spcPts val="0"/>
              </a:spcAft>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88D31B7-FE1A-48F3-984C-9CD204749B74}" type="slidenum">
              <a:rPr lang="en-US"/>
              <a:pPr>
                <a:defRPr/>
              </a:pPr>
              <a:t>284</a:t>
            </a:fld>
            <a:endParaRPr lang="en-US"/>
          </a:p>
        </p:txBody>
      </p:sp>
      <p:sp>
        <p:nvSpPr>
          <p:cNvPr id="8" name="TextBox 7"/>
          <p:cNvSpPr txBox="1"/>
          <p:nvPr/>
        </p:nvSpPr>
        <p:spPr>
          <a:xfrm>
            <a:off x="1981200" y="2961144"/>
            <a:ext cx="6553200" cy="2677656"/>
          </a:xfrm>
          <a:prstGeom prst="rect">
            <a:avLst/>
          </a:prstGeom>
          <a:noFill/>
          <a:ln>
            <a:solidFill>
              <a:schemeClr val="tx1"/>
            </a:solidFill>
          </a:ln>
        </p:spPr>
        <p:txBody>
          <a:bodyPr wrap="square" rtlCol="0">
            <a:spAutoFit/>
          </a:bodyPr>
          <a:lstStyle/>
          <a:p>
            <a:pPr marL="623888" lvl="3" indent="-623888" eaLnBrk="1" fontAlgn="auto" hangingPunct="1">
              <a:spcAft>
                <a:spcPts val="0"/>
              </a:spcAft>
              <a:buNone/>
              <a:defRPr/>
            </a:pPr>
            <a:r>
              <a:rPr lang="en-US" sz="1400" dirty="0" smtClean="0"/>
              <a:t>100 0_	Shakespeare</a:t>
            </a:r>
            <a:r>
              <a:rPr lang="en-US" sz="1400" dirty="0"/>
              <a:t>, William, </a:t>
            </a:r>
            <a:r>
              <a:rPr lang="en-US" sz="1400" dirty="0" smtClean="0"/>
              <a:t>$d 1564-1616, $e </a:t>
            </a:r>
            <a:r>
              <a:rPr lang="en-US" sz="1400" dirty="0"/>
              <a:t>author.</a:t>
            </a:r>
          </a:p>
          <a:p>
            <a:pPr marL="623888" lvl="3" indent="-623888" eaLnBrk="1" fontAlgn="auto" hangingPunct="1">
              <a:spcAft>
                <a:spcPts val="0"/>
              </a:spcAft>
              <a:buNone/>
              <a:defRPr/>
            </a:pPr>
            <a:r>
              <a:rPr lang="en-US" sz="1400" dirty="0" smtClean="0"/>
              <a:t>245 10	</a:t>
            </a:r>
            <a:r>
              <a:rPr lang="en-US" sz="1400" dirty="0" err="1" smtClean="0"/>
              <a:t>Comme</a:t>
            </a:r>
            <a:r>
              <a:rPr lang="en-US" sz="1400" dirty="0" smtClean="0"/>
              <a:t> </a:t>
            </a:r>
            <a:r>
              <a:rPr lang="en-US" sz="1400" dirty="0" err="1" smtClean="0"/>
              <a:t>il</a:t>
            </a:r>
            <a:r>
              <a:rPr lang="en-US" sz="1400" dirty="0" smtClean="0"/>
              <a:t> </a:t>
            </a:r>
            <a:r>
              <a:rPr lang="en-US" sz="1400" dirty="0" err="1" smtClean="0"/>
              <a:t>vous</a:t>
            </a:r>
            <a:r>
              <a:rPr lang="en-US" sz="1400" dirty="0" smtClean="0"/>
              <a:t> </a:t>
            </a:r>
            <a:r>
              <a:rPr lang="en-US" sz="1400" dirty="0" err="1" smtClean="0"/>
              <a:t>plaira</a:t>
            </a:r>
            <a:r>
              <a:rPr lang="en-US" sz="1400" dirty="0" smtClean="0"/>
              <a:t> </a:t>
            </a:r>
            <a:r>
              <a:rPr lang="en-US" sz="1400" dirty="0"/>
              <a:t>/ </a:t>
            </a:r>
            <a:r>
              <a:rPr lang="en-US" sz="1400" dirty="0" smtClean="0"/>
              <a:t>$c </a:t>
            </a:r>
            <a:r>
              <a:rPr lang="en-US" sz="1400" dirty="0"/>
              <a:t>William Shakespeare ; </a:t>
            </a:r>
            <a:r>
              <a:rPr lang="en-US" sz="1400" dirty="0" err="1" smtClean="0"/>
              <a:t>traduction</a:t>
            </a:r>
            <a:r>
              <a:rPr lang="en-US" sz="1400" dirty="0" smtClean="0"/>
              <a:t> </a:t>
            </a:r>
            <a:r>
              <a:rPr lang="en-US" sz="1400" dirty="0"/>
              <a:t>de Lucien Wolff.</a:t>
            </a:r>
          </a:p>
          <a:p>
            <a:pPr marL="623888" lvl="3" indent="-623888" eaLnBrk="1" fontAlgn="auto" hangingPunct="1">
              <a:spcAft>
                <a:spcPts val="0"/>
              </a:spcAft>
              <a:buNone/>
              <a:defRPr/>
            </a:pPr>
            <a:r>
              <a:rPr lang="en-US" sz="1400" dirty="0" smtClean="0"/>
              <a:t>264 _1	Paris </a:t>
            </a:r>
            <a:r>
              <a:rPr lang="en-US" sz="1400" dirty="0"/>
              <a:t>: </a:t>
            </a:r>
            <a:r>
              <a:rPr lang="en-US" sz="1400" dirty="0" smtClean="0"/>
              <a:t>$b </a:t>
            </a:r>
            <a:r>
              <a:rPr lang="en-US" sz="1400" dirty="0" err="1" smtClean="0"/>
              <a:t>Sociét</a:t>
            </a:r>
            <a:r>
              <a:rPr lang="en-US" sz="1400" dirty="0" err="1"/>
              <a:t>é</a:t>
            </a:r>
            <a:r>
              <a:rPr lang="en-US" sz="1400" dirty="0" smtClean="0"/>
              <a:t> </a:t>
            </a:r>
            <a:r>
              <a:rPr lang="en-US" sz="1400" dirty="0" err="1" smtClean="0"/>
              <a:t>d'Édition</a:t>
            </a:r>
            <a:r>
              <a:rPr lang="en-US" sz="1400" dirty="0" smtClean="0"/>
              <a:t> “Les </a:t>
            </a:r>
            <a:r>
              <a:rPr lang="en-US" sz="1400" dirty="0"/>
              <a:t>Belles </a:t>
            </a:r>
            <a:r>
              <a:rPr lang="en-US" sz="1400" dirty="0" err="1" smtClean="0"/>
              <a:t>Lettres</a:t>
            </a:r>
            <a:r>
              <a:rPr lang="en-US" sz="1400" dirty="0" smtClean="0"/>
              <a:t>”, $c 1935.</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en-US" sz="1400" dirty="0" smtClean="0"/>
              <a:t>490 1_	</a:t>
            </a:r>
            <a:r>
              <a:rPr lang="en-US" sz="1400" dirty="0"/>
              <a:t> Collection </a:t>
            </a:r>
            <a:r>
              <a:rPr lang="en-US" sz="1400" dirty="0" smtClean="0"/>
              <a:t>Shakespeare</a:t>
            </a:r>
            <a:endParaRPr lang="en-US" sz="1400" dirty="0"/>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fr-FR" sz="1400" dirty="0" smtClean="0">
                <a:solidFill>
                  <a:srgbClr val="0070C0"/>
                </a:solidFill>
              </a:rPr>
              <a:t>800 </a:t>
            </a:r>
            <a:r>
              <a:rPr lang="fr-FR" sz="1400" dirty="0">
                <a:solidFill>
                  <a:srgbClr val="0070C0"/>
                </a:solidFill>
              </a:rPr>
              <a:t>1</a:t>
            </a:r>
            <a:r>
              <a:rPr lang="fr-FR" sz="1400" dirty="0" smtClean="0">
                <a:solidFill>
                  <a:srgbClr val="0070C0"/>
                </a:solidFill>
              </a:rPr>
              <a:t>_	</a:t>
            </a:r>
            <a:r>
              <a:rPr lang="en-US" sz="1400" dirty="0" smtClean="0">
                <a:solidFill>
                  <a:srgbClr val="0070C0"/>
                </a:solidFill>
              </a:rPr>
              <a:t>Shakespeare</a:t>
            </a:r>
            <a:r>
              <a:rPr lang="en-US" sz="1400" dirty="0">
                <a:solidFill>
                  <a:srgbClr val="0070C0"/>
                </a:solidFill>
              </a:rPr>
              <a:t>, William, $d 1564-1616. $t Works. $l </a:t>
            </a:r>
            <a:r>
              <a:rPr lang="en-US" sz="1400" dirty="0" smtClean="0">
                <a:solidFill>
                  <a:srgbClr val="0070C0"/>
                </a:solidFill>
              </a:rPr>
              <a:t>English </a:t>
            </a:r>
            <a:r>
              <a:rPr lang="en-US" sz="1400" dirty="0">
                <a:solidFill>
                  <a:srgbClr val="0070C0"/>
                </a:solidFill>
              </a:rPr>
              <a:t>$s (Collection Shakespeare)</a:t>
            </a:r>
            <a:r>
              <a:rPr lang="fr-FR" sz="1400" dirty="0" smtClean="0">
                <a:solidFill>
                  <a:srgbClr val="0070C0"/>
                </a:solidFill>
              </a:rPr>
              <a:t> </a:t>
            </a:r>
          </a:p>
          <a:p>
            <a:pPr marL="623888" lvl="3" indent="-623888" eaLnBrk="1" fontAlgn="auto" hangingPunct="1">
              <a:spcAft>
                <a:spcPts val="0"/>
              </a:spcAft>
              <a:buNone/>
              <a:defRPr/>
            </a:pPr>
            <a:r>
              <a:rPr lang="fr-FR" sz="1400" dirty="0" smtClean="0">
                <a:solidFill>
                  <a:srgbClr val="0070C0"/>
                </a:solidFill>
              </a:rPr>
              <a:t>800 </a:t>
            </a:r>
            <a:r>
              <a:rPr lang="fr-FR" sz="1400" dirty="0">
                <a:solidFill>
                  <a:srgbClr val="0070C0"/>
                </a:solidFill>
              </a:rPr>
              <a:t>1</a:t>
            </a:r>
            <a:r>
              <a:rPr lang="fr-FR" sz="1400" dirty="0" smtClean="0">
                <a:solidFill>
                  <a:srgbClr val="0070C0"/>
                </a:solidFill>
              </a:rPr>
              <a:t>_	</a:t>
            </a:r>
            <a:r>
              <a:rPr lang="en-US" sz="1400" dirty="0" smtClean="0">
                <a:solidFill>
                  <a:srgbClr val="0070C0"/>
                </a:solidFill>
              </a:rPr>
              <a:t>Shakespeare</a:t>
            </a:r>
            <a:r>
              <a:rPr lang="en-US" sz="1400" dirty="0">
                <a:solidFill>
                  <a:srgbClr val="0070C0"/>
                </a:solidFill>
              </a:rPr>
              <a:t>, William, $d 1564-1616. $t Works. $l French $s (Collection Shakespeare)</a:t>
            </a:r>
          </a:p>
          <a:p>
            <a:pPr marL="515938" lvl="3" indent="-515938" eaLnBrk="1" fontAlgn="auto" hangingPunct="1">
              <a:spcAft>
                <a:spcPts val="0"/>
              </a:spcAft>
              <a:buNone/>
              <a:defRPr/>
            </a:pPr>
            <a:endParaRPr lang="en-US" sz="1400" i="1" dirty="0">
              <a:solidFill>
                <a:srgbClr val="0070C0"/>
              </a:solidFill>
            </a:endParaRPr>
          </a:p>
        </p:txBody>
      </p:sp>
      <p:pic>
        <p:nvPicPr>
          <p:cNvPr id="9" name="Picture 8"/>
          <p:cNvPicPr>
            <a:picLocks noChangeAspect="1"/>
          </p:cNvPicPr>
          <p:nvPr/>
        </p:nvPicPr>
        <p:blipFill>
          <a:blip r:embed="rId3"/>
          <a:stretch>
            <a:fillRect/>
          </a:stretch>
        </p:blipFill>
        <p:spPr>
          <a:xfrm>
            <a:off x="462234" y="3276600"/>
            <a:ext cx="1290366" cy="1761331"/>
          </a:xfrm>
          <a:prstGeom prst="rect">
            <a:avLst/>
          </a:prstGeom>
          <a:ln>
            <a:solidFill>
              <a:schemeClr val="tx1"/>
            </a:solidFill>
          </a:ln>
        </p:spPr>
      </p:pic>
    </p:spTree>
    <p:extLst>
      <p:ext uri="{BB962C8B-B14F-4D97-AF65-F5344CB8AC3E}">
        <p14:creationId xmlns:p14="http://schemas.microsoft.com/office/powerpoint/2010/main" val="363528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3300" dirty="0" smtClean="0"/>
              <a:t>Bilingual or polyglot editions issued as series containing the works of </a:t>
            </a:r>
            <a:r>
              <a:rPr lang="en-US" sz="3300" i="1" dirty="0" smtClean="0"/>
              <a:t>different</a:t>
            </a:r>
            <a:r>
              <a:rPr lang="en-US" sz="3300" dirty="0" smtClean="0"/>
              <a:t> persons are monographic series</a:t>
            </a:r>
            <a:endParaRPr lang="en-US" sz="3300" dirty="0"/>
          </a:p>
          <a:p>
            <a:pPr eaLnBrk="1" fontAlgn="auto" hangingPunct="1">
              <a:spcAft>
                <a:spcPts val="0"/>
              </a:spcAft>
              <a:buFont typeface="Arial" pitchFamily="34" charset="0"/>
              <a:buChar char="•"/>
              <a:defRPr/>
            </a:pPr>
            <a:r>
              <a:rPr lang="en-US" sz="3300" dirty="0" smtClean="0"/>
              <a:t>In RDA practice, even though they </a:t>
            </a:r>
            <a:r>
              <a:rPr lang="en-US" sz="3300" i="1" dirty="0" smtClean="0"/>
              <a:t>contain</a:t>
            </a:r>
            <a:r>
              <a:rPr lang="en-US" sz="3300" dirty="0" smtClean="0"/>
              <a:t> bilingual texts, this sort of series is not separated into different expressions</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285</a:t>
            </a:fld>
            <a:endParaRPr lang="en-US"/>
          </a:p>
        </p:txBody>
      </p:sp>
    </p:spTree>
    <p:extLst>
      <p:ext uri="{BB962C8B-B14F-4D97-AF65-F5344CB8AC3E}">
        <p14:creationId xmlns:p14="http://schemas.microsoft.com/office/powerpoint/2010/main" val="1424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a:xfrm>
            <a:off x="457200" y="1828800"/>
            <a:ext cx="8229600" cy="1600200"/>
          </a:xfrm>
        </p:spPr>
        <p:txBody>
          <a:bodyPr rtlCol="0">
            <a:normAutofit fontScale="85000" lnSpcReduction="10000"/>
          </a:bodyPr>
          <a:lstStyle/>
          <a:p>
            <a:pPr eaLnBrk="1" fontAlgn="auto" hangingPunct="1">
              <a:spcAft>
                <a:spcPts val="0"/>
              </a:spcAft>
              <a:buFont typeface="Arial" pitchFamily="34" charset="0"/>
              <a:buChar char="•"/>
              <a:defRPr/>
            </a:pPr>
            <a:r>
              <a:rPr lang="en-US" i="1" dirty="0" err="1" smtClean="0"/>
              <a:t>Fábulas</a:t>
            </a:r>
            <a:r>
              <a:rPr lang="en-US" i="1" dirty="0" smtClean="0"/>
              <a:t> </a:t>
            </a:r>
            <a:r>
              <a:rPr lang="en-US" i="1" dirty="0" err="1" smtClean="0"/>
              <a:t>bilingües</a:t>
            </a:r>
            <a:r>
              <a:rPr lang="en-US" i="1" dirty="0" smtClean="0"/>
              <a:t> </a:t>
            </a:r>
            <a:r>
              <a:rPr lang="en-US" dirty="0" smtClean="0"/>
              <a:t>– Monographic series</a:t>
            </a:r>
          </a:p>
          <a:p>
            <a:pPr eaLnBrk="1" fontAlgn="auto" hangingPunct="1">
              <a:spcAft>
                <a:spcPts val="0"/>
              </a:spcAft>
              <a:buFont typeface="Arial" pitchFamily="34" charset="0"/>
              <a:buChar char="•"/>
              <a:defRPr/>
            </a:pPr>
            <a:r>
              <a:rPr lang="en-US" dirty="0" smtClean="0"/>
              <a:t>One description of the series-work (authority record)</a:t>
            </a:r>
          </a:p>
          <a:p>
            <a:pPr eaLnBrk="1" fontAlgn="auto" hangingPunct="1">
              <a:spcAft>
                <a:spcPts val="0"/>
              </a:spcAft>
              <a:buFont typeface="Arial" pitchFamily="34" charset="0"/>
              <a:buChar char="•"/>
              <a:defRPr/>
            </a:pPr>
            <a:r>
              <a:rPr lang="en-US" dirty="0" smtClean="0"/>
              <a:t>Use one series access point in the bibliographic record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286</a:t>
            </a:fld>
            <a:endParaRPr lang="en-US"/>
          </a:p>
        </p:txBody>
      </p:sp>
      <p:pic>
        <p:nvPicPr>
          <p:cNvPr id="4" name="Picture 3"/>
          <p:cNvPicPr>
            <a:picLocks noChangeAspect="1"/>
          </p:cNvPicPr>
          <p:nvPr/>
        </p:nvPicPr>
        <p:blipFill>
          <a:blip r:embed="rId3"/>
          <a:stretch>
            <a:fillRect/>
          </a:stretch>
        </p:blipFill>
        <p:spPr>
          <a:xfrm>
            <a:off x="4870162" y="3882242"/>
            <a:ext cx="1488538" cy="2232808"/>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0388" y="3886200"/>
            <a:ext cx="1432012" cy="2232808"/>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3882242"/>
            <a:ext cx="1464722" cy="2232808"/>
          </a:xfrm>
          <a:prstGeom prst="rect">
            <a:avLst/>
          </a:prstGeom>
          <a:ln>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909885"/>
            <a:ext cx="1414436" cy="2220009"/>
          </a:xfrm>
          <a:prstGeom prst="rect">
            <a:avLst/>
          </a:prstGeom>
          <a:ln>
            <a:solidFill>
              <a:schemeClr val="tx1"/>
            </a:solidFill>
          </a:ln>
        </p:spPr>
      </p:pic>
    </p:spTree>
    <p:extLst>
      <p:ext uri="{BB962C8B-B14F-4D97-AF65-F5344CB8AC3E}">
        <p14:creationId xmlns:p14="http://schemas.microsoft.com/office/powerpoint/2010/main" val="233793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r>
              <a:rPr lang="en-US" sz="4000" dirty="0" smtClean="0"/>
              <a:t>Bilingual/polyglot resources </a:t>
            </a:r>
            <a:r>
              <a:rPr lang="en-US" sz="4000" dirty="0"/>
              <a:t>by </a:t>
            </a:r>
            <a:r>
              <a:rPr lang="en-US" sz="4000" dirty="0" smtClean="0"/>
              <a:t>multiple authors (monographic series)</a:t>
            </a:r>
          </a:p>
        </p:txBody>
      </p:sp>
      <p:sp>
        <p:nvSpPr>
          <p:cNvPr id="3" name="Content Placeholder 2"/>
          <p:cNvSpPr>
            <a:spLocks noGrp="1"/>
          </p:cNvSpPr>
          <p:nvPr>
            <p:ph idx="1"/>
          </p:nvPr>
        </p:nvSpPr>
        <p:spPr>
          <a:xfrm>
            <a:off x="457200" y="1828800"/>
            <a:ext cx="8229600" cy="1600200"/>
          </a:xfrm>
        </p:spPr>
        <p:txBody>
          <a:bodyPr rtlCol="0">
            <a:normAutofit lnSpcReduction="10000"/>
          </a:bodyPr>
          <a:lstStyle/>
          <a:p>
            <a:pPr eaLnBrk="1" fontAlgn="auto" hangingPunct="1">
              <a:spcAft>
                <a:spcPts val="0"/>
              </a:spcAft>
              <a:buFont typeface="Arial" pitchFamily="34" charset="0"/>
              <a:buChar char="•"/>
              <a:defRPr/>
            </a:pPr>
            <a:r>
              <a:rPr lang="en-US" i="1" dirty="0" err="1" smtClean="0"/>
              <a:t>Fábulas</a:t>
            </a:r>
            <a:r>
              <a:rPr lang="en-US" i="1" dirty="0" smtClean="0"/>
              <a:t> </a:t>
            </a:r>
            <a:r>
              <a:rPr lang="en-US" i="1" dirty="0" err="1" smtClean="0"/>
              <a:t>bilingües</a:t>
            </a:r>
            <a:r>
              <a:rPr lang="en-US" i="1" dirty="0" smtClean="0"/>
              <a:t> </a:t>
            </a:r>
            <a:r>
              <a:rPr lang="en-US" dirty="0" smtClean="0"/>
              <a:t>– Monographic series</a:t>
            </a:r>
          </a:p>
          <a:p>
            <a:pPr eaLnBrk="1" fontAlgn="auto" hangingPunct="1">
              <a:spcAft>
                <a:spcPts val="0"/>
              </a:spcAft>
              <a:buFont typeface="Arial" pitchFamily="34" charset="0"/>
              <a:buChar char="•"/>
              <a:defRPr/>
            </a:pPr>
            <a:r>
              <a:rPr lang="en-US" dirty="0" smtClean="0"/>
              <a:t>Use one series access point in the bibliographic record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F022F5D-6ECA-4C68-8472-CD95F2311AA0}" type="slidenum">
              <a:rPr lang="en-US"/>
              <a:pPr>
                <a:defRPr/>
              </a:pPr>
              <a:t>287</a:t>
            </a:fld>
            <a:endParaRPr lang="en-US"/>
          </a:p>
        </p:txBody>
      </p:sp>
      <p:pic>
        <p:nvPicPr>
          <p:cNvPr id="4" name="Picture 3"/>
          <p:cNvPicPr>
            <a:picLocks noChangeAspect="1"/>
          </p:cNvPicPr>
          <p:nvPr/>
        </p:nvPicPr>
        <p:blipFill>
          <a:blip r:embed="rId3"/>
          <a:stretch>
            <a:fillRect/>
          </a:stretch>
        </p:blipFill>
        <p:spPr>
          <a:xfrm>
            <a:off x="457200" y="3772313"/>
            <a:ext cx="1488538" cy="2232808"/>
          </a:xfrm>
          <a:prstGeom prst="rect">
            <a:avLst/>
          </a:prstGeom>
          <a:ln>
            <a:solidFill>
              <a:schemeClr val="tx1"/>
            </a:solidFill>
          </a:ln>
        </p:spPr>
      </p:pic>
      <p:sp>
        <p:nvSpPr>
          <p:cNvPr id="10" name="TextBox 9"/>
          <p:cNvSpPr txBox="1"/>
          <p:nvPr/>
        </p:nvSpPr>
        <p:spPr>
          <a:xfrm>
            <a:off x="2209800" y="3810000"/>
            <a:ext cx="6553200" cy="2031325"/>
          </a:xfrm>
          <a:prstGeom prst="rect">
            <a:avLst/>
          </a:prstGeom>
          <a:noFill/>
          <a:ln>
            <a:solidFill>
              <a:schemeClr val="tx1"/>
            </a:solidFill>
          </a:ln>
        </p:spPr>
        <p:txBody>
          <a:bodyPr wrap="square" rtlCol="0">
            <a:spAutoFit/>
          </a:bodyPr>
          <a:lstStyle/>
          <a:p>
            <a:pPr marL="623888" lvl="3" indent="-623888" eaLnBrk="1" fontAlgn="auto" hangingPunct="1">
              <a:spcAft>
                <a:spcPts val="0"/>
              </a:spcAft>
              <a:buNone/>
              <a:defRPr/>
            </a:pPr>
            <a:r>
              <a:rPr lang="en-US" sz="1400" dirty="0" smtClean="0"/>
              <a:t>100 0_	</a:t>
            </a:r>
            <a:r>
              <a:rPr lang="en-US" sz="1400" dirty="0"/>
              <a:t>Herrmann, Marjorie E., </a:t>
            </a:r>
            <a:r>
              <a:rPr lang="en-US" sz="1400" dirty="0" smtClean="0"/>
              <a:t>$e </a:t>
            </a:r>
            <a:r>
              <a:rPr lang="en-US" sz="1400" dirty="0"/>
              <a:t>author.</a:t>
            </a:r>
          </a:p>
          <a:p>
            <a:pPr marL="623888" lvl="3" indent="-623888" eaLnBrk="1" fontAlgn="auto" hangingPunct="1">
              <a:spcAft>
                <a:spcPts val="0"/>
              </a:spcAft>
              <a:buNone/>
              <a:defRPr/>
            </a:pPr>
            <a:r>
              <a:rPr lang="en-US" sz="1400" dirty="0" smtClean="0"/>
              <a:t>245 14	</a:t>
            </a:r>
            <a:r>
              <a:rPr lang="en-US" sz="1400" dirty="0"/>
              <a:t>Las </a:t>
            </a:r>
            <a:r>
              <a:rPr lang="en-US" sz="1400" dirty="0" err="1"/>
              <a:t>manchas</a:t>
            </a:r>
            <a:r>
              <a:rPr lang="en-US" sz="1400" dirty="0"/>
              <a:t> del </a:t>
            </a:r>
            <a:r>
              <a:rPr lang="en-US" sz="1400" dirty="0" err="1"/>
              <a:t>sapo</a:t>
            </a:r>
            <a:r>
              <a:rPr lang="en-US" sz="1400" dirty="0"/>
              <a:t> = </a:t>
            </a:r>
            <a:r>
              <a:rPr lang="en-US" sz="1400" dirty="0" smtClean="0"/>
              <a:t>$b </a:t>
            </a:r>
            <a:r>
              <a:rPr lang="en-US" sz="1400" dirty="0"/>
              <a:t>How the toad got his spots / </a:t>
            </a:r>
            <a:r>
              <a:rPr lang="en-US" sz="1400" dirty="0" smtClean="0"/>
              <a:t>$c </a:t>
            </a:r>
            <a:r>
              <a:rPr lang="en-US" sz="1400" dirty="0"/>
              <a:t>Marjorie E. </a:t>
            </a:r>
            <a:r>
              <a:rPr lang="en-US" sz="1400" dirty="0" smtClean="0"/>
              <a:t>Hermann.</a:t>
            </a:r>
            <a:endParaRPr lang="en-US" sz="1400" dirty="0"/>
          </a:p>
          <a:p>
            <a:pPr marL="623888" lvl="3" indent="-623888" eaLnBrk="1" fontAlgn="auto" hangingPunct="1">
              <a:spcAft>
                <a:spcPts val="0"/>
              </a:spcAft>
              <a:buNone/>
              <a:defRPr/>
            </a:pPr>
            <a:r>
              <a:rPr lang="en-US" sz="1400" dirty="0" smtClean="0"/>
              <a:t>264 _1	</a:t>
            </a:r>
            <a:r>
              <a:rPr lang="en-US" sz="1400" dirty="0"/>
              <a:t>Skokie, </a:t>
            </a:r>
            <a:r>
              <a:rPr lang="en-US" sz="1400" dirty="0" smtClean="0"/>
              <a:t>Illinois </a:t>
            </a:r>
            <a:r>
              <a:rPr lang="en-US" sz="1400" dirty="0"/>
              <a:t>: </a:t>
            </a:r>
            <a:r>
              <a:rPr lang="en-US" sz="1400" dirty="0" smtClean="0"/>
              <a:t>$b </a:t>
            </a:r>
            <a:r>
              <a:rPr lang="en-US" sz="1400" dirty="0"/>
              <a:t>National Textbook </a:t>
            </a:r>
            <a:r>
              <a:rPr lang="en-US" sz="1400" dirty="0" smtClean="0"/>
              <a:t>Company, $c [1978]</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en-US" sz="1400" dirty="0" smtClean="0"/>
              <a:t>490 1_	</a:t>
            </a:r>
            <a:r>
              <a:rPr lang="en-US" sz="1400" dirty="0"/>
              <a:t> </a:t>
            </a:r>
            <a:r>
              <a:rPr lang="en-US" sz="1400" dirty="0" err="1"/>
              <a:t>Fábulas</a:t>
            </a:r>
            <a:r>
              <a:rPr lang="en-US" sz="1400" dirty="0" smtClean="0"/>
              <a:t> </a:t>
            </a:r>
            <a:r>
              <a:rPr lang="en-US" sz="1400" dirty="0" err="1"/>
              <a:t>bilingües</a:t>
            </a:r>
            <a:r>
              <a:rPr lang="en-US" sz="1400" dirty="0"/>
              <a:t> </a:t>
            </a:r>
            <a:r>
              <a:rPr lang="en-US" sz="1400" dirty="0" smtClean="0"/>
              <a:t>= $a </a:t>
            </a:r>
            <a:r>
              <a:rPr lang="en-US" sz="1400" dirty="0"/>
              <a:t>Fables in Spanish and English</a:t>
            </a:r>
          </a:p>
          <a:p>
            <a:pPr marL="623888" lvl="3" indent="-623888" eaLnBrk="1" fontAlgn="auto" hangingPunct="1">
              <a:spcAft>
                <a:spcPts val="0"/>
              </a:spcAft>
              <a:buNone/>
              <a:defRPr/>
            </a:pPr>
            <a:r>
              <a:rPr lang="en-US" sz="1400" dirty="0" smtClean="0"/>
              <a:t>…</a:t>
            </a:r>
          </a:p>
          <a:p>
            <a:pPr marL="623888" lvl="3" indent="-623888" eaLnBrk="1" fontAlgn="auto" hangingPunct="1">
              <a:spcAft>
                <a:spcPts val="0"/>
              </a:spcAft>
              <a:buNone/>
              <a:defRPr/>
            </a:pPr>
            <a:r>
              <a:rPr lang="fr-FR" sz="1400" dirty="0" smtClean="0">
                <a:solidFill>
                  <a:srgbClr val="0070C0"/>
                </a:solidFill>
              </a:rPr>
              <a:t>830 _0	</a:t>
            </a:r>
            <a:r>
              <a:rPr lang="en-US" sz="1400" dirty="0">
                <a:solidFill>
                  <a:srgbClr val="0070C0"/>
                </a:solidFill>
              </a:rPr>
              <a:t> </a:t>
            </a:r>
            <a:r>
              <a:rPr lang="en-US" sz="1400" dirty="0" err="1">
                <a:solidFill>
                  <a:srgbClr val="0070C0"/>
                </a:solidFill>
              </a:rPr>
              <a:t>Fábulas</a:t>
            </a:r>
            <a:r>
              <a:rPr lang="en-US" sz="1400" dirty="0">
                <a:solidFill>
                  <a:srgbClr val="0070C0"/>
                </a:solidFill>
              </a:rPr>
              <a:t> </a:t>
            </a:r>
            <a:r>
              <a:rPr lang="en-US" sz="1400" dirty="0" err="1">
                <a:solidFill>
                  <a:srgbClr val="0070C0"/>
                </a:solidFill>
              </a:rPr>
              <a:t>bilingü</a:t>
            </a:r>
            <a:r>
              <a:rPr lang="en-US" sz="1400" dirty="0" err="1" smtClean="0">
                <a:solidFill>
                  <a:srgbClr val="0070C0"/>
                </a:solidFill>
              </a:rPr>
              <a:t>es</a:t>
            </a:r>
            <a:endParaRPr lang="en-US" sz="1400" dirty="0">
              <a:solidFill>
                <a:srgbClr val="0070C0"/>
              </a:solidFill>
            </a:endParaRPr>
          </a:p>
          <a:p>
            <a:pPr marL="515938" lvl="3" indent="-515938" eaLnBrk="1" fontAlgn="auto" hangingPunct="1">
              <a:spcAft>
                <a:spcPts val="0"/>
              </a:spcAft>
              <a:buNone/>
              <a:defRPr/>
            </a:pPr>
            <a:endParaRPr lang="en-US" sz="1400" i="1" dirty="0">
              <a:solidFill>
                <a:srgbClr val="0070C0"/>
              </a:solidFill>
            </a:endParaRPr>
          </a:p>
        </p:txBody>
      </p:sp>
    </p:spTree>
    <p:extLst>
      <p:ext uri="{BB962C8B-B14F-4D97-AF65-F5344CB8AC3E}">
        <p14:creationId xmlns:p14="http://schemas.microsoft.com/office/powerpoint/2010/main" val="2025012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Constructing a Variant Access Point for an Expression (RDA 6.27.4.5)</a:t>
            </a:r>
            <a:endParaRPr lang="en-US" dirty="0"/>
          </a:p>
        </p:txBody>
      </p:sp>
      <p:sp>
        <p:nvSpPr>
          <p:cNvPr id="374786" name="Content Placeholder 2"/>
          <p:cNvSpPr>
            <a:spLocks noGrp="1"/>
          </p:cNvSpPr>
          <p:nvPr>
            <p:ph idx="1"/>
          </p:nvPr>
        </p:nvSpPr>
        <p:spPr>
          <a:xfrm>
            <a:off x="457200" y="1524000"/>
            <a:ext cx="8229600" cy="4525963"/>
          </a:xfrm>
        </p:spPr>
        <p:txBody>
          <a:bodyPr/>
          <a:lstStyle/>
          <a:p>
            <a:pPr eaLnBrk="1" hangingPunct="1"/>
            <a:r>
              <a:rPr lang="en-US" sz="2400" dirty="0" smtClean="0"/>
              <a:t>No variant access points are core. The decision rests with the cataloger: would it help a user find the expression?</a:t>
            </a:r>
          </a:p>
          <a:p>
            <a:pPr eaLnBrk="1" hangingPunct="1"/>
            <a:r>
              <a:rPr lang="en-US" sz="2400" dirty="0" smtClean="0"/>
              <a:t>Recorded in 4XX</a:t>
            </a:r>
          </a:p>
          <a:p>
            <a:pPr eaLnBrk="1" hangingPunct="1"/>
            <a:r>
              <a:rPr lang="en-US" sz="2400" dirty="0" smtClean="0"/>
              <a:t>Two kinds of variants</a:t>
            </a:r>
          </a:p>
          <a:p>
            <a:pPr lvl="1" eaLnBrk="1" hangingPunct="1"/>
            <a:r>
              <a:rPr lang="en-US" sz="2000" dirty="0" smtClean="0"/>
              <a:t>Variants created by adding different expression attributes to authorized access point for the work</a:t>
            </a:r>
          </a:p>
          <a:p>
            <a:pPr marL="1603375" lvl="2" indent="-688975" eaLnBrk="1" hangingPunct="1">
              <a:buNone/>
            </a:pPr>
            <a:r>
              <a:rPr lang="en-US" sz="1600" dirty="0"/>
              <a:t>100 1_	Alexander, Lloyd. </a:t>
            </a:r>
            <a:r>
              <a:rPr lang="en-US" sz="1600" dirty="0" smtClean="0"/>
              <a:t>$t </a:t>
            </a:r>
            <a:r>
              <a:rPr lang="en-US" sz="1600" dirty="0"/>
              <a:t>Chronicles of </a:t>
            </a:r>
            <a:r>
              <a:rPr lang="en-US" sz="1600" dirty="0" err="1"/>
              <a:t>Prydain</a:t>
            </a:r>
            <a:r>
              <a:rPr lang="en-US" sz="1600" dirty="0"/>
              <a:t>. </a:t>
            </a:r>
            <a:r>
              <a:rPr lang="en-US" sz="1600" dirty="0" smtClean="0"/>
              <a:t>$l </a:t>
            </a:r>
            <a:r>
              <a:rPr lang="en-US" sz="1600" dirty="0"/>
              <a:t>English. </a:t>
            </a:r>
            <a:r>
              <a:rPr lang="en-US" sz="1600" dirty="0" smtClean="0"/>
              <a:t>$s </a:t>
            </a:r>
            <a:r>
              <a:rPr lang="en-US" sz="1600" dirty="0"/>
              <a:t>Spoken word (Langton)</a:t>
            </a:r>
            <a:endParaRPr lang="en-US" sz="1600" dirty="0" smtClean="0"/>
          </a:p>
          <a:p>
            <a:pPr marL="1603375" lvl="2" indent="-688975" eaLnBrk="1" hangingPunct="1">
              <a:buNone/>
            </a:pPr>
            <a:r>
              <a:rPr lang="en-US" sz="1600" dirty="0" smtClean="0"/>
              <a:t>400 1_</a:t>
            </a:r>
            <a:r>
              <a:rPr lang="en-US" sz="1600" dirty="0"/>
              <a:t>	Alexander, Lloyd. $t Chronicles of </a:t>
            </a:r>
            <a:r>
              <a:rPr lang="en-US" sz="1600" dirty="0" err="1"/>
              <a:t>Prydain</a:t>
            </a:r>
            <a:r>
              <a:rPr lang="en-US" sz="1600" dirty="0"/>
              <a:t>. $l English. $s Spoken word (Listening Library)</a:t>
            </a:r>
            <a:endParaRPr lang="en-US" sz="1600" dirty="0" smtClean="0"/>
          </a:p>
          <a:p>
            <a:pPr lvl="1" eaLnBrk="1" hangingPunct="1"/>
            <a:r>
              <a:rPr lang="en-US" sz="2000" dirty="0" smtClean="0"/>
              <a:t>Variants based on a variant title for the work closely associated with a particular expression of the series</a:t>
            </a:r>
          </a:p>
          <a:p>
            <a:pPr marL="1603375" lvl="2" indent="-688975" eaLnBrk="1" hangingPunct="1">
              <a:buNone/>
            </a:pPr>
            <a:r>
              <a:rPr lang="en-US" sz="1600" dirty="0" smtClean="0"/>
              <a:t>100 1_ 	</a:t>
            </a:r>
            <a:r>
              <a:rPr lang="en-US" sz="1600" dirty="0"/>
              <a:t>Collins, Suzanne. </a:t>
            </a:r>
            <a:r>
              <a:rPr lang="en-US" sz="1600" dirty="0" smtClean="0"/>
              <a:t>$t </a:t>
            </a:r>
            <a:r>
              <a:rPr lang="en-US" sz="1600" dirty="0"/>
              <a:t>Hunger Games (Series). </a:t>
            </a:r>
            <a:r>
              <a:rPr lang="en-US" sz="1600" dirty="0" smtClean="0"/>
              <a:t>$l </a:t>
            </a:r>
            <a:r>
              <a:rPr lang="en-US" sz="1600" dirty="0"/>
              <a:t>Chinese</a:t>
            </a:r>
            <a:endParaRPr lang="en-US" sz="1600" dirty="0" smtClean="0"/>
          </a:p>
          <a:p>
            <a:pPr marL="1603375" lvl="2" indent="-688975" eaLnBrk="1" hangingPunct="1">
              <a:buNone/>
            </a:pPr>
            <a:r>
              <a:rPr lang="vi-VN" sz="1600" dirty="0" smtClean="0">
                <a:latin typeface="Calibri" pitchFamily="34" charset="0"/>
              </a:rPr>
              <a:t>400</a:t>
            </a:r>
            <a:r>
              <a:rPr lang="en-US" sz="1600" dirty="0" smtClean="0"/>
              <a:t> </a:t>
            </a:r>
            <a:r>
              <a:rPr lang="vi-VN" sz="1600" dirty="0" smtClean="0">
                <a:latin typeface="Calibri" pitchFamily="34" charset="0"/>
              </a:rPr>
              <a:t>1</a:t>
            </a:r>
            <a:r>
              <a:rPr lang="en-US" sz="1600" dirty="0" smtClean="0"/>
              <a:t>_ 	</a:t>
            </a:r>
            <a:r>
              <a:rPr lang="vi-VN" sz="1600" dirty="0">
                <a:latin typeface="Calibri" pitchFamily="34" charset="0"/>
              </a:rPr>
              <a:t>Collins, Suzanne. </a:t>
            </a:r>
            <a:r>
              <a:rPr lang="vi-VN" sz="1600" dirty="0" smtClean="0">
                <a:latin typeface="Calibri" pitchFamily="34" charset="0"/>
              </a:rPr>
              <a:t>$t </a:t>
            </a:r>
            <a:r>
              <a:rPr lang="ja-JP" altLang="en-US" sz="1600" dirty="0">
                <a:latin typeface="Calibri" pitchFamily="34" charset="0"/>
              </a:rPr>
              <a:t>飢餓遊</a:t>
            </a:r>
            <a:r>
              <a:rPr lang="ja-JP" altLang="en-US" sz="1600" dirty="0" smtClean="0">
                <a:latin typeface="Calibri" pitchFamily="34" charset="0"/>
              </a:rPr>
              <a:t>戲</a:t>
            </a:r>
            <a:endParaRPr lang="en-US" altLang="ja-JP" sz="1600" dirty="0" smtClean="0">
              <a:latin typeface="Calibri" pitchFamily="34" charset="0"/>
            </a:endParaRPr>
          </a:p>
          <a:p>
            <a:pPr marL="1603375" lvl="2" indent="-688975" eaLnBrk="1" hangingPunct="1">
              <a:buNone/>
            </a:pPr>
            <a:r>
              <a:rPr lang="vi-VN" sz="1600" dirty="0" smtClean="0">
                <a:latin typeface="Calibri" pitchFamily="34" charset="0"/>
              </a:rPr>
              <a:t>400</a:t>
            </a:r>
            <a:r>
              <a:rPr lang="en-US" sz="1600" dirty="0" smtClean="0"/>
              <a:t> </a:t>
            </a:r>
            <a:r>
              <a:rPr lang="vi-VN" sz="1600" dirty="0" smtClean="0">
                <a:latin typeface="Calibri" pitchFamily="34" charset="0"/>
              </a:rPr>
              <a:t>1</a:t>
            </a:r>
            <a:r>
              <a:rPr lang="en-US" sz="1600" dirty="0" smtClean="0"/>
              <a:t>_	</a:t>
            </a:r>
            <a:r>
              <a:rPr lang="en-US" sz="1600" dirty="0">
                <a:latin typeface="Calibri" pitchFamily="34" charset="0"/>
              </a:rPr>
              <a:t>Collins, Suzanne. </a:t>
            </a:r>
            <a:r>
              <a:rPr lang="en-US" sz="1600" dirty="0" smtClean="0">
                <a:latin typeface="Calibri" pitchFamily="34" charset="0"/>
              </a:rPr>
              <a:t>$t </a:t>
            </a:r>
            <a:r>
              <a:rPr lang="en-US" sz="1600" dirty="0">
                <a:latin typeface="Calibri" pitchFamily="34" charset="0"/>
              </a:rPr>
              <a:t>Ji e you xi</a:t>
            </a:r>
            <a:endParaRPr lang="en-US" sz="1600" dirty="0" smtClean="0"/>
          </a:p>
          <a:p>
            <a:pPr lvl="1" eaLnBrk="1" hangingPunct="1"/>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1E60B77F-900F-4DDF-A1F1-344D9A4F8DF9}" type="slidenum">
              <a:rPr lang="en-US"/>
              <a:pPr>
                <a:defRPr/>
              </a:pPr>
              <a:t>288</a:t>
            </a:fld>
            <a:endParaRPr lang="en-US"/>
          </a:p>
        </p:txBody>
      </p:sp>
    </p:spTree>
    <p:extLst>
      <p:ext uri="{BB962C8B-B14F-4D97-AF65-F5344CB8AC3E}">
        <p14:creationId xmlns:p14="http://schemas.microsoft.com/office/powerpoint/2010/main" val="17217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pPr eaLnBrk="1" hangingPunct="1"/>
            <a:r>
              <a:rPr lang="en-US" smtClean="0"/>
              <a:t>Related Works (RDA 25)</a:t>
            </a:r>
          </a:p>
        </p:txBody>
      </p:sp>
      <p:sp>
        <p:nvSpPr>
          <p:cNvPr id="380930" name="Content Placeholder 2"/>
          <p:cNvSpPr>
            <a:spLocks noGrp="1"/>
          </p:cNvSpPr>
          <p:nvPr>
            <p:ph idx="1"/>
          </p:nvPr>
        </p:nvSpPr>
        <p:spPr/>
        <p:txBody>
          <a:bodyPr/>
          <a:lstStyle/>
          <a:p>
            <a:pPr marL="0" indent="0" eaLnBrk="1" hangingPunct="1">
              <a:lnSpc>
                <a:spcPct val="90000"/>
              </a:lnSpc>
              <a:buFont typeface="Arial" charset="0"/>
              <a:buNone/>
            </a:pPr>
            <a:r>
              <a:rPr lang="en-US" sz="3000" dirty="0" smtClean="0"/>
              <a:t>Related works are recorded in 5XX fields, and may include a relationship indicator in subfield $i (from RDA Appendix J), with $w r.</a:t>
            </a:r>
          </a:p>
          <a:p>
            <a:pPr marL="800100" lvl="2" indent="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130 _0	Annual </a:t>
            </a:r>
            <a:r>
              <a:rPr lang="en-US" sz="2200" dirty="0"/>
              <a:t>of the Hebrew Union College Biblical and Archaeological School in Jerusalem</a:t>
            </a:r>
            <a:endParaRPr lang="en-US" sz="2200" dirty="0" smtClean="0"/>
          </a:p>
          <a:p>
            <a:pPr marL="1828800" lvl="2" indent="-914400" eaLnBrk="1" hangingPunct="1">
              <a:lnSpc>
                <a:spcPct val="90000"/>
              </a:lnSpc>
              <a:buNone/>
            </a:pPr>
            <a:r>
              <a:rPr lang="en-US" sz="2200" dirty="0" smtClean="0"/>
              <a:t>530 _0	$</a:t>
            </a:r>
            <a:r>
              <a:rPr lang="en-US" sz="2200" dirty="0" err="1" smtClean="0"/>
              <a:t>i</a:t>
            </a:r>
            <a:r>
              <a:rPr lang="en-US" sz="2200" dirty="0"/>
              <a:t> Continued by (work): </a:t>
            </a:r>
            <a:r>
              <a:rPr lang="en-US" sz="2200" dirty="0" smtClean="0"/>
              <a:t>$a </a:t>
            </a:r>
            <a:r>
              <a:rPr lang="en-US" sz="2200" dirty="0"/>
              <a:t>Annual of the Hebrew Union College/Nelson </a:t>
            </a:r>
            <a:r>
              <a:rPr lang="en-US" sz="2200" dirty="0" err="1"/>
              <a:t>Glueck</a:t>
            </a:r>
            <a:r>
              <a:rPr lang="en-US" sz="2200" dirty="0"/>
              <a:t> School of Biblical Archaeology $</a:t>
            </a:r>
            <a:r>
              <a:rPr lang="en-US" sz="2200" dirty="0" smtClean="0"/>
              <a:t>w r </a:t>
            </a:r>
          </a:p>
          <a:p>
            <a:pPr marL="1828800" lvl="2" indent="-91440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130 _0  CHERUB </a:t>
            </a:r>
            <a:r>
              <a:rPr lang="en-US" sz="2200" dirty="0"/>
              <a:t>(Hodder </a:t>
            </a:r>
            <a:r>
              <a:rPr lang="en-US" sz="2200" dirty="0" smtClean="0"/>
              <a:t>Children’s </a:t>
            </a:r>
            <a:r>
              <a:rPr lang="en-US" sz="2200" dirty="0"/>
              <a:t>Books)</a:t>
            </a:r>
            <a:endParaRPr lang="en-US" sz="2200" dirty="0" smtClean="0"/>
          </a:p>
          <a:p>
            <a:pPr marL="1828800" lvl="2" indent="-914400" eaLnBrk="1" hangingPunct="1">
              <a:lnSpc>
                <a:spcPct val="90000"/>
              </a:lnSpc>
              <a:buNone/>
            </a:pPr>
            <a:r>
              <a:rPr lang="en-US" sz="2200" dirty="0" smtClean="0"/>
              <a:t>500 1_	$</a:t>
            </a:r>
            <a:r>
              <a:rPr lang="en-US" sz="2200" dirty="0" err="1" smtClean="0"/>
              <a:t>i</a:t>
            </a:r>
            <a:r>
              <a:rPr lang="en-US" sz="2200" dirty="0" smtClean="0"/>
              <a:t> Adaptation of (work): $a </a:t>
            </a:r>
            <a:r>
              <a:rPr lang="en-US" sz="2200" dirty="0" err="1"/>
              <a:t>Muchamore</a:t>
            </a:r>
            <a:r>
              <a:rPr lang="en-US" sz="2200" dirty="0"/>
              <a:t>, Robert. </a:t>
            </a:r>
            <a:r>
              <a:rPr lang="en-US" sz="2200" dirty="0" smtClean="0"/>
              <a:t>$t </a:t>
            </a:r>
            <a:r>
              <a:rPr lang="en-US" sz="2200" dirty="0"/>
              <a:t>CHERUB </a:t>
            </a:r>
            <a:r>
              <a:rPr lang="en-US" sz="2200" dirty="0" smtClean="0"/>
              <a:t>$w r </a:t>
            </a:r>
          </a:p>
          <a:p>
            <a:pPr marL="800100" lvl="2" indent="0" eaLnBrk="1" hangingPunct="1">
              <a:lnSpc>
                <a:spcPct val="90000"/>
              </a:lnSpc>
              <a:buFont typeface="Arial" charset="0"/>
              <a:buNone/>
            </a:pPr>
            <a:endParaRPr lang="en-US" sz="2200" dirty="0" smtClean="0"/>
          </a:p>
          <a:p>
            <a:pPr marL="800100" lvl="2" indent="0" eaLnBrk="1" hangingPunct="1">
              <a:lnSpc>
                <a:spcPct val="90000"/>
              </a:lnSpc>
              <a:buFont typeface="Arial" charset="0"/>
              <a:buNone/>
            </a:pPr>
            <a:endParaRPr lang="en-US" sz="2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A11323-46F7-4BC2-B049-F2E714CB9175}" type="slidenum">
              <a:rPr lang="en-US"/>
              <a:pPr>
                <a:defRPr/>
              </a:pPr>
              <a:t>289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 – Minor change</a:t>
            </a:r>
            <a:endParaRPr lang="en-US" dirty="0"/>
          </a:p>
        </p:txBody>
      </p:sp>
      <p:sp>
        <p:nvSpPr>
          <p:cNvPr id="3" name="Content Placeholder 2"/>
          <p:cNvSpPr>
            <a:spLocks noGrp="1"/>
          </p:cNvSpPr>
          <p:nvPr>
            <p:ph idx="1"/>
          </p:nvPr>
        </p:nvSpPr>
        <p:spPr/>
        <p:txBody>
          <a:bodyPr/>
          <a:lstStyle/>
          <a:p>
            <a:r>
              <a:rPr lang="en-US" dirty="0" smtClean="0"/>
              <a:t>Minor change – not a new work, use same description (series authority record)</a:t>
            </a:r>
          </a:p>
          <a:p>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a:t>
            </a:fld>
            <a:endParaRPr lang="en-US"/>
          </a:p>
        </p:txBody>
      </p:sp>
      <p:sp>
        <p:nvSpPr>
          <p:cNvPr id="7" name="Oval 6"/>
          <p:cNvSpPr/>
          <p:nvPr/>
        </p:nvSpPr>
        <p:spPr>
          <a:xfrm>
            <a:off x="990600" y="2963952"/>
            <a:ext cx="513917" cy="2357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p:cNvPicPr>
            <a:picLocks noChangeAspect="1"/>
          </p:cNvPicPr>
          <p:nvPr/>
        </p:nvPicPr>
        <p:blipFill>
          <a:blip r:embed="rId3"/>
          <a:stretch>
            <a:fillRect/>
          </a:stretch>
        </p:blipFill>
        <p:spPr>
          <a:xfrm rot="16200000">
            <a:off x="161706" y="2958531"/>
            <a:ext cx="2939618" cy="2368026"/>
          </a:xfrm>
          <a:prstGeom prst="rect">
            <a:avLst/>
          </a:prstGeom>
        </p:spPr>
      </p:pic>
      <p:pic>
        <p:nvPicPr>
          <p:cNvPr id="11" name="Picture 10"/>
          <p:cNvPicPr>
            <a:picLocks noChangeAspect="1"/>
          </p:cNvPicPr>
          <p:nvPr/>
        </p:nvPicPr>
        <p:blipFill>
          <a:blip r:embed="rId4"/>
          <a:stretch>
            <a:fillRect/>
          </a:stretch>
        </p:blipFill>
        <p:spPr>
          <a:xfrm rot="16200000">
            <a:off x="2366963" y="2586038"/>
            <a:ext cx="409575" cy="11811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rot="16200000">
            <a:off x="2968840" y="3083139"/>
            <a:ext cx="3015821" cy="2095500"/>
          </a:xfrm>
          <a:prstGeom prst="rect">
            <a:avLst/>
          </a:prstGeom>
        </p:spPr>
      </p:pic>
      <p:pic>
        <p:nvPicPr>
          <p:cNvPr id="13" name="Picture 12"/>
          <p:cNvPicPr>
            <a:picLocks noChangeAspect="1"/>
          </p:cNvPicPr>
          <p:nvPr/>
        </p:nvPicPr>
        <p:blipFill>
          <a:blip r:embed="rId6"/>
          <a:stretch>
            <a:fillRect/>
          </a:stretch>
        </p:blipFill>
        <p:spPr>
          <a:xfrm rot="16200000">
            <a:off x="4987041" y="3680276"/>
            <a:ext cx="269006" cy="1442854"/>
          </a:xfrm>
          <a:prstGeom prst="rect">
            <a:avLst/>
          </a:prstGeom>
          <a:ln>
            <a:solidFill>
              <a:schemeClr val="tx1"/>
            </a:solidFill>
          </a:ln>
        </p:spPr>
      </p:pic>
      <p:pic>
        <p:nvPicPr>
          <p:cNvPr id="14" name="Picture 13"/>
          <p:cNvPicPr>
            <a:picLocks noChangeAspect="1"/>
          </p:cNvPicPr>
          <p:nvPr/>
        </p:nvPicPr>
        <p:blipFill>
          <a:blip r:embed="rId7"/>
          <a:stretch>
            <a:fillRect/>
          </a:stretch>
        </p:blipFill>
        <p:spPr>
          <a:xfrm rot="16200000">
            <a:off x="5732718" y="2989519"/>
            <a:ext cx="2995141" cy="2303422"/>
          </a:xfrm>
          <a:prstGeom prst="rect">
            <a:avLst/>
          </a:prstGeom>
        </p:spPr>
      </p:pic>
      <p:pic>
        <p:nvPicPr>
          <p:cNvPr id="15" name="Picture 14"/>
          <p:cNvPicPr>
            <a:picLocks noChangeAspect="1"/>
          </p:cNvPicPr>
          <p:nvPr/>
        </p:nvPicPr>
        <p:blipFill>
          <a:blip r:embed="rId8"/>
          <a:stretch>
            <a:fillRect/>
          </a:stretch>
        </p:blipFill>
        <p:spPr>
          <a:xfrm rot="16200000">
            <a:off x="8001000" y="3124200"/>
            <a:ext cx="361950" cy="857250"/>
          </a:xfrm>
          <a:prstGeom prst="rect">
            <a:avLst/>
          </a:prstGeom>
          <a:ln>
            <a:solidFill>
              <a:schemeClr val="tx1"/>
            </a:solidFill>
          </a:ln>
        </p:spPr>
      </p:pic>
    </p:spTree>
    <p:extLst>
      <p:ext uri="{BB962C8B-B14F-4D97-AF65-F5344CB8AC3E}">
        <p14:creationId xmlns:p14="http://schemas.microsoft.com/office/powerpoint/2010/main" val="2470689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pPr eaLnBrk="1" hangingPunct="1"/>
            <a:r>
              <a:rPr lang="en-US" dirty="0" smtClean="0"/>
              <a:t>Related Works (RDA 25)</a:t>
            </a:r>
          </a:p>
        </p:txBody>
      </p:sp>
      <p:sp>
        <p:nvSpPr>
          <p:cNvPr id="380930" name="Content Placeholder 2"/>
          <p:cNvSpPr>
            <a:spLocks noGrp="1"/>
          </p:cNvSpPr>
          <p:nvPr>
            <p:ph idx="1"/>
          </p:nvPr>
        </p:nvSpPr>
        <p:spPr/>
        <p:txBody>
          <a:bodyPr/>
          <a:lstStyle/>
          <a:p>
            <a:pPr marL="0" indent="0" eaLnBrk="1" hangingPunct="1">
              <a:lnSpc>
                <a:spcPct val="90000"/>
              </a:lnSpc>
              <a:buFont typeface="Arial" charset="0"/>
              <a:buNone/>
            </a:pPr>
            <a:r>
              <a:rPr lang="en-US" sz="3000" dirty="0" smtClean="0"/>
              <a:t>Whole-part:</a:t>
            </a:r>
          </a:p>
          <a:p>
            <a:pPr marL="800100" lvl="2" indent="0" eaLnBrk="1" hangingPunct="1">
              <a:lnSpc>
                <a:spcPct val="90000"/>
              </a:lnSpc>
              <a:buFont typeface="Arial" charset="0"/>
              <a:buNone/>
            </a:pPr>
            <a:endParaRPr lang="en-US" sz="2200" dirty="0" smtClean="0"/>
          </a:p>
          <a:p>
            <a:pPr marL="1828800" lvl="2" indent="-914400" eaLnBrk="1" hangingPunct="1">
              <a:lnSpc>
                <a:spcPct val="90000"/>
              </a:lnSpc>
              <a:buNone/>
            </a:pPr>
            <a:r>
              <a:rPr lang="en-US" sz="2200" dirty="0" smtClean="0"/>
              <a:t>100 1_	Burroughs</a:t>
            </a:r>
            <a:r>
              <a:rPr lang="en-US" sz="2200" dirty="0"/>
              <a:t>, Edgar Rice, </a:t>
            </a:r>
            <a:r>
              <a:rPr lang="en-US" sz="2200" dirty="0" smtClean="0"/>
              <a:t>$d </a:t>
            </a:r>
            <a:r>
              <a:rPr lang="en-US" sz="2200" dirty="0"/>
              <a:t>1875-1950. </a:t>
            </a:r>
            <a:r>
              <a:rPr lang="en-US" sz="2200" dirty="0" smtClean="0"/>
              <a:t>$t </a:t>
            </a:r>
            <a:r>
              <a:rPr lang="en-US" sz="2200" dirty="0"/>
              <a:t>Moon maid (Trilogy</a:t>
            </a:r>
            <a:r>
              <a:rPr lang="en-US" sz="2200" dirty="0" smtClean="0"/>
              <a:t>)</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Moon maid </a:t>
            </a:r>
            <a:r>
              <a:rPr lang="en-US" sz="2200" dirty="0" smtClean="0"/>
              <a:t>$w </a:t>
            </a:r>
            <a:r>
              <a:rPr lang="en-US" sz="2200" dirty="0"/>
              <a:t>r</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Moon men </a:t>
            </a:r>
            <a:r>
              <a:rPr lang="en-US" sz="2200" dirty="0" smtClean="0"/>
              <a:t>$w </a:t>
            </a:r>
            <a:r>
              <a:rPr lang="en-US" sz="2200" dirty="0"/>
              <a:t>r</a:t>
            </a:r>
          </a:p>
          <a:p>
            <a:pPr marL="1828800" lvl="2" indent="-914400" eaLnBrk="1" hangingPunct="1">
              <a:lnSpc>
                <a:spcPct val="90000"/>
              </a:lnSpc>
              <a:buNone/>
            </a:pPr>
            <a:r>
              <a:rPr lang="en-US" sz="2200" dirty="0" smtClean="0"/>
              <a:t>500</a:t>
            </a:r>
            <a:r>
              <a:rPr lang="en-US" sz="2200" dirty="0"/>
              <a:t> 1_	</a:t>
            </a:r>
            <a:r>
              <a:rPr lang="en-US" sz="2200" dirty="0" smtClean="0"/>
              <a:t>$</a:t>
            </a:r>
            <a:r>
              <a:rPr lang="en-US" sz="2200" dirty="0" err="1" smtClean="0"/>
              <a:t>i</a:t>
            </a:r>
            <a:r>
              <a:rPr lang="en-US" sz="2200" dirty="0" smtClean="0"/>
              <a:t> </a:t>
            </a:r>
            <a:r>
              <a:rPr lang="en-US" sz="2200" dirty="0"/>
              <a:t>Series container of: </a:t>
            </a:r>
            <a:r>
              <a:rPr lang="en-US" sz="2200" dirty="0" smtClean="0"/>
              <a:t>$a </a:t>
            </a:r>
            <a:r>
              <a:rPr lang="en-US" sz="2200" dirty="0"/>
              <a:t>Burroughs, Edgar Rice, </a:t>
            </a:r>
            <a:r>
              <a:rPr lang="en-US" sz="2200" dirty="0" smtClean="0"/>
              <a:t>$d </a:t>
            </a:r>
            <a:r>
              <a:rPr lang="en-US" sz="2200" dirty="0"/>
              <a:t>1875-1950. </a:t>
            </a:r>
            <a:r>
              <a:rPr lang="en-US" sz="2200" dirty="0" smtClean="0"/>
              <a:t>$t </a:t>
            </a:r>
            <a:r>
              <a:rPr lang="en-US" sz="2200" dirty="0"/>
              <a:t>Red hawk </a:t>
            </a:r>
            <a:r>
              <a:rPr lang="en-US" sz="2200" dirty="0" smtClean="0"/>
              <a:t>$w r</a:t>
            </a:r>
          </a:p>
          <a:p>
            <a:pPr marL="800100" lvl="2" indent="0" eaLnBrk="1" hangingPunct="1">
              <a:lnSpc>
                <a:spcPct val="90000"/>
              </a:lnSpc>
              <a:buFont typeface="Arial" charset="0"/>
              <a:buNone/>
            </a:pPr>
            <a:endParaRPr lang="en-US" sz="2200" dirty="0" smtClean="0"/>
          </a:p>
          <a:p>
            <a:pPr marL="800100" lvl="2" indent="0" eaLnBrk="1" hangingPunct="1">
              <a:lnSpc>
                <a:spcPct val="90000"/>
              </a:lnSpc>
              <a:buFont typeface="Arial" charset="0"/>
              <a:buNone/>
            </a:pPr>
            <a:endParaRPr lang="en-US" sz="22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FA11323-46F7-4BC2-B049-F2E714CB9175}" type="slidenum">
              <a:rPr lang="en-US"/>
              <a:pPr>
                <a:defRPr/>
              </a:pPr>
              <a:t>290</a:t>
            </a:fld>
            <a:endParaRPr lang="en-US"/>
          </a:p>
        </p:txBody>
      </p:sp>
    </p:spTree>
    <p:extLst>
      <p:ext uri="{BB962C8B-B14F-4D97-AF65-F5344CB8AC3E}">
        <p14:creationId xmlns:p14="http://schemas.microsoft.com/office/powerpoint/2010/main" val="236781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p:txBody>
          <a:bodyPr/>
          <a:lstStyle/>
          <a:p>
            <a:pPr eaLnBrk="1" hangingPunct="1"/>
            <a:r>
              <a:rPr lang="en-US" dirty="0" smtClean="0"/>
              <a:t>Related Expressions (RDA 26)</a:t>
            </a:r>
          </a:p>
        </p:txBody>
      </p:sp>
      <p:sp>
        <p:nvSpPr>
          <p:cNvPr id="382978" name="Content Placeholder 2"/>
          <p:cNvSpPr>
            <a:spLocks noGrp="1"/>
          </p:cNvSpPr>
          <p:nvPr>
            <p:ph idx="1"/>
          </p:nvPr>
        </p:nvSpPr>
        <p:spPr/>
        <p:txBody>
          <a:bodyPr/>
          <a:lstStyle/>
          <a:p>
            <a:pPr marL="0" indent="0" eaLnBrk="1" hangingPunct="1">
              <a:buFont typeface="Arial" charset="0"/>
              <a:buNone/>
            </a:pPr>
            <a:r>
              <a:rPr lang="en-US" dirty="0" smtClean="0"/>
              <a:t>Related expressions are recorded in 5XX fields, and may include a relationship indicator in subfield $</a:t>
            </a:r>
            <a:r>
              <a:rPr lang="en-US" dirty="0" err="1" smtClean="0"/>
              <a:t>i</a:t>
            </a:r>
            <a:r>
              <a:rPr lang="en-US" dirty="0" smtClean="0"/>
              <a:t> (from RDA Appendix J), with $w r.</a:t>
            </a:r>
          </a:p>
          <a:p>
            <a:pPr marL="800100" lvl="2" indent="0" eaLnBrk="1" hangingPunct="1">
              <a:buFont typeface="Arial" charset="0"/>
              <a:buNone/>
            </a:pPr>
            <a:endParaRPr lang="en-US" dirty="0" smtClean="0"/>
          </a:p>
          <a:p>
            <a:pPr marL="1828800" lvl="2" indent="-914400" eaLnBrk="1" hangingPunct="1">
              <a:buNone/>
            </a:pPr>
            <a:r>
              <a:rPr lang="en-US" dirty="0" smtClean="0"/>
              <a:t>100 0_	</a:t>
            </a:r>
            <a:r>
              <a:rPr lang="fr-FR" dirty="0" err="1" smtClean="0"/>
              <a:t>Euripides</a:t>
            </a:r>
            <a:r>
              <a:rPr lang="fr-FR" dirty="0"/>
              <a:t>. </a:t>
            </a:r>
            <a:r>
              <a:rPr lang="fr-FR" dirty="0" smtClean="0"/>
              <a:t>$t </a:t>
            </a:r>
            <a:r>
              <a:rPr lang="fr-FR" dirty="0"/>
              <a:t>Works. </a:t>
            </a:r>
            <a:r>
              <a:rPr lang="fr-FR" dirty="0" smtClean="0"/>
              <a:t>$l </a:t>
            </a:r>
            <a:r>
              <a:rPr lang="fr-FR" dirty="0"/>
              <a:t>French </a:t>
            </a:r>
            <a:r>
              <a:rPr lang="fr-FR" dirty="0" smtClean="0"/>
              <a:t>$s </a:t>
            </a:r>
            <a:r>
              <a:rPr lang="fr-FR" dirty="0"/>
              <a:t>(Collection des </a:t>
            </a:r>
            <a:r>
              <a:rPr lang="fr-FR" dirty="0" err="1"/>
              <a:t>universités</a:t>
            </a:r>
            <a:r>
              <a:rPr lang="fr-FR" dirty="0"/>
              <a:t> de France)</a:t>
            </a:r>
            <a:endParaRPr lang="en-US" dirty="0" smtClean="0"/>
          </a:p>
          <a:p>
            <a:pPr marL="1828800" lvl="2" indent="-914400" eaLnBrk="1" hangingPunct="1">
              <a:buNone/>
            </a:pPr>
            <a:r>
              <a:rPr lang="en-US" dirty="0" smtClean="0"/>
              <a:t>500 0_	$</a:t>
            </a:r>
            <a:r>
              <a:rPr lang="en-US" dirty="0" err="1" smtClean="0"/>
              <a:t>i</a:t>
            </a:r>
            <a:r>
              <a:rPr lang="en-US" dirty="0" smtClean="0"/>
              <a:t> Translation of: $a </a:t>
            </a:r>
            <a:r>
              <a:rPr lang="fr-FR" dirty="0" err="1"/>
              <a:t>Euripides</a:t>
            </a:r>
            <a:r>
              <a:rPr lang="fr-FR" dirty="0"/>
              <a:t>. </a:t>
            </a:r>
            <a:r>
              <a:rPr lang="fr-FR" dirty="0" smtClean="0"/>
              <a:t>$t </a:t>
            </a:r>
            <a:r>
              <a:rPr lang="fr-FR" dirty="0"/>
              <a:t>Works. </a:t>
            </a:r>
            <a:r>
              <a:rPr lang="fr-FR" dirty="0" smtClean="0"/>
              <a:t>$l </a:t>
            </a:r>
            <a:r>
              <a:rPr lang="fr-FR" dirty="0"/>
              <a:t>Greek </a:t>
            </a:r>
            <a:r>
              <a:rPr lang="fr-FR" dirty="0" smtClean="0"/>
              <a:t>$s </a:t>
            </a:r>
            <a:r>
              <a:rPr lang="fr-FR" dirty="0"/>
              <a:t>(Collection des </a:t>
            </a:r>
            <a:r>
              <a:rPr lang="fr-FR" dirty="0" err="1"/>
              <a:t>universités</a:t>
            </a:r>
            <a:r>
              <a:rPr lang="fr-FR" dirty="0"/>
              <a:t> de France) </a:t>
            </a:r>
            <a:r>
              <a:rPr lang="en-US" dirty="0" smtClean="0"/>
              <a:t>$w r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59CD2A0B-EDDA-478A-B0AF-199337A79639}" type="slidenum">
              <a:rPr lang="en-US"/>
              <a:pPr>
                <a:defRPr/>
              </a:pPr>
              <a:t>291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Related Persons, Families, or Corporate Bodies (RDA 30-32)</a:t>
            </a:r>
            <a:endParaRPr lang="en-US"/>
          </a:p>
        </p:txBody>
      </p:sp>
      <p:sp>
        <p:nvSpPr>
          <p:cNvPr id="385026" name="Content Placeholder 2"/>
          <p:cNvSpPr>
            <a:spLocks noGrp="1"/>
          </p:cNvSpPr>
          <p:nvPr>
            <p:ph idx="1"/>
          </p:nvPr>
        </p:nvSpPr>
        <p:spPr/>
        <p:txBody>
          <a:bodyPr/>
          <a:lstStyle/>
          <a:p>
            <a:pPr marL="0" indent="0" eaLnBrk="1" hangingPunct="1">
              <a:buFont typeface="Arial" charset="0"/>
              <a:buNone/>
            </a:pPr>
            <a:r>
              <a:rPr lang="en-US" sz="2400" dirty="0" smtClean="0"/>
              <a:t>Related persons, families, or corporate bodies are recorded in 500 or 510 fields, and may include a relationship indicator in subfield $</a:t>
            </a:r>
            <a:r>
              <a:rPr lang="en-US" sz="2400" dirty="0" err="1" smtClean="0"/>
              <a:t>i</a:t>
            </a:r>
            <a:r>
              <a:rPr lang="en-US" sz="2400" dirty="0" smtClean="0"/>
              <a:t> (from RDA Appendix I), with $w r.</a:t>
            </a:r>
          </a:p>
          <a:p>
            <a:pPr marL="800100" lvl="2" indent="0" eaLnBrk="1" hangingPunct="1">
              <a:buFont typeface="Arial" charset="0"/>
              <a:buNone/>
            </a:pPr>
            <a:endParaRPr lang="en-US" sz="1600" dirty="0" smtClean="0"/>
          </a:p>
          <a:p>
            <a:pPr marL="1603375" lvl="2" indent="-688975" eaLnBrk="1" hangingPunct="1">
              <a:lnSpc>
                <a:spcPct val="90000"/>
              </a:lnSpc>
              <a:buNone/>
            </a:pPr>
            <a:r>
              <a:rPr lang="en-US" sz="1600" dirty="0"/>
              <a:t>130 _</a:t>
            </a:r>
            <a:r>
              <a:rPr lang="en-US" sz="1600" dirty="0" smtClean="0"/>
              <a:t>0	Annual </a:t>
            </a:r>
            <a:r>
              <a:rPr lang="en-US" sz="1600" dirty="0"/>
              <a:t>of the Hebrew Union College Biblical and Archaeological School in Jerusalem</a:t>
            </a:r>
          </a:p>
          <a:p>
            <a:pPr marL="1603375" lvl="2" indent="-688975" eaLnBrk="1" hangingPunct="1">
              <a:lnSpc>
                <a:spcPct val="90000"/>
              </a:lnSpc>
              <a:buNone/>
            </a:pPr>
            <a:r>
              <a:rPr lang="en-US" sz="1600" dirty="0" smtClean="0"/>
              <a:t>510 2_</a:t>
            </a:r>
            <a:r>
              <a:rPr lang="en-US" sz="1600" dirty="0"/>
              <a:t>	</a:t>
            </a:r>
            <a:r>
              <a:rPr lang="en-US" sz="1600" dirty="0" smtClean="0"/>
              <a:t>$</a:t>
            </a:r>
            <a:r>
              <a:rPr lang="en-US" sz="1600" dirty="0" err="1" smtClean="0"/>
              <a:t>i</a:t>
            </a:r>
            <a:r>
              <a:rPr lang="en-US" sz="1600" dirty="0" smtClean="0"/>
              <a:t> </a:t>
            </a:r>
            <a:r>
              <a:rPr lang="en-US" sz="1600" dirty="0"/>
              <a:t>Issuing body: </a:t>
            </a:r>
            <a:r>
              <a:rPr lang="en-US" sz="1600" dirty="0" smtClean="0"/>
              <a:t>$a </a:t>
            </a:r>
            <a:r>
              <a:rPr lang="en-US" sz="1600" dirty="0"/>
              <a:t>Hebrew Union College/Nelson </a:t>
            </a:r>
            <a:r>
              <a:rPr lang="en-US" sz="1600" dirty="0" err="1"/>
              <a:t>Glueck</a:t>
            </a:r>
            <a:r>
              <a:rPr lang="en-US" sz="1600" dirty="0"/>
              <a:t> School of Biblical </a:t>
            </a:r>
            <a:r>
              <a:rPr lang="en-US" sz="1600" dirty="0" smtClean="0"/>
              <a:t>Archaeology </a:t>
            </a:r>
            <a:r>
              <a:rPr lang="en-US" sz="1600" dirty="0"/>
              <a:t>$w r </a:t>
            </a:r>
            <a:endParaRPr lang="en-US" sz="1600" dirty="0" smtClean="0"/>
          </a:p>
          <a:p>
            <a:pPr marL="1603375" lvl="2" indent="-688975" eaLnBrk="1" hangingPunct="1">
              <a:lnSpc>
                <a:spcPct val="90000"/>
              </a:lnSpc>
              <a:buNone/>
            </a:pPr>
            <a:endParaRPr lang="en-US" sz="1600" dirty="0"/>
          </a:p>
          <a:p>
            <a:pPr marL="1603375" lvl="2" indent="-688975" eaLnBrk="1" hangingPunct="1">
              <a:buNone/>
            </a:pPr>
            <a:r>
              <a:rPr lang="en-US" sz="1600" dirty="0"/>
              <a:t>100 </a:t>
            </a:r>
            <a:r>
              <a:rPr lang="en-US" sz="1600" dirty="0" smtClean="0"/>
              <a:t>1_</a:t>
            </a:r>
            <a:r>
              <a:rPr lang="en-US" sz="1600" dirty="0"/>
              <a:t>	</a:t>
            </a:r>
            <a:r>
              <a:rPr lang="en-US" sz="1600" dirty="0" smtClean="0"/>
              <a:t>Brooks</a:t>
            </a:r>
            <a:r>
              <a:rPr lang="en-US" sz="1600" dirty="0"/>
              <a:t>, Terry. </a:t>
            </a:r>
            <a:r>
              <a:rPr lang="en-US" sz="1600" dirty="0" smtClean="0"/>
              <a:t>$t </a:t>
            </a:r>
            <a:r>
              <a:rPr lang="en-US" sz="1600" dirty="0" err="1"/>
              <a:t>Shannara</a:t>
            </a:r>
            <a:r>
              <a:rPr lang="en-US" sz="1600" dirty="0"/>
              <a:t> trilogy. </a:t>
            </a:r>
            <a:r>
              <a:rPr lang="en-US" sz="1600" dirty="0" smtClean="0"/>
              <a:t>$l </a:t>
            </a:r>
            <a:r>
              <a:rPr lang="en-US" sz="1600" dirty="0"/>
              <a:t>Spanish</a:t>
            </a:r>
          </a:p>
          <a:p>
            <a:pPr marL="1603375" lvl="2" indent="-688975" eaLnBrk="1" hangingPunct="1">
              <a:buNone/>
            </a:pPr>
            <a:r>
              <a:rPr lang="en-US" sz="1600" dirty="0"/>
              <a:t>500 </a:t>
            </a:r>
            <a:r>
              <a:rPr lang="en-US" sz="1600" dirty="0" smtClean="0"/>
              <a:t>1_</a:t>
            </a:r>
            <a:r>
              <a:rPr lang="en-US" sz="1600" dirty="0"/>
              <a:t>	$</a:t>
            </a:r>
            <a:r>
              <a:rPr lang="en-US" sz="1600" dirty="0" err="1" smtClean="0"/>
              <a:t>i</a:t>
            </a:r>
            <a:r>
              <a:rPr lang="en-US" sz="1600" dirty="0" smtClean="0"/>
              <a:t> Translator</a:t>
            </a:r>
            <a:r>
              <a:rPr lang="en-US" sz="1600" dirty="0"/>
              <a:t>: </a:t>
            </a:r>
            <a:r>
              <a:rPr lang="en-US" sz="1600" dirty="0" smtClean="0"/>
              <a:t>$a </a:t>
            </a:r>
            <a:r>
              <a:rPr lang="en-US" sz="1600" dirty="0"/>
              <a:t>Alba, </a:t>
            </a:r>
            <a:r>
              <a:rPr lang="en-US" sz="1600" dirty="0" err="1"/>
              <a:t>Pilar</a:t>
            </a:r>
            <a:r>
              <a:rPr lang="en-US" sz="1600" dirty="0"/>
              <a:t> </a:t>
            </a:r>
            <a:r>
              <a:rPr lang="fr-FR" sz="1600" dirty="0" smtClean="0"/>
              <a:t> </a:t>
            </a:r>
            <a:r>
              <a:rPr lang="en-US" sz="1600" dirty="0"/>
              <a:t>$w r </a:t>
            </a:r>
          </a:p>
          <a:p>
            <a:pPr marL="1603375" lvl="2" indent="-688975" eaLnBrk="1" hangingPunct="1">
              <a:buNone/>
            </a:pPr>
            <a:endParaRPr lang="en-US" sz="1600" dirty="0" smtClean="0"/>
          </a:p>
          <a:p>
            <a:pPr marL="1603375" lvl="2" indent="-688975" eaLnBrk="1" hangingPunct="1">
              <a:buNone/>
            </a:pPr>
            <a:r>
              <a:rPr lang="en-US" sz="1600" dirty="0" smtClean="0"/>
              <a:t>130 _0</a:t>
            </a:r>
            <a:r>
              <a:rPr lang="en-US" sz="1600" dirty="0"/>
              <a:t>	</a:t>
            </a:r>
            <a:r>
              <a:rPr lang="en-US" sz="1600" dirty="0" smtClean="0"/>
              <a:t>Collection </a:t>
            </a:r>
            <a:r>
              <a:rPr lang="en-US" sz="1600" dirty="0"/>
              <a:t>Michel </a:t>
            </a:r>
            <a:r>
              <a:rPr lang="en-US" sz="1600" dirty="0" err="1"/>
              <a:t>Sadanowsky</a:t>
            </a:r>
            <a:endParaRPr lang="en-US" sz="1600" dirty="0"/>
          </a:p>
          <a:p>
            <a:pPr marL="1603375" lvl="2" indent="-688975" eaLnBrk="1" hangingPunct="1">
              <a:buNone/>
            </a:pPr>
            <a:r>
              <a:rPr lang="en-US" sz="1600" dirty="0"/>
              <a:t>500 1_	$</a:t>
            </a:r>
            <a:r>
              <a:rPr lang="en-US" sz="1600" dirty="0" err="1"/>
              <a:t>i</a:t>
            </a:r>
            <a:r>
              <a:rPr lang="en-US" sz="1600" dirty="0"/>
              <a:t> Editor: </a:t>
            </a:r>
            <a:r>
              <a:rPr lang="en-US" sz="1600" dirty="0" smtClean="0"/>
              <a:t>$a </a:t>
            </a:r>
            <a:r>
              <a:rPr lang="en-US" sz="1600" dirty="0" err="1"/>
              <a:t>Sadanowsky</a:t>
            </a:r>
            <a:r>
              <a:rPr lang="en-US" sz="1600" dirty="0"/>
              <a:t>, Michel $w r </a:t>
            </a:r>
          </a:p>
          <a:p>
            <a:pPr marL="1828800" lvl="2" indent="-914400" eaLnBrk="1" hangingPunct="1">
              <a:lnSpc>
                <a:spcPct val="90000"/>
              </a:lnSpc>
              <a:buNone/>
            </a:pPr>
            <a:endParaRPr lang="en-US" sz="16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24C92-2C4F-4F71-B4FC-FDA23C9E92DD}" type="slidenum">
              <a:rPr lang="en-US"/>
              <a:pPr>
                <a:defRPr/>
              </a:pPr>
              <a:t>292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Related Subjects (RDA 33-37)</a:t>
            </a:r>
            <a:endParaRPr lang="en-US" dirty="0"/>
          </a:p>
        </p:txBody>
      </p:sp>
      <p:sp>
        <p:nvSpPr>
          <p:cNvPr id="385026" name="Content Placeholder 2"/>
          <p:cNvSpPr>
            <a:spLocks noGrp="1"/>
          </p:cNvSpPr>
          <p:nvPr>
            <p:ph idx="1"/>
          </p:nvPr>
        </p:nvSpPr>
        <p:spPr>
          <a:xfrm>
            <a:off x="457200" y="1447800"/>
            <a:ext cx="8229600" cy="4756150"/>
          </a:xfrm>
        </p:spPr>
        <p:txBody>
          <a:bodyPr/>
          <a:lstStyle/>
          <a:p>
            <a:pPr marL="0" indent="0" eaLnBrk="1" hangingPunct="1">
              <a:buFont typeface="Arial" charset="0"/>
              <a:buNone/>
            </a:pPr>
            <a:r>
              <a:rPr lang="en-US" dirty="0" smtClean="0"/>
              <a:t>Subject relationships to works may be recorded in 5XX fields, </a:t>
            </a:r>
            <a:r>
              <a:rPr lang="en-US" i="1" dirty="0" smtClean="0"/>
              <a:t>as long as the related entity is in the LC/NACO Authority File</a:t>
            </a:r>
            <a:r>
              <a:rPr lang="en-US" dirty="0" smtClean="0"/>
              <a:t>. Include a relationship indicator in subfield $</a:t>
            </a:r>
            <a:r>
              <a:rPr lang="en-US" dirty="0" err="1" smtClean="0"/>
              <a:t>i</a:t>
            </a:r>
            <a:r>
              <a:rPr lang="en-US" dirty="0" smtClean="0"/>
              <a:t> (see RDA Appendix M), with $w r.</a:t>
            </a:r>
          </a:p>
          <a:p>
            <a:pPr marL="800100" lvl="2" indent="0" eaLnBrk="1" hangingPunct="1">
              <a:buNone/>
            </a:pPr>
            <a:endParaRPr lang="en-US" sz="2000" dirty="0" smtClean="0"/>
          </a:p>
          <a:p>
            <a:pPr marL="1828800" lvl="2" indent="-914400" eaLnBrk="1" hangingPunct="1">
              <a:buNone/>
            </a:pPr>
            <a:r>
              <a:rPr lang="en-US" sz="2000" dirty="0" smtClean="0"/>
              <a:t>130 _0</a:t>
            </a:r>
            <a:r>
              <a:rPr lang="en-US" sz="2000" dirty="0"/>
              <a:t>	Canada close </a:t>
            </a:r>
            <a:r>
              <a:rPr lang="en-US" sz="2000" dirty="0" smtClean="0"/>
              <a:t>up</a:t>
            </a:r>
            <a:endParaRPr lang="en-US" sz="2000" dirty="0"/>
          </a:p>
          <a:p>
            <a:pPr marL="1828800" lvl="2" indent="-914400" eaLnBrk="1" hangingPunct="1">
              <a:buNone/>
            </a:pPr>
            <a:r>
              <a:rPr lang="en-US" sz="2000" dirty="0" smtClean="0"/>
              <a:t>551	$</a:t>
            </a:r>
            <a:r>
              <a:rPr lang="en-US" sz="2000" dirty="0" err="1" smtClean="0"/>
              <a:t>i</a:t>
            </a:r>
            <a:r>
              <a:rPr lang="en-US" sz="2000" dirty="0" smtClean="0"/>
              <a:t> </a:t>
            </a:r>
            <a:r>
              <a:rPr lang="en-US" sz="2000" dirty="0"/>
              <a:t>Subject: </a:t>
            </a:r>
            <a:r>
              <a:rPr lang="en-US" sz="2000" dirty="0" smtClean="0"/>
              <a:t>$a Canada $w </a:t>
            </a:r>
            <a:r>
              <a:rPr lang="en-US" sz="2000" dirty="0"/>
              <a:t>r</a:t>
            </a:r>
          </a:p>
          <a:p>
            <a:pPr marL="800100" lvl="2" indent="0" eaLnBrk="1" hangingPunct="1">
              <a:buFont typeface="Arial" charset="0"/>
              <a:buNone/>
            </a:pPr>
            <a:endParaRPr lang="en-US" sz="20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24C92-2C4F-4F71-B4FC-FDA23C9E92DD}" type="slidenum">
              <a:rPr lang="en-US"/>
              <a:pPr>
                <a:defRPr/>
              </a:pPr>
              <a:t>293</a:t>
            </a:fld>
            <a:endParaRPr lang="en-US"/>
          </a:p>
        </p:txBody>
      </p:sp>
    </p:spTree>
    <p:extLst>
      <p:ext uri="{BB962C8B-B14F-4D97-AF65-F5344CB8AC3E}">
        <p14:creationId xmlns:p14="http://schemas.microsoft.com/office/powerpoint/2010/main" val="416799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sp>
        <p:nvSpPr>
          <p:cNvPr id="3" name="Content Placeholder 2"/>
          <p:cNvSpPr>
            <a:spLocks noGrp="1"/>
          </p:cNvSpPr>
          <p:nvPr>
            <p:ph idx="1"/>
          </p:nvPr>
        </p:nvSpPr>
        <p:spPr/>
        <p:txBody>
          <a:bodyPr/>
          <a:lstStyle/>
          <a:p>
            <a:r>
              <a:rPr lang="en-US" dirty="0" smtClean="0"/>
              <a:t>For more details on relationships, see PCC Series training manual, Session 8 (Related 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294</a:t>
            </a:fld>
            <a:endParaRPr lang="en-US"/>
          </a:p>
        </p:txBody>
      </p:sp>
    </p:spTree>
    <p:extLst>
      <p:ext uri="{BB962C8B-B14F-4D97-AF65-F5344CB8AC3E}">
        <p14:creationId xmlns:p14="http://schemas.microsoft.com/office/powerpoint/2010/main" val="4202091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3" name="Content Placeholder 2"/>
          <p:cNvSpPr>
            <a:spLocks noGrp="1"/>
          </p:cNvSpPr>
          <p:nvPr>
            <p:ph idx="1"/>
          </p:nvPr>
        </p:nvSpPr>
        <p:spPr/>
        <p:txBody>
          <a:bodyPr/>
          <a:lstStyle/>
          <a:p>
            <a:r>
              <a:rPr lang="en-US" dirty="0" smtClean="0"/>
              <a:t>Any relationships to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295</a:t>
            </a:fld>
            <a:endParaRPr lang="en-US"/>
          </a:p>
        </p:txBody>
      </p:sp>
      <p:pic>
        <p:nvPicPr>
          <p:cNvPr id="10" name="Picture 9"/>
          <p:cNvPicPr>
            <a:picLocks noChangeAspect="1"/>
          </p:cNvPicPr>
          <p:nvPr/>
        </p:nvPicPr>
        <p:blipFill>
          <a:blip r:embed="rId3"/>
          <a:stretch>
            <a:fillRect/>
          </a:stretch>
        </p:blipFill>
        <p:spPr>
          <a:xfrm>
            <a:off x="1134578" y="2167134"/>
            <a:ext cx="3979243" cy="2654863"/>
          </a:xfrm>
          <a:prstGeom prst="rect">
            <a:avLst/>
          </a:prstGeom>
          <a:ln>
            <a:solidFill>
              <a:schemeClr val="bg1"/>
            </a:solidFill>
          </a:ln>
        </p:spPr>
      </p:pic>
      <p:pic>
        <p:nvPicPr>
          <p:cNvPr id="9" name="Picture 8"/>
          <p:cNvPicPr>
            <a:picLocks noChangeAspect="1"/>
          </p:cNvPicPr>
          <p:nvPr/>
        </p:nvPicPr>
        <p:blipFill>
          <a:blip r:embed="rId4"/>
          <a:stretch>
            <a:fillRect/>
          </a:stretch>
        </p:blipFill>
        <p:spPr>
          <a:xfrm>
            <a:off x="457200" y="2649485"/>
            <a:ext cx="2081255" cy="3352800"/>
          </a:xfrm>
          <a:prstGeom prst="rect">
            <a:avLst/>
          </a:prstGeom>
          <a:ln>
            <a:solidFill>
              <a:schemeClr val="tx1"/>
            </a:solidFill>
          </a:ln>
        </p:spPr>
      </p:pic>
      <p:pic>
        <p:nvPicPr>
          <p:cNvPr id="6" name="Content Placeholder 5"/>
          <p:cNvPicPr>
            <a:picLocks noChangeAspect="1"/>
          </p:cNvPicPr>
          <p:nvPr/>
        </p:nvPicPr>
        <p:blipFill>
          <a:blip r:embed="rId5"/>
          <a:stretch>
            <a:fillRect/>
          </a:stretch>
        </p:blipFill>
        <p:spPr bwMode="auto">
          <a:xfrm>
            <a:off x="3121460" y="3624392"/>
            <a:ext cx="2110027" cy="3068705"/>
          </a:xfrm>
          <a:prstGeom prst="rect">
            <a:avLst/>
          </a:prstGeom>
          <a:noFill/>
          <a:ln w="9525">
            <a:solidFill>
              <a:schemeClr val="tx1"/>
            </a:solidFill>
            <a:miter lim="800000"/>
            <a:headEnd/>
            <a:tailEnd/>
          </a:ln>
        </p:spPr>
      </p:pic>
      <p:pic>
        <p:nvPicPr>
          <p:cNvPr id="7" name="Picture 6"/>
          <p:cNvPicPr>
            <a:picLocks noChangeAspect="1"/>
          </p:cNvPicPr>
          <p:nvPr/>
        </p:nvPicPr>
        <p:blipFill>
          <a:blip r:embed="rId6"/>
          <a:stretch>
            <a:fillRect/>
          </a:stretch>
        </p:blipFill>
        <p:spPr>
          <a:xfrm>
            <a:off x="6400800" y="2438400"/>
            <a:ext cx="2102149" cy="2799345"/>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6686426" y="4018545"/>
            <a:ext cx="2349923" cy="581025"/>
          </a:xfrm>
          <a:prstGeom prst="rect">
            <a:avLst/>
          </a:prstGeom>
          <a:ln>
            <a:solidFill>
              <a:schemeClr val="tx1"/>
            </a:solidFill>
          </a:ln>
        </p:spPr>
      </p:pic>
      <p:pic>
        <p:nvPicPr>
          <p:cNvPr id="11" name="Picture 10"/>
          <p:cNvPicPr>
            <a:picLocks noChangeAspect="1"/>
          </p:cNvPicPr>
          <p:nvPr/>
        </p:nvPicPr>
        <p:blipFill>
          <a:blip r:embed="rId8"/>
          <a:stretch>
            <a:fillRect/>
          </a:stretch>
        </p:blipFill>
        <p:spPr>
          <a:xfrm>
            <a:off x="5391150" y="4670145"/>
            <a:ext cx="3752850" cy="381000"/>
          </a:xfrm>
          <a:prstGeom prst="rect">
            <a:avLst/>
          </a:prstGeom>
          <a:ln>
            <a:solidFill>
              <a:schemeClr val="tx1"/>
            </a:solidFill>
          </a:ln>
        </p:spPr>
      </p:pic>
    </p:spTree>
    <p:extLst>
      <p:ext uri="{BB962C8B-B14F-4D97-AF65-F5344CB8AC3E}">
        <p14:creationId xmlns:p14="http://schemas.microsoft.com/office/powerpoint/2010/main" val="1866229331"/>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3" name="Content Placeholder 2"/>
          <p:cNvSpPr>
            <a:spLocks noGrp="1"/>
          </p:cNvSpPr>
          <p:nvPr>
            <p:ph idx="1"/>
          </p:nvPr>
        </p:nvSpPr>
        <p:spPr>
          <a:xfrm>
            <a:off x="2197399" y="1600200"/>
            <a:ext cx="6794201" cy="4567820"/>
          </a:xfrm>
        </p:spPr>
        <p:txBody>
          <a:bodyPr/>
          <a:lstStyle/>
          <a:p>
            <a:r>
              <a:rPr lang="en-US" dirty="0" smtClean="0"/>
              <a:t>Possible relationship:</a:t>
            </a:r>
          </a:p>
          <a:p>
            <a:pPr marL="1377950" lvl="1" indent="-920750">
              <a:buNone/>
            </a:pPr>
            <a:r>
              <a:rPr lang="en-US" sz="2400" dirty="0" smtClean="0"/>
              <a:t>130 _0 Governance in Asia</a:t>
            </a:r>
          </a:p>
          <a:p>
            <a:pPr marL="1377950" lvl="1" indent="-920750">
              <a:buNone/>
            </a:pPr>
            <a:r>
              <a:rPr lang="en-US" sz="2400" dirty="0" smtClean="0"/>
              <a:t>530 _0 $</a:t>
            </a:r>
            <a:r>
              <a:rPr lang="en-US" sz="2400" dirty="0" err="1" smtClean="0"/>
              <a:t>i</a:t>
            </a:r>
            <a:r>
              <a:rPr lang="en-US" sz="2400" dirty="0" smtClean="0"/>
              <a:t> Continuation of (work): $a Democracy in Asia $w r</a:t>
            </a:r>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296</a:t>
            </a:fld>
            <a:endParaRPr lang="en-US"/>
          </a:p>
        </p:txBody>
      </p:sp>
      <p:pic>
        <p:nvPicPr>
          <p:cNvPr id="7" name="Picture 6"/>
          <p:cNvPicPr>
            <a:picLocks noChangeAspect="1"/>
          </p:cNvPicPr>
          <p:nvPr/>
        </p:nvPicPr>
        <p:blipFill>
          <a:blip r:embed="rId3"/>
          <a:stretch>
            <a:fillRect/>
          </a:stretch>
        </p:blipFill>
        <p:spPr>
          <a:xfrm>
            <a:off x="95250" y="2763255"/>
            <a:ext cx="2102149" cy="279934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79225" y="4271380"/>
            <a:ext cx="2349923" cy="581025"/>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285750" y="5029200"/>
            <a:ext cx="3752850" cy="381000"/>
          </a:xfrm>
          <a:prstGeom prst="rect">
            <a:avLst/>
          </a:prstGeom>
          <a:ln>
            <a:solidFill>
              <a:schemeClr val="tx1"/>
            </a:solidFill>
          </a:ln>
        </p:spPr>
      </p:pic>
    </p:spTree>
    <p:extLst>
      <p:ext uri="{BB962C8B-B14F-4D97-AF65-F5344CB8AC3E}">
        <p14:creationId xmlns:p14="http://schemas.microsoft.com/office/powerpoint/2010/main" val="56371819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297</a:t>
            </a:fld>
            <a:endParaRPr lang="en-US"/>
          </a:p>
        </p:txBody>
      </p:sp>
      <p:pic>
        <p:nvPicPr>
          <p:cNvPr id="6" name="Content Placeholder 5"/>
          <p:cNvPicPr>
            <a:picLocks noChangeAspect="1"/>
          </p:cNvPicPr>
          <p:nvPr/>
        </p:nvPicPr>
        <p:blipFill>
          <a:blip r:embed="rId3"/>
          <a:stretch>
            <a:fillRect/>
          </a:stretch>
        </p:blipFill>
        <p:spPr bwMode="auto">
          <a:xfrm>
            <a:off x="152400" y="2362200"/>
            <a:ext cx="2110027" cy="3068705"/>
          </a:xfrm>
          <a:prstGeom prst="rect">
            <a:avLst/>
          </a:prstGeom>
          <a:noFill/>
          <a:ln w="9525">
            <a:solidFill>
              <a:schemeClr val="tx1"/>
            </a:solidFill>
            <a:miter lim="800000"/>
            <a:headEnd/>
            <a:tailEnd/>
          </a:ln>
        </p:spPr>
      </p:pic>
      <p:sp>
        <p:nvSpPr>
          <p:cNvPr id="13" name="Content Placeholder 2"/>
          <p:cNvSpPr txBox="1">
            <a:spLocks/>
          </p:cNvSpPr>
          <p:nvPr/>
        </p:nvSpPr>
        <p:spPr bwMode="auto">
          <a:xfrm>
            <a:off x="1904999" y="1600200"/>
            <a:ext cx="7086601" cy="45678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Possible relationships:</a:t>
            </a:r>
          </a:p>
          <a:p>
            <a:pPr marL="1377950" lvl="1" indent="-920750">
              <a:buFont typeface="Arial" charset="0"/>
              <a:buNone/>
            </a:pPr>
            <a:r>
              <a:rPr lang="en-US" sz="2400" dirty="0" smtClean="0"/>
              <a:t>100 1_	Card, Orson Scott. $t Novel of the </a:t>
            </a:r>
            <a:r>
              <a:rPr lang="en-US" sz="2400" dirty="0" err="1" smtClean="0"/>
              <a:t>Mither</a:t>
            </a:r>
            <a:r>
              <a:rPr lang="en-US" sz="2400" dirty="0" smtClean="0"/>
              <a:t> mages</a:t>
            </a:r>
          </a:p>
          <a:p>
            <a:pPr marL="1377950" lvl="1" indent="-920750">
              <a:buNone/>
            </a:pPr>
            <a:r>
              <a:rPr lang="en-US" sz="2400" dirty="0" smtClean="0"/>
              <a:t>500 1_ $</a:t>
            </a:r>
            <a:r>
              <a:rPr lang="en-US" sz="2400" dirty="0"/>
              <a:t> </a:t>
            </a:r>
            <a:r>
              <a:rPr lang="en-US" sz="2400" dirty="0" smtClean="0"/>
              <a:t>Series container of: $a </a:t>
            </a:r>
            <a:r>
              <a:rPr lang="en-US" sz="2400" dirty="0"/>
              <a:t>Card, Orson Scott. $t </a:t>
            </a:r>
            <a:r>
              <a:rPr lang="en-US" sz="2400" dirty="0" smtClean="0"/>
              <a:t>Lost gate $w r</a:t>
            </a:r>
          </a:p>
          <a:p>
            <a:pPr marL="1377950" lvl="1" indent="-920750">
              <a:buNone/>
            </a:pPr>
            <a:r>
              <a:rPr lang="en-US" sz="2400" dirty="0"/>
              <a:t>500 1_ $ Series container of: $a Card, Orson Scott. $t </a:t>
            </a:r>
            <a:r>
              <a:rPr lang="en-US" sz="2400" dirty="0" smtClean="0"/>
              <a:t>Gate thief $w </a:t>
            </a:r>
            <a:r>
              <a:rPr lang="en-US" sz="2400" dirty="0"/>
              <a:t>r</a:t>
            </a:r>
          </a:p>
          <a:p>
            <a:pPr marL="1377950" lvl="1" indent="-920750">
              <a:buNone/>
            </a:pPr>
            <a:r>
              <a:rPr lang="en-US" sz="2400" dirty="0"/>
              <a:t>500 1_ $ Series container of: $a Card, Orson Scott. $t </a:t>
            </a:r>
            <a:r>
              <a:rPr lang="en-US" sz="2400" dirty="0" err="1" smtClean="0"/>
              <a:t>Gatefather</a:t>
            </a:r>
            <a:r>
              <a:rPr lang="en-US" sz="2400" dirty="0" smtClean="0"/>
              <a:t> $w </a:t>
            </a:r>
            <a:r>
              <a:rPr lang="en-US" sz="2400" dirty="0"/>
              <a:t>r</a:t>
            </a:r>
          </a:p>
          <a:p>
            <a:pPr marL="1377950" lvl="1" indent="-920750">
              <a:buNone/>
            </a:pPr>
            <a:endParaRPr lang="en-US" sz="2400" dirty="0" smtClean="0"/>
          </a:p>
        </p:txBody>
      </p:sp>
    </p:spTree>
    <p:extLst>
      <p:ext uri="{BB962C8B-B14F-4D97-AF65-F5344CB8AC3E}">
        <p14:creationId xmlns:p14="http://schemas.microsoft.com/office/powerpoint/2010/main" val="3215207974"/>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298</a:t>
            </a:fld>
            <a:endParaRPr lang="en-US"/>
          </a:p>
        </p:txBody>
      </p:sp>
      <p:pic>
        <p:nvPicPr>
          <p:cNvPr id="9" name="Picture 8"/>
          <p:cNvPicPr>
            <a:picLocks noChangeAspect="1"/>
          </p:cNvPicPr>
          <p:nvPr/>
        </p:nvPicPr>
        <p:blipFill>
          <a:blip r:embed="rId3"/>
          <a:stretch>
            <a:fillRect/>
          </a:stretch>
        </p:blipFill>
        <p:spPr>
          <a:xfrm>
            <a:off x="228600" y="2209800"/>
            <a:ext cx="2081255" cy="3352800"/>
          </a:xfrm>
          <a:prstGeom prst="rect">
            <a:avLst/>
          </a:prstGeom>
          <a:ln>
            <a:solidFill>
              <a:schemeClr val="tx1"/>
            </a:solidFill>
          </a:ln>
        </p:spPr>
      </p:pic>
      <p:sp>
        <p:nvSpPr>
          <p:cNvPr id="13" name="Content Placeholder 2"/>
          <p:cNvSpPr>
            <a:spLocks noGrp="1"/>
          </p:cNvSpPr>
          <p:nvPr>
            <p:ph idx="1"/>
          </p:nvPr>
        </p:nvSpPr>
        <p:spPr>
          <a:xfrm>
            <a:off x="2197399" y="1600200"/>
            <a:ext cx="6794201" cy="4567820"/>
          </a:xfrm>
        </p:spPr>
        <p:txBody>
          <a:bodyPr/>
          <a:lstStyle/>
          <a:p>
            <a:r>
              <a:rPr lang="en-US" dirty="0" smtClean="0"/>
              <a:t>Possible relationship:</a:t>
            </a:r>
          </a:p>
          <a:p>
            <a:pPr marL="1377950" lvl="1" indent="-920750">
              <a:buNone/>
            </a:pPr>
            <a:r>
              <a:rPr lang="en-US" sz="2400" dirty="0"/>
              <a:t>100 1_	Card, Orson Scott. $t Novel of the </a:t>
            </a:r>
            <a:r>
              <a:rPr lang="en-US" sz="2400" dirty="0" err="1"/>
              <a:t>Mither</a:t>
            </a:r>
            <a:r>
              <a:rPr lang="en-US" sz="2400" dirty="0"/>
              <a:t> </a:t>
            </a:r>
            <a:r>
              <a:rPr lang="en-US" sz="2400" dirty="0" smtClean="0"/>
              <a:t>mages. $l French</a:t>
            </a:r>
            <a:endParaRPr lang="en-US" sz="2400" dirty="0"/>
          </a:p>
          <a:p>
            <a:pPr marL="1377950" lvl="1" indent="-920750">
              <a:buNone/>
            </a:pPr>
            <a:r>
              <a:rPr lang="en-US" sz="2400" dirty="0" smtClean="0"/>
              <a:t>500 1_ $</a:t>
            </a:r>
            <a:r>
              <a:rPr lang="en-US" sz="2400" dirty="0" err="1" smtClean="0"/>
              <a:t>i</a:t>
            </a:r>
            <a:r>
              <a:rPr lang="en-US" sz="2400" dirty="0" smtClean="0"/>
              <a:t> Translator: $</a:t>
            </a:r>
            <a:r>
              <a:rPr lang="en-US" sz="2400" dirty="0"/>
              <a:t>a  </a:t>
            </a:r>
            <a:r>
              <a:rPr lang="en-US" sz="2400" dirty="0" err="1" smtClean="0"/>
              <a:t>Brèque</a:t>
            </a:r>
            <a:r>
              <a:rPr lang="en-US" sz="2400" dirty="0"/>
              <a:t>, Jean-Daniel $</a:t>
            </a:r>
            <a:r>
              <a:rPr lang="en-US" sz="2400" dirty="0" smtClean="0"/>
              <a:t>w r</a:t>
            </a:r>
            <a:endParaRPr lang="en-US" sz="2400" dirty="0"/>
          </a:p>
        </p:txBody>
      </p:sp>
    </p:spTree>
    <p:extLst>
      <p:ext uri="{BB962C8B-B14F-4D97-AF65-F5344CB8AC3E}">
        <p14:creationId xmlns:p14="http://schemas.microsoft.com/office/powerpoint/2010/main" val="31158261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Relationships</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299</a:t>
            </a:fld>
            <a:endParaRPr lang="en-US"/>
          </a:p>
        </p:txBody>
      </p:sp>
      <p:pic>
        <p:nvPicPr>
          <p:cNvPr id="10" name="Picture 9"/>
          <p:cNvPicPr>
            <a:picLocks noChangeAspect="1"/>
          </p:cNvPicPr>
          <p:nvPr/>
        </p:nvPicPr>
        <p:blipFill>
          <a:blip r:embed="rId3"/>
          <a:stretch>
            <a:fillRect/>
          </a:stretch>
        </p:blipFill>
        <p:spPr>
          <a:xfrm>
            <a:off x="2590800" y="3745937"/>
            <a:ext cx="3979243" cy="2654863"/>
          </a:xfrm>
          <a:prstGeom prst="rect">
            <a:avLst/>
          </a:prstGeom>
          <a:ln>
            <a:solidFill>
              <a:schemeClr val="bg1"/>
            </a:solidFill>
          </a:ln>
        </p:spPr>
      </p:pic>
      <p:sp>
        <p:nvSpPr>
          <p:cNvPr id="17" name="Content Placeholder 2"/>
          <p:cNvSpPr>
            <a:spLocks noGrp="1"/>
          </p:cNvSpPr>
          <p:nvPr>
            <p:ph idx="1"/>
          </p:nvPr>
        </p:nvSpPr>
        <p:spPr>
          <a:xfrm>
            <a:off x="152400" y="1375780"/>
            <a:ext cx="7772400" cy="4567820"/>
          </a:xfrm>
        </p:spPr>
        <p:txBody>
          <a:bodyPr/>
          <a:lstStyle/>
          <a:p>
            <a:r>
              <a:rPr lang="en-US" dirty="0" smtClean="0"/>
              <a:t>Possible relationships:</a:t>
            </a:r>
          </a:p>
          <a:p>
            <a:pPr marL="1377950" lvl="1" indent="-920750">
              <a:buNone/>
            </a:pPr>
            <a:r>
              <a:rPr lang="en-US" sz="2400" dirty="0"/>
              <a:t>100 1_	Card, Orson Scott. $t Novel of the </a:t>
            </a:r>
            <a:r>
              <a:rPr lang="en-US" sz="2400" dirty="0" err="1"/>
              <a:t>Mither</a:t>
            </a:r>
            <a:r>
              <a:rPr lang="en-US" sz="2400" dirty="0"/>
              <a:t> </a:t>
            </a:r>
            <a:r>
              <a:rPr lang="en-US" sz="2400" dirty="0" smtClean="0"/>
              <a:t>mages. $l English. $l Spoken word</a:t>
            </a:r>
            <a:endParaRPr lang="en-US" sz="2400" dirty="0"/>
          </a:p>
          <a:p>
            <a:pPr marL="1377950" lvl="1" indent="-920750">
              <a:buNone/>
            </a:pPr>
            <a:r>
              <a:rPr lang="en-US" sz="2400" dirty="0" smtClean="0"/>
              <a:t>500 1_ $</a:t>
            </a:r>
            <a:r>
              <a:rPr lang="en-US" sz="2400" dirty="0" err="1" smtClean="0"/>
              <a:t>i</a:t>
            </a:r>
            <a:r>
              <a:rPr lang="en-US" sz="2400" dirty="0" smtClean="0"/>
              <a:t> Narrator: $a  Rankin, Emily $w r</a:t>
            </a:r>
          </a:p>
          <a:p>
            <a:pPr marL="1377950" lvl="1" indent="-920750">
              <a:buNone/>
            </a:pPr>
            <a:r>
              <a:rPr lang="en-US" sz="2400" dirty="0"/>
              <a:t>500 1_ $</a:t>
            </a:r>
            <a:r>
              <a:rPr lang="en-US" sz="2400" dirty="0" err="1"/>
              <a:t>i</a:t>
            </a:r>
            <a:r>
              <a:rPr lang="en-US" sz="2400" dirty="0"/>
              <a:t> Narrator: $a  </a:t>
            </a:r>
            <a:r>
              <a:rPr lang="en-US" sz="2400" dirty="0" err="1"/>
              <a:t>Rudnicki</a:t>
            </a:r>
            <a:r>
              <a:rPr lang="en-US" sz="2400" dirty="0"/>
              <a:t>, Stefan, </a:t>
            </a:r>
            <a:r>
              <a:rPr lang="en-US" sz="2400" dirty="0" smtClean="0"/>
              <a:t>$d 1945- $</a:t>
            </a:r>
            <a:r>
              <a:rPr lang="en-US" sz="2400" dirty="0"/>
              <a:t>w r</a:t>
            </a:r>
          </a:p>
          <a:p>
            <a:pPr marL="1377950" lvl="1" indent="-920750">
              <a:buNone/>
            </a:pPr>
            <a:endParaRPr lang="en-US" sz="2400" dirty="0"/>
          </a:p>
        </p:txBody>
      </p:sp>
    </p:spTree>
    <p:extLst>
      <p:ext uri="{BB962C8B-B14F-4D97-AF65-F5344CB8AC3E}">
        <p14:creationId xmlns:p14="http://schemas.microsoft.com/office/powerpoint/2010/main" val="847872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58"/>
          <p:cNvSpPr>
            <a:spLocks noGrp="1"/>
          </p:cNvSpPr>
          <p:nvPr>
            <p:ph type="title"/>
          </p:nvPr>
        </p:nvSpPr>
        <p:spPr/>
        <p:txBody>
          <a:bodyPr/>
          <a:lstStyle/>
          <a:p>
            <a:pPr eaLnBrk="1" hangingPunct="1"/>
            <a:r>
              <a:rPr lang="en-US" smtClean="0"/>
              <a:t>Pertinent Instructions</a:t>
            </a:r>
          </a:p>
        </p:txBody>
      </p:sp>
      <p:sp>
        <p:nvSpPr>
          <p:cNvPr id="65538" name="Content Placeholder 360"/>
          <p:cNvSpPr>
            <a:spLocks noGrp="1"/>
          </p:cNvSpPr>
          <p:nvPr>
            <p:ph sz="half" idx="2"/>
          </p:nvPr>
        </p:nvSpPr>
        <p:spPr/>
        <p:txBody>
          <a:bodyPr/>
          <a:lstStyle/>
          <a:p>
            <a:pPr eaLnBrk="1" hangingPunct="1"/>
            <a:r>
              <a:rPr lang="en-US" dirty="0" smtClean="0"/>
              <a:t>RDA Chapters 5 and 6</a:t>
            </a:r>
          </a:p>
          <a:p>
            <a:pPr eaLnBrk="1" hangingPunct="1"/>
            <a:r>
              <a:rPr lang="en-US" dirty="0" smtClean="0"/>
              <a:t>Other RDA chapters when constructing series access points that include a personal, corporate, or family name as a creator (chapters 8-11)</a:t>
            </a:r>
          </a:p>
          <a:p>
            <a:pPr eaLnBrk="1" hangingPunct="1"/>
            <a:endParaRPr lang="en-US" dirty="0" smtClean="0"/>
          </a:p>
        </p:txBody>
      </p:sp>
      <p:pic>
        <p:nvPicPr>
          <p:cNvPr id="65539" name="Content Placeholder 362"/>
          <p:cNvPicPr>
            <a:picLocks noGrp="1"/>
          </p:cNvPicPr>
          <p:nvPr>
            <p:ph sz="half" idx="1"/>
          </p:nvPr>
        </p:nvPicPr>
        <p:blipFill>
          <a:blip r:embed="rId3"/>
          <a:srcRect l="-130" t="19383" r="76154" b="5128"/>
          <a:stretch>
            <a:fillRect/>
          </a:stretch>
        </p:blipFill>
        <p:spPr>
          <a:xfrm>
            <a:off x="1371599" y="1143001"/>
            <a:ext cx="2667001" cy="4876800"/>
          </a:xfrm>
        </p:spPr>
      </p:pic>
      <p:sp>
        <p:nvSpPr>
          <p:cNvPr id="5" name="Oval 4"/>
          <p:cNvSpPr/>
          <p:nvPr/>
        </p:nvSpPr>
        <p:spPr>
          <a:xfrm>
            <a:off x="1066800" y="3124200"/>
            <a:ext cx="31242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Title change – Multipart monographs</a:t>
            </a:r>
            <a:endParaRPr lang="en-US" dirty="0"/>
          </a:p>
        </p:txBody>
      </p:sp>
      <p:sp>
        <p:nvSpPr>
          <p:cNvPr id="3" name="Content Placeholder 2"/>
          <p:cNvSpPr>
            <a:spLocks noGrp="1"/>
          </p:cNvSpPr>
          <p:nvPr>
            <p:ph idx="1"/>
          </p:nvPr>
        </p:nvSpPr>
        <p:spPr/>
        <p:txBody>
          <a:bodyPr/>
          <a:lstStyle/>
          <a:p>
            <a:pPr marL="465138" indent="-465138">
              <a:buNone/>
            </a:pPr>
            <a:r>
              <a:rPr lang="en-US" dirty="0" smtClean="0"/>
              <a:t>RDA 2.3.2.12.1</a:t>
            </a:r>
          </a:p>
          <a:p>
            <a:pPr marL="465138" indent="0">
              <a:buNone/>
            </a:pPr>
            <a:r>
              <a:rPr lang="en-US" dirty="0"/>
              <a:t>If there is a change in a title proper on a subsequent part of a multipart monograph, and the change is considered important for identification or access, record the subsequent title as a later title proper </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30</a:t>
            </a:fld>
            <a:endParaRPr lang="en-US"/>
          </a:p>
        </p:txBody>
      </p:sp>
    </p:spTree>
    <p:extLst>
      <p:ext uri="{BB962C8B-B14F-4D97-AF65-F5344CB8AC3E}">
        <p14:creationId xmlns:p14="http://schemas.microsoft.com/office/powerpoint/2010/main" val="178201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Content Placeholder 2"/>
          <p:cNvSpPr>
            <a:spLocks noGrp="1"/>
          </p:cNvSpPr>
          <p:nvPr>
            <p:ph idx="1"/>
          </p:nvPr>
        </p:nvSpPr>
        <p:spPr>
          <a:xfrm>
            <a:off x="457200" y="1219200"/>
            <a:ext cx="8382000" cy="5181600"/>
          </a:xfrm>
          <a:ln>
            <a:solidFill>
              <a:schemeClr val="tx1"/>
            </a:solidFill>
          </a:ln>
        </p:spPr>
        <p:txBody>
          <a:bodyPr/>
          <a:lstStyle/>
          <a:p>
            <a:pPr marL="747713" indent="-747713" eaLnBrk="1" hangingPunct="1">
              <a:buNone/>
            </a:pPr>
            <a:r>
              <a:rPr lang="en-US" sz="1800" dirty="0" smtClean="0"/>
              <a:t>040	[</a:t>
            </a:r>
            <a:r>
              <a:rPr lang="en-US" sz="1800" dirty="0"/>
              <a:t>MARC library code] </a:t>
            </a:r>
            <a:r>
              <a:rPr lang="en-US" sz="1800" dirty="0" smtClean="0"/>
              <a:t>$b </a:t>
            </a:r>
            <a:r>
              <a:rPr lang="en-US" sz="1800" dirty="0" err="1" smtClean="0"/>
              <a:t>eng</a:t>
            </a:r>
            <a:r>
              <a:rPr lang="en-US" sz="1800" dirty="0" smtClean="0"/>
              <a:t> $e </a:t>
            </a:r>
            <a:r>
              <a:rPr lang="en-US" sz="1800" dirty="0" err="1" smtClean="0"/>
              <a:t>rda</a:t>
            </a:r>
            <a:r>
              <a:rPr lang="en-US" sz="1800" dirty="0" smtClean="0"/>
              <a:t> $c </a:t>
            </a:r>
            <a:r>
              <a:rPr lang="en-US" sz="1800" dirty="0"/>
              <a:t>[MARC library code] </a:t>
            </a:r>
            <a:endParaRPr lang="en-US" sz="1800" dirty="0" smtClean="0"/>
          </a:p>
          <a:p>
            <a:pPr marL="747713" indent="-747713" eaLnBrk="1" hangingPunct="1">
              <a:buFont typeface="Arial" charset="0"/>
              <a:buNone/>
            </a:pPr>
            <a:r>
              <a:rPr lang="en-US" sz="1800" dirty="0" smtClean="0"/>
              <a:t>046	$k </a:t>
            </a:r>
            <a:r>
              <a:rPr lang="es-ES" sz="1800" dirty="0" smtClean="0"/>
              <a:t>2011 $2 </a:t>
            </a:r>
            <a:r>
              <a:rPr lang="es-ES" sz="1800" dirty="0" err="1" smtClean="0"/>
              <a:t>edtf</a:t>
            </a:r>
            <a:endParaRPr lang="en-US" sz="1800" dirty="0" smtClean="0"/>
          </a:p>
          <a:p>
            <a:pPr marL="747713" indent="-747713" eaLnBrk="1" hangingPunct="1">
              <a:buFont typeface="Arial" charset="0"/>
              <a:buNone/>
            </a:pPr>
            <a:r>
              <a:rPr lang="en-US" sz="1800" dirty="0" smtClean="0"/>
              <a:t>130 _0  	</a:t>
            </a:r>
            <a:r>
              <a:rPr lang="en-US" sz="1800" dirty="0" smtClean="0">
                <a:solidFill>
                  <a:srgbClr val="FF0000"/>
                </a:solidFill>
              </a:rPr>
              <a:t>Governance in Asia</a:t>
            </a:r>
          </a:p>
          <a:p>
            <a:pPr marL="747713" indent="-747713" eaLnBrk="1" hangingPunct="1">
              <a:buNone/>
            </a:pPr>
            <a:r>
              <a:rPr lang="en-US" sz="1800" dirty="0" smtClean="0"/>
              <a:t>380</a:t>
            </a:r>
            <a:r>
              <a:rPr lang="en-US" sz="1800" dirty="0"/>
              <a:t>	Series (Publications) </a:t>
            </a:r>
            <a:r>
              <a:rPr lang="en-US" sz="1800" dirty="0" smtClean="0"/>
              <a:t>$a </a:t>
            </a:r>
            <a:r>
              <a:rPr lang="en-US" sz="1800" dirty="0"/>
              <a:t>Monographic series </a:t>
            </a:r>
            <a:r>
              <a:rPr lang="en-US" sz="1800" dirty="0" smtClean="0"/>
              <a:t>$2 </a:t>
            </a:r>
            <a:r>
              <a:rPr lang="en-US" sz="1800" dirty="0" err="1"/>
              <a:t>lcsh</a:t>
            </a:r>
            <a:endParaRPr lang="en-US" sz="1800" dirty="0" smtClean="0"/>
          </a:p>
          <a:p>
            <a:pPr marL="747713" indent="-747713" eaLnBrk="1" hangingPunct="1">
              <a:buNone/>
            </a:pPr>
            <a:r>
              <a:rPr lang="en-US" sz="1800" dirty="0" smtClean="0"/>
              <a:t>430 </a:t>
            </a:r>
            <a:r>
              <a:rPr lang="en-US" sz="1800" dirty="0"/>
              <a:t>_0	</a:t>
            </a:r>
            <a:r>
              <a:rPr lang="en-US" sz="1800" dirty="0" smtClean="0"/>
              <a:t>Governance </a:t>
            </a:r>
            <a:r>
              <a:rPr lang="en-US" sz="1800" dirty="0"/>
              <a:t>in Asia </a:t>
            </a:r>
            <a:r>
              <a:rPr lang="en-US" sz="1800" dirty="0" smtClean="0"/>
              <a:t>series</a:t>
            </a:r>
          </a:p>
          <a:p>
            <a:pPr marL="747713" indent="-747713" eaLnBrk="1" hangingPunct="1">
              <a:buNone/>
            </a:pPr>
            <a:r>
              <a:rPr lang="en-US" sz="1800" dirty="0" smtClean="0"/>
              <a:t>410 2_	Nordic </a:t>
            </a:r>
            <a:r>
              <a:rPr lang="en-US" sz="1800" dirty="0"/>
              <a:t>Institute of Asian Studies. </a:t>
            </a:r>
            <a:r>
              <a:rPr lang="en-US" sz="1800" dirty="0" smtClean="0"/>
              <a:t>$t </a:t>
            </a:r>
            <a:r>
              <a:rPr lang="en-US" sz="1800" dirty="0"/>
              <a:t>Governance in </a:t>
            </a:r>
            <a:r>
              <a:rPr lang="en-US" sz="1800" dirty="0" smtClean="0"/>
              <a:t>Asia</a:t>
            </a:r>
          </a:p>
          <a:p>
            <a:pPr marL="747713" indent="-747713" eaLnBrk="1" hangingPunct="1">
              <a:buNone/>
            </a:pPr>
            <a:r>
              <a:rPr lang="en-US" sz="1800" dirty="0"/>
              <a:t>530 _0 $</a:t>
            </a:r>
            <a:r>
              <a:rPr lang="en-US" sz="1800" dirty="0" err="1"/>
              <a:t>i</a:t>
            </a:r>
            <a:r>
              <a:rPr lang="en-US" sz="1800" dirty="0"/>
              <a:t> Continuation of (work): $a Democracy in Asia $w r</a:t>
            </a:r>
            <a:endParaRPr lang="en-US" sz="1800" dirty="0" smtClean="0"/>
          </a:p>
          <a:p>
            <a:pPr marL="747713" indent="-747713" eaLnBrk="1" hangingPunct="1">
              <a:buNone/>
            </a:pPr>
            <a:r>
              <a:rPr lang="en-US" sz="1800" dirty="0" smtClean="0"/>
              <a:t>642	no</a:t>
            </a:r>
            <a:r>
              <a:rPr lang="en-US" sz="1800" dirty="0"/>
              <a:t>. 1 </a:t>
            </a:r>
            <a:r>
              <a:rPr lang="en-US" sz="1800" dirty="0" smtClean="0"/>
              <a:t>$5 </a:t>
            </a:r>
            <a:r>
              <a:rPr lang="en-US" sz="1800" dirty="0"/>
              <a:t>DPCC </a:t>
            </a:r>
            <a:r>
              <a:rPr lang="en-US" sz="1800" dirty="0" smtClean="0"/>
              <a:t>$5 </a:t>
            </a:r>
            <a:r>
              <a:rPr lang="en-US" sz="1800" dirty="0"/>
              <a:t>[MARC library code]</a:t>
            </a:r>
          </a:p>
          <a:p>
            <a:pPr marL="747713" indent="-747713" eaLnBrk="1" hangingPunct="1">
              <a:buNone/>
            </a:pPr>
            <a:r>
              <a:rPr lang="en-US" sz="1800" dirty="0" smtClean="0"/>
              <a:t>643  	Copenhagen $b NIAS Press</a:t>
            </a:r>
            <a:endParaRPr lang="en-US" sz="1800" dirty="0"/>
          </a:p>
          <a:p>
            <a:pPr marL="747713" indent="-747713" eaLnBrk="1" hangingPunct="1">
              <a:buNone/>
            </a:pPr>
            <a:r>
              <a:rPr lang="en-US" sz="1800" dirty="0" smtClean="0"/>
              <a:t>644  	f $5 </a:t>
            </a:r>
            <a:r>
              <a:rPr lang="en-US" sz="1800" dirty="0"/>
              <a:t>[MARC library code]</a:t>
            </a:r>
          </a:p>
          <a:p>
            <a:pPr marL="747713" indent="-747713" eaLnBrk="1" hangingPunct="1">
              <a:buNone/>
            </a:pPr>
            <a:r>
              <a:rPr lang="en-US" sz="1800" dirty="0"/>
              <a:t>645  </a:t>
            </a:r>
            <a:r>
              <a:rPr lang="en-US" sz="1800" dirty="0" smtClean="0"/>
              <a:t>	t $5 </a:t>
            </a:r>
            <a:r>
              <a:rPr lang="en-US" sz="1800" dirty="0"/>
              <a:t>DPCC </a:t>
            </a:r>
            <a:r>
              <a:rPr lang="en-US" sz="1800" dirty="0" smtClean="0"/>
              <a:t>$5 </a:t>
            </a:r>
            <a:r>
              <a:rPr lang="en-US" sz="1800" dirty="0"/>
              <a:t>[MARC library code]</a:t>
            </a:r>
          </a:p>
          <a:p>
            <a:pPr marL="747713" indent="-747713" eaLnBrk="1" hangingPunct="1">
              <a:buNone/>
            </a:pPr>
            <a:r>
              <a:rPr lang="en-US" sz="1800" dirty="0"/>
              <a:t>646 </a:t>
            </a:r>
            <a:r>
              <a:rPr lang="en-US" sz="1800" dirty="0" smtClean="0"/>
              <a:t>	s $5 </a:t>
            </a:r>
            <a:r>
              <a:rPr lang="en-US" sz="1800" dirty="0"/>
              <a:t>[MARC library code]</a:t>
            </a:r>
          </a:p>
          <a:p>
            <a:pPr marL="747713" indent="-747713" eaLnBrk="1" hangingPunct="1">
              <a:buNone/>
            </a:pPr>
            <a:r>
              <a:rPr lang="en-US" sz="1800" dirty="0" smtClean="0"/>
              <a:t>670	Politicized </a:t>
            </a:r>
            <a:r>
              <a:rPr lang="en-US" sz="1800" dirty="0"/>
              <a:t>society, 2011: </a:t>
            </a:r>
            <a:r>
              <a:rPr lang="en-US" sz="1800" dirty="0" smtClean="0"/>
              <a:t>$b </a:t>
            </a:r>
            <a:r>
              <a:rPr lang="en-US" sz="1800" dirty="0"/>
              <a:t>series title page </a:t>
            </a:r>
            <a:r>
              <a:rPr lang="en-US" sz="1800" dirty="0" smtClean="0"/>
              <a:t>(</a:t>
            </a:r>
            <a:r>
              <a:rPr lang="en-US" sz="1800" dirty="0"/>
              <a:t>Governance in Asia ; successor to </a:t>
            </a:r>
            <a:r>
              <a:rPr lang="en-US" sz="1800" dirty="0" smtClean="0"/>
              <a:t>NIAS’s ‘Democracy </a:t>
            </a:r>
            <a:r>
              <a:rPr lang="en-US" sz="1800" dirty="0"/>
              <a:t>in </a:t>
            </a:r>
            <a:r>
              <a:rPr lang="en-US" sz="1800" dirty="0" smtClean="0"/>
              <a:t>Asia’ </a:t>
            </a:r>
            <a:r>
              <a:rPr lang="en-US" sz="1800" dirty="0"/>
              <a:t>series) title page verso (Governance in Asia, No. 1</a:t>
            </a:r>
            <a:r>
              <a:rPr lang="en-US" sz="1800" dirty="0" smtClean="0"/>
              <a:t>)</a:t>
            </a:r>
          </a:p>
          <a:p>
            <a:pPr marL="747713" indent="-747713" eaLnBrk="1" hangingPunct="1">
              <a:buNone/>
            </a:pPr>
            <a:r>
              <a:rPr lang="en-US" sz="1800" dirty="0"/>
              <a:t>670	</a:t>
            </a:r>
            <a:r>
              <a:rPr lang="en-US" sz="1800" dirty="0" smtClean="0"/>
              <a:t>China's </a:t>
            </a:r>
            <a:r>
              <a:rPr lang="en-US" sz="1800" dirty="0"/>
              <a:t>contested Internet, 2015: </a:t>
            </a:r>
            <a:r>
              <a:rPr lang="en-US" sz="1800" dirty="0" smtClean="0"/>
              <a:t>$b </a:t>
            </a:r>
            <a:r>
              <a:rPr lang="en-US" sz="1800" dirty="0"/>
              <a:t>series title page (Governance in Asia) </a:t>
            </a:r>
            <a:r>
              <a:rPr lang="en-US" sz="1800" dirty="0" smtClean="0"/>
              <a:t>book title page </a:t>
            </a:r>
            <a:r>
              <a:rPr lang="en-US" sz="1800" dirty="0"/>
              <a:t>verso (Governance in Asia series, no. 4)</a:t>
            </a: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282A674A-8795-45DF-AFA6-61B92E9EE4C6}" type="slidenum">
              <a:rPr lang="en-US"/>
              <a:pPr>
                <a:defRPr/>
              </a:pPr>
              <a:t>300</a:t>
            </a:fld>
            <a:endParaRPr lang="en-US"/>
          </a:p>
        </p:txBody>
      </p:sp>
      <p:sp>
        <p:nvSpPr>
          <p:cNvPr id="387077" name="Title 1"/>
          <p:cNvSpPr>
            <a:spLocks/>
          </p:cNvSpPr>
          <p:nvPr/>
        </p:nvSpPr>
        <p:spPr bwMode="auto">
          <a:xfrm>
            <a:off x="457200" y="76200"/>
            <a:ext cx="8229600" cy="1143000"/>
          </a:xfrm>
          <a:prstGeom prst="rect">
            <a:avLst/>
          </a:prstGeom>
          <a:noFill/>
          <a:ln w="9525">
            <a:noFill/>
            <a:miter lim="800000"/>
            <a:headEnd/>
            <a:tailEnd/>
          </a:ln>
        </p:spPr>
        <p:txBody>
          <a:bodyPr anchor="ctr"/>
          <a:lstStyle/>
          <a:p>
            <a:pPr algn="ctr"/>
            <a:r>
              <a:rPr lang="en-US" sz="4000" dirty="0">
                <a:latin typeface="Calibri" pitchFamily="34" charset="0"/>
              </a:rPr>
              <a:t>RDA Authority Record </a:t>
            </a:r>
            <a:r>
              <a:rPr lang="en-US" sz="4000" dirty="0">
                <a:solidFill>
                  <a:srgbClr val="FF0000"/>
                </a:solidFill>
                <a:latin typeface="Calibri" pitchFamily="34" charset="0"/>
              </a:rPr>
              <a:t>Core</a:t>
            </a:r>
            <a:r>
              <a:rPr lang="en-US" sz="4000" dirty="0">
                <a:latin typeface="Calibri" pitchFamily="34" charset="0"/>
              </a:rPr>
              <a:t> and Non-Core: </a:t>
            </a:r>
            <a:r>
              <a:rPr lang="en-US" sz="4000" dirty="0" smtClean="0">
                <a:latin typeface="Calibri" pitchFamily="34" charset="0"/>
              </a:rPr>
              <a:t>Work </a:t>
            </a:r>
            <a:r>
              <a:rPr lang="en-US" sz="4000" dirty="0">
                <a:latin typeface="Calibri" pitchFamily="34" charset="0"/>
              </a:rPr>
              <a:t>Record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1417638"/>
            <a:ext cx="8229600" cy="4938712"/>
          </a:xfrm>
          <a:ln>
            <a:solidFill>
              <a:schemeClr val="tx1"/>
            </a:solidFill>
          </a:ln>
        </p:spPr>
        <p:txBody>
          <a:bodyPr/>
          <a:lstStyle/>
          <a:p>
            <a:pPr marL="688975" indent="-688975" eaLnBrk="1" hangingPunct="1">
              <a:buNone/>
            </a:pPr>
            <a:r>
              <a:rPr lang="en-US" sz="1400" dirty="0" smtClean="0"/>
              <a:t>040	[MARC library code] $b </a:t>
            </a:r>
            <a:r>
              <a:rPr lang="en-US" sz="1400" dirty="0" err="1" smtClean="0"/>
              <a:t>eng</a:t>
            </a:r>
            <a:r>
              <a:rPr lang="en-US" sz="1400" dirty="0" smtClean="0"/>
              <a:t> $e </a:t>
            </a:r>
            <a:r>
              <a:rPr lang="en-US" sz="1400" dirty="0" err="1" smtClean="0"/>
              <a:t>rda</a:t>
            </a:r>
            <a:r>
              <a:rPr lang="en-US" sz="1400" dirty="0" smtClean="0"/>
              <a:t> $c </a:t>
            </a:r>
            <a:r>
              <a:rPr lang="en-US" sz="1400" dirty="0"/>
              <a:t>[MARC library code] </a:t>
            </a:r>
            <a:endParaRPr lang="en-US" sz="1400" dirty="0" smtClean="0"/>
          </a:p>
          <a:p>
            <a:pPr marL="688975" indent="-688975" eaLnBrk="1" hangingPunct="1">
              <a:buFont typeface="Arial" charset="0"/>
              <a:buNone/>
            </a:pPr>
            <a:r>
              <a:rPr lang="en-US" sz="1400" dirty="0" smtClean="0"/>
              <a:t>046	$k </a:t>
            </a:r>
            <a:r>
              <a:rPr lang="es-ES" sz="1400" dirty="0" smtClean="0"/>
              <a:t>2011 $2 </a:t>
            </a:r>
            <a:r>
              <a:rPr lang="es-ES" sz="1400" dirty="0" err="1" smtClean="0"/>
              <a:t>edtf</a:t>
            </a:r>
            <a:endParaRPr lang="en-US" sz="1400" dirty="0" smtClean="0"/>
          </a:p>
          <a:p>
            <a:pPr marL="688975" indent="-688975" eaLnBrk="1" hangingPunct="1">
              <a:buNone/>
            </a:pPr>
            <a:r>
              <a:rPr lang="en-US" sz="1400" dirty="0" smtClean="0"/>
              <a:t>100 1_  	</a:t>
            </a:r>
            <a:r>
              <a:rPr lang="en-US" sz="1400" dirty="0"/>
              <a:t>Card, Orson Scott. </a:t>
            </a:r>
            <a:r>
              <a:rPr lang="en-US" sz="1400" dirty="0" smtClean="0"/>
              <a:t>$t </a:t>
            </a:r>
            <a:r>
              <a:rPr lang="en-US" sz="1400" dirty="0">
                <a:solidFill>
                  <a:srgbClr val="FF0000"/>
                </a:solidFill>
              </a:rPr>
              <a:t>Novel of the </a:t>
            </a:r>
            <a:r>
              <a:rPr lang="en-US" sz="1400" dirty="0" err="1">
                <a:solidFill>
                  <a:srgbClr val="FF0000"/>
                </a:solidFill>
              </a:rPr>
              <a:t>Mither</a:t>
            </a:r>
            <a:r>
              <a:rPr lang="en-US" sz="1400" dirty="0">
                <a:solidFill>
                  <a:srgbClr val="FF0000"/>
                </a:solidFill>
              </a:rPr>
              <a:t> mages</a:t>
            </a:r>
            <a:endParaRPr lang="en-US" sz="1400" dirty="0" smtClean="0">
              <a:solidFill>
                <a:srgbClr val="FF0000"/>
              </a:solidFill>
            </a:endParaRPr>
          </a:p>
          <a:p>
            <a:pPr marL="688975" indent="-688975" eaLnBrk="1" hangingPunct="1">
              <a:buNone/>
            </a:pPr>
            <a:r>
              <a:rPr lang="en-US" sz="1400" dirty="0" smtClean="0"/>
              <a:t>380	Series </a:t>
            </a:r>
            <a:r>
              <a:rPr lang="en-US" sz="1400" dirty="0"/>
              <a:t>(Publications) </a:t>
            </a:r>
            <a:r>
              <a:rPr lang="en-US" sz="1400" dirty="0" smtClean="0"/>
              <a:t>$2 </a:t>
            </a:r>
            <a:r>
              <a:rPr lang="en-US" sz="1400" dirty="0" err="1"/>
              <a:t>lcsh</a:t>
            </a:r>
            <a:endParaRPr lang="en-US" sz="1400" dirty="0"/>
          </a:p>
          <a:p>
            <a:pPr marL="688975" indent="-688975" eaLnBrk="1" hangingPunct="1">
              <a:buNone/>
            </a:pPr>
            <a:r>
              <a:rPr lang="en-US" sz="1400" dirty="0" smtClean="0"/>
              <a:t>380	Multipart </a:t>
            </a:r>
            <a:r>
              <a:rPr lang="en-US" sz="1400" dirty="0"/>
              <a:t>monograph</a:t>
            </a:r>
          </a:p>
          <a:p>
            <a:pPr marL="688975" indent="-688975" eaLnBrk="1" hangingPunct="1">
              <a:buNone/>
            </a:pPr>
            <a:r>
              <a:rPr lang="en-US" sz="1400" dirty="0" smtClean="0"/>
              <a:t>380	Fantasy fiction $a Novels $2 </a:t>
            </a:r>
            <a:r>
              <a:rPr lang="en-US" sz="1400" dirty="0" err="1"/>
              <a:t>lcgft</a:t>
            </a:r>
            <a:endParaRPr lang="en-US" sz="1400" dirty="0"/>
          </a:p>
          <a:p>
            <a:pPr marL="688975" indent="-688975" eaLnBrk="1" hangingPunct="1">
              <a:buNone/>
            </a:pPr>
            <a:r>
              <a:rPr lang="en-US" sz="1400" dirty="0" smtClean="0"/>
              <a:t>386	Americans $2 </a:t>
            </a:r>
            <a:r>
              <a:rPr lang="en-US" sz="1400" dirty="0" err="1" smtClean="0"/>
              <a:t>lcdgt</a:t>
            </a:r>
            <a:endParaRPr lang="en-US" sz="1400" dirty="0" smtClean="0"/>
          </a:p>
          <a:p>
            <a:pPr marL="688975" indent="-688975" eaLnBrk="1" hangingPunct="1">
              <a:buNone/>
            </a:pPr>
            <a:r>
              <a:rPr lang="en-US" sz="1400" dirty="0"/>
              <a:t>400 1_	Card, Orson Scott. $t Novel of the </a:t>
            </a:r>
            <a:r>
              <a:rPr lang="en-US" sz="1400" dirty="0" err="1"/>
              <a:t>Mithermages</a:t>
            </a:r>
            <a:endParaRPr lang="en-US" sz="1400" dirty="0"/>
          </a:p>
          <a:p>
            <a:pPr marL="688975" indent="-688975" eaLnBrk="1" hangingPunct="1">
              <a:buNone/>
            </a:pPr>
            <a:r>
              <a:rPr lang="en-US" sz="1400" dirty="0"/>
              <a:t>400 1_	Card, Orson Scott. $t </a:t>
            </a:r>
            <a:r>
              <a:rPr lang="en-US" sz="1400" dirty="0" err="1" smtClean="0"/>
              <a:t>Mithermages</a:t>
            </a:r>
            <a:r>
              <a:rPr lang="en-US" sz="1400" dirty="0" smtClean="0"/>
              <a:t> series</a:t>
            </a:r>
            <a:endParaRPr lang="en-US" sz="1400" dirty="0"/>
          </a:p>
          <a:p>
            <a:pPr marL="688975" indent="-688975" eaLnBrk="1" hangingPunct="1">
              <a:buNone/>
            </a:pPr>
            <a:r>
              <a:rPr lang="en-US" sz="1400" dirty="0" smtClean="0"/>
              <a:t>430 _0	Novel </a:t>
            </a:r>
            <a:r>
              <a:rPr lang="en-US" sz="1400" dirty="0"/>
              <a:t>of the </a:t>
            </a:r>
            <a:r>
              <a:rPr lang="en-US" sz="1400" dirty="0" err="1"/>
              <a:t>Mither</a:t>
            </a:r>
            <a:r>
              <a:rPr lang="en-US" sz="1400" dirty="0"/>
              <a:t> mages</a:t>
            </a:r>
          </a:p>
          <a:p>
            <a:pPr marL="688975" indent="-688975" eaLnBrk="1" hangingPunct="1">
              <a:buNone/>
            </a:pPr>
            <a:r>
              <a:rPr lang="en-US" sz="1400" dirty="0"/>
              <a:t>430 _0	Novel of the </a:t>
            </a:r>
            <a:r>
              <a:rPr lang="en-US" sz="1400" dirty="0" err="1"/>
              <a:t>Mithermages</a:t>
            </a:r>
            <a:endParaRPr lang="en-US" sz="1400" dirty="0"/>
          </a:p>
          <a:p>
            <a:pPr marL="688975" indent="-688975" eaLnBrk="1" hangingPunct="1">
              <a:buNone/>
            </a:pPr>
            <a:r>
              <a:rPr lang="en-US" sz="1400" dirty="0"/>
              <a:t>430 _0	</a:t>
            </a:r>
            <a:r>
              <a:rPr lang="en-US" sz="1400" dirty="0" err="1" smtClean="0"/>
              <a:t>Mithermages</a:t>
            </a:r>
            <a:r>
              <a:rPr lang="en-US" sz="1400" dirty="0" smtClean="0"/>
              <a:t> series</a:t>
            </a:r>
            <a:endParaRPr lang="en-US" sz="1400" dirty="0"/>
          </a:p>
          <a:p>
            <a:pPr marL="688975" indent="-688975" eaLnBrk="1" hangingPunct="1">
              <a:buNone/>
            </a:pPr>
            <a:r>
              <a:rPr lang="en-US" sz="1400" dirty="0" smtClean="0"/>
              <a:t>643	New </a:t>
            </a:r>
            <a:r>
              <a:rPr lang="en-US" sz="1400" dirty="0"/>
              <a:t>York </a:t>
            </a:r>
            <a:r>
              <a:rPr lang="en-US" sz="1400" dirty="0" smtClean="0"/>
              <a:t>$b </a:t>
            </a:r>
            <a:r>
              <a:rPr lang="en-US" sz="1400" dirty="0"/>
              <a:t>Tor</a:t>
            </a:r>
          </a:p>
          <a:p>
            <a:pPr marL="688975" indent="-688975" eaLnBrk="1" hangingPunct="1">
              <a:buNone/>
            </a:pPr>
            <a:r>
              <a:rPr lang="en-US" sz="1400" dirty="0" smtClean="0"/>
              <a:t>644	f $5 </a:t>
            </a:r>
            <a:r>
              <a:rPr lang="en-US" sz="1400" dirty="0"/>
              <a:t>[MARC library code]</a:t>
            </a:r>
          </a:p>
          <a:p>
            <a:pPr marL="688975" indent="-688975" eaLnBrk="1" hangingPunct="1">
              <a:buNone/>
            </a:pPr>
            <a:r>
              <a:rPr lang="en-US" sz="1400" dirty="0" smtClean="0"/>
              <a:t>645	t $5 </a:t>
            </a:r>
            <a:r>
              <a:rPr lang="en-US" sz="1400" dirty="0"/>
              <a:t>DPCC </a:t>
            </a:r>
            <a:r>
              <a:rPr lang="en-US" sz="1400" dirty="0" smtClean="0"/>
              <a:t>$5 </a:t>
            </a:r>
            <a:r>
              <a:rPr lang="en-US" sz="1400" dirty="0"/>
              <a:t>[MARC library code]</a:t>
            </a:r>
          </a:p>
          <a:p>
            <a:pPr marL="688975" indent="-688975" eaLnBrk="1" hangingPunct="1">
              <a:buNone/>
            </a:pPr>
            <a:r>
              <a:rPr lang="en-US" sz="1400" dirty="0" smtClean="0"/>
              <a:t>646	s $5 </a:t>
            </a:r>
            <a:r>
              <a:rPr lang="en-US" sz="1400" dirty="0"/>
              <a:t>[MARC library code]</a:t>
            </a:r>
          </a:p>
          <a:p>
            <a:pPr marL="688975" indent="-688975" eaLnBrk="1" hangingPunct="1">
              <a:buNone/>
            </a:pPr>
            <a:r>
              <a:rPr lang="en-US" sz="1400" dirty="0" smtClean="0"/>
              <a:t>670	The </a:t>
            </a:r>
            <a:r>
              <a:rPr lang="en-US" sz="1400" dirty="0"/>
              <a:t>lost gate, 2011: </a:t>
            </a:r>
            <a:r>
              <a:rPr lang="en-US" sz="1400" dirty="0" smtClean="0"/>
              <a:t>$b title page </a:t>
            </a:r>
            <a:r>
              <a:rPr lang="en-US" sz="1400" dirty="0"/>
              <a:t>(A novel of the </a:t>
            </a:r>
            <a:r>
              <a:rPr lang="en-US" sz="1400" dirty="0" err="1"/>
              <a:t>Mither</a:t>
            </a:r>
            <a:r>
              <a:rPr lang="en-US" sz="1400" dirty="0"/>
              <a:t> mages)</a:t>
            </a:r>
          </a:p>
          <a:p>
            <a:pPr marL="688975" indent="-688975" eaLnBrk="1" hangingPunct="1">
              <a:buNone/>
            </a:pPr>
            <a:r>
              <a:rPr lang="en-US" sz="1400" dirty="0" smtClean="0"/>
              <a:t>670	</a:t>
            </a:r>
            <a:r>
              <a:rPr lang="en-US" sz="1400" dirty="0" err="1" smtClean="0"/>
              <a:t>Gatefather</a:t>
            </a:r>
            <a:r>
              <a:rPr lang="en-US" sz="1400" dirty="0"/>
              <a:t>, 2015: </a:t>
            </a:r>
            <a:r>
              <a:rPr lang="en-US" sz="1400" dirty="0" smtClean="0"/>
              <a:t>$b </a:t>
            </a:r>
            <a:r>
              <a:rPr lang="en-US" sz="1400" dirty="0"/>
              <a:t>title page (A novel of the </a:t>
            </a:r>
            <a:r>
              <a:rPr lang="en-US" sz="1400" dirty="0" err="1"/>
              <a:t>Mithermages</a:t>
            </a:r>
            <a:r>
              <a:rPr lang="en-US" sz="1400" dirty="0" smtClean="0"/>
              <a:t>)</a:t>
            </a:r>
          </a:p>
          <a:p>
            <a:pPr marL="688975" indent="-688975" eaLnBrk="1" hangingPunct="1">
              <a:buNone/>
            </a:pPr>
            <a:r>
              <a:rPr lang="en-US" sz="1400" dirty="0"/>
              <a:t>670 </a:t>
            </a:r>
            <a:r>
              <a:rPr lang="en-US" sz="1400" dirty="0" smtClean="0"/>
              <a:t>	The </a:t>
            </a:r>
            <a:r>
              <a:rPr lang="en-US" sz="1400" dirty="0"/>
              <a:t>lost gate, </a:t>
            </a:r>
            <a:r>
              <a:rPr lang="en-US" sz="1400" dirty="0" smtClean="0"/>
              <a:t>[2010]: $b disc label </a:t>
            </a:r>
            <a:r>
              <a:rPr lang="en-US" sz="1400" dirty="0"/>
              <a:t>(The </a:t>
            </a:r>
            <a:r>
              <a:rPr lang="en-US" sz="1400" dirty="0" err="1"/>
              <a:t>Mithermages</a:t>
            </a:r>
            <a:r>
              <a:rPr lang="en-US" sz="1400" dirty="0"/>
              <a:t> series)</a:t>
            </a:r>
          </a:p>
          <a:p>
            <a:pPr marL="914400" indent="-914400" eaLnBrk="1" hangingPunct="1">
              <a:buNone/>
            </a:pPr>
            <a:endParaRPr lang="en-US" sz="14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301</a:t>
            </a:fld>
            <a:endParaRPr lang="en-US"/>
          </a:p>
        </p:txBody>
      </p:sp>
      <p:sp>
        <p:nvSpPr>
          <p:cNvPr id="389125"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latin typeface="Calibri" pitchFamily="34" charset="0"/>
              </a:rPr>
              <a:t>RDA Authority Record </a:t>
            </a:r>
            <a:r>
              <a:rPr lang="en-US" sz="4000">
                <a:solidFill>
                  <a:srgbClr val="FF0000"/>
                </a:solidFill>
                <a:latin typeface="Calibri" pitchFamily="34" charset="0"/>
              </a:rPr>
              <a:t>Core</a:t>
            </a:r>
            <a:r>
              <a:rPr lang="en-US" sz="4000">
                <a:latin typeface="Calibri" pitchFamily="34" charset="0"/>
              </a:rPr>
              <a:t> and Non-Core: </a:t>
            </a:r>
            <a:r>
              <a:rPr lang="en-US" sz="4000" smtClean="0">
                <a:latin typeface="Calibri" pitchFamily="34" charset="0"/>
              </a:rPr>
              <a:t>Work </a:t>
            </a:r>
            <a:r>
              <a:rPr lang="en-US" sz="4000">
                <a:latin typeface="Calibri" pitchFamily="34" charset="0"/>
              </a:rPr>
              <a:t>Record</a:t>
            </a:r>
          </a:p>
        </p:txBody>
      </p:sp>
    </p:spTree>
    <p:extLst>
      <p:ext uri="{BB962C8B-B14F-4D97-AF65-F5344CB8AC3E}">
        <p14:creationId xmlns:p14="http://schemas.microsoft.com/office/powerpoint/2010/main" val="281025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1066800"/>
            <a:ext cx="8229600" cy="5289550"/>
          </a:xfrm>
          <a:ln>
            <a:solidFill>
              <a:schemeClr val="tx1"/>
            </a:solidFill>
          </a:ln>
        </p:spPr>
        <p:txBody>
          <a:bodyPr/>
          <a:lstStyle/>
          <a:p>
            <a:pPr marL="688975" indent="-688975" eaLnBrk="1" hangingPunct="1">
              <a:buNone/>
            </a:pPr>
            <a:r>
              <a:rPr lang="en-US" sz="1200" dirty="0" smtClean="0"/>
              <a:t>040	[MARC library code] $b </a:t>
            </a:r>
            <a:r>
              <a:rPr lang="en-US" sz="1200" dirty="0" err="1" smtClean="0"/>
              <a:t>eng</a:t>
            </a:r>
            <a:r>
              <a:rPr lang="en-US" sz="1200" dirty="0" smtClean="0"/>
              <a:t> $e </a:t>
            </a:r>
            <a:r>
              <a:rPr lang="en-US" sz="1200" dirty="0" err="1" smtClean="0"/>
              <a:t>rda</a:t>
            </a:r>
            <a:r>
              <a:rPr lang="en-US" sz="1200" dirty="0" smtClean="0"/>
              <a:t> $c </a:t>
            </a:r>
            <a:r>
              <a:rPr lang="en-US" sz="1200" dirty="0"/>
              <a:t>[MARC library code] </a:t>
            </a:r>
            <a:endParaRPr lang="en-US" sz="1200" dirty="0" smtClean="0"/>
          </a:p>
          <a:p>
            <a:pPr marL="688975" indent="-688975" eaLnBrk="1" hangingPunct="1">
              <a:buFont typeface="Arial" charset="0"/>
              <a:buNone/>
            </a:pPr>
            <a:r>
              <a:rPr lang="en-US" sz="1200" dirty="0" smtClean="0"/>
              <a:t>046	$k </a:t>
            </a:r>
            <a:r>
              <a:rPr lang="es-ES" sz="1200" dirty="0" smtClean="0">
                <a:solidFill>
                  <a:srgbClr val="FF0000"/>
                </a:solidFill>
              </a:rPr>
              <a:t>2011</a:t>
            </a:r>
            <a:r>
              <a:rPr lang="es-ES" sz="1200" dirty="0" smtClean="0"/>
              <a:t> $2 </a:t>
            </a:r>
            <a:r>
              <a:rPr lang="es-ES" sz="1200" dirty="0" err="1" smtClean="0"/>
              <a:t>edtf</a:t>
            </a:r>
            <a:endParaRPr lang="en-US" sz="1200" dirty="0" smtClean="0"/>
          </a:p>
          <a:p>
            <a:pPr marL="688975" indent="-688975" eaLnBrk="1" hangingPunct="1">
              <a:buNone/>
            </a:pPr>
            <a:r>
              <a:rPr lang="en-US" sz="1200" dirty="0" smtClean="0"/>
              <a:t>100 1_  	</a:t>
            </a:r>
            <a:r>
              <a:rPr lang="en-US" sz="1200" dirty="0"/>
              <a:t>Card, Orson Scott. </a:t>
            </a:r>
            <a:r>
              <a:rPr lang="en-US" sz="1200" dirty="0" smtClean="0"/>
              <a:t>$t </a:t>
            </a:r>
            <a:r>
              <a:rPr lang="en-US" sz="1200" dirty="0">
                <a:solidFill>
                  <a:srgbClr val="FF0000"/>
                </a:solidFill>
              </a:rPr>
              <a:t>Novel of the </a:t>
            </a:r>
            <a:r>
              <a:rPr lang="en-US" sz="1200" dirty="0" err="1">
                <a:solidFill>
                  <a:srgbClr val="FF0000"/>
                </a:solidFill>
              </a:rPr>
              <a:t>Mither</a:t>
            </a:r>
            <a:r>
              <a:rPr lang="en-US" sz="1200" dirty="0">
                <a:solidFill>
                  <a:srgbClr val="FF0000"/>
                </a:solidFill>
              </a:rPr>
              <a:t> </a:t>
            </a:r>
            <a:r>
              <a:rPr lang="en-US" sz="1200" dirty="0" smtClean="0">
                <a:solidFill>
                  <a:srgbClr val="FF0000"/>
                </a:solidFill>
              </a:rPr>
              <a:t>mages</a:t>
            </a:r>
            <a:r>
              <a:rPr lang="en-US" sz="1200" dirty="0" smtClean="0"/>
              <a:t>. $l </a:t>
            </a:r>
            <a:r>
              <a:rPr lang="en-US" sz="1200" dirty="0" smtClean="0">
                <a:solidFill>
                  <a:srgbClr val="FF0000"/>
                </a:solidFill>
              </a:rPr>
              <a:t>French</a:t>
            </a:r>
          </a:p>
          <a:p>
            <a:pPr marL="688975" indent="-688975" eaLnBrk="1" hangingPunct="1">
              <a:buNone/>
            </a:pPr>
            <a:r>
              <a:rPr lang="en-US" sz="1200" dirty="0" smtClean="0"/>
              <a:t>336	</a:t>
            </a:r>
            <a:r>
              <a:rPr lang="en-US" sz="1200" dirty="0" smtClean="0">
                <a:solidFill>
                  <a:srgbClr val="FF0000"/>
                </a:solidFill>
              </a:rPr>
              <a:t>text</a:t>
            </a:r>
            <a:r>
              <a:rPr lang="en-US" sz="1200" dirty="0" smtClean="0"/>
              <a:t> </a:t>
            </a:r>
            <a:r>
              <a:rPr lang="en-US" sz="1200" dirty="0"/>
              <a:t>$2 </a:t>
            </a:r>
            <a:r>
              <a:rPr lang="en-US" sz="1200" dirty="0" err="1"/>
              <a:t>rdacontent</a:t>
            </a:r>
            <a:r>
              <a:rPr lang="en-US" sz="1200" dirty="0"/>
              <a:t>  </a:t>
            </a:r>
          </a:p>
          <a:p>
            <a:pPr marL="688975" indent="-688975" eaLnBrk="1" hangingPunct="1">
              <a:buNone/>
            </a:pPr>
            <a:r>
              <a:rPr lang="en-US" sz="1200" dirty="0"/>
              <a:t>377	</a:t>
            </a:r>
            <a:r>
              <a:rPr lang="en-US" sz="1200" dirty="0" err="1" smtClean="0">
                <a:solidFill>
                  <a:srgbClr val="FF0000"/>
                </a:solidFill>
              </a:rPr>
              <a:t>fre</a:t>
            </a:r>
            <a:r>
              <a:rPr lang="en-US" sz="1200" dirty="0" smtClean="0">
                <a:solidFill>
                  <a:srgbClr val="FF0000"/>
                </a:solidFill>
              </a:rPr>
              <a:t> </a:t>
            </a:r>
            <a:endParaRPr lang="en-US" sz="1200" dirty="0" smtClean="0"/>
          </a:p>
          <a:p>
            <a:pPr marL="688975" indent="-688975" eaLnBrk="1" hangingPunct="1">
              <a:buNone/>
            </a:pPr>
            <a:r>
              <a:rPr lang="en-US" sz="1200" dirty="0" smtClean="0"/>
              <a:t>381	Series </a:t>
            </a:r>
            <a:r>
              <a:rPr lang="en-US" sz="1200" dirty="0"/>
              <a:t>(Publications) </a:t>
            </a:r>
            <a:r>
              <a:rPr lang="en-US" sz="1200" dirty="0" smtClean="0"/>
              <a:t>$2 </a:t>
            </a:r>
            <a:r>
              <a:rPr lang="en-US" sz="1200" dirty="0" err="1"/>
              <a:t>lcsh</a:t>
            </a:r>
            <a:endParaRPr lang="en-US" sz="1200" dirty="0"/>
          </a:p>
          <a:p>
            <a:pPr marL="688975" indent="-688975" eaLnBrk="1" hangingPunct="1">
              <a:buNone/>
            </a:pPr>
            <a:r>
              <a:rPr lang="en-US" sz="1200" dirty="0" smtClean="0"/>
              <a:t>381	Multipart </a:t>
            </a:r>
            <a:r>
              <a:rPr lang="en-US" sz="1200" dirty="0"/>
              <a:t>monograph</a:t>
            </a:r>
          </a:p>
          <a:p>
            <a:pPr marL="688975" indent="-688975" eaLnBrk="1" hangingPunct="1">
              <a:buNone/>
            </a:pPr>
            <a:r>
              <a:rPr lang="en-US" sz="1200" dirty="0" smtClean="0"/>
              <a:t>381	</a:t>
            </a:r>
            <a:r>
              <a:rPr lang="en-US" sz="1200" dirty="0" err="1" smtClean="0">
                <a:solidFill>
                  <a:srgbClr val="FF0000"/>
                </a:solidFill>
              </a:rPr>
              <a:t>Brèque</a:t>
            </a:r>
            <a:endParaRPr lang="en-US" sz="1200" dirty="0">
              <a:solidFill>
                <a:srgbClr val="FF0000"/>
              </a:solidFill>
            </a:endParaRPr>
          </a:p>
          <a:p>
            <a:pPr marL="688975" indent="-688975" eaLnBrk="1" hangingPunct="1">
              <a:buNone/>
            </a:pPr>
            <a:r>
              <a:rPr lang="en-US" sz="1200" dirty="0" smtClean="0"/>
              <a:t>400 </a:t>
            </a:r>
            <a:r>
              <a:rPr lang="en-US" sz="1200" dirty="0"/>
              <a:t>1_	Card, Orson Scott. $t Mages de </a:t>
            </a:r>
            <a:r>
              <a:rPr lang="en-US" sz="1200" dirty="0" err="1"/>
              <a:t>Westil</a:t>
            </a:r>
            <a:endParaRPr lang="en-US" sz="1200" dirty="0"/>
          </a:p>
          <a:p>
            <a:pPr marL="688975" indent="-688975" eaLnBrk="1" hangingPunct="1">
              <a:buNone/>
            </a:pPr>
            <a:r>
              <a:rPr lang="en-US" sz="1200" dirty="0"/>
              <a:t>400 1_	Card, Orson Scott. $t Conte de </a:t>
            </a:r>
            <a:r>
              <a:rPr lang="en-US" sz="1200" dirty="0" err="1"/>
              <a:t>Westil</a:t>
            </a:r>
            <a:endParaRPr lang="en-US" sz="1200" dirty="0"/>
          </a:p>
          <a:p>
            <a:pPr marL="688975" indent="-688975" eaLnBrk="1" hangingPunct="1">
              <a:buNone/>
            </a:pPr>
            <a:r>
              <a:rPr lang="en-US" sz="1200" dirty="0" smtClean="0"/>
              <a:t>430 _0	Mages </a:t>
            </a:r>
            <a:r>
              <a:rPr lang="en-US" sz="1200" dirty="0"/>
              <a:t>de </a:t>
            </a:r>
            <a:r>
              <a:rPr lang="en-US" sz="1200" dirty="0" err="1"/>
              <a:t>Westil</a:t>
            </a:r>
            <a:endParaRPr lang="en-US" sz="1200" dirty="0"/>
          </a:p>
          <a:p>
            <a:pPr marL="688975" indent="-688975" eaLnBrk="1" hangingPunct="1">
              <a:buNone/>
            </a:pPr>
            <a:r>
              <a:rPr lang="en-US" sz="1200" dirty="0"/>
              <a:t>430 _0	</a:t>
            </a:r>
            <a:r>
              <a:rPr lang="en-US" sz="1200" dirty="0" smtClean="0"/>
              <a:t>Conte </a:t>
            </a:r>
            <a:r>
              <a:rPr lang="en-US" sz="1200" dirty="0"/>
              <a:t>de </a:t>
            </a:r>
            <a:r>
              <a:rPr lang="en-US" sz="1200" dirty="0" err="1"/>
              <a:t>Westil</a:t>
            </a:r>
            <a:endParaRPr lang="en-US" sz="1200" dirty="0"/>
          </a:p>
          <a:p>
            <a:pPr marL="688975" indent="-688975" eaLnBrk="1" hangingPunct="1">
              <a:buNone/>
            </a:pPr>
            <a:r>
              <a:rPr lang="en-US" sz="1200" dirty="0" smtClean="0"/>
              <a:t>500 1_	$</a:t>
            </a:r>
            <a:r>
              <a:rPr lang="en-US" sz="1200" dirty="0" err="1" smtClean="0"/>
              <a:t>i</a:t>
            </a:r>
            <a:r>
              <a:rPr lang="en-US" sz="1200" dirty="0" smtClean="0"/>
              <a:t> </a:t>
            </a:r>
            <a:r>
              <a:rPr lang="en-US" sz="1200" dirty="0"/>
              <a:t>Translator: </a:t>
            </a:r>
            <a:r>
              <a:rPr lang="en-US" sz="1200" dirty="0" smtClean="0"/>
              <a:t>$a </a:t>
            </a:r>
            <a:r>
              <a:rPr lang="en-US" sz="1200" dirty="0" err="1"/>
              <a:t>Brèque</a:t>
            </a:r>
            <a:r>
              <a:rPr lang="en-US" sz="1200" dirty="0" smtClean="0"/>
              <a:t>, </a:t>
            </a:r>
            <a:r>
              <a:rPr lang="en-US" sz="1200" dirty="0"/>
              <a:t>Jean-Daniel </a:t>
            </a:r>
            <a:r>
              <a:rPr lang="en-US" sz="1200" dirty="0" smtClean="0"/>
              <a:t>$w r</a:t>
            </a:r>
            <a:endParaRPr lang="en-US" sz="1200" dirty="0"/>
          </a:p>
          <a:p>
            <a:pPr marL="688975" indent="-688975" eaLnBrk="1" hangingPunct="1">
              <a:buNone/>
            </a:pPr>
            <a:r>
              <a:rPr lang="en-US" sz="1200" dirty="0" smtClean="0"/>
              <a:t>641	La </a:t>
            </a:r>
            <a:r>
              <a:rPr lang="en-US" sz="1200" dirty="0" err="1"/>
              <a:t>porte</a:t>
            </a:r>
            <a:r>
              <a:rPr lang="en-US" sz="1200" dirty="0"/>
              <a:t> </a:t>
            </a:r>
            <a:r>
              <a:rPr lang="en-US" sz="1200" dirty="0" err="1"/>
              <a:t>perdue</a:t>
            </a:r>
            <a:r>
              <a:rPr lang="en-US" sz="1200" dirty="0"/>
              <a:t> and Le </a:t>
            </a:r>
            <a:r>
              <a:rPr lang="en-US" sz="1200" dirty="0" err="1"/>
              <a:t>voleur</a:t>
            </a:r>
            <a:r>
              <a:rPr lang="en-US" sz="1200" dirty="0"/>
              <a:t> de </a:t>
            </a:r>
            <a:r>
              <a:rPr lang="en-US" sz="1200" dirty="0" err="1"/>
              <a:t>portes</a:t>
            </a:r>
            <a:r>
              <a:rPr lang="en-US" sz="1200" dirty="0"/>
              <a:t> are numbered; </a:t>
            </a:r>
            <a:r>
              <a:rPr lang="en-US" sz="1200" dirty="0" err="1" smtClean="0"/>
              <a:t>P</a:t>
            </a:r>
            <a:r>
              <a:rPr lang="en-US" sz="1200" dirty="0" err="1"/>
              <a:t>è</a:t>
            </a:r>
            <a:r>
              <a:rPr lang="en-US" sz="1200" dirty="0" err="1" smtClean="0"/>
              <a:t>re</a:t>
            </a:r>
            <a:r>
              <a:rPr lang="en-US" sz="1200" dirty="0" smtClean="0"/>
              <a:t>-des-</a:t>
            </a:r>
            <a:r>
              <a:rPr lang="en-US" sz="1200" dirty="0" err="1" smtClean="0"/>
              <a:t>pierres</a:t>
            </a:r>
            <a:r>
              <a:rPr lang="en-US" sz="1200" dirty="0" smtClean="0"/>
              <a:t> </a:t>
            </a:r>
            <a:r>
              <a:rPr lang="en-US" sz="1200" dirty="0"/>
              <a:t>is unnumbered)</a:t>
            </a:r>
          </a:p>
          <a:p>
            <a:pPr marL="688975" indent="-688975" eaLnBrk="1" hangingPunct="1">
              <a:buNone/>
            </a:pPr>
            <a:r>
              <a:rPr lang="en-US" sz="1200" dirty="0"/>
              <a:t>642  </a:t>
            </a:r>
            <a:r>
              <a:rPr lang="en-US" sz="1200" dirty="0" smtClean="0"/>
              <a:t>	1 $5 </a:t>
            </a:r>
            <a:r>
              <a:rPr lang="en-US" sz="1200" dirty="0"/>
              <a:t>DPCC </a:t>
            </a:r>
            <a:r>
              <a:rPr lang="en-US" sz="1200" dirty="0" smtClean="0"/>
              <a:t>$5 </a:t>
            </a:r>
            <a:r>
              <a:rPr lang="en-US" sz="1200" dirty="0"/>
              <a:t>UPB</a:t>
            </a:r>
          </a:p>
          <a:p>
            <a:pPr marL="688975" indent="-688975" eaLnBrk="1" hangingPunct="1">
              <a:buNone/>
            </a:pPr>
            <a:r>
              <a:rPr lang="en-US" sz="1200" dirty="0" smtClean="0"/>
              <a:t>643  	Nantes $b </a:t>
            </a:r>
            <a:r>
              <a:rPr lang="en-US" sz="1200" dirty="0" err="1" smtClean="0"/>
              <a:t>L'Atalante</a:t>
            </a:r>
            <a:endParaRPr lang="en-US" sz="1200" dirty="0" smtClean="0"/>
          </a:p>
          <a:p>
            <a:pPr marL="688975" indent="-688975" eaLnBrk="1" hangingPunct="1">
              <a:buNone/>
            </a:pPr>
            <a:r>
              <a:rPr lang="en-US" sz="1200" dirty="0" smtClean="0"/>
              <a:t>644	f $5 </a:t>
            </a:r>
            <a:r>
              <a:rPr lang="en-US" sz="1200" dirty="0"/>
              <a:t>[MARC library code]</a:t>
            </a:r>
          </a:p>
          <a:p>
            <a:pPr marL="688975" indent="-688975" eaLnBrk="1" hangingPunct="1">
              <a:buNone/>
            </a:pPr>
            <a:r>
              <a:rPr lang="en-US" sz="1200" dirty="0" smtClean="0"/>
              <a:t>645	t $5 </a:t>
            </a:r>
            <a:r>
              <a:rPr lang="en-US" sz="1200" dirty="0"/>
              <a:t>DPCC </a:t>
            </a:r>
            <a:r>
              <a:rPr lang="en-US" sz="1200" dirty="0" smtClean="0"/>
              <a:t>$5 </a:t>
            </a:r>
            <a:r>
              <a:rPr lang="en-US" sz="1200" dirty="0"/>
              <a:t>[MARC library code]</a:t>
            </a:r>
          </a:p>
          <a:p>
            <a:pPr marL="688975" indent="-688975" eaLnBrk="1" hangingPunct="1">
              <a:buNone/>
            </a:pPr>
            <a:r>
              <a:rPr lang="en-US" sz="1200" dirty="0" smtClean="0"/>
              <a:t>646	s $5 </a:t>
            </a:r>
            <a:r>
              <a:rPr lang="en-US" sz="1200" dirty="0"/>
              <a:t>[MARC library code]</a:t>
            </a:r>
          </a:p>
          <a:p>
            <a:pPr marL="688975" indent="-688975" eaLnBrk="1" hangingPunct="1">
              <a:buNone/>
            </a:pPr>
            <a:r>
              <a:rPr lang="en-US" sz="1200" dirty="0" smtClean="0"/>
              <a:t>670	</a:t>
            </a:r>
            <a:r>
              <a:rPr lang="fr-FR" sz="1200" dirty="0" smtClean="0"/>
              <a:t>La </a:t>
            </a:r>
            <a:r>
              <a:rPr lang="fr-FR" sz="1200" dirty="0"/>
              <a:t>porte perdue, 2011: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a:t>
            </a:r>
            <a:r>
              <a:rPr lang="fr-FR" sz="1200" dirty="0"/>
              <a:t>é</a:t>
            </a:r>
            <a:r>
              <a:rPr lang="fr-FR" sz="1200" dirty="0" smtClean="0"/>
              <a:t>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spine</a:t>
            </a:r>
            <a:r>
              <a:rPr lang="fr-FR" sz="1200" dirty="0"/>
              <a:t> (1</a:t>
            </a:r>
            <a:r>
              <a:rPr lang="fr-FR" sz="1200" dirty="0" smtClean="0"/>
              <a:t>)</a:t>
            </a:r>
          </a:p>
          <a:p>
            <a:pPr marL="688975" indent="-688975" eaLnBrk="1" hangingPunct="1">
              <a:buNone/>
            </a:pPr>
            <a:r>
              <a:rPr lang="en-US" sz="1200" dirty="0" smtClean="0"/>
              <a:t>670	</a:t>
            </a:r>
            <a:r>
              <a:rPr lang="fr-FR" sz="1200" dirty="0"/>
              <a:t>Le voleur de portes, 2014: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a:t>
            </a:r>
            <a:r>
              <a:rPr lang="fr-FR" sz="1200" dirty="0"/>
              <a:t>é</a:t>
            </a:r>
            <a:r>
              <a:rPr lang="fr-FR" sz="1200" dirty="0" smtClean="0"/>
              <a:t>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spine</a:t>
            </a:r>
            <a:r>
              <a:rPr lang="fr-FR" sz="1200" dirty="0"/>
              <a:t> (2</a:t>
            </a:r>
            <a:r>
              <a:rPr lang="fr-FR" sz="1200" dirty="0" smtClean="0"/>
              <a:t>)</a:t>
            </a:r>
            <a:endParaRPr lang="en-US" sz="1200" dirty="0" smtClean="0"/>
          </a:p>
          <a:p>
            <a:pPr marL="688975" indent="-688975" eaLnBrk="1" hangingPunct="1">
              <a:buNone/>
            </a:pPr>
            <a:r>
              <a:rPr lang="en-US" sz="1200" dirty="0"/>
              <a:t>670 </a:t>
            </a:r>
            <a:r>
              <a:rPr lang="en-US" sz="1200" dirty="0" smtClean="0"/>
              <a:t>	</a:t>
            </a:r>
            <a:r>
              <a:rPr lang="fr-FR" sz="1200" dirty="0" smtClean="0"/>
              <a:t>P</a:t>
            </a:r>
            <a:r>
              <a:rPr lang="en-US" sz="1200" dirty="0"/>
              <a:t>è</a:t>
            </a:r>
            <a:r>
              <a:rPr lang="fr-FR" sz="1200" dirty="0" err="1" smtClean="0"/>
              <a:t>re</a:t>
            </a:r>
            <a:r>
              <a:rPr lang="fr-FR" sz="1200" dirty="0" smtClean="0"/>
              <a:t>-des-pierres </a:t>
            </a:r>
            <a:r>
              <a:rPr lang="fr-FR" sz="1200" dirty="0"/>
              <a:t>= </a:t>
            </a:r>
            <a:r>
              <a:rPr lang="fr-FR" sz="1200" dirty="0" err="1"/>
              <a:t>Stonefather</a:t>
            </a:r>
            <a:r>
              <a:rPr lang="fr-FR" sz="1200" dirty="0"/>
              <a:t>, 2015: </a:t>
            </a:r>
            <a:r>
              <a:rPr lang="fr-FR" sz="1200" dirty="0" smtClean="0"/>
              <a:t>$b </a:t>
            </a:r>
            <a:r>
              <a:rPr lang="fr-FR" sz="1200" dirty="0" err="1"/>
              <a:t>title</a:t>
            </a:r>
            <a:r>
              <a:rPr lang="fr-FR" sz="1200" dirty="0"/>
              <a:t> page (Les mages de </a:t>
            </a:r>
            <a:r>
              <a:rPr lang="fr-FR" sz="1200" dirty="0" err="1"/>
              <a:t>Westil</a:t>
            </a:r>
            <a:r>
              <a:rPr lang="fr-FR" sz="1200" dirty="0"/>
              <a:t>; traduit de </a:t>
            </a:r>
            <a:r>
              <a:rPr lang="fr-FR" sz="1200" dirty="0" smtClean="0"/>
              <a:t>l'Américain </a:t>
            </a:r>
            <a:r>
              <a:rPr lang="fr-FR" sz="1200" dirty="0"/>
              <a:t>par Jean-Daniel </a:t>
            </a:r>
            <a:r>
              <a:rPr lang="fr-FR" sz="1200" dirty="0" smtClean="0"/>
              <a:t>Br</a:t>
            </a:r>
            <a:r>
              <a:rPr lang="en-US" sz="1200" dirty="0"/>
              <a:t>è</a:t>
            </a:r>
            <a:r>
              <a:rPr lang="fr-FR" sz="1200" dirty="0" smtClean="0"/>
              <a:t>que</a:t>
            </a:r>
            <a:r>
              <a:rPr lang="fr-FR" sz="1200" dirty="0"/>
              <a:t>) </a:t>
            </a:r>
            <a:r>
              <a:rPr lang="fr-FR" sz="1200" dirty="0" err="1"/>
              <a:t>cover</a:t>
            </a:r>
            <a:r>
              <a:rPr lang="fr-FR" sz="1200" dirty="0"/>
              <a:t> (Un conte de </a:t>
            </a:r>
            <a:r>
              <a:rPr lang="fr-FR" sz="1200" dirty="0" err="1"/>
              <a:t>Westil</a:t>
            </a:r>
            <a:r>
              <a:rPr lang="fr-FR" sz="1200" dirty="0"/>
              <a:t>, le monde des mages) jacket </a:t>
            </a:r>
            <a:r>
              <a:rPr lang="fr-FR" sz="1200" dirty="0" err="1"/>
              <a:t>flap</a:t>
            </a:r>
            <a:r>
              <a:rPr lang="fr-FR" sz="1200" dirty="0"/>
              <a:t> (La porte perdue, Les mages de </a:t>
            </a:r>
            <a:r>
              <a:rPr lang="fr-FR" sz="1200" dirty="0" err="1"/>
              <a:t>Westil</a:t>
            </a:r>
            <a:r>
              <a:rPr lang="fr-FR" sz="1200" dirty="0"/>
              <a:t>, livre 1; Le voleur de portes, Les mages de </a:t>
            </a:r>
            <a:r>
              <a:rPr lang="fr-FR" sz="1200" dirty="0" err="1"/>
              <a:t>Westil</a:t>
            </a:r>
            <a:r>
              <a:rPr lang="fr-FR" sz="1200" dirty="0"/>
              <a:t>, livre 2</a:t>
            </a:r>
            <a:r>
              <a:rPr lang="en-US" sz="1200" dirty="0" smtClean="0"/>
              <a:t>)</a:t>
            </a:r>
            <a:endParaRPr lang="en-US" sz="1200" dirty="0"/>
          </a:p>
          <a:p>
            <a:pPr marL="914400" indent="-914400" eaLnBrk="1" hangingPunct="1">
              <a:buNone/>
            </a:pPr>
            <a:endParaRPr lang="en-US" sz="14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302</a:t>
            </a:fld>
            <a:endParaRPr lang="en-US"/>
          </a:p>
        </p:txBody>
      </p:sp>
      <p:sp>
        <p:nvSpPr>
          <p:cNvPr id="389125" name="Title 1"/>
          <p:cNvSpPr>
            <a:spLocks/>
          </p:cNvSpPr>
          <p:nvPr/>
        </p:nvSpPr>
        <p:spPr bwMode="auto">
          <a:xfrm>
            <a:off x="457200" y="274638"/>
            <a:ext cx="8229600" cy="487362"/>
          </a:xfrm>
          <a:prstGeom prst="rect">
            <a:avLst/>
          </a:prstGeom>
          <a:noFill/>
          <a:ln w="9525">
            <a:noFill/>
            <a:miter lim="800000"/>
            <a:headEnd/>
            <a:tailEnd/>
          </a:ln>
        </p:spPr>
        <p:txBody>
          <a:bodyPr anchor="ctr"/>
          <a:lstStyle/>
          <a:p>
            <a:pPr algn="ctr"/>
            <a:r>
              <a:rPr lang="en-US" sz="2400" dirty="0">
                <a:latin typeface="Calibri" pitchFamily="34" charset="0"/>
              </a:rPr>
              <a:t>RDA Authority Record </a:t>
            </a:r>
            <a:r>
              <a:rPr lang="en-US" sz="2400" dirty="0">
                <a:solidFill>
                  <a:srgbClr val="FF0000"/>
                </a:solidFill>
                <a:latin typeface="Calibri" pitchFamily="34" charset="0"/>
              </a:rPr>
              <a:t>Core</a:t>
            </a:r>
            <a:r>
              <a:rPr lang="en-US" sz="2400" dirty="0">
                <a:latin typeface="Calibri" pitchFamily="34" charset="0"/>
              </a:rPr>
              <a:t> and Non-Core: </a:t>
            </a:r>
            <a:r>
              <a:rPr lang="en-US" sz="2400" dirty="0" smtClean="0">
                <a:latin typeface="Calibri" pitchFamily="34" charset="0"/>
              </a:rPr>
              <a:t>Expression </a:t>
            </a:r>
            <a:r>
              <a:rPr lang="en-US" sz="2400" dirty="0">
                <a:latin typeface="Calibri" pitchFamily="34" charset="0"/>
              </a:rPr>
              <a:t>Record</a:t>
            </a:r>
          </a:p>
        </p:txBody>
      </p:sp>
    </p:spTree>
    <p:extLst>
      <p:ext uri="{BB962C8B-B14F-4D97-AF65-F5344CB8AC3E}">
        <p14:creationId xmlns:p14="http://schemas.microsoft.com/office/powerpoint/2010/main" val="284339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Content Placeholder 2"/>
          <p:cNvSpPr>
            <a:spLocks noGrp="1"/>
          </p:cNvSpPr>
          <p:nvPr>
            <p:ph idx="1"/>
          </p:nvPr>
        </p:nvSpPr>
        <p:spPr>
          <a:xfrm>
            <a:off x="457200" y="990600"/>
            <a:ext cx="8229600" cy="5365750"/>
          </a:xfrm>
          <a:ln>
            <a:solidFill>
              <a:schemeClr val="tx1"/>
            </a:solidFill>
          </a:ln>
        </p:spPr>
        <p:txBody>
          <a:bodyPr/>
          <a:lstStyle/>
          <a:p>
            <a:pPr marL="688975" indent="-688975" eaLnBrk="1" hangingPunct="1">
              <a:buNone/>
            </a:pPr>
            <a:r>
              <a:rPr lang="en-US" sz="1400" dirty="0" smtClean="0"/>
              <a:t>040	[MARC library code] $b </a:t>
            </a:r>
            <a:r>
              <a:rPr lang="en-US" sz="1400" dirty="0" err="1" smtClean="0"/>
              <a:t>eng</a:t>
            </a:r>
            <a:r>
              <a:rPr lang="en-US" sz="1400" dirty="0" smtClean="0"/>
              <a:t> $e </a:t>
            </a:r>
            <a:r>
              <a:rPr lang="en-US" sz="1400" dirty="0" err="1" smtClean="0"/>
              <a:t>rda</a:t>
            </a:r>
            <a:r>
              <a:rPr lang="en-US" sz="1400" dirty="0" smtClean="0"/>
              <a:t> $c </a:t>
            </a:r>
            <a:r>
              <a:rPr lang="en-US" sz="1400" dirty="0"/>
              <a:t>[MARC library code] </a:t>
            </a:r>
            <a:endParaRPr lang="en-US" sz="1400" dirty="0" smtClean="0"/>
          </a:p>
          <a:p>
            <a:pPr marL="688975" indent="-688975" eaLnBrk="1" hangingPunct="1">
              <a:buFont typeface="Arial" charset="0"/>
              <a:buNone/>
            </a:pPr>
            <a:r>
              <a:rPr lang="en-US" sz="1400" dirty="0" smtClean="0"/>
              <a:t>046	$k </a:t>
            </a:r>
            <a:r>
              <a:rPr lang="es-ES" sz="1400" dirty="0" smtClean="0">
                <a:solidFill>
                  <a:srgbClr val="FF0000"/>
                </a:solidFill>
              </a:rPr>
              <a:t>2010</a:t>
            </a:r>
            <a:r>
              <a:rPr lang="es-ES" sz="1400" dirty="0" smtClean="0"/>
              <a:t> $2 </a:t>
            </a:r>
            <a:r>
              <a:rPr lang="es-ES" sz="1400" dirty="0" err="1" smtClean="0"/>
              <a:t>edtf</a:t>
            </a:r>
            <a:endParaRPr lang="en-US" sz="1400" dirty="0" smtClean="0"/>
          </a:p>
          <a:p>
            <a:pPr marL="688975" indent="-688975" eaLnBrk="1" hangingPunct="1">
              <a:buNone/>
            </a:pPr>
            <a:r>
              <a:rPr lang="en-US" sz="1400" dirty="0" smtClean="0"/>
              <a:t>100 1_  	</a:t>
            </a:r>
            <a:r>
              <a:rPr lang="en-US" sz="1400" dirty="0"/>
              <a:t>Card, Orson Scott. </a:t>
            </a:r>
            <a:r>
              <a:rPr lang="en-US" sz="1400" dirty="0" smtClean="0"/>
              <a:t>$t </a:t>
            </a:r>
            <a:r>
              <a:rPr lang="en-US" sz="1400" dirty="0">
                <a:solidFill>
                  <a:srgbClr val="FF0000"/>
                </a:solidFill>
              </a:rPr>
              <a:t>Novel of the </a:t>
            </a:r>
            <a:r>
              <a:rPr lang="en-US" sz="1400" dirty="0" err="1">
                <a:solidFill>
                  <a:srgbClr val="FF0000"/>
                </a:solidFill>
              </a:rPr>
              <a:t>Mither</a:t>
            </a:r>
            <a:r>
              <a:rPr lang="en-US" sz="1400" dirty="0">
                <a:solidFill>
                  <a:srgbClr val="FF0000"/>
                </a:solidFill>
              </a:rPr>
              <a:t> </a:t>
            </a:r>
            <a:r>
              <a:rPr lang="en-US" sz="1400" dirty="0" smtClean="0">
                <a:solidFill>
                  <a:srgbClr val="FF0000"/>
                </a:solidFill>
              </a:rPr>
              <a:t>mages</a:t>
            </a:r>
            <a:r>
              <a:rPr lang="en-US" sz="1400" dirty="0" smtClean="0"/>
              <a:t>. $l </a:t>
            </a:r>
            <a:r>
              <a:rPr lang="en-US" sz="1400" dirty="0" smtClean="0">
                <a:solidFill>
                  <a:srgbClr val="FF0000"/>
                </a:solidFill>
              </a:rPr>
              <a:t>English</a:t>
            </a:r>
            <a:r>
              <a:rPr lang="en-US" sz="1400" dirty="0" smtClean="0"/>
              <a:t>. $s </a:t>
            </a:r>
            <a:r>
              <a:rPr lang="en-US" sz="1400" dirty="0" smtClean="0">
                <a:solidFill>
                  <a:srgbClr val="FF0000"/>
                </a:solidFill>
              </a:rPr>
              <a:t>Spoken word</a:t>
            </a:r>
          </a:p>
          <a:p>
            <a:pPr marL="688975" indent="-688975" eaLnBrk="1" hangingPunct="1">
              <a:buNone/>
            </a:pPr>
            <a:r>
              <a:rPr lang="en-US" sz="1400" dirty="0" smtClean="0"/>
              <a:t>336	</a:t>
            </a:r>
            <a:r>
              <a:rPr lang="en-US" sz="1400" dirty="0" smtClean="0">
                <a:solidFill>
                  <a:srgbClr val="FF0000"/>
                </a:solidFill>
              </a:rPr>
              <a:t>spoken word</a:t>
            </a:r>
            <a:r>
              <a:rPr lang="en-US" sz="1400" dirty="0" smtClean="0"/>
              <a:t> </a:t>
            </a:r>
            <a:r>
              <a:rPr lang="en-US" sz="1400" dirty="0"/>
              <a:t>$2 </a:t>
            </a:r>
            <a:r>
              <a:rPr lang="en-US" sz="1400" dirty="0" err="1"/>
              <a:t>rdacontent</a:t>
            </a:r>
            <a:r>
              <a:rPr lang="en-US" sz="1400" dirty="0"/>
              <a:t>  </a:t>
            </a:r>
          </a:p>
          <a:p>
            <a:pPr marL="688975" indent="-688975" eaLnBrk="1" hangingPunct="1">
              <a:buNone/>
            </a:pPr>
            <a:r>
              <a:rPr lang="en-US" sz="1400" dirty="0"/>
              <a:t>377	</a:t>
            </a:r>
            <a:r>
              <a:rPr lang="en-US" sz="1400" dirty="0" err="1" smtClean="0">
                <a:solidFill>
                  <a:srgbClr val="FF0000"/>
                </a:solidFill>
              </a:rPr>
              <a:t>eng</a:t>
            </a:r>
            <a:r>
              <a:rPr lang="en-US" sz="1400" dirty="0" smtClean="0">
                <a:solidFill>
                  <a:srgbClr val="FF0000"/>
                </a:solidFill>
              </a:rPr>
              <a:t> </a:t>
            </a:r>
            <a:endParaRPr lang="en-US" sz="1400" dirty="0" smtClean="0"/>
          </a:p>
          <a:p>
            <a:pPr marL="688975" indent="-688975" eaLnBrk="1" hangingPunct="1">
              <a:buNone/>
            </a:pPr>
            <a:r>
              <a:rPr lang="en-US" sz="1400" dirty="0" smtClean="0"/>
              <a:t>381	Series </a:t>
            </a:r>
            <a:r>
              <a:rPr lang="en-US" sz="1400" dirty="0"/>
              <a:t>(Publications) </a:t>
            </a:r>
            <a:r>
              <a:rPr lang="en-US" sz="1400" dirty="0" smtClean="0"/>
              <a:t>$2 </a:t>
            </a:r>
            <a:r>
              <a:rPr lang="en-US" sz="1400" dirty="0" err="1"/>
              <a:t>lcsh</a:t>
            </a:r>
            <a:endParaRPr lang="en-US" sz="1400" dirty="0"/>
          </a:p>
          <a:p>
            <a:pPr marL="688975" indent="-688975" eaLnBrk="1" hangingPunct="1">
              <a:buNone/>
            </a:pPr>
            <a:r>
              <a:rPr lang="en-US" sz="1400" dirty="0" smtClean="0"/>
              <a:t>381	Multipart </a:t>
            </a:r>
            <a:r>
              <a:rPr lang="en-US" sz="1400" dirty="0"/>
              <a:t>monograph</a:t>
            </a:r>
          </a:p>
          <a:p>
            <a:pPr marL="688975" indent="-688975" eaLnBrk="1" hangingPunct="1">
              <a:buNone/>
            </a:pPr>
            <a:r>
              <a:rPr lang="en-US" sz="1400" dirty="0" smtClean="0"/>
              <a:t>381	</a:t>
            </a:r>
            <a:r>
              <a:rPr lang="en-US" sz="1400" dirty="0">
                <a:solidFill>
                  <a:srgbClr val="FF0000"/>
                </a:solidFill>
              </a:rPr>
              <a:t>Rankin and </a:t>
            </a:r>
            <a:r>
              <a:rPr lang="en-US" sz="1400" dirty="0" err="1">
                <a:solidFill>
                  <a:srgbClr val="FF0000"/>
                </a:solidFill>
              </a:rPr>
              <a:t>Rudnicki</a:t>
            </a:r>
            <a:endParaRPr lang="en-US" sz="1400" dirty="0">
              <a:solidFill>
                <a:srgbClr val="FF0000"/>
              </a:solidFill>
            </a:endParaRPr>
          </a:p>
          <a:p>
            <a:pPr marL="688975" indent="-688975" eaLnBrk="1" hangingPunct="1">
              <a:buNone/>
            </a:pPr>
            <a:r>
              <a:rPr lang="en-US" sz="1400" dirty="0" smtClean="0"/>
              <a:t>400 </a:t>
            </a:r>
            <a:r>
              <a:rPr lang="en-US" sz="1400" dirty="0"/>
              <a:t>1_	Card, Orson Scott. $t </a:t>
            </a:r>
            <a:r>
              <a:rPr lang="en-US" sz="1400" dirty="0" err="1" smtClean="0"/>
              <a:t>Mithermages</a:t>
            </a:r>
            <a:r>
              <a:rPr lang="en-US" sz="1400" dirty="0" smtClean="0"/>
              <a:t> series</a:t>
            </a:r>
            <a:endParaRPr lang="en-US" sz="1400" dirty="0"/>
          </a:p>
          <a:p>
            <a:pPr marL="688975" indent="-688975" eaLnBrk="1" hangingPunct="1">
              <a:buNone/>
            </a:pPr>
            <a:r>
              <a:rPr lang="en-US" sz="1400" dirty="0"/>
              <a:t>400 1_	Card, Orson Scott. $t </a:t>
            </a:r>
            <a:r>
              <a:rPr lang="en-US" sz="1400" dirty="0" err="1" smtClean="0"/>
              <a:t>Mither</a:t>
            </a:r>
            <a:r>
              <a:rPr lang="en-US" sz="1400" dirty="0" smtClean="0"/>
              <a:t> mages series</a:t>
            </a:r>
            <a:endParaRPr lang="en-US" sz="1400" dirty="0"/>
          </a:p>
          <a:p>
            <a:pPr marL="688975" indent="-688975" eaLnBrk="1" hangingPunct="1">
              <a:buNone/>
            </a:pPr>
            <a:r>
              <a:rPr lang="en-US" sz="1400" dirty="0" smtClean="0"/>
              <a:t>430 </a:t>
            </a:r>
            <a:r>
              <a:rPr lang="en-US" sz="1400" dirty="0"/>
              <a:t>_0	</a:t>
            </a:r>
            <a:r>
              <a:rPr lang="en-US" sz="1400" dirty="0" err="1" smtClean="0"/>
              <a:t>Mithermages</a:t>
            </a:r>
            <a:r>
              <a:rPr lang="en-US" sz="1400" dirty="0" smtClean="0"/>
              <a:t> series</a:t>
            </a:r>
          </a:p>
          <a:p>
            <a:pPr marL="688975" indent="-688975" eaLnBrk="1" hangingPunct="1">
              <a:buNone/>
            </a:pPr>
            <a:r>
              <a:rPr lang="en-US" sz="1400" dirty="0"/>
              <a:t>500 1_	$</a:t>
            </a:r>
            <a:r>
              <a:rPr lang="en-US" sz="1400" dirty="0" err="1"/>
              <a:t>i</a:t>
            </a:r>
            <a:r>
              <a:rPr lang="en-US" sz="1400" dirty="0"/>
              <a:t> Narrator: $a Rankin, Emily $w r</a:t>
            </a:r>
          </a:p>
          <a:p>
            <a:pPr marL="688975" indent="-688975" eaLnBrk="1" hangingPunct="1">
              <a:buNone/>
            </a:pPr>
            <a:r>
              <a:rPr lang="en-US" sz="1400" dirty="0"/>
              <a:t>500 1_	$</a:t>
            </a:r>
            <a:r>
              <a:rPr lang="en-US" sz="1400" dirty="0" err="1"/>
              <a:t>i</a:t>
            </a:r>
            <a:r>
              <a:rPr lang="en-US" sz="1400" dirty="0"/>
              <a:t> Narrator: $a </a:t>
            </a:r>
            <a:r>
              <a:rPr lang="en-US" sz="1400" dirty="0" err="1"/>
              <a:t>Rudnicki</a:t>
            </a:r>
            <a:r>
              <a:rPr lang="en-US" sz="1400" dirty="0"/>
              <a:t>, Stefan, </a:t>
            </a:r>
            <a:r>
              <a:rPr lang="en-US" sz="1400" dirty="0" smtClean="0"/>
              <a:t>$d </a:t>
            </a:r>
            <a:r>
              <a:rPr lang="en-US" sz="1400" dirty="0"/>
              <a:t>1945-$w r</a:t>
            </a:r>
          </a:p>
          <a:p>
            <a:pPr marL="688975" indent="-688975" eaLnBrk="1" hangingPunct="1">
              <a:buNone/>
            </a:pPr>
            <a:r>
              <a:rPr lang="en-US" sz="1400" dirty="0" smtClean="0"/>
              <a:t>642  	bk. 1 $5 </a:t>
            </a:r>
            <a:r>
              <a:rPr lang="en-US" sz="1400" dirty="0"/>
              <a:t>DPCC </a:t>
            </a:r>
            <a:r>
              <a:rPr lang="en-US" sz="1400" dirty="0" smtClean="0"/>
              <a:t>$5 </a:t>
            </a:r>
            <a:r>
              <a:rPr lang="en-US" sz="1400" dirty="0"/>
              <a:t>UPB</a:t>
            </a:r>
          </a:p>
          <a:p>
            <a:pPr marL="688975" indent="-688975" eaLnBrk="1" hangingPunct="1">
              <a:buNone/>
            </a:pPr>
            <a:r>
              <a:rPr lang="en-US" sz="1400" dirty="0" smtClean="0"/>
              <a:t>643  </a:t>
            </a:r>
            <a:r>
              <a:rPr lang="en-US" sz="1400" dirty="0"/>
              <a:t>	Ashland, OR </a:t>
            </a:r>
            <a:r>
              <a:rPr lang="en-US" sz="1400" dirty="0" smtClean="0"/>
              <a:t>$</a:t>
            </a:r>
            <a:r>
              <a:rPr lang="en-US" sz="1400" dirty="0"/>
              <a:t>b Blackstone Audio, Inc.</a:t>
            </a:r>
            <a:endParaRPr lang="en-US" sz="1400" dirty="0" smtClean="0"/>
          </a:p>
          <a:p>
            <a:pPr marL="688975" indent="-688975" eaLnBrk="1" hangingPunct="1">
              <a:buNone/>
            </a:pPr>
            <a:r>
              <a:rPr lang="en-US" sz="1400" dirty="0" smtClean="0"/>
              <a:t>644	f $5 </a:t>
            </a:r>
            <a:r>
              <a:rPr lang="en-US" sz="1400" dirty="0"/>
              <a:t>[MARC library code]</a:t>
            </a:r>
          </a:p>
          <a:p>
            <a:pPr marL="688975" indent="-688975" eaLnBrk="1" hangingPunct="1">
              <a:buNone/>
            </a:pPr>
            <a:r>
              <a:rPr lang="en-US" sz="1400" dirty="0" smtClean="0"/>
              <a:t>645	t $5 </a:t>
            </a:r>
            <a:r>
              <a:rPr lang="en-US" sz="1400" dirty="0"/>
              <a:t>DPCC </a:t>
            </a:r>
            <a:r>
              <a:rPr lang="en-US" sz="1400" dirty="0" smtClean="0"/>
              <a:t>$5 </a:t>
            </a:r>
            <a:r>
              <a:rPr lang="en-US" sz="1400" dirty="0"/>
              <a:t>[MARC library code]</a:t>
            </a:r>
          </a:p>
          <a:p>
            <a:pPr marL="688975" indent="-688975" eaLnBrk="1" hangingPunct="1">
              <a:buNone/>
            </a:pPr>
            <a:r>
              <a:rPr lang="en-US" sz="1400" dirty="0" smtClean="0"/>
              <a:t>646	s $5 </a:t>
            </a:r>
            <a:r>
              <a:rPr lang="en-US" sz="1400" dirty="0"/>
              <a:t>[MARC library code]</a:t>
            </a:r>
          </a:p>
          <a:p>
            <a:pPr marL="688975" indent="-688975" eaLnBrk="1" hangingPunct="1">
              <a:buNone/>
            </a:pPr>
            <a:r>
              <a:rPr lang="en-US" sz="1400" dirty="0" smtClean="0"/>
              <a:t>670	The </a:t>
            </a:r>
            <a:r>
              <a:rPr lang="en-US" sz="1400" dirty="0"/>
              <a:t>lost gate, </a:t>
            </a:r>
            <a:r>
              <a:rPr lang="en-US" sz="1400" dirty="0" smtClean="0"/>
              <a:t>2011: </a:t>
            </a:r>
            <a:r>
              <a:rPr lang="en-US" sz="1400" dirty="0"/>
              <a:t>$b disc label (The </a:t>
            </a:r>
            <a:r>
              <a:rPr lang="en-US" sz="1400" dirty="0" err="1"/>
              <a:t>Mithermages</a:t>
            </a:r>
            <a:r>
              <a:rPr lang="en-US" sz="1400" dirty="0"/>
              <a:t> series</a:t>
            </a:r>
            <a:r>
              <a:rPr lang="en-US" sz="1400" dirty="0" smtClean="0"/>
              <a:t>) container (book 1) container (℗2010 ©2011)</a:t>
            </a:r>
            <a:endParaRPr lang="fr-FR" sz="1400" dirty="0" smtClean="0"/>
          </a:p>
          <a:p>
            <a:pPr marL="688975" indent="-688975" eaLnBrk="1" hangingPunct="1">
              <a:buNone/>
            </a:pPr>
            <a:r>
              <a:rPr lang="en-US" sz="1400" dirty="0" smtClean="0"/>
              <a:t>670</a:t>
            </a:r>
            <a:r>
              <a:rPr lang="en-US" sz="1400" dirty="0"/>
              <a:t>	</a:t>
            </a:r>
            <a:r>
              <a:rPr lang="en-US" sz="1400" dirty="0" smtClean="0"/>
              <a:t>OCLC</a:t>
            </a:r>
            <a:r>
              <a:rPr lang="en-US" sz="1400" dirty="0"/>
              <a:t>, 14 </a:t>
            </a:r>
            <a:r>
              <a:rPr lang="en-US" sz="1400" dirty="0" smtClean="0"/>
              <a:t>March 2017 $b </a:t>
            </a:r>
            <a:r>
              <a:rPr lang="en-US" sz="1400" dirty="0"/>
              <a:t>(all volumes performed by Emily Rankin and Stefan </a:t>
            </a:r>
            <a:r>
              <a:rPr lang="en-US" sz="1400" dirty="0" err="1"/>
              <a:t>Rudnicki</a:t>
            </a:r>
            <a:r>
              <a:rPr lang="en-US" sz="1400" dirty="0"/>
              <a:t>)</a:t>
            </a:r>
            <a:endParaRPr lang="en-US" sz="1600" dirty="0"/>
          </a:p>
          <a:p>
            <a:pPr marL="914400" indent="-914400" eaLnBrk="1" hangingPunct="1">
              <a:buNone/>
            </a:pPr>
            <a:endParaRPr lang="en-US" sz="1800" dirty="0"/>
          </a:p>
          <a:p>
            <a:pPr marL="0" indent="0" eaLnBrk="1" hangingPunct="1">
              <a:buNone/>
            </a:pPr>
            <a:endParaRPr lang="en-US" sz="1800" dirty="0" smtClean="0"/>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F7674F-883C-45F9-8818-7CC1A76F0DBA}" type="slidenum">
              <a:rPr lang="en-US"/>
              <a:pPr>
                <a:defRPr/>
              </a:pPr>
              <a:t>303</a:t>
            </a:fld>
            <a:endParaRPr lang="en-US"/>
          </a:p>
        </p:txBody>
      </p:sp>
      <p:sp>
        <p:nvSpPr>
          <p:cNvPr id="389125" name="Title 1"/>
          <p:cNvSpPr>
            <a:spLocks/>
          </p:cNvSpPr>
          <p:nvPr/>
        </p:nvSpPr>
        <p:spPr bwMode="auto">
          <a:xfrm>
            <a:off x="457200" y="274638"/>
            <a:ext cx="8229600" cy="487362"/>
          </a:xfrm>
          <a:prstGeom prst="rect">
            <a:avLst/>
          </a:prstGeom>
          <a:noFill/>
          <a:ln w="9525">
            <a:noFill/>
            <a:miter lim="800000"/>
            <a:headEnd/>
            <a:tailEnd/>
          </a:ln>
        </p:spPr>
        <p:txBody>
          <a:bodyPr anchor="ctr"/>
          <a:lstStyle/>
          <a:p>
            <a:pPr algn="ctr"/>
            <a:r>
              <a:rPr lang="en-US" sz="2400" dirty="0">
                <a:latin typeface="Calibri" pitchFamily="34" charset="0"/>
              </a:rPr>
              <a:t>RDA Authority Record </a:t>
            </a:r>
            <a:r>
              <a:rPr lang="en-US" sz="2400" dirty="0">
                <a:solidFill>
                  <a:srgbClr val="FF0000"/>
                </a:solidFill>
                <a:latin typeface="Calibri" pitchFamily="34" charset="0"/>
              </a:rPr>
              <a:t>Core</a:t>
            </a:r>
            <a:r>
              <a:rPr lang="en-US" sz="2400" dirty="0">
                <a:latin typeface="Calibri" pitchFamily="34" charset="0"/>
              </a:rPr>
              <a:t> and Non-Core: </a:t>
            </a:r>
            <a:r>
              <a:rPr lang="en-US" sz="2400" dirty="0" smtClean="0">
                <a:latin typeface="Calibri" pitchFamily="34" charset="0"/>
              </a:rPr>
              <a:t>Expression </a:t>
            </a:r>
            <a:r>
              <a:rPr lang="en-US" sz="2400" dirty="0">
                <a:latin typeface="Calibri" pitchFamily="34" charset="0"/>
              </a:rPr>
              <a:t>Record</a:t>
            </a:r>
          </a:p>
        </p:txBody>
      </p:sp>
    </p:spTree>
    <p:extLst>
      <p:ext uri="{BB962C8B-B14F-4D97-AF65-F5344CB8AC3E}">
        <p14:creationId xmlns:p14="http://schemas.microsoft.com/office/powerpoint/2010/main" val="128155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le 1"/>
          <p:cNvSpPr>
            <a:spLocks noGrp="1"/>
          </p:cNvSpPr>
          <p:nvPr>
            <p:ph type="title"/>
          </p:nvPr>
        </p:nvSpPr>
        <p:spPr/>
        <p:txBody>
          <a:bodyPr/>
          <a:lstStyle/>
          <a:p>
            <a:pPr eaLnBrk="1" hangingPunct="1"/>
            <a:r>
              <a:rPr lang="en-US" dirty="0" smtClean="0"/>
              <a:t>Congratulations!</a:t>
            </a:r>
          </a:p>
        </p:txBody>
      </p:sp>
      <p:sp>
        <p:nvSpPr>
          <p:cNvPr id="393218" name="Content Placeholder 2"/>
          <p:cNvSpPr>
            <a:spLocks noGrp="1"/>
          </p:cNvSpPr>
          <p:nvPr>
            <p:ph idx="1"/>
          </p:nvPr>
        </p:nvSpPr>
        <p:spPr/>
        <p:txBody>
          <a:bodyPr/>
          <a:lstStyle/>
          <a:p>
            <a:pPr eaLnBrk="1" hangingPunct="1"/>
            <a:r>
              <a:rPr lang="en-US" dirty="0" smtClean="0"/>
              <a:t>You have now created four series authority records</a:t>
            </a:r>
          </a:p>
          <a:p>
            <a:pPr eaLnBrk="1" hangingPunct="1"/>
            <a:endParaRPr lang="en-US" dirty="0"/>
          </a:p>
          <a:p>
            <a:pPr eaLnBrk="1" hangingPunct="1"/>
            <a:r>
              <a:rPr lang="en-US" dirty="0" smtClean="0"/>
              <a:t>Participants: revise existing or create new “real” series authority records for examples you’ve brought with you</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26CD4AEC-1690-4D42-A3F7-76D10602DC24}" type="slidenum">
              <a:rPr lang="en-US"/>
              <a:pPr>
                <a:defRPr/>
              </a:pPr>
              <a:t>304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Multipart monograph series title change does not create a new work</a:t>
            </a:r>
            <a:endParaRPr lang="en-US" sz="4000" dirty="0"/>
          </a:p>
        </p:txBody>
      </p:sp>
      <p:pic>
        <p:nvPicPr>
          <p:cNvPr id="6" name="Content Placeholder 5"/>
          <p:cNvPicPr>
            <a:picLocks noGrp="1" noChangeAspect="1"/>
          </p:cNvPicPr>
          <p:nvPr>
            <p:ph idx="1"/>
          </p:nvPr>
        </p:nvPicPr>
        <p:blipFill>
          <a:blip r:embed="rId3"/>
          <a:stretch>
            <a:fillRect/>
          </a:stretch>
        </p:blipFill>
        <p:spPr>
          <a:xfrm>
            <a:off x="1307568" y="1609725"/>
            <a:ext cx="3112032" cy="4525963"/>
          </a:xfrm>
          <a:prstGeom prst="rect">
            <a:avLst/>
          </a:prstGeom>
          <a:ln>
            <a:solidFill>
              <a:schemeClr val="tx1"/>
            </a:solidFill>
          </a:ln>
        </p:spPr>
      </p:pic>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31</a:t>
            </a:fld>
            <a:endParaRPr lang="en-US"/>
          </a:p>
        </p:txBody>
      </p:sp>
      <p:pic>
        <p:nvPicPr>
          <p:cNvPr id="7" name="Picture 6"/>
          <p:cNvPicPr>
            <a:picLocks noChangeAspect="1"/>
          </p:cNvPicPr>
          <p:nvPr/>
        </p:nvPicPr>
        <p:blipFill>
          <a:blip r:embed="rId4"/>
          <a:stretch>
            <a:fillRect/>
          </a:stretch>
        </p:blipFill>
        <p:spPr>
          <a:xfrm>
            <a:off x="4998488" y="1609725"/>
            <a:ext cx="2868124" cy="4525963"/>
          </a:xfrm>
          <a:prstGeom prst="rect">
            <a:avLst/>
          </a:prstGeom>
          <a:ln>
            <a:solidFill>
              <a:schemeClr val="tx1"/>
            </a:solidFill>
          </a:ln>
        </p:spPr>
      </p:pic>
      <p:sp>
        <p:nvSpPr>
          <p:cNvPr id="8" name="Oval 7"/>
          <p:cNvSpPr/>
          <p:nvPr/>
        </p:nvSpPr>
        <p:spPr>
          <a:xfrm>
            <a:off x="1905000" y="3725952"/>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5410200" y="3733800"/>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1806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769838" y="1431944"/>
            <a:ext cx="6305550" cy="4229100"/>
          </a:xfrm>
          <a:prstGeom prst="rect">
            <a:avLst/>
          </a:prstGeom>
          <a:ln>
            <a:solidFill>
              <a:schemeClr val="bg1"/>
            </a:solidFill>
          </a:ln>
        </p:spPr>
      </p:pic>
      <p:sp>
        <p:nvSpPr>
          <p:cNvPr id="2" name="Title 1"/>
          <p:cNvSpPr>
            <a:spLocks noGrp="1"/>
          </p:cNvSpPr>
          <p:nvPr>
            <p:ph type="title"/>
          </p:nvPr>
        </p:nvSpPr>
        <p:spPr/>
        <p:txBody>
          <a:bodyPr/>
          <a:lstStyle/>
          <a:p>
            <a:r>
              <a:rPr lang="en-US" sz="3600" dirty="0" smtClean="0"/>
              <a:t>Multipart monograph series title change: same work, new expression</a:t>
            </a:r>
            <a:endParaRPr lang="en-US" sz="4000"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32</a:t>
            </a:fld>
            <a:endParaRPr lang="en-US"/>
          </a:p>
        </p:txBody>
      </p:sp>
      <p:sp>
        <p:nvSpPr>
          <p:cNvPr id="9" name="Oval 8"/>
          <p:cNvSpPr/>
          <p:nvPr/>
        </p:nvSpPr>
        <p:spPr>
          <a:xfrm>
            <a:off x="3381375" y="1439952"/>
            <a:ext cx="18288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76200" y="2225855"/>
            <a:ext cx="6210300" cy="4143375"/>
          </a:xfrm>
          <a:prstGeom prst="rect">
            <a:avLst/>
          </a:prstGeom>
          <a:ln>
            <a:solidFill>
              <a:schemeClr val="bg1"/>
            </a:solidFill>
          </a:ln>
        </p:spPr>
      </p:pic>
      <p:sp>
        <p:nvSpPr>
          <p:cNvPr id="8" name="Oval 7"/>
          <p:cNvSpPr/>
          <p:nvPr/>
        </p:nvSpPr>
        <p:spPr>
          <a:xfrm>
            <a:off x="609600" y="2209800"/>
            <a:ext cx="2095500" cy="693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20887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Change</a:t>
            </a:r>
            <a:endParaRPr lang="en-US" dirty="0"/>
          </a:p>
        </p:txBody>
      </p:sp>
      <p:sp>
        <p:nvSpPr>
          <p:cNvPr id="3" name="Content Placeholder 2"/>
          <p:cNvSpPr>
            <a:spLocks noGrp="1"/>
          </p:cNvSpPr>
          <p:nvPr>
            <p:ph idx="1"/>
          </p:nvPr>
        </p:nvSpPr>
        <p:spPr/>
        <p:txBody>
          <a:bodyPr/>
          <a:lstStyle/>
          <a:p>
            <a:r>
              <a:rPr lang="en-US" dirty="0" smtClean="0"/>
              <a:t>For more details on title changes, see PCC Series training manual, Session 8 (Related 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33</a:t>
            </a:fld>
            <a:endParaRPr lang="en-US"/>
          </a:p>
        </p:txBody>
      </p:sp>
    </p:spTree>
    <p:extLst>
      <p:ext uri="{BB962C8B-B14F-4D97-AF65-F5344CB8AC3E}">
        <p14:creationId xmlns:p14="http://schemas.microsoft.com/office/powerpoint/2010/main" val="202586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66598" y="1716881"/>
            <a:ext cx="2220202" cy="3576637"/>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362200" y="2971800"/>
            <a:ext cx="4837032" cy="3227161"/>
          </a:xfrm>
          <a:prstGeom prst="rect">
            <a:avLst/>
          </a:prstGeom>
          <a:ln>
            <a:solidFill>
              <a:schemeClr val="bg1"/>
            </a:solidFill>
          </a:ln>
        </p:spPr>
      </p:pic>
      <p:sp>
        <p:nvSpPr>
          <p:cNvPr id="73729" name="Title 1"/>
          <p:cNvSpPr>
            <a:spLocks noGrp="1"/>
          </p:cNvSpPr>
          <p:nvPr>
            <p:ph type="title"/>
          </p:nvPr>
        </p:nvSpPr>
        <p:spPr/>
        <p:txBody>
          <a:bodyPr/>
          <a:lstStyle/>
          <a:p>
            <a:pPr eaLnBrk="1" hangingPunct="1"/>
            <a:r>
              <a:rPr lang="en-US" dirty="0" smtClean="0"/>
              <a:t>Series Work and Expressions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C3876CC2-6100-4589-8887-D4E38180CC99}" type="slidenum">
              <a:rPr lang="en-US"/>
              <a:pPr>
                <a:defRPr/>
              </a:pPr>
              <a:t>34</a:t>
            </a:fld>
            <a:endParaRPr lang="en-US"/>
          </a:p>
        </p:txBody>
      </p:sp>
      <p:pic>
        <p:nvPicPr>
          <p:cNvPr id="9" name="Content Placeholder 5"/>
          <p:cNvPicPr>
            <a:picLocks noChangeAspect="1"/>
          </p:cNvPicPr>
          <p:nvPr/>
        </p:nvPicPr>
        <p:blipFill>
          <a:blip r:embed="rId5"/>
          <a:stretch>
            <a:fillRect/>
          </a:stretch>
        </p:blipFill>
        <p:spPr bwMode="auto">
          <a:xfrm>
            <a:off x="288792" y="1295400"/>
            <a:ext cx="2470416" cy="3592833"/>
          </a:xfrm>
          <a:prstGeom prst="rect">
            <a:avLst/>
          </a:prstGeom>
          <a:noFill/>
          <a:ln w="9525">
            <a:solidFill>
              <a:schemeClr val="tx1"/>
            </a:solidFill>
            <a:miter lim="800000"/>
            <a:headEnd/>
            <a:tailEnd/>
          </a:ln>
        </p:spPr>
      </p:pic>
      <p:sp>
        <p:nvSpPr>
          <p:cNvPr id="10" name="Oval 9"/>
          <p:cNvSpPr/>
          <p:nvPr/>
        </p:nvSpPr>
        <p:spPr>
          <a:xfrm>
            <a:off x="685800" y="31242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849556" y="2971801"/>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6781800" y="2286000"/>
            <a:ext cx="1524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a:latin typeface="+mn-lt"/>
                <a:cs typeface="+mn-cs"/>
              </a:rPr>
              <a:t>Works and </a:t>
            </a:r>
            <a:r>
              <a:rPr lang="en-US" sz="3600" dirty="0" smtClean="0">
                <a:latin typeface="+mn-lt"/>
                <a:cs typeface="+mn-cs"/>
              </a:rPr>
              <a:t>Expressions</a:t>
            </a:r>
          </a:p>
          <a:p>
            <a:pPr algn="ctr" fontAlgn="auto">
              <a:spcBef>
                <a:spcPts val="0"/>
              </a:spcBef>
              <a:spcAft>
                <a:spcPts val="0"/>
              </a:spcAft>
              <a:defRPr/>
            </a:pPr>
            <a:r>
              <a:rPr lang="en-US" sz="3600" dirty="0" smtClean="0">
                <a:latin typeface="+mn-lt"/>
                <a:ea typeface="+mj-ea"/>
                <a:cs typeface="+mn-cs"/>
              </a:rPr>
              <a:t>WEMI relationships</a:t>
            </a:r>
            <a:endParaRPr lang="en-US" sz="3600" dirty="0">
              <a:latin typeface="+mj-lt"/>
              <a:ea typeface="+mj-ea"/>
              <a:cs typeface="+mj-cs"/>
            </a:endParaRPr>
          </a:p>
        </p:txBody>
      </p:sp>
      <p:sp>
        <p:nvSpPr>
          <p:cNvPr id="5" name="TextBox 4"/>
          <p:cNvSpPr txBox="1"/>
          <p:nvPr/>
        </p:nvSpPr>
        <p:spPr>
          <a:xfrm>
            <a:off x="7620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a:t>
            </a:r>
            <a:r>
              <a:rPr lang="en-US" dirty="0">
                <a:latin typeface="+mn-lt"/>
                <a:cs typeface="+mn-cs"/>
              </a:rPr>
              <a:t>: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6" name="TextBox 5"/>
          <p:cNvSpPr txBox="1"/>
          <p:nvPr/>
        </p:nvSpPr>
        <p:spPr>
          <a:xfrm>
            <a:off x="6019800" y="5497513"/>
            <a:ext cx="2743200" cy="369887"/>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a:latin typeface="+mn-lt"/>
                <a:cs typeface="+mn-cs"/>
              </a:rPr>
              <a:t>Jean-Daniel </a:t>
            </a:r>
            <a:r>
              <a:rPr lang="en-US" i="1" dirty="0" err="1">
                <a:latin typeface="+mn-lt"/>
                <a:cs typeface="+mn-cs"/>
              </a:rPr>
              <a:t>Brèque</a:t>
            </a:r>
            <a:endParaRPr lang="en-US" i="1" dirty="0">
              <a:latin typeface="+mn-lt"/>
              <a:cs typeface="+mn-cs"/>
            </a:endParaRPr>
          </a:p>
        </p:txBody>
      </p:sp>
      <p:sp>
        <p:nvSpPr>
          <p:cNvPr id="8" name="TextBox 7"/>
          <p:cNvSpPr txBox="1"/>
          <p:nvPr/>
        </p:nvSpPr>
        <p:spPr>
          <a:xfrm>
            <a:off x="6019800" y="1752600"/>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sp>
        <p:nvSpPr>
          <p:cNvPr id="9" name="TextBox 8"/>
          <p:cNvSpPr txBox="1"/>
          <p:nvPr/>
        </p:nvSpPr>
        <p:spPr>
          <a:xfrm>
            <a:off x="5105400" y="2895600"/>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French text</a:t>
            </a:r>
            <a:endParaRPr lang="en-US" i="1" dirty="0">
              <a:latin typeface="+mn-lt"/>
              <a:cs typeface="+mn-cs"/>
            </a:endParaRPr>
          </a:p>
        </p:txBody>
      </p:sp>
      <p:sp>
        <p:nvSpPr>
          <p:cNvPr id="10" name="TextBox 9"/>
          <p:cNvSpPr txBox="1"/>
          <p:nvPr/>
        </p:nvSpPr>
        <p:spPr>
          <a:xfrm>
            <a:off x="209550" y="4482824"/>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English text</a:t>
            </a:r>
            <a:endParaRPr lang="en-US" i="1" dirty="0">
              <a:latin typeface="+mn-lt"/>
              <a:cs typeface="+mn-cs"/>
            </a:endParaRPr>
          </a:p>
        </p:txBody>
      </p:sp>
      <p:cxnSp>
        <p:nvCxnSpPr>
          <p:cNvPr id="33" name="Straight Connector 32"/>
          <p:cNvCxnSpPr>
            <a:stCxn id="75790" idx="3"/>
            <a:endCxn id="8" idx="1"/>
          </p:cNvCxnSpPr>
          <p:nvPr/>
        </p:nvCxnSpPr>
        <p:spPr>
          <a:xfrm flipV="1">
            <a:off x="5715000" y="1936750"/>
            <a:ext cx="304800" cy="44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1752600" y="25146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a:latin typeface="Calibri" pitchFamily="34" charset="0"/>
              </a:rPr>
              <a:t>realized through</a:t>
            </a:r>
          </a:p>
        </p:txBody>
      </p:sp>
      <p:cxnSp>
        <p:nvCxnSpPr>
          <p:cNvPr id="40" name="Straight Connector 39"/>
          <p:cNvCxnSpPr>
            <a:stCxn id="5" idx="2"/>
            <a:endCxn id="75784" idx="0"/>
          </p:cNvCxnSpPr>
          <p:nvPr/>
        </p:nvCxnSpPr>
        <p:spPr>
          <a:xfrm>
            <a:off x="2133600" y="2362419"/>
            <a:ext cx="914400" cy="152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10" idx="0"/>
          </p:cNvCxnSpPr>
          <p:nvPr/>
        </p:nvCxnSpPr>
        <p:spPr>
          <a:xfrm flipH="1">
            <a:off x="1581150" y="3043237"/>
            <a:ext cx="1466850" cy="1439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7" name="AutoShape 47"/>
          <p:cNvSpPr>
            <a:spLocks noChangeArrowheads="1"/>
          </p:cNvSpPr>
          <p:nvPr/>
        </p:nvSpPr>
        <p:spPr bwMode="auto">
          <a:xfrm>
            <a:off x="6286500" y="4419600"/>
            <a:ext cx="2476500" cy="474663"/>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translated by</a:t>
            </a:r>
          </a:p>
        </p:txBody>
      </p:sp>
      <p:cxnSp>
        <p:nvCxnSpPr>
          <p:cNvPr id="52" name="Straight Connector 51"/>
          <p:cNvCxnSpPr>
            <a:stCxn id="9" idx="2"/>
            <a:endCxn id="75787" idx="0"/>
          </p:cNvCxnSpPr>
          <p:nvPr/>
        </p:nvCxnSpPr>
        <p:spPr>
          <a:xfrm>
            <a:off x="6477000" y="3541931"/>
            <a:ext cx="1047750" cy="877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5787" idx="2"/>
            <a:endCxn id="6" idx="0"/>
          </p:cNvCxnSpPr>
          <p:nvPr/>
        </p:nvCxnSpPr>
        <p:spPr>
          <a:xfrm flipH="1">
            <a:off x="7391400" y="4894263"/>
            <a:ext cx="133350" cy="603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38862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a:latin typeface="Calibri" pitchFamily="34" charset="0"/>
              </a:rPr>
              <a:t>created by </a:t>
            </a:r>
            <a:endParaRPr lang="en-US" sz="140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3505200" y="1981200"/>
            <a:ext cx="3810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2"/>
            <a:endCxn id="9" idx="1"/>
          </p:cNvCxnSpPr>
          <p:nvPr/>
        </p:nvCxnSpPr>
        <p:spPr bwMode="auto">
          <a:xfrm>
            <a:off x="3048000" y="3043237"/>
            <a:ext cx="2057400" cy="175529"/>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35</a:t>
            </a:fld>
            <a:endParaRPr lang="en-US"/>
          </a:p>
        </p:txBody>
      </p:sp>
      <p:cxnSp>
        <p:nvCxnSpPr>
          <p:cNvPr id="23" name="Straight Connector 22"/>
          <p:cNvCxnSpPr>
            <a:stCxn id="75784" idx="2"/>
            <a:endCxn id="26" idx="0"/>
          </p:cNvCxnSpPr>
          <p:nvPr/>
        </p:nvCxnSpPr>
        <p:spPr>
          <a:xfrm>
            <a:off x="3048000" y="3043237"/>
            <a:ext cx="1469571" cy="766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45971" y="3810000"/>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English spoken word</a:t>
            </a:r>
            <a:endParaRPr lang="en-US" i="1" dirty="0">
              <a:latin typeface="+mn-lt"/>
              <a:cs typeface="+mn-cs"/>
            </a:endParaRPr>
          </a:p>
        </p:txBody>
      </p:sp>
      <p:pic>
        <p:nvPicPr>
          <p:cNvPr id="29" name="Picture 28"/>
          <p:cNvPicPr>
            <a:picLocks noChangeAspect="1"/>
          </p:cNvPicPr>
          <p:nvPr/>
        </p:nvPicPr>
        <p:blipFill>
          <a:blip r:embed="rId3"/>
          <a:stretch>
            <a:fillRect/>
          </a:stretch>
        </p:blipFill>
        <p:spPr>
          <a:xfrm>
            <a:off x="7772400" y="2590800"/>
            <a:ext cx="982192" cy="1582263"/>
          </a:xfrm>
          <a:prstGeom prst="rect">
            <a:avLst/>
          </a:prstGeom>
          <a:ln>
            <a:solidFill>
              <a:schemeClr val="tx1"/>
            </a:solidFill>
          </a:ln>
        </p:spPr>
      </p:pic>
      <p:pic>
        <p:nvPicPr>
          <p:cNvPr id="30" name="Content Placeholder 5"/>
          <p:cNvPicPr>
            <a:picLocks noChangeAspect="1"/>
          </p:cNvPicPr>
          <p:nvPr/>
        </p:nvPicPr>
        <p:blipFill>
          <a:blip r:embed="rId4"/>
          <a:stretch>
            <a:fillRect/>
          </a:stretch>
        </p:blipFill>
        <p:spPr bwMode="auto">
          <a:xfrm>
            <a:off x="83484" y="2806424"/>
            <a:ext cx="1178058" cy="1713301"/>
          </a:xfrm>
          <a:prstGeom prst="rect">
            <a:avLst/>
          </a:prstGeom>
          <a:noFill/>
          <a:ln w="9525">
            <a:solidFill>
              <a:schemeClr val="tx1"/>
            </a:solidFill>
            <a:miter lim="800000"/>
            <a:headEnd/>
            <a:tailEnd/>
          </a:ln>
        </p:spPr>
      </p:pic>
      <p:pic>
        <p:nvPicPr>
          <p:cNvPr id="35" name="Picture 34"/>
          <p:cNvPicPr>
            <a:picLocks noChangeAspect="1"/>
          </p:cNvPicPr>
          <p:nvPr/>
        </p:nvPicPr>
        <p:blipFill>
          <a:blip r:embed="rId5"/>
          <a:stretch>
            <a:fillRect/>
          </a:stretch>
        </p:blipFill>
        <p:spPr>
          <a:xfrm>
            <a:off x="3200400" y="4456063"/>
            <a:ext cx="2572233" cy="1716137"/>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6705600" y="4191000"/>
            <a:ext cx="1447800" cy="1885156"/>
          </a:xfrm>
          <a:prstGeom prst="rect">
            <a:avLst/>
          </a:prstGeom>
        </p:spPr>
      </p:pic>
      <p:pic>
        <p:nvPicPr>
          <p:cNvPr id="21" name="Picture 20"/>
          <p:cNvPicPr>
            <a:picLocks noChangeAspect="1"/>
          </p:cNvPicPr>
          <p:nvPr/>
        </p:nvPicPr>
        <p:blipFill>
          <a:blip r:embed="rId4"/>
          <a:stretch>
            <a:fillRect/>
          </a:stretch>
        </p:blipFill>
        <p:spPr>
          <a:xfrm>
            <a:off x="3719513" y="4267200"/>
            <a:ext cx="1309687" cy="1881095"/>
          </a:xfrm>
          <a:prstGeom prst="rect">
            <a:avLst/>
          </a:prstGeom>
          <a:ln>
            <a:solidFill>
              <a:schemeClr val="tx1"/>
            </a:solidFill>
          </a:ln>
        </p:spPr>
      </p:pic>
      <p:pic>
        <p:nvPicPr>
          <p:cNvPr id="22" name="Picture 21"/>
          <p:cNvPicPr>
            <a:picLocks noChangeAspect="1"/>
          </p:cNvPicPr>
          <p:nvPr/>
        </p:nvPicPr>
        <p:blipFill>
          <a:blip r:embed="rId5"/>
          <a:stretch>
            <a:fillRect/>
          </a:stretch>
        </p:blipFill>
        <p:spPr>
          <a:xfrm>
            <a:off x="221208" y="4298758"/>
            <a:ext cx="1405596" cy="1881095"/>
          </a:xfrm>
          <a:prstGeom prst="rect">
            <a:avLst/>
          </a:prstGeom>
        </p:spPr>
      </p:pic>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smtClean="0">
                <a:latin typeface="+mn-lt"/>
                <a:cs typeface="+mn-cs"/>
              </a:rPr>
              <a:t>Works</a:t>
            </a:r>
          </a:p>
          <a:p>
            <a:pPr algn="ctr" fontAlgn="auto">
              <a:spcBef>
                <a:spcPts val="0"/>
              </a:spcBef>
              <a:spcAft>
                <a:spcPts val="0"/>
              </a:spcAft>
              <a:defRPr/>
            </a:pPr>
            <a:r>
              <a:rPr lang="en-US" sz="3600" dirty="0" smtClean="0">
                <a:latin typeface="+mn-lt"/>
                <a:ea typeface="+mj-ea"/>
                <a:cs typeface="+mn-cs"/>
              </a:rPr>
              <a:t>Whole-Part Relationships</a:t>
            </a:r>
            <a:endParaRPr lang="en-US" sz="3600" dirty="0">
              <a:latin typeface="+mj-lt"/>
              <a:ea typeface="+mj-ea"/>
              <a:cs typeface="+mj-cs"/>
            </a:endParaRPr>
          </a:p>
        </p:txBody>
      </p:sp>
      <p:sp>
        <p:nvSpPr>
          <p:cNvPr id="5" name="TextBox 4"/>
          <p:cNvSpPr txBox="1"/>
          <p:nvPr/>
        </p:nvSpPr>
        <p:spPr>
          <a:xfrm>
            <a:off x="7620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a:t>
            </a:r>
            <a:r>
              <a:rPr lang="en-US" dirty="0">
                <a:latin typeface="+mn-lt"/>
                <a:cs typeface="+mn-cs"/>
              </a:rPr>
              <a:t>: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8" name="TextBox 7"/>
          <p:cNvSpPr txBox="1"/>
          <p:nvPr/>
        </p:nvSpPr>
        <p:spPr>
          <a:xfrm>
            <a:off x="6172200" y="2601912"/>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sp>
        <p:nvSpPr>
          <p:cNvPr id="9" name="TextBox 8"/>
          <p:cNvSpPr txBox="1"/>
          <p:nvPr/>
        </p:nvSpPr>
        <p:spPr>
          <a:xfrm>
            <a:off x="5943600" y="4038600"/>
            <a:ext cx="1143000"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sp>
        <p:nvSpPr>
          <p:cNvPr id="10" name="TextBox 9"/>
          <p:cNvSpPr txBox="1"/>
          <p:nvPr/>
        </p:nvSpPr>
        <p:spPr>
          <a:xfrm>
            <a:off x="1447800" y="4419600"/>
            <a:ext cx="1371600"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cxnSp>
        <p:nvCxnSpPr>
          <p:cNvPr id="33" name="Straight Connector 32"/>
          <p:cNvCxnSpPr>
            <a:stCxn id="75790" idx="3"/>
            <a:endCxn id="8" idx="0"/>
          </p:cNvCxnSpPr>
          <p:nvPr/>
        </p:nvCxnSpPr>
        <p:spPr>
          <a:xfrm>
            <a:off x="6248400" y="1981200"/>
            <a:ext cx="1295400" cy="620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1676400" y="25908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smtClean="0">
                <a:latin typeface="Calibri" pitchFamily="34" charset="0"/>
              </a:rPr>
              <a:t>contains</a:t>
            </a:r>
            <a:endParaRPr lang="en-US" sz="1200" dirty="0">
              <a:latin typeface="Calibri" pitchFamily="34" charset="0"/>
            </a:endParaRPr>
          </a:p>
        </p:txBody>
      </p:sp>
      <p:cxnSp>
        <p:nvCxnSpPr>
          <p:cNvPr id="40" name="Straight Connector 39"/>
          <p:cNvCxnSpPr>
            <a:stCxn id="5" idx="2"/>
            <a:endCxn id="75784" idx="0"/>
          </p:cNvCxnSpPr>
          <p:nvPr/>
        </p:nvCxnSpPr>
        <p:spPr>
          <a:xfrm>
            <a:off x="2133600" y="2362419"/>
            <a:ext cx="838200" cy="22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10" idx="0"/>
          </p:cNvCxnSpPr>
          <p:nvPr/>
        </p:nvCxnSpPr>
        <p:spPr>
          <a:xfrm flipH="1">
            <a:off x="2133600" y="3119437"/>
            <a:ext cx="838200" cy="1300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44196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created by </a:t>
            </a:r>
            <a:endParaRPr lang="en-US" sz="1400" dirty="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3505200" y="1981200"/>
            <a:ext cx="9144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2"/>
            <a:endCxn id="9" idx="1"/>
          </p:cNvCxnSpPr>
          <p:nvPr/>
        </p:nvCxnSpPr>
        <p:spPr bwMode="auto">
          <a:xfrm>
            <a:off x="2971800" y="3119437"/>
            <a:ext cx="2971800" cy="1103829"/>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36</a:t>
            </a:fld>
            <a:endParaRPr lang="en-US"/>
          </a:p>
        </p:txBody>
      </p:sp>
      <p:cxnSp>
        <p:nvCxnSpPr>
          <p:cNvPr id="23" name="Straight Connector 22"/>
          <p:cNvCxnSpPr>
            <a:stCxn id="75784" idx="2"/>
            <a:endCxn id="26" idx="0"/>
          </p:cNvCxnSpPr>
          <p:nvPr/>
        </p:nvCxnSpPr>
        <p:spPr>
          <a:xfrm>
            <a:off x="2971800" y="3119437"/>
            <a:ext cx="1077686" cy="980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9000" y="4100090"/>
            <a:ext cx="1240971" cy="369332"/>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Work</a:t>
            </a:r>
            <a:endParaRPr lang="en-US" i="1" dirty="0">
              <a:latin typeface="+mn-lt"/>
              <a:cs typeface="+mn-cs"/>
            </a:endParaRPr>
          </a:p>
        </p:txBody>
      </p:sp>
      <p:cxnSp>
        <p:nvCxnSpPr>
          <p:cNvPr id="44" name="Straight Connector 43"/>
          <p:cNvCxnSpPr>
            <a:cxnSpLocks noChangeShapeType="1"/>
            <a:stCxn id="75790" idx="2"/>
            <a:endCxn id="9" idx="0"/>
          </p:cNvCxnSpPr>
          <p:nvPr/>
        </p:nvCxnSpPr>
        <p:spPr bwMode="auto">
          <a:xfrm>
            <a:off x="5334000" y="2362200"/>
            <a:ext cx="1181100" cy="1676400"/>
          </a:xfrm>
          <a:prstGeom prst="line">
            <a:avLst/>
          </a:prstGeom>
          <a:noFill/>
          <a:ln w="9525" algn="ctr">
            <a:solidFill>
              <a:schemeClr val="tx1"/>
            </a:solidFill>
            <a:round/>
            <a:headEnd/>
            <a:tailEnd/>
          </a:ln>
        </p:spPr>
      </p:cxnSp>
      <p:cxnSp>
        <p:nvCxnSpPr>
          <p:cNvPr id="47" name="Straight Connector 43"/>
          <p:cNvCxnSpPr>
            <a:cxnSpLocks noChangeShapeType="1"/>
            <a:stCxn id="75790" idx="2"/>
            <a:endCxn id="26" idx="0"/>
          </p:cNvCxnSpPr>
          <p:nvPr/>
        </p:nvCxnSpPr>
        <p:spPr bwMode="auto">
          <a:xfrm flipH="1">
            <a:off x="4049486" y="2362200"/>
            <a:ext cx="1284514" cy="1737890"/>
          </a:xfrm>
          <a:prstGeom prst="line">
            <a:avLst/>
          </a:prstGeom>
          <a:noFill/>
          <a:ln w="9525" algn="ctr">
            <a:solidFill>
              <a:schemeClr val="tx1"/>
            </a:solidFill>
            <a:round/>
            <a:headEnd/>
            <a:tailEnd/>
          </a:ln>
        </p:spPr>
      </p:cxnSp>
      <p:cxnSp>
        <p:nvCxnSpPr>
          <p:cNvPr id="50" name="Straight Connector 43"/>
          <p:cNvCxnSpPr>
            <a:cxnSpLocks noChangeShapeType="1"/>
            <a:stCxn id="75790" idx="2"/>
            <a:endCxn id="10" idx="0"/>
          </p:cNvCxnSpPr>
          <p:nvPr/>
        </p:nvCxnSpPr>
        <p:spPr bwMode="auto">
          <a:xfrm flipH="1">
            <a:off x="2133600" y="2362200"/>
            <a:ext cx="3200400" cy="205740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220554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724400" y="4560754"/>
            <a:ext cx="1239732" cy="2144846"/>
          </a:xfrm>
          <a:prstGeom prst="rect">
            <a:avLst/>
          </a:prstGeom>
          <a:ln>
            <a:solidFill>
              <a:schemeClr val="tx1"/>
            </a:solidFill>
          </a:ln>
        </p:spPr>
      </p:pic>
      <p:pic>
        <p:nvPicPr>
          <p:cNvPr id="17" name="Picture 16"/>
          <p:cNvPicPr>
            <a:picLocks noChangeAspect="1"/>
          </p:cNvPicPr>
          <p:nvPr/>
        </p:nvPicPr>
        <p:blipFill>
          <a:blip r:embed="rId4"/>
          <a:stretch>
            <a:fillRect/>
          </a:stretch>
        </p:blipFill>
        <p:spPr>
          <a:xfrm>
            <a:off x="224306" y="3623417"/>
            <a:ext cx="1478711" cy="2109537"/>
          </a:xfrm>
          <a:prstGeom prst="rect">
            <a:avLst/>
          </a:prstGeom>
          <a:ln>
            <a:solidFill>
              <a:schemeClr val="tx1"/>
            </a:solidFill>
          </a:ln>
        </p:spPr>
      </p:pic>
      <p:sp>
        <p:nvSpPr>
          <p:cNvPr id="4" name="Title 1"/>
          <p:cNvSpPr txBox="1">
            <a:spLocks/>
          </p:cNvSpPr>
          <p:nvPr/>
        </p:nvSpPr>
        <p:spPr>
          <a:xfrm>
            <a:off x="304800" y="381000"/>
            <a:ext cx="8229600" cy="1143000"/>
          </a:xfrm>
          <a:prstGeom prst="rect">
            <a:avLst/>
          </a:prstGeom>
        </p:spPr>
        <p:txBody>
          <a:bodyPr/>
          <a:lstStyle/>
          <a:p>
            <a:pPr algn="ctr" fontAlgn="auto">
              <a:spcBef>
                <a:spcPts val="0"/>
              </a:spcBef>
              <a:spcAft>
                <a:spcPts val="0"/>
              </a:spcAft>
              <a:defRPr/>
            </a:pPr>
            <a:r>
              <a:rPr lang="en-US" sz="3600" dirty="0" smtClean="0">
                <a:latin typeface="+mn-lt"/>
                <a:cs typeface="+mn-cs"/>
              </a:rPr>
              <a:t>Expressions</a:t>
            </a:r>
          </a:p>
          <a:p>
            <a:pPr algn="ctr" fontAlgn="auto">
              <a:spcBef>
                <a:spcPts val="0"/>
              </a:spcBef>
              <a:spcAft>
                <a:spcPts val="0"/>
              </a:spcAft>
              <a:defRPr/>
            </a:pPr>
            <a:r>
              <a:rPr lang="en-US" sz="3600" dirty="0" smtClean="0">
                <a:latin typeface="+mn-lt"/>
                <a:ea typeface="+mj-ea"/>
                <a:cs typeface="+mn-cs"/>
              </a:rPr>
              <a:t>Whole-Part Relationships</a:t>
            </a:r>
            <a:endParaRPr lang="en-US" sz="3600" dirty="0">
              <a:latin typeface="+mj-lt"/>
              <a:ea typeface="+mj-ea"/>
              <a:cs typeface="+mj-cs"/>
            </a:endParaRPr>
          </a:p>
        </p:txBody>
      </p:sp>
      <p:sp>
        <p:nvSpPr>
          <p:cNvPr id="5" name="TextBox 4"/>
          <p:cNvSpPr txBox="1"/>
          <p:nvPr/>
        </p:nvSpPr>
        <p:spPr>
          <a:xfrm>
            <a:off x="228600" y="1716088"/>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work: </a:t>
            </a:r>
            <a:r>
              <a:rPr lang="en-US" i="1" dirty="0" smtClean="0">
                <a:latin typeface="+mn-lt"/>
                <a:cs typeface="+mn-cs"/>
              </a:rPr>
              <a:t>A novel of the </a:t>
            </a:r>
            <a:r>
              <a:rPr lang="en-US" i="1" dirty="0" err="1" smtClean="0">
                <a:latin typeface="+mn-lt"/>
                <a:cs typeface="+mn-cs"/>
              </a:rPr>
              <a:t>Mither</a:t>
            </a:r>
            <a:r>
              <a:rPr lang="en-US" i="1" dirty="0" smtClean="0">
                <a:latin typeface="+mn-lt"/>
                <a:cs typeface="+mn-cs"/>
              </a:rPr>
              <a:t> mages</a:t>
            </a:r>
            <a:endParaRPr lang="en-US" dirty="0">
              <a:latin typeface="+mn-lt"/>
              <a:cs typeface="+mn-cs"/>
            </a:endParaRPr>
          </a:p>
        </p:txBody>
      </p:sp>
      <p:sp>
        <p:nvSpPr>
          <p:cNvPr id="8" name="TextBox 7"/>
          <p:cNvSpPr txBox="1"/>
          <p:nvPr/>
        </p:nvSpPr>
        <p:spPr>
          <a:xfrm>
            <a:off x="6019800" y="1752600"/>
            <a:ext cx="2743200" cy="369888"/>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a:latin typeface="+mn-lt"/>
                <a:cs typeface="+mn-cs"/>
              </a:rPr>
              <a:t>Person: </a:t>
            </a:r>
            <a:r>
              <a:rPr lang="en-US" i="1" dirty="0" smtClean="0">
                <a:latin typeface="+mn-lt"/>
                <a:cs typeface="+mn-cs"/>
              </a:rPr>
              <a:t>Orson Scott Card</a:t>
            </a:r>
            <a:endParaRPr lang="en-US" dirty="0">
              <a:latin typeface="+mn-lt"/>
              <a:cs typeface="+mn-cs"/>
            </a:endParaRPr>
          </a:p>
        </p:txBody>
      </p:sp>
      <p:cxnSp>
        <p:nvCxnSpPr>
          <p:cNvPr id="33" name="Straight Connector 32"/>
          <p:cNvCxnSpPr>
            <a:stCxn id="75790" idx="3"/>
            <a:endCxn id="8" idx="1"/>
          </p:cNvCxnSpPr>
          <p:nvPr/>
        </p:nvCxnSpPr>
        <p:spPr>
          <a:xfrm flipV="1">
            <a:off x="5410200" y="1937544"/>
            <a:ext cx="609600" cy="43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84" name="AutoShape 36"/>
          <p:cNvSpPr>
            <a:spLocks noChangeArrowheads="1"/>
          </p:cNvSpPr>
          <p:nvPr/>
        </p:nvSpPr>
        <p:spPr bwMode="auto">
          <a:xfrm>
            <a:off x="3886200" y="3662363"/>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smtClean="0">
                <a:latin typeface="Calibri" pitchFamily="34" charset="0"/>
              </a:rPr>
              <a:t>contains</a:t>
            </a:r>
            <a:endParaRPr lang="en-US" sz="1200" dirty="0">
              <a:latin typeface="Calibri" pitchFamily="34" charset="0"/>
            </a:endParaRPr>
          </a:p>
        </p:txBody>
      </p:sp>
      <p:cxnSp>
        <p:nvCxnSpPr>
          <p:cNvPr id="40" name="Straight Connector 39"/>
          <p:cNvCxnSpPr>
            <a:stCxn id="5" idx="2"/>
            <a:endCxn id="25" idx="1"/>
          </p:cNvCxnSpPr>
          <p:nvPr/>
        </p:nvCxnSpPr>
        <p:spPr>
          <a:xfrm>
            <a:off x="1600200" y="2362419"/>
            <a:ext cx="152400" cy="41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5784" idx="2"/>
            <a:endCxn id="36" idx="0"/>
          </p:cNvCxnSpPr>
          <p:nvPr/>
        </p:nvCxnSpPr>
        <p:spPr>
          <a:xfrm flipH="1">
            <a:off x="2034699" y="4191000"/>
            <a:ext cx="3146901"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790" name="AutoShape 47"/>
          <p:cNvSpPr>
            <a:spLocks noChangeArrowheads="1"/>
          </p:cNvSpPr>
          <p:nvPr/>
        </p:nvSpPr>
        <p:spPr bwMode="auto">
          <a:xfrm>
            <a:off x="3581400" y="1600200"/>
            <a:ext cx="1828800" cy="762000"/>
          </a:xfrm>
          <a:prstGeom prst="flowChartDecision">
            <a:avLst/>
          </a:prstGeom>
          <a:solidFill>
            <a:srgbClr val="FF99CC"/>
          </a:solidFill>
          <a:ln w="9525">
            <a:solidFill>
              <a:srgbClr val="000000"/>
            </a:solidFill>
            <a:miter lim="800000"/>
            <a:headEnd/>
            <a:tailEnd/>
          </a:ln>
        </p:spPr>
        <p:txBody>
          <a:bodyPr/>
          <a:lstStyle/>
          <a:p>
            <a:pPr algn="ctr"/>
            <a:r>
              <a:rPr lang="en-US" sz="1400" dirty="0">
                <a:latin typeface="Calibri" pitchFamily="34" charset="0"/>
              </a:rPr>
              <a:t>created by </a:t>
            </a:r>
            <a:endParaRPr lang="en-US" sz="1400" dirty="0">
              <a:solidFill>
                <a:srgbClr val="FF0000"/>
              </a:solidFill>
              <a:latin typeface="Calibri" pitchFamily="34" charset="0"/>
            </a:endParaRPr>
          </a:p>
        </p:txBody>
      </p:sp>
      <p:cxnSp>
        <p:nvCxnSpPr>
          <p:cNvPr id="75791" name="Straight Connector 38"/>
          <p:cNvCxnSpPr>
            <a:cxnSpLocks noChangeShapeType="1"/>
            <a:stCxn id="75790" idx="1"/>
            <a:endCxn id="5" idx="3"/>
          </p:cNvCxnSpPr>
          <p:nvPr/>
        </p:nvCxnSpPr>
        <p:spPr bwMode="auto">
          <a:xfrm flipH="1">
            <a:off x="2971800" y="1981200"/>
            <a:ext cx="609600" cy="58054"/>
          </a:xfrm>
          <a:prstGeom prst="line">
            <a:avLst/>
          </a:prstGeom>
          <a:noFill/>
          <a:ln w="9525" algn="ctr">
            <a:solidFill>
              <a:schemeClr val="tx1"/>
            </a:solidFill>
            <a:round/>
            <a:headEnd/>
            <a:tailEnd/>
          </a:ln>
        </p:spPr>
      </p:cxnSp>
      <p:cxnSp>
        <p:nvCxnSpPr>
          <p:cNvPr id="75792" name="Straight Connector 43"/>
          <p:cNvCxnSpPr>
            <a:cxnSpLocks noChangeShapeType="1"/>
            <a:stCxn id="75784" idx="0"/>
            <a:endCxn id="24" idx="2"/>
          </p:cNvCxnSpPr>
          <p:nvPr/>
        </p:nvCxnSpPr>
        <p:spPr bwMode="auto">
          <a:xfrm flipV="1">
            <a:off x="5181600" y="3205828"/>
            <a:ext cx="990600" cy="456535"/>
          </a:xfrm>
          <a:prstGeom prst="line">
            <a:avLst/>
          </a:prstGeom>
          <a:noFill/>
          <a:ln w="9525" algn="ctr">
            <a:solidFill>
              <a:schemeClr val="tx1"/>
            </a:solidFill>
            <a:round/>
            <a:headEnd/>
            <a:tailEnd/>
          </a:ln>
        </p:spPr>
      </p:cxn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11" name="Slide Number Placeholder 10"/>
          <p:cNvSpPr>
            <a:spLocks noGrp="1"/>
          </p:cNvSpPr>
          <p:nvPr>
            <p:ph type="sldNum" sz="quarter" idx="12"/>
          </p:nvPr>
        </p:nvSpPr>
        <p:spPr/>
        <p:txBody>
          <a:bodyPr/>
          <a:lstStyle/>
          <a:p>
            <a:pPr>
              <a:defRPr/>
            </a:pPr>
            <a:fld id="{E81FC075-179B-4234-8530-21D595DC0110}" type="slidenum">
              <a:rPr lang="en-US"/>
              <a:pPr>
                <a:defRPr/>
              </a:pPr>
              <a:t>37</a:t>
            </a:fld>
            <a:endParaRPr lang="en-US"/>
          </a:p>
        </p:txBody>
      </p:sp>
      <p:cxnSp>
        <p:nvCxnSpPr>
          <p:cNvPr id="23" name="Straight Connector 22"/>
          <p:cNvCxnSpPr>
            <a:stCxn id="75784" idx="2"/>
            <a:endCxn id="26" idx="0"/>
          </p:cNvCxnSpPr>
          <p:nvPr/>
        </p:nvCxnSpPr>
        <p:spPr>
          <a:xfrm flipH="1">
            <a:off x="4061301" y="4191000"/>
            <a:ext cx="1120299" cy="1182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45802" y="5373469"/>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sp>
        <p:nvSpPr>
          <p:cNvPr id="24" name="TextBox 23"/>
          <p:cNvSpPr txBox="1"/>
          <p:nvPr/>
        </p:nvSpPr>
        <p:spPr>
          <a:xfrm>
            <a:off x="4800600" y="2559497"/>
            <a:ext cx="2743200" cy="646331"/>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dirty="0" smtClean="0">
                <a:latin typeface="+mn-lt"/>
                <a:cs typeface="+mn-cs"/>
              </a:rPr>
              <a:t>Series expression</a:t>
            </a:r>
            <a:r>
              <a:rPr lang="en-US" dirty="0">
                <a:latin typeface="+mn-lt"/>
                <a:cs typeface="+mn-cs"/>
              </a:rPr>
              <a:t>: </a:t>
            </a:r>
            <a:r>
              <a:rPr lang="en-US" i="1" dirty="0" smtClean="0">
                <a:latin typeface="+mn-lt"/>
                <a:cs typeface="+mn-cs"/>
              </a:rPr>
              <a:t>French text</a:t>
            </a:r>
            <a:endParaRPr lang="en-US" i="1" dirty="0">
              <a:latin typeface="+mn-lt"/>
              <a:cs typeface="+mn-cs"/>
            </a:endParaRPr>
          </a:p>
        </p:txBody>
      </p:sp>
      <p:sp>
        <p:nvSpPr>
          <p:cNvPr id="25" name="AutoShape 36"/>
          <p:cNvSpPr>
            <a:spLocks noChangeArrowheads="1"/>
          </p:cNvSpPr>
          <p:nvPr/>
        </p:nvSpPr>
        <p:spPr bwMode="auto">
          <a:xfrm>
            <a:off x="1752600" y="2514600"/>
            <a:ext cx="2590800" cy="528637"/>
          </a:xfrm>
          <a:prstGeom prst="flowChartDecision">
            <a:avLst/>
          </a:prstGeom>
          <a:solidFill>
            <a:srgbClr val="FF99CC"/>
          </a:solidFill>
          <a:ln w="9525">
            <a:solidFill>
              <a:srgbClr val="000000"/>
            </a:solidFill>
            <a:miter lim="800000"/>
            <a:headEnd/>
            <a:tailEnd/>
          </a:ln>
        </p:spPr>
        <p:txBody>
          <a:bodyPr/>
          <a:lstStyle/>
          <a:p>
            <a:pPr algn="ctr"/>
            <a:r>
              <a:rPr lang="en-US" sz="1200" dirty="0">
                <a:latin typeface="Calibri" pitchFamily="34" charset="0"/>
              </a:rPr>
              <a:t>realized through</a:t>
            </a:r>
          </a:p>
        </p:txBody>
      </p:sp>
      <p:cxnSp>
        <p:nvCxnSpPr>
          <p:cNvPr id="27" name="Straight Connector 43"/>
          <p:cNvCxnSpPr>
            <a:cxnSpLocks noChangeShapeType="1"/>
            <a:stCxn id="25" idx="3"/>
            <a:endCxn id="24" idx="1"/>
          </p:cNvCxnSpPr>
          <p:nvPr/>
        </p:nvCxnSpPr>
        <p:spPr bwMode="auto">
          <a:xfrm>
            <a:off x="4343400" y="2778919"/>
            <a:ext cx="457200" cy="103744"/>
          </a:xfrm>
          <a:prstGeom prst="line">
            <a:avLst/>
          </a:prstGeom>
          <a:noFill/>
          <a:ln w="9525" algn="ctr">
            <a:solidFill>
              <a:schemeClr val="tx1"/>
            </a:solidFill>
            <a:round/>
            <a:headEnd/>
            <a:tailEnd/>
          </a:ln>
        </p:spPr>
      </p:cxnSp>
      <p:pic>
        <p:nvPicPr>
          <p:cNvPr id="16" name="Picture 15"/>
          <p:cNvPicPr>
            <a:picLocks noChangeAspect="1"/>
          </p:cNvPicPr>
          <p:nvPr/>
        </p:nvPicPr>
        <p:blipFill>
          <a:blip r:embed="rId5"/>
          <a:stretch>
            <a:fillRect/>
          </a:stretch>
        </p:blipFill>
        <p:spPr>
          <a:xfrm>
            <a:off x="7500257" y="3403125"/>
            <a:ext cx="1441676" cy="2120112"/>
          </a:xfrm>
          <a:prstGeom prst="rect">
            <a:avLst/>
          </a:prstGeom>
          <a:ln>
            <a:solidFill>
              <a:schemeClr val="tx1"/>
            </a:solidFill>
          </a:ln>
        </p:spPr>
      </p:pic>
      <p:sp>
        <p:nvSpPr>
          <p:cNvPr id="35" name="TextBox 34"/>
          <p:cNvSpPr txBox="1"/>
          <p:nvPr/>
        </p:nvSpPr>
        <p:spPr>
          <a:xfrm>
            <a:off x="6370002" y="4459069"/>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sp>
        <p:nvSpPr>
          <p:cNvPr id="36" name="TextBox 35"/>
          <p:cNvSpPr txBox="1"/>
          <p:nvPr/>
        </p:nvSpPr>
        <p:spPr>
          <a:xfrm>
            <a:off x="1219200" y="4648200"/>
            <a:ext cx="1630998" cy="646331"/>
          </a:xfrm>
          <a:prstGeom prst="rect">
            <a:avLst/>
          </a:prstGeom>
          <a:solidFill>
            <a:schemeClr val="accent1">
              <a:lumMod val="40000"/>
              <a:lumOff val="60000"/>
            </a:schemeClr>
          </a:solidFill>
          <a:ln>
            <a:solidFill>
              <a:schemeClr val="tx1"/>
            </a:solidFill>
          </a:ln>
        </p:spPr>
        <p:txBody>
          <a:bodyPr wrap="square">
            <a:spAutoFit/>
          </a:bodyPr>
          <a:lstStyle/>
          <a:p>
            <a:pPr algn="ctr" fontAlgn="auto">
              <a:spcBef>
                <a:spcPts val="0"/>
              </a:spcBef>
              <a:spcAft>
                <a:spcPts val="0"/>
              </a:spcAft>
              <a:defRPr/>
            </a:pPr>
            <a:r>
              <a:rPr lang="en-US" dirty="0" smtClean="0">
                <a:latin typeface="+mn-lt"/>
                <a:cs typeface="+mn-cs"/>
              </a:rPr>
              <a:t>Expression of contained work</a:t>
            </a:r>
            <a:endParaRPr lang="en-US" i="1" dirty="0">
              <a:latin typeface="+mn-lt"/>
              <a:cs typeface="+mn-cs"/>
            </a:endParaRPr>
          </a:p>
        </p:txBody>
      </p:sp>
      <p:cxnSp>
        <p:nvCxnSpPr>
          <p:cNvPr id="42" name="Straight Connector 41"/>
          <p:cNvCxnSpPr>
            <a:stCxn id="75784" idx="2"/>
            <a:endCxn id="35" idx="0"/>
          </p:cNvCxnSpPr>
          <p:nvPr/>
        </p:nvCxnSpPr>
        <p:spPr>
          <a:xfrm>
            <a:off x="5181600" y="4191000"/>
            <a:ext cx="2003901" cy="268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33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t>When do you have to create an authority record? (DCM Z1 Introduction)</a:t>
            </a:r>
            <a:endParaRPr lang="en-US" sz="3600" dirty="0"/>
          </a:p>
        </p:txBody>
      </p:sp>
      <p:sp>
        <p:nvSpPr>
          <p:cNvPr id="77826" name="Content Placeholder 2"/>
          <p:cNvSpPr>
            <a:spLocks noGrp="1"/>
          </p:cNvSpPr>
          <p:nvPr>
            <p:ph idx="1"/>
          </p:nvPr>
        </p:nvSpPr>
        <p:spPr>
          <a:xfrm>
            <a:off x="228600" y="1600200"/>
            <a:ext cx="8686800" cy="4525963"/>
          </a:xfrm>
        </p:spPr>
        <p:txBody>
          <a:bodyPr/>
          <a:lstStyle/>
          <a:p>
            <a:pPr eaLnBrk="1" hangingPunct="1"/>
            <a:r>
              <a:rPr lang="en-US" sz="2800" dirty="0" smtClean="0"/>
              <a:t>PCC/LC Practice. Transcription of the series (in MARC bibliographic 490) is mandatory if applicable. Series statement is a core element (RDA 2.12)</a:t>
            </a:r>
          </a:p>
          <a:p>
            <a:pPr eaLnBrk="1" hangingPunct="1"/>
            <a:r>
              <a:rPr lang="en-US" sz="2800" dirty="0" smtClean="0"/>
              <a:t>PCC Practice. Indexing (tracing) the series (in MARC bibliographic 8XX) is optional. If the cataloger chooses to index the series, it must be supported by a NACO series authority record.</a:t>
            </a:r>
          </a:p>
          <a:p>
            <a:pPr eaLnBrk="1" hangingPunct="1"/>
            <a:r>
              <a:rPr lang="en-US" sz="2800" dirty="0"/>
              <a:t>LC Practice. LC </a:t>
            </a:r>
            <a:r>
              <a:rPr lang="en-US" sz="2800" dirty="0" smtClean="0"/>
              <a:t>does not index series, and generally does </a:t>
            </a:r>
            <a:r>
              <a:rPr lang="en-US" sz="2800" dirty="0"/>
              <a:t>not create or update </a:t>
            </a:r>
            <a:r>
              <a:rPr lang="en-US" sz="2800" dirty="0" smtClean="0"/>
              <a:t>series authority records</a:t>
            </a:r>
            <a:r>
              <a:rPr lang="en-US" dirty="0" smtClean="0"/>
              <a:t>.</a:t>
            </a:r>
          </a:p>
          <a:p>
            <a:pPr eaLnBrk="1" hangingPunct="1"/>
            <a:endParaRPr lang="en-US" dirty="0" smtClean="0"/>
          </a:p>
          <a:p>
            <a:pPr lvl="1" eaLnBrk="1" hangingPunct="1"/>
            <a:endParaRPr lang="en-US" dirty="0" smtClean="0"/>
          </a:p>
        </p:txBody>
      </p:sp>
      <p:sp>
        <p:nvSpPr>
          <p:cNvPr id="6" name="Footer Placeholder 5"/>
          <p:cNvSpPr>
            <a:spLocks noGrp="1"/>
          </p:cNvSpPr>
          <p:nvPr>
            <p:ph type="ftr" sz="quarter" idx="11"/>
          </p:nvPr>
        </p:nvSpPr>
        <p:spPr/>
        <p:txBody>
          <a:bodyPr/>
          <a:lstStyle/>
          <a:p>
            <a:pPr>
              <a:defRPr/>
            </a:pPr>
            <a:r>
              <a:rPr lang="en-US" dirty="0"/>
              <a:t>Module 6. Works and Expressions</a:t>
            </a:r>
          </a:p>
        </p:txBody>
      </p:sp>
      <p:sp>
        <p:nvSpPr>
          <p:cNvPr id="7" name="Slide Number Placeholder 6"/>
          <p:cNvSpPr>
            <a:spLocks noGrp="1"/>
          </p:cNvSpPr>
          <p:nvPr>
            <p:ph type="sldNum" sz="quarter" idx="12"/>
          </p:nvPr>
        </p:nvSpPr>
        <p:spPr/>
        <p:txBody>
          <a:bodyPr/>
          <a:lstStyle/>
          <a:p>
            <a:pPr>
              <a:defRPr/>
            </a:pPr>
            <a:fld id="{B5F955A3-E556-43A6-B9BE-D3055575FD16}" type="slidenum">
              <a:rPr lang="en-US"/>
              <a:pPr>
                <a:defRPr/>
              </a:pPr>
              <a:t>38</a:t>
            </a:fld>
            <a:endParaRPr lang="en-US"/>
          </a:p>
        </p:txBody>
      </p:sp>
    </p:spTree>
    <p:extLst>
      <p:ext uri="{BB962C8B-B14F-4D97-AF65-F5344CB8AC3E}">
        <p14:creationId xmlns:p14="http://schemas.microsoft.com/office/powerpoint/2010/main" val="230902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Series works and expressions are coded in X00, X10, X11, and X30</a:t>
            </a:r>
          </a:p>
          <a:p>
            <a:pPr eaLnBrk="1" fontAlgn="auto" hangingPunct="1">
              <a:spcAft>
                <a:spcPts val="0"/>
              </a:spcAft>
              <a:buFont typeface="Arial" pitchFamily="34" charset="0"/>
              <a:buChar char="•"/>
              <a:defRPr/>
            </a:pPr>
            <a:r>
              <a:rPr lang="en-US" dirty="0" smtClean="0"/>
              <a:t>If the access point begins with the authorized access point for the creator, use the same tag as the creator uses (X00, X10, or X11)</a:t>
            </a:r>
          </a:p>
          <a:p>
            <a:pPr eaLnBrk="1" fontAlgn="auto" hangingPunct="1">
              <a:spcAft>
                <a:spcPts val="0"/>
              </a:spcAft>
              <a:buFont typeface="Arial" pitchFamily="34" charset="0"/>
              <a:buChar char="•"/>
              <a:defRPr/>
            </a:pPr>
            <a:r>
              <a:rPr lang="en-US" dirty="0" smtClean="0"/>
              <a:t>If the work/expression does not have an explicit creator, use X30</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39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76400" y="1143000"/>
            <a:ext cx="2331369" cy="5410200"/>
          </a:xfrm>
          <a:prstGeom prst="rect">
            <a:avLst/>
          </a:prstGeom>
          <a:ln>
            <a:solidFill>
              <a:schemeClr val="tx1"/>
            </a:solidFill>
          </a:ln>
        </p:spPr>
      </p:pic>
      <p:sp>
        <p:nvSpPr>
          <p:cNvPr id="65537" name="Title 358"/>
          <p:cNvSpPr>
            <a:spLocks noGrp="1"/>
          </p:cNvSpPr>
          <p:nvPr>
            <p:ph type="title"/>
          </p:nvPr>
        </p:nvSpPr>
        <p:spPr/>
        <p:txBody>
          <a:bodyPr/>
          <a:lstStyle/>
          <a:p>
            <a:pPr eaLnBrk="1" hangingPunct="1"/>
            <a:r>
              <a:rPr lang="en-US" smtClean="0"/>
              <a:t>Pertinent Instructions</a:t>
            </a:r>
          </a:p>
        </p:txBody>
      </p:sp>
      <p:sp>
        <p:nvSpPr>
          <p:cNvPr id="65538" name="Content Placeholder 360"/>
          <p:cNvSpPr>
            <a:spLocks noGrp="1"/>
          </p:cNvSpPr>
          <p:nvPr>
            <p:ph sz="half" idx="2"/>
          </p:nvPr>
        </p:nvSpPr>
        <p:spPr/>
        <p:txBody>
          <a:bodyPr/>
          <a:lstStyle/>
          <a:p>
            <a:pPr eaLnBrk="1" hangingPunct="1"/>
            <a:r>
              <a:rPr lang="en-US" dirty="0" smtClean="0"/>
              <a:t>RDA Chapter 2</a:t>
            </a:r>
          </a:p>
          <a:p>
            <a:pPr eaLnBrk="1" hangingPunct="1"/>
            <a:r>
              <a:rPr lang="en-US" dirty="0" smtClean="0"/>
              <a:t>Choice of title, title change</a:t>
            </a:r>
          </a:p>
          <a:p>
            <a:pPr eaLnBrk="1" hangingPunct="1"/>
            <a:r>
              <a:rPr lang="en-US" dirty="0" smtClean="0"/>
              <a:t>Series in bibliographic records</a:t>
            </a:r>
          </a:p>
          <a:p>
            <a:pPr eaLnBrk="1" hangingPunct="1"/>
            <a:endParaRPr lang="en-US" dirty="0" smtClean="0"/>
          </a:p>
        </p:txBody>
      </p:sp>
      <p:sp>
        <p:nvSpPr>
          <p:cNvPr id="5" name="Oval 4"/>
          <p:cNvSpPr/>
          <p:nvPr/>
        </p:nvSpPr>
        <p:spPr>
          <a:xfrm>
            <a:off x="1676400" y="3124200"/>
            <a:ext cx="2362200" cy="3232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4</a:t>
            </a:fld>
            <a:endParaRPr lang="en-US"/>
          </a:p>
        </p:txBody>
      </p:sp>
    </p:spTree>
    <p:extLst>
      <p:ext uri="{BB962C8B-B14F-4D97-AF65-F5344CB8AC3E}">
        <p14:creationId xmlns:p14="http://schemas.microsoft.com/office/powerpoint/2010/main" val="53244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solidFill>
                  <a:srgbClr val="000000"/>
                </a:solidFill>
              </a:rPr>
              <a:t>RDA </a:t>
            </a:r>
            <a:r>
              <a:rPr lang="en-US" dirty="0">
                <a:solidFill>
                  <a:srgbClr val="000000"/>
                </a:solidFill>
              </a:rPr>
              <a:t>records for </a:t>
            </a:r>
            <a:r>
              <a:rPr lang="en-US" dirty="0" smtClean="0">
                <a:solidFill>
                  <a:srgbClr val="000000"/>
                </a:solidFill>
              </a:rPr>
              <a:t>series works and expressions </a:t>
            </a:r>
            <a:r>
              <a:rPr lang="en-US" dirty="0">
                <a:solidFill>
                  <a:srgbClr val="000000"/>
                </a:solidFill>
              </a:rPr>
              <a:t>are coded “z” in 008/10 (“Rules”) and “</a:t>
            </a:r>
            <a:r>
              <a:rPr lang="en-US" dirty="0" err="1">
                <a:solidFill>
                  <a:srgbClr val="000000"/>
                </a:solidFill>
              </a:rPr>
              <a:t>rda</a:t>
            </a:r>
            <a:r>
              <a:rPr lang="en-US" dirty="0">
                <a:solidFill>
                  <a:srgbClr val="000000"/>
                </a:solidFill>
              </a:rPr>
              <a:t>” in 040 subfield $e</a:t>
            </a:r>
            <a:r>
              <a:rPr lang="en-US" dirty="0" smtClean="0">
                <a:solidFill>
                  <a:srgbClr val="000000"/>
                </a:solidFill>
              </a:rPr>
              <a:t>.</a:t>
            </a:r>
          </a:p>
          <a:p>
            <a:pPr eaLnBrk="1" fontAlgn="auto" hangingPunct="1">
              <a:spcAft>
                <a:spcPts val="0"/>
              </a:spcAft>
              <a:buFont typeface="Arial" pitchFamily="34" charset="0"/>
              <a:buChar char="•"/>
              <a:defRPr/>
            </a:pPr>
            <a:endParaRPr lang="en-US" dirty="0" smtClean="0">
              <a:solidFill>
                <a:srgbClr val="000000"/>
              </a:solidFill>
            </a:endParaRPr>
          </a:p>
          <a:p>
            <a:pPr eaLnBrk="1" fontAlgn="auto" hangingPunct="1">
              <a:spcAft>
                <a:spcPts val="0"/>
              </a:spcAft>
              <a:buFont typeface="Arial" pitchFamily="34" charset="0"/>
              <a:buChar char="•"/>
              <a:defRPr/>
            </a:pPr>
            <a:r>
              <a:rPr lang="en-US" dirty="0" smtClean="0">
                <a:solidFill>
                  <a:srgbClr val="000000"/>
                </a:solidFill>
              </a:rPr>
              <a:t>000/12 (“Series”)</a:t>
            </a:r>
          </a:p>
          <a:p>
            <a:pPr lvl="1" eaLnBrk="1" fontAlgn="auto" hangingPunct="1">
              <a:spcAft>
                <a:spcPts val="0"/>
              </a:spcAft>
              <a:buFont typeface="Arial" pitchFamily="34" charset="0"/>
              <a:buChar char="•"/>
              <a:defRPr/>
            </a:pPr>
            <a:r>
              <a:rPr lang="en-US" dirty="0" smtClean="0">
                <a:solidFill>
                  <a:srgbClr val="000000"/>
                </a:solidFill>
              </a:rPr>
              <a:t>a – Monographic series</a:t>
            </a:r>
          </a:p>
          <a:p>
            <a:pPr lvl="1" eaLnBrk="1" fontAlgn="auto" hangingPunct="1">
              <a:spcAft>
                <a:spcPts val="0"/>
              </a:spcAft>
              <a:buFont typeface="Arial" pitchFamily="34" charset="0"/>
              <a:buChar char="•"/>
              <a:defRPr/>
            </a:pPr>
            <a:r>
              <a:rPr lang="en-US" dirty="0" smtClean="0">
                <a:solidFill>
                  <a:srgbClr val="000000"/>
                </a:solidFill>
              </a:rPr>
              <a:t>b – Multipart monograph</a:t>
            </a:r>
          </a:p>
          <a:p>
            <a:pPr lvl="1" eaLnBrk="1" fontAlgn="auto" hangingPunct="1">
              <a:spcAft>
                <a:spcPts val="0"/>
              </a:spcAft>
              <a:buFont typeface="Arial" pitchFamily="34" charset="0"/>
              <a:buChar char="•"/>
              <a:defRPr/>
            </a:pPr>
            <a:r>
              <a:rPr lang="en-US" dirty="0" smtClean="0">
                <a:solidFill>
                  <a:srgbClr val="000000"/>
                </a:solidFill>
              </a:rPr>
              <a:t>c – Series-like phrase</a:t>
            </a:r>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40</a:t>
            </a:fld>
            <a:endParaRPr lang="en-US"/>
          </a:p>
        </p:txBody>
      </p:sp>
    </p:spTree>
    <p:extLst>
      <p:ext uri="{BB962C8B-B14F-4D97-AF65-F5344CB8AC3E}">
        <p14:creationId xmlns:p14="http://schemas.microsoft.com/office/powerpoint/2010/main" val="413513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MARC Coding</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solidFill>
                  <a:srgbClr val="000000"/>
                </a:solidFill>
              </a:rPr>
              <a:t>000/13 (“</a:t>
            </a:r>
            <a:r>
              <a:rPr lang="en-US" dirty="0" err="1" smtClean="0">
                <a:solidFill>
                  <a:srgbClr val="000000"/>
                </a:solidFill>
              </a:rPr>
              <a:t>Ser</a:t>
            </a:r>
            <a:r>
              <a:rPr lang="en-US" dirty="0" smtClean="0">
                <a:solidFill>
                  <a:srgbClr val="000000"/>
                </a:solidFill>
              </a:rPr>
              <a:t> </a:t>
            </a:r>
            <a:r>
              <a:rPr lang="en-US" dirty="0" err="1" smtClean="0">
                <a:solidFill>
                  <a:srgbClr val="000000"/>
                </a:solidFill>
              </a:rPr>
              <a:t>num</a:t>
            </a:r>
            <a:r>
              <a:rPr lang="en-US" dirty="0" smtClean="0">
                <a:solidFill>
                  <a:srgbClr val="000000"/>
                </a:solidFill>
              </a:rPr>
              <a:t>”)</a:t>
            </a:r>
            <a:endParaRPr lang="en-US" dirty="0">
              <a:solidFill>
                <a:srgbClr val="000000"/>
              </a:solidFill>
            </a:endParaRPr>
          </a:p>
          <a:p>
            <a:pPr lvl="1" eaLnBrk="1" fontAlgn="auto" hangingPunct="1">
              <a:spcAft>
                <a:spcPts val="0"/>
              </a:spcAft>
              <a:buFont typeface="Arial" pitchFamily="34" charset="0"/>
              <a:buChar char="•"/>
              <a:defRPr/>
            </a:pPr>
            <a:r>
              <a:rPr lang="en-US" dirty="0">
                <a:solidFill>
                  <a:srgbClr val="000000"/>
                </a:solidFill>
              </a:rPr>
              <a:t>a – </a:t>
            </a:r>
            <a:r>
              <a:rPr lang="en-US" dirty="0" smtClean="0">
                <a:solidFill>
                  <a:srgbClr val="000000"/>
                </a:solidFill>
              </a:rPr>
              <a:t>Numbered </a:t>
            </a:r>
            <a:r>
              <a:rPr lang="en-US" dirty="0">
                <a:solidFill>
                  <a:srgbClr val="000000"/>
                </a:solidFill>
              </a:rPr>
              <a:t>series</a:t>
            </a:r>
          </a:p>
          <a:p>
            <a:pPr lvl="1" eaLnBrk="1" fontAlgn="auto" hangingPunct="1">
              <a:spcAft>
                <a:spcPts val="0"/>
              </a:spcAft>
              <a:buFont typeface="Arial" pitchFamily="34" charset="0"/>
              <a:buChar char="•"/>
              <a:defRPr/>
            </a:pPr>
            <a:r>
              <a:rPr lang="en-US" dirty="0">
                <a:solidFill>
                  <a:srgbClr val="000000"/>
                </a:solidFill>
              </a:rPr>
              <a:t>b – </a:t>
            </a:r>
            <a:r>
              <a:rPr lang="en-US" dirty="0" smtClean="0">
                <a:solidFill>
                  <a:srgbClr val="000000"/>
                </a:solidFill>
              </a:rPr>
              <a:t>Unnumbered series</a:t>
            </a:r>
            <a:endParaRPr lang="en-US" dirty="0">
              <a:solidFill>
                <a:srgbClr val="000000"/>
              </a:solidFill>
            </a:endParaRPr>
          </a:p>
          <a:p>
            <a:pPr lvl="1" eaLnBrk="1" fontAlgn="auto" hangingPunct="1">
              <a:spcAft>
                <a:spcPts val="0"/>
              </a:spcAft>
              <a:buFont typeface="Arial" pitchFamily="34" charset="0"/>
              <a:buChar char="•"/>
              <a:defRPr/>
            </a:pPr>
            <a:r>
              <a:rPr lang="en-US" dirty="0">
                <a:solidFill>
                  <a:srgbClr val="000000"/>
                </a:solidFill>
              </a:rPr>
              <a:t>c – </a:t>
            </a:r>
            <a:r>
              <a:rPr lang="en-US" dirty="0" smtClean="0">
                <a:solidFill>
                  <a:srgbClr val="000000"/>
                </a:solidFill>
              </a:rPr>
              <a:t>Numbering varies</a:t>
            </a:r>
            <a:endParaRPr lang="en-US" dirty="0">
              <a:solidFill>
                <a:srgbClr val="000000"/>
              </a:solidFill>
            </a:endParaRPr>
          </a:p>
          <a:p>
            <a:pPr eaLnBrk="1" fontAlgn="auto" hangingPunct="1">
              <a:spcAft>
                <a:spcPts val="0"/>
              </a:spcAft>
              <a:buFont typeface="Arial" pitchFamily="34" charset="0"/>
              <a:buChar char="•"/>
              <a:defRPr/>
            </a:pPr>
            <a:endParaRPr lang="en-US" dirty="0" smtClean="0">
              <a:solidFill>
                <a:srgbClr val="000000"/>
              </a:solidFill>
            </a:endParaRPr>
          </a:p>
          <a:p>
            <a:pPr eaLnBrk="1" fontAlgn="auto" hangingPunct="1">
              <a:spcAft>
                <a:spcPts val="0"/>
              </a:spcAft>
              <a:buFont typeface="Arial" pitchFamily="34" charset="0"/>
              <a:buChar char="•"/>
              <a:defRPr/>
            </a:pPr>
            <a:r>
              <a:rPr lang="en-US" dirty="0" smtClean="0">
                <a:solidFill>
                  <a:srgbClr val="000000"/>
                </a:solidFill>
              </a:rPr>
              <a:t>000/16 (“</a:t>
            </a:r>
            <a:r>
              <a:rPr lang="en-US" dirty="0" err="1" smtClean="0">
                <a:solidFill>
                  <a:srgbClr val="000000"/>
                </a:solidFill>
              </a:rPr>
              <a:t>Ser</a:t>
            </a:r>
            <a:r>
              <a:rPr lang="en-US" dirty="0" smtClean="0">
                <a:solidFill>
                  <a:srgbClr val="000000"/>
                </a:solidFill>
              </a:rPr>
              <a:t> use”)</a:t>
            </a:r>
          </a:p>
          <a:p>
            <a:pPr lvl="1" eaLnBrk="1" fontAlgn="auto" hangingPunct="1">
              <a:spcAft>
                <a:spcPts val="0"/>
              </a:spcAft>
              <a:buFont typeface="Arial" pitchFamily="34" charset="0"/>
              <a:buChar char="•"/>
              <a:defRPr/>
            </a:pPr>
            <a:r>
              <a:rPr lang="en-US" dirty="0" smtClean="0">
                <a:solidFill>
                  <a:srgbClr val="000000"/>
                </a:solidFill>
              </a:rPr>
              <a:t>a – Heading appropriate as series added entry</a:t>
            </a:r>
          </a:p>
          <a:p>
            <a:pPr lvl="1" eaLnBrk="1" fontAlgn="auto" hangingPunct="1">
              <a:spcAft>
                <a:spcPts val="0"/>
              </a:spcAft>
              <a:buFont typeface="Arial" pitchFamily="34" charset="0"/>
              <a:buChar char="•"/>
              <a:defRPr/>
            </a:pPr>
            <a:r>
              <a:rPr lang="en-US" dirty="0" smtClean="0">
                <a:solidFill>
                  <a:srgbClr val="000000"/>
                </a:solidFill>
              </a:rPr>
              <a:t>b – Heading not appropriate as series added entry</a:t>
            </a:r>
          </a:p>
          <a:p>
            <a:pPr marL="457200" lvl="1" indent="0" eaLnBrk="1" fontAlgn="auto" hangingPunct="1">
              <a:spcAft>
                <a:spcPts val="0"/>
              </a:spcAft>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B09DD14-8C88-4555-A90A-F6AD8B4FC4E1}" type="slidenum">
              <a:rPr lang="en-US"/>
              <a:pPr>
                <a:defRPr/>
              </a:pPr>
              <a:t>41</a:t>
            </a:fld>
            <a:endParaRPr lang="en-US"/>
          </a:p>
        </p:txBody>
      </p:sp>
    </p:spTree>
    <p:extLst>
      <p:ext uri="{BB962C8B-B14F-4D97-AF65-F5344CB8AC3E}">
        <p14:creationId xmlns:p14="http://schemas.microsoft.com/office/powerpoint/2010/main" val="347965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42</a:t>
            </a:fld>
            <a:endParaRPr lang="en-US"/>
          </a:p>
        </p:txBody>
      </p:sp>
      <p:pic>
        <p:nvPicPr>
          <p:cNvPr id="8" name="Picture 7"/>
          <p:cNvPicPr>
            <a:picLocks noChangeAspect="1"/>
          </p:cNvPicPr>
          <p:nvPr/>
        </p:nvPicPr>
        <p:blipFill>
          <a:blip r:embed="rId3"/>
          <a:stretch>
            <a:fillRect/>
          </a:stretch>
        </p:blipFill>
        <p:spPr>
          <a:xfrm>
            <a:off x="914400" y="31750"/>
            <a:ext cx="7408309" cy="6324600"/>
          </a:xfrm>
          <a:prstGeom prst="rect">
            <a:avLst/>
          </a:prstGeom>
          <a:ln>
            <a:solidFill>
              <a:srgbClr val="000000"/>
            </a:solidFill>
          </a:ln>
        </p:spPr>
      </p:pic>
      <p:sp>
        <p:nvSpPr>
          <p:cNvPr id="17" name="Oval 16"/>
          <p:cNvSpPr/>
          <p:nvPr/>
        </p:nvSpPr>
        <p:spPr>
          <a:xfrm>
            <a:off x="914400" y="2392362"/>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914400" y="9144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914400" y="11430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4191000" y="9144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4191000" y="1143000"/>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2209800" y="1935162"/>
            <a:ext cx="4572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6584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7800" y="457200"/>
            <a:ext cx="6781800" cy="5410200"/>
          </a:xfrm>
          <a:prstGeom prst="rect">
            <a:avLst/>
          </a:prstGeom>
          <a:ln>
            <a:solidFill>
              <a:srgbClr val="000000"/>
            </a:solidFill>
          </a:ln>
        </p:spPr>
      </p:pic>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43</a:t>
            </a:fld>
            <a:endParaRPr lang="en-US"/>
          </a:p>
        </p:txBody>
      </p:sp>
      <p:sp>
        <p:nvSpPr>
          <p:cNvPr id="7" name="Oval 6"/>
          <p:cNvSpPr/>
          <p:nvPr/>
        </p:nvSpPr>
        <p:spPr>
          <a:xfrm>
            <a:off x="1485900" y="2971800"/>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1485900" y="14176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1485900" y="16462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4953000" y="14176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4953000" y="1646238"/>
            <a:ext cx="9144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857500" y="2484438"/>
            <a:ext cx="457200"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67523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dirty="0" smtClean="0"/>
              <a:t>Identifying Works: Core Elements (RDA 0.6.6)</a:t>
            </a:r>
          </a:p>
        </p:txBody>
      </p:sp>
      <p:sp>
        <p:nvSpPr>
          <p:cNvPr id="3" name="Content Placeholder 2"/>
          <p:cNvSpPr>
            <a:spLocks noGrp="1"/>
          </p:cNvSpPr>
          <p:nvPr>
            <p:ph idx="1"/>
          </p:nvPr>
        </p:nvSpPr>
        <p:spPr>
          <a:xfrm>
            <a:off x="457200" y="1722437"/>
            <a:ext cx="8229600" cy="4525963"/>
          </a:xfrm>
        </p:spPr>
        <p:txBody>
          <a:bodyPr/>
          <a:lstStyle/>
          <a:p>
            <a:pPr eaLnBrk="1" hangingPunct="1"/>
            <a:r>
              <a:rPr lang="en-US" dirty="0" smtClean="0"/>
              <a:t>Preferred title for the work</a:t>
            </a:r>
          </a:p>
          <a:p>
            <a:pPr eaLnBrk="1" hangingPunct="1"/>
            <a:r>
              <a:rPr lang="en-US" dirty="0" smtClean="0"/>
              <a:t>Identifier for the work</a:t>
            </a:r>
          </a:p>
          <a:p>
            <a:pPr eaLnBrk="1" hangingPunct="1"/>
            <a:r>
              <a:rPr lang="en-US" dirty="0" smtClean="0"/>
              <a:t>Musical works with non-distinctive titles</a:t>
            </a:r>
          </a:p>
          <a:p>
            <a:pPr lvl="1" eaLnBrk="1" hangingPunct="1"/>
            <a:r>
              <a:rPr lang="en-US" dirty="0" smtClean="0"/>
              <a:t>Medium of performance</a:t>
            </a:r>
          </a:p>
          <a:p>
            <a:pPr lvl="1" eaLnBrk="1" hangingPunct="1"/>
            <a:r>
              <a:rPr lang="en-US" dirty="0" smtClean="0"/>
              <a:t>Numeric designation</a:t>
            </a:r>
          </a:p>
          <a:p>
            <a:pPr lvl="1" eaLnBrk="1" hangingPunct="1"/>
            <a:r>
              <a:rPr lang="en-US" dirty="0" smtClean="0"/>
              <a:t>Key</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6E2DCF66-8383-46C8-9CEA-82D8718C63BD}" type="slidenum">
              <a:rPr lang="en-US"/>
              <a:pPr>
                <a:defRPr/>
              </a:pPr>
              <a:t>44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smtClean="0"/>
              <a:t>Form of work</a:t>
            </a:r>
          </a:p>
          <a:p>
            <a:pPr eaLnBrk="1" hangingPunct="1"/>
            <a:r>
              <a:rPr lang="en-US" smtClean="0"/>
              <a:t>Date of work</a:t>
            </a:r>
          </a:p>
          <a:p>
            <a:pPr eaLnBrk="1" hangingPunct="1"/>
            <a:r>
              <a:rPr lang="en-US" smtClean="0"/>
              <a:t>Place of origin of the work</a:t>
            </a:r>
          </a:p>
          <a:p>
            <a:pPr eaLnBrk="1" hangingPunct="1"/>
            <a:r>
              <a:rPr lang="en-US" smtClean="0"/>
              <a:t>Other distinguishing characteristic of the work</a:t>
            </a:r>
          </a:p>
          <a:p>
            <a:pPr eaLnBrk="1" hangingPunct="1"/>
            <a:r>
              <a:rPr lang="en-US" smtClean="0"/>
              <a:t>Musical works with distinctive titles</a:t>
            </a:r>
          </a:p>
          <a:p>
            <a:pPr lvl="1" eaLnBrk="1" hangingPunct="1"/>
            <a:r>
              <a:rPr lang="en-US" smtClean="0"/>
              <a:t>Medium of performance</a:t>
            </a:r>
          </a:p>
          <a:p>
            <a:pPr lvl="1" eaLnBrk="1" hangingPunct="1"/>
            <a:r>
              <a:rPr lang="en-US" smtClean="0"/>
              <a:t>Numeric designation</a:t>
            </a:r>
          </a:p>
          <a:p>
            <a:pPr lvl="1" eaLnBrk="1" hangingPunct="1"/>
            <a:r>
              <a:rPr lang="en-US" smtClean="0"/>
              <a:t>Key</a:t>
            </a:r>
          </a:p>
          <a:p>
            <a:pPr eaLnBrk="1" hangingPunct="1"/>
            <a:endParaRPr lang="en-US"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593803F-0041-4025-8C18-BA98FC3E9CAC}" type="slidenum">
              <a:rPr lang="en-US"/>
              <a:pPr>
                <a:defRPr/>
              </a:pPr>
              <a:t>45</a:t>
            </a:fld>
            <a:endParaRPr lang="en-US"/>
          </a:p>
        </p:txBody>
      </p:sp>
      <p:sp>
        <p:nvSpPr>
          <p:cNvPr id="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fontAlgn="auto">
              <a:spcAft>
                <a:spcPts val="0"/>
              </a:spcAft>
              <a:defRPr/>
            </a:pPr>
            <a:r>
              <a:rPr lang="en-US" sz="4400" dirty="0">
                <a:latin typeface="+mj-lt"/>
                <a:ea typeface="+mj-ea"/>
                <a:cs typeface="+mj-cs"/>
              </a:rPr>
              <a:t>Identifying Works: </a:t>
            </a:r>
            <a:br>
              <a:rPr lang="en-US" sz="4400" dirty="0">
                <a:latin typeface="+mj-lt"/>
                <a:ea typeface="+mj-ea"/>
                <a:cs typeface="+mj-cs"/>
              </a:rPr>
            </a:br>
            <a:r>
              <a:rPr lang="en-US" sz="4400" dirty="0">
                <a:latin typeface="+mj-lt"/>
                <a:ea typeface="+mj-ea"/>
                <a:cs typeface="+mj-cs"/>
              </a:rPr>
              <a:t>Core if needed to distinguish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pPr eaLnBrk="1" hangingPunct="1"/>
            <a:r>
              <a:rPr lang="en-US" dirty="0" smtClean="0"/>
              <a:t>Identifying Works: Core Elements</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dirty="0" smtClean="0"/>
              <a:t>Series can have authors, but the author / creator is </a:t>
            </a:r>
            <a:r>
              <a:rPr lang="en-US" i="1" dirty="0" smtClean="0"/>
              <a:t>not</a:t>
            </a:r>
            <a:r>
              <a:rPr lang="en-US" dirty="0" smtClean="0"/>
              <a:t> a core element of the work entity.</a:t>
            </a:r>
          </a:p>
          <a:p>
            <a:pPr eaLnBrk="1" fontAlgn="auto" hangingPunct="1">
              <a:spcAft>
                <a:spcPts val="0"/>
              </a:spcAft>
              <a:buFont typeface="Arial" pitchFamily="34" charset="0"/>
              <a:buChar char="•"/>
              <a:defRPr/>
            </a:pPr>
            <a:r>
              <a:rPr lang="en-US" dirty="0" smtClean="0"/>
              <a:t>Authors </a:t>
            </a:r>
            <a:r>
              <a:rPr lang="en-US" dirty="0"/>
              <a:t>can be persons, families, or corporate bodies, and they are separate entities, </a:t>
            </a:r>
            <a:r>
              <a:rPr lang="en-US" i="1" dirty="0"/>
              <a:t>related</a:t>
            </a:r>
            <a:r>
              <a:rPr lang="en-US" dirty="0"/>
              <a:t> to the work </a:t>
            </a:r>
            <a:r>
              <a:rPr lang="en-US" dirty="0" smtClean="0"/>
              <a:t>entity—an </a:t>
            </a:r>
            <a:r>
              <a:rPr lang="en-US" dirty="0"/>
              <a:t>author has a </a:t>
            </a:r>
            <a:r>
              <a:rPr lang="en-US" i="1" dirty="0"/>
              <a:t>relationship</a:t>
            </a:r>
            <a:r>
              <a:rPr lang="en-US" dirty="0"/>
              <a:t> with a work</a:t>
            </a:r>
          </a:p>
          <a:p>
            <a:pPr eaLnBrk="1" fontAlgn="auto" hangingPunct="1">
              <a:spcAft>
                <a:spcPts val="0"/>
              </a:spcAft>
              <a:buFont typeface="Arial" pitchFamily="34" charset="0"/>
              <a:buChar char="•"/>
              <a:defRPr/>
            </a:pPr>
            <a:r>
              <a:rPr lang="en-US" dirty="0"/>
              <a:t>However, the access point will contain the name of the author, if there is </a:t>
            </a:r>
            <a:r>
              <a:rPr lang="en-US" dirty="0" smtClean="0"/>
              <a:t>one. This is a </a:t>
            </a:r>
            <a:r>
              <a:rPr lang="en-US" i="1" dirty="0" smtClean="0"/>
              <a:t>link</a:t>
            </a:r>
            <a:r>
              <a:rPr lang="en-US" dirty="0" smtClean="0"/>
              <a:t>, not an element of the work entity.</a:t>
            </a: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3CFD198A-F209-48FC-85F1-F30C35B0D448}" type="slidenum">
              <a:rPr lang="en-US"/>
              <a:pPr>
                <a:defRPr/>
              </a:pPr>
              <a:t>46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Identifying Expressions: </a:t>
            </a:r>
            <a:br>
              <a:rPr lang="en-US" dirty="0" smtClean="0"/>
            </a:br>
            <a:r>
              <a:rPr lang="en-US" dirty="0" smtClean="0"/>
              <a:t>Core Elements (RDA 0.6.6)</a:t>
            </a:r>
            <a:endParaRPr lang="en-US" dirty="0"/>
          </a:p>
        </p:txBody>
      </p:sp>
      <p:sp>
        <p:nvSpPr>
          <p:cNvPr id="3" name="Content Placeholder 2"/>
          <p:cNvSpPr>
            <a:spLocks noGrp="1"/>
          </p:cNvSpPr>
          <p:nvPr>
            <p:ph idx="1"/>
          </p:nvPr>
        </p:nvSpPr>
        <p:spPr/>
        <p:txBody>
          <a:bodyPr rtlCol="0">
            <a:normAutofit lnSpcReduction="10000"/>
          </a:bodyPr>
          <a:lstStyle/>
          <a:p>
            <a:pPr marL="0" indent="0" eaLnBrk="1" fontAlgn="auto" hangingPunct="1">
              <a:spcAft>
                <a:spcPts val="0"/>
              </a:spcAft>
              <a:buFont typeface="Arial" pitchFamily="34" charset="0"/>
              <a:buNone/>
              <a:defRPr/>
            </a:pPr>
            <a:r>
              <a:rPr lang="en-US" sz="2800" i="1" dirty="0" smtClean="0"/>
              <a:t>Core in all cases</a:t>
            </a:r>
          </a:p>
          <a:p>
            <a:pPr eaLnBrk="1" fontAlgn="auto" hangingPunct="1">
              <a:spcAft>
                <a:spcPts val="0"/>
              </a:spcAft>
              <a:buFont typeface="Arial" pitchFamily="34" charset="0"/>
              <a:buChar char="•"/>
              <a:defRPr/>
            </a:pPr>
            <a:r>
              <a:rPr lang="en-US" sz="2800" dirty="0" smtClean="0"/>
              <a:t>Identifier for the expression</a:t>
            </a:r>
          </a:p>
          <a:p>
            <a:pPr eaLnBrk="1" fontAlgn="auto" hangingPunct="1">
              <a:spcAft>
                <a:spcPts val="0"/>
              </a:spcAft>
              <a:buFont typeface="Arial" pitchFamily="34" charset="0"/>
              <a:buChar char="•"/>
              <a:defRPr/>
            </a:pPr>
            <a:r>
              <a:rPr lang="en-US" sz="2800" dirty="0" smtClean="0"/>
              <a:t>Content type</a:t>
            </a:r>
          </a:p>
          <a:p>
            <a:pPr eaLnBrk="1" fontAlgn="auto" hangingPunct="1">
              <a:spcAft>
                <a:spcPts val="0"/>
              </a:spcAft>
              <a:buFont typeface="Arial" pitchFamily="34" charset="0"/>
              <a:buChar char="•"/>
              <a:defRPr/>
            </a:pPr>
            <a:r>
              <a:rPr lang="en-US" sz="2800" dirty="0" smtClean="0"/>
              <a:t>Language of expression</a:t>
            </a:r>
          </a:p>
          <a:p>
            <a:pPr eaLnBrk="1" fontAlgn="auto" hangingPunct="1">
              <a:spcAft>
                <a:spcPts val="0"/>
              </a:spcAft>
              <a:buFont typeface="Arial" pitchFamily="34" charset="0"/>
              <a:buChar char="•"/>
              <a:defRPr/>
            </a:pPr>
            <a:r>
              <a:rPr lang="en-US" sz="2800" dirty="0" smtClean="0"/>
              <a:t>Horizontal scale (maps)</a:t>
            </a:r>
          </a:p>
          <a:p>
            <a:pPr eaLnBrk="1" fontAlgn="auto" hangingPunct="1">
              <a:spcAft>
                <a:spcPts val="0"/>
              </a:spcAft>
              <a:buFont typeface="Arial" pitchFamily="34" charset="0"/>
              <a:buChar char="•"/>
              <a:defRPr/>
            </a:pPr>
            <a:r>
              <a:rPr lang="en-US" sz="2800" dirty="0" smtClean="0"/>
              <a:t>Vertical scale (maps)</a:t>
            </a:r>
          </a:p>
          <a:p>
            <a:pPr marL="0" indent="0" eaLnBrk="1" fontAlgn="auto" hangingPunct="1">
              <a:spcAft>
                <a:spcPts val="0"/>
              </a:spcAft>
              <a:buFont typeface="Arial" pitchFamily="34" charset="0"/>
              <a:buNone/>
              <a:defRPr/>
            </a:pPr>
            <a:r>
              <a:rPr lang="en-US" sz="2800" i="1" dirty="0" smtClean="0"/>
              <a:t>Core if needed to distinguish</a:t>
            </a:r>
          </a:p>
          <a:p>
            <a:pPr eaLnBrk="1" fontAlgn="auto" hangingPunct="1">
              <a:spcAft>
                <a:spcPts val="0"/>
              </a:spcAft>
              <a:buFont typeface="Arial" pitchFamily="34" charset="0"/>
              <a:buChar char="•"/>
              <a:defRPr/>
            </a:pPr>
            <a:r>
              <a:rPr lang="en-US" sz="2800" dirty="0" smtClean="0"/>
              <a:t>Date of expression</a:t>
            </a:r>
          </a:p>
          <a:p>
            <a:pPr eaLnBrk="1" fontAlgn="auto" hangingPunct="1">
              <a:spcAft>
                <a:spcPts val="0"/>
              </a:spcAft>
              <a:buFont typeface="Arial" pitchFamily="34" charset="0"/>
              <a:buChar char="•"/>
              <a:defRPr/>
            </a:pPr>
            <a:r>
              <a:rPr lang="en-US" sz="2800" dirty="0" smtClean="0"/>
              <a:t>Other distinguishing characteristic</a:t>
            </a:r>
            <a:endParaRPr lang="en-US" sz="2800"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ABBDB2C-405E-46B4-B996-61B250ECA668}" type="slidenum">
              <a:rPr lang="en-US"/>
              <a:pPr>
                <a:defRPr/>
              </a:pPr>
              <a:t>47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pPr eaLnBrk="1" hangingPunct="1"/>
            <a:r>
              <a:rPr lang="en-US" smtClean="0"/>
              <a:t>Source Consulted (RDA 5.8)</a:t>
            </a:r>
          </a:p>
        </p:txBody>
      </p:sp>
      <p:sp>
        <p:nvSpPr>
          <p:cNvPr id="90114" name="Content Placeholder 2"/>
          <p:cNvSpPr>
            <a:spLocks noGrp="1"/>
          </p:cNvSpPr>
          <p:nvPr>
            <p:ph idx="1"/>
          </p:nvPr>
        </p:nvSpPr>
        <p:spPr/>
        <p:txBody>
          <a:bodyPr/>
          <a:lstStyle/>
          <a:p>
            <a:pPr eaLnBrk="1" hangingPunct="1"/>
            <a:r>
              <a:rPr lang="en-US" dirty="0" smtClean="0"/>
              <a:t>Record in 670 field, or 3XX subfield $u/$v</a:t>
            </a:r>
          </a:p>
          <a:p>
            <a:pPr eaLnBrk="1" hangingPunct="1"/>
            <a:r>
              <a:rPr lang="en-US" dirty="0" smtClean="0"/>
              <a:t>Always include one 670 for the resource being cataloged</a:t>
            </a:r>
          </a:p>
          <a:p>
            <a:pPr eaLnBrk="1" hangingPunct="1"/>
            <a:r>
              <a:rPr lang="en-US" dirty="0" smtClean="0"/>
              <a:t>Others included if needed to justify information in the description</a:t>
            </a:r>
          </a:p>
          <a:p>
            <a:pPr eaLnBrk="1" hangingPunct="1"/>
            <a:r>
              <a:rPr lang="en-US" dirty="0" smtClean="0"/>
              <a:t>Suggested format: </a:t>
            </a:r>
          </a:p>
          <a:p>
            <a:pPr marL="1028700" lvl="1" indent="-571500" eaLnBrk="1" hangingPunct="1">
              <a:buNone/>
            </a:pPr>
            <a:r>
              <a:rPr lang="en-US" sz="2600" dirty="0"/>
              <a:t>670  Title proper, date: $b location within source </a:t>
            </a:r>
            <a:r>
              <a:rPr lang="en-US" sz="2600" dirty="0" smtClean="0"/>
              <a:t>(</a:t>
            </a:r>
            <a:r>
              <a:rPr lang="en-US" sz="2600" dirty="0"/>
              <a:t>data found)</a:t>
            </a:r>
          </a:p>
          <a:p>
            <a:pPr marL="1028700" lvl="1" indent="-571500" eaLnBrk="1" hangingPunct="1">
              <a:buNone/>
            </a:pPr>
            <a:r>
              <a:rPr lang="en-US" sz="2600" dirty="0"/>
              <a:t>670  Title proper, </a:t>
            </a:r>
            <a:r>
              <a:rPr lang="en-US" sz="2600" dirty="0" smtClean="0"/>
              <a:t>date [e.g. date of viewing] </a:t>
            </a:r>
            <a:r>
              <a:rPr lang="en-US" sz="2600" dirty="0"/>
              <a:t>$b </a:t>
            </a:r>
            <a:r>
              <a:rPr lang="en-US" sz="2600" dirty="0" smtClean="0"/>
              <a:t>(</a:t>
            </a:r>
            <a:r>
              <a:rPr lang="en-US" sz="2600" dirty="0"/>
              <a:t>data found)</a:t>
            </a:r>
          </a:p>
          <a:p>
            <a:pPr marL="457200" lvl="1" indent="0" eaLnBrk="1" hangingPunct="1">
              <a:buFont typeface="Arial" charset="0"/>
              <a:buNone/>
            </a:pPr>
            <a:endParaRPr lang="en-US" dirty="0" smtClean="0"/>
          </a:p>
          <a:p>
            <a:pPr marL="457200" lvl="1" indent="0" eaLnBrk="1" hangingPunct="1">
              <a:buFont typeface="Arial" charset="0"/>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9B0E95B5-E250-47DE-8215-01F06B6B1C92}" type="slidenum">
              <a:rPr lang="en-US"/>
              <a:pPr>
                <a:defRPr/>
              </a:pPr>
              <a:t>48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US" smtClean="0"/>
              <a:t>670 field examples</a:t>
            </a:r>
          </a:p>
        </p:txBody>
      </p:sp>
      <p:sp>
        <p:nvSpPr>
          <p:cNvPr id="46082" name="Content Placeholder 2"/>
          <p:cNvSpPr>
            <a:spLocks noGrp="1"/>
          </p:cNvSpPr>
          <p:nvPr>
            <p:ph idx="1"/>
          </p:nvPr>
        </p:nvSpPr>
        <p:spPr>
          <a:xfrm>
            <a:off x="304800" y="1219200"/>
            <a:ext cx="8229600" cy="4800600"/>
          </a:xfrm>
        </p:spPr>
        <p:txBody>
          <a:bodyPr/>
          <a:lstStyle/>
          <a:p>
            <a:pPr marL="855663" indent="-855663" eaLnBrk="1" hangingPunct="1">
              <a:buNone/>
            </a:pPr>
            <a:r>
              <a:rPr lang="en-US" sz="2000" dirty="0" smtClean="0"/>
              <a:t>Series:</a:t>
            </a:r>
            <a:r>
              <a:rPr lang="en-US" sz="2000" i="1" dirty="0" smtClean="0"/>
              <a:t> Pluck and luck</a:t>
            </a:r>
          </a:p>
          <a:p>
            <a:pPr marL="1377950" indent="-914400" eaLnBrk="1" hangingPunct="1">
              <a:buAutoNum type="arabicPlain" startAt="670"/>
            </a:pPr>
            <a:r>
              <a:rPr lang="en-US" sz="2000" dirty="0" smtClean="0"/>
              <a:t>His </a:t>
            </a:r>
            <a:r>
              <a:rPr lang="en-US" sz="2000" dirty="0"/>
              <a:t>first drink, or, Wrecked by wine, 1900: </a:t>
            </a:r>
            <a:r>
              <a:rPr lang="en-US" sz="2000" dirty="0" smtClean="0"/>
              <a:t>$b </a:t>
            </a:r>
            <a:r>
              <a:rPr lang="en-US" sz="2000" dirty="0"/>
              <a:t>title page (Pluck and luck</a:t>
            </a:r>
            <a:r>
              <a:rPr lang="en-US" sz="2000" dirty="0" smtClean="0"/>
              <a:t>)</a:t>
            </a:r>
          </a:p>
          <a:p>
            <a:pPr marL="1377950" indent="-914400" eaLnBrk="1" hangingPunct="1">
              <a:buNone/>
            </a:pPr>
            <a:r>
              <a:rPr lang="en-US" sz="2000" dirty="0"/>
              <a:t>670	</a:t>
            </a:r>
            <a:r>
              <a:rPr lang="en-US" sz="2000" dirty="0" smtClean="0"/>
              <a:t>OCLC</a:t>
            </a:r>
            <a:r>
              <a:rPr lang="en-US" sz="2000" dirty="0"/>
              <a:t>, </a:t>
            </a:r>
            <a:r>
              <a:rPr lang="en-US" sz="2000" dirty="0" smtClean="0"/>
              <a:t>December </a:t>
            </a:r>
            <a:r>
              <a:rPr lang="en-US" sz="2000" dirty="0"/>
              <a:t>21, </a:t>
            </a:r>
            <a:r>
              <a:rPr lang="en-US" sz="2000" dirty="0" smtClean="0"/>
              <a:t>2015 </a:t>
            </a:r>
            <a:r>
              <a:rPr lang="en-US" sz="2000" dirty="0" smtClean="0"/>
              <a:t>$b (title usage: </a:t>
            </a:r>
            <a:r>
              <a:rPr lang="en-US" sz="2000" dirty="0"/>
              <a:t>Pluck and luck; Pluck and luck stories; Pluck and luck stories of adventure)</a:t>
            </a:r>
            <a:endParaRPr lang="en-US" sz="2000" dirty="0" smtClean="0"/>
          </a:p>
          <a:p>
            <a:pPr marL="855663" indent="-855663" eaLnBrk="1" hangingPunct="1">
              <a:buNone/>
            </a:pPr>
            <a:r>
              <a:rPr lang="en-US" sz="2000" dirty="0" smtClean="0"/>
              <a:t>Series</a:t>
            </a:r>
            <a:r>
              <a:rPr lang="en-US" sz="2000" dirty="0"/>
              <a:t>:</a:t>
            </a:r>
            <a:r>
              <a:rPr lang="en-US" sz="2000" i="1" dirty="0"/>
              <a:t> Back off! Animal defenses</a:t>
            </a:r>
          </a:p>
          <a:p>
            <a:pPr marL="1377950" indent="-914400" eaLnBrk="1" hangingPunct="1">
              <a:buNone/>
            </a:pPr>
            <a:r>
              <a:rPr lang="en-US" sz="2000" dirty="0" smtClean="0"/>
              <a:t>670</a:t>
            </a:r>
            <a:r>
              <a:rPr lang="en-US" sz="2000" dirty="0"/>
              <a:t>	</a:t>
            </a:r>
            <a:r>
              <a:rPr lang="en-US" sz="2000" dirty="0" smtClean="0"/>
              <a:t>Armored animals, </a:t>
            </a:r>
            <a:r>
              <a:rPr lang="en-US" sz="2000" dirty="0"/>
              <a:t>2016: </a:t>
            </a:r>
            <a:r>
              <a:rPr lang="en-US" sz="2000" dirty="0" smtClean="0"/>
              <a:t>$b </a:t>
            </a:r>
            <a:r>
              <a:rPr lang="en-US" sz="2000" dirty="0"/>
              <a:t>cover frame (Back off! Animal defenses)</a:t>
            </a:r>
            <a:endParaRPr lang="en-US" sz="2000" dirty="0" smtClean="0"/>
          </a:p>
          <a:p>
            <a:pPr marL="1377950" indent="-914400" eaLnBrk="1" hangingPunct="1">
              <a:buNone/>
            </a:pPr>
            <a:r>
              <a:rPr lang="en-US" sz="2000" dirty="0" smtClean="0"/>
              <a:t>670  </a:t>
            </a:r>
            <a:r>
              <a:rPr lang="en-US" sz="2000" dirty="0"/>
              <a:t>	OCLC, </a:t>
            </a:r>
            <a:r>
              <a:rPr lang="en-US" sz="2000" dirty="0" smtClean="0"/>
              <a:t>February </a:t>
            </a:r>
            <a:r>
              <a:rPr lang="en-US" sz="2000" dirty="0"/>
              <a:t>1, 2016 </a:t>
            </a:r>
            <a:r>
              <a:rPr lang="en-US" sz="2000" dirty="0" smtClean="0"/>
              <a:t>$b </a:t>
            </a:r>
            <a:r>
              <a:rPr lang="en-US" sz="2000" dirty="0"/>
              <a:t>(books in series </a:t>
            </a:r>
            <a:r>
              <a:rPr lang="en-US" sz="2000" dirty="0" smtClean="0"/>
              <a:t>are by </a:t>
            </a:r>
            <a:r>
              <a:rPr lang="en-US" sz="2000" dirty="0"/>
              <a:t>different authors and </a:t>
            </a:r>
            <a:r>
              <a:rPr lang="en-US" sz="2000" dirty="0" smtClean="0"/>
              <a:t>are all </a:t>
            </a:r>
            <a:r>
              <a:rPr lang="en-US" sz="2000" dirty="0"/>
              <a:t>dated 2016)</a:t>
            </a:r>
            <a:endParaRPr lang="pl-PL" sz="2000" dirty="0" smtClean="0"/>
          </a:p>
          <a:p>
            <a:pPr marL="914400" indent="-914400" eaLnBrk="1" hangingPunct="1">
              <a:buNone/>
            </a:pPr>
            <a:r>
              <a:rPr lang="en-US" sz="2000" dirty="0" smtClean="0"/>
              <a:t>Series:</a:t>
            </a:r>
            <a:r>
              <a:rPr lang="en-US" sz="2000" i="1" dirty="0" smtClean="0"/>
              <a:t> Middle English texts</a:t>
            </a:r>
            <a:endParaRPr lang="en-US" sz="2000" dirty="0" smtClean="0"/>
          </a:p>
          <a:p>
            <a:pPr marL="1377950" indent="-914400" eaLnBrk="1" hangingPunct="1">
              <a:buAutoNum type="arabicPlain" startAt="670"/>
            </a:pPr>
            <a:r>
              <a:rPr lang="en-US" sz="2000" dirty="0" smtClean="0"/>
              <a:t>The </a:t>
            </a:r>
            <a:r>
              <a:rPr lang="en-US" sz="2000" dirty="0" err="1"/>
              <a:t>lyfe</a:t>
            </a:r>
            <a:r>
              <a:rPr lang="en-US" sz="2000" dirty="0"/>
              <a:t> of Oure Lady, 1985: </a:t>
            </a:r>
            <a:r>
              <a:rPr lang="en-US" sz="2000" dirty="0" smtClean="0"/>
              <a:t>$b series title page </a:t>
            </a:r>
            <a:r>
              <a:rPr lang="en-US" sz="2000" dirty="0"/>
              <a:t>(Middle English texts) spine (</a:t>
            </a:r>
            <a:r>
              <a:rPr lang="en-US" sz="2000" dirty="0" smtClean="0"/>
              <a:t>MET)</a:t>
            </a:r>
          </a:p>
          <a:p>
            <a:pPr marL="0" indent="0" eaLnBrk="1" hangingPunct="1">
              <a:buNone/>
            </a:pPr>
            <a:r>
              <a:rPr lang="en-US" sz="2000" dirty="0" smtClean="0"/>
              <a:t>Series</a:t>
            </a:r>
            <a:r>
              <a:rPr lang="en-US" sz="2000" dirty="0"/>
              <a:t>: </a:t>
            </a:r>
            <a:r>
              <a:rPr lang="en-US" sz="2000" i="1" dirty="0" err="1"/>
              <a:t>Zolotoe</a:t>
            </a:r>
            <a:r>
              <a:rPr lang="en-US" sz="2000" i="1" dirty="0"/>
              <a:t> </a:t>
            </a:r>
            <a:r>
              <a:rPr lang="en-US" sz="2000" i="1" dirty="0" err="1"/>
              <a:t>nasledie</a:t>
            </a:r>
            <a:endParaRPr lang="en-US" sz="2000" i="1" dirty="0" smtClean="0"/>
          </a:p>
          <a:p>
            <a:pPr marL="1425575" indent="-962025" eaLnBrk="1" hangingPunct="1">
              <a:buNone/>
            </a:pPr>
            <a:r>
              <a:rPr lang="en-US" sz="2000" dirty="0" smtClean="0"/>
              <a:t>670</a:t>
            </a:r>
            <a:r>
              <a:rPr lang="en-US" sz="2000" dirty="0"/>
              <a:t>	</a:t>
            </a:r>
            <a:r>
              <a:rPr lang="en-US" sz="2000" dirty="0" err="1"/>
              <a:t>Kapitan</a:t>
            </a:r>
            <a:r>
              <a:rPr lang="en-US" sz="2000" dirty="0"/>
              <a:t> </a:t>
            </a:r>
            <a:r>
              <a:rPr lang="en-US" sz="2000" dirty="0" err="1"/>
              <a:t>Krokus</a:t>
            </a:r>
            <a:r>
              <a:rPr lang="en-US" sz="2000" dirty="0"/>
              <a:t>, 2016: </a:t>
            </a:r>
            <a:r>
              <a:rPr lang="en-US" sz="2000" dirty="0" smtClean="0"/>
              <a:t>$b </a:t>
            </a:r>
            <a:r>
              <a:rPr lang="en-US" sz="2000" dirty="0"/>
              <a:t>colophon (</a:t>
            </a:r>
            <a:r>
              <a:rPr lang="az-Cyrl-AZ" sz="2000" dirty="0"/>
              <a:t>Золотое наследие = </a:t>
            </a:r>
            <a:r>
              <a:rPr lang="en-US" sz="2000" dirty="0" err="1"/>
              <a:t>Zolotoe</a:t>
            </a:r>
            <a:r>
              <a:rPr lang="en-US" sz="2000" dirty="0"/>
              <a:t> </a:t>
            </a:r>
            <a:r>
              <a:rPr lang="en-US" sz="2000" dirty="0" err="1"/>
              <a:t>nasledie</a:t>
            </a:r>
            <a:r>
              <a:rPr lang="en-US" sz="2000" dirty="0"/>
              <a:t>)</a:t>
            </a:r>
          </a:p>
          <a:p>
            <a:pPr marL="1377950" indent="-914400" eaLnBrk="1" hangingPunct="1">
              <a:buAutoNum type="arabicPlain" startAt="670"/>
            </a:pPr>
            <a:endParaRPr lang="en-US" sz="2400" dirty="0" smtClean="0"/>
          </a:p>
        </p:txBody>
      </p:sp>
      <p:sp>
        <p:nvSpPr>
          <p:cNvPr id="4" name="Slide Number Placeholder 3"/>
          <p:cNvSpPr>
            <a:spLocks noGrp="1"/>
          </p:cNvSpPr>
          <p:nvPr>
            <p:ph type="sldNum" sz="quarter" idx="12"/>
          </p:nvPr>
        </p:nvSpPr>
        <p:spPr/>
        <p:txBody>
          <a:bodyPr/>
          <a:lstStyle/>
          <a:p>
            <a:pPr>
              <a:defRPr/>
            </a:pPr>
            <a:fld id="{20D30DBA-9555-4BC2-8EA3-F545709E8DE6}" type="slidenum">
              <a:rPr lang="en-US"/>
              <a:pPr>
                <a:defRPr/>
              </a:pPr>
              <a:t>49</a:t>
            </a:fld>
            <a:endParaRPr lang="en-US" dirty="0"/>
          </a:p>
        </p:txBody>
      </p:sp>
      <p:sp>
        <p:nvSpPr>
          <p:cNvPr id="6" name="Footer Placeholder 5"/>
          <p:cNvSpPr>
            <a:spLocks noGrp="1"/>
          </p:cNvSpPr>
          <p:nvPr>
            <p:ph type="ftr" sz="quarter" idx="11"/>
          </p:nvPr>
        </p:nvSpPr>
        <p:spPr/>
        <p:txBody>
          <a:bodyPr/>
          <a:lstStyle/>
          <a:p>
            <a:pPr>
              <a:defRPr/>
            </a:pPr>
            <a:r>
              <a:rPr lang="en-US"/>
              <a:t>Module 2. Describing Persons</a:t>
            </a:r>
            <a:endParaRPr lang="en-US" dirty="0"/>
          </a:p>
        </p:txBody>
      </p:sp>
    </p:spTree>
    <p:extLst>
      <p:ext uri="{BB962C8B-B14F-4D97-AF65-F5344CB8AC3E}">
        <p14:creationId xmlns:p14="http://schemas.microsoft.com/office/powerpoint/2010/main" val="297220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7868" y="3609458"/>
            <a:ext cx="8772525" cy="2735808"/>
          </a:xfrm>
          <a:prstGeom prst="rect">
            <a:avLst/>
          </a:prstGeom>
          <a:ln>
            <a:solidFill>
              <a:schemeClr val="tx1"/>
            </a:solidFill>
          </a:ln>
        </p:spPr>
      </p:pic>
      <p:sp>
        <p:nvSpPr>
          <p:cNvPr id="65537" name="Title 358"/>
          <p:cNvSpPr>
            <a:spLocks noGrp="1"/>
          </p:cNvSpPr>
          <p:nvPr>
            <p:ph type="title"/>
          </p:nvPr>
        </p:nvSpPr>
        <p:spPr/>
        <p:txBody>
          <a:bodyPr/>
          <a:lstStyle/>
          <a:p>
            <a:pPr eaLnBrk="1" hangingPunct="1"/>
            <a:r>
              <a:rPr lang="en-US" smtClean="0"/>
              <a:t>Pertinent Instructions</a:t>
            </a:r>
          </a:p>
        </p:txBody>
      </p:sp>
      <p:sp>
        <p:nvSpPr>
          <p:cNvPr id="65538" name="Content Placeholder 360"/>
          <p:cNvSpPr>
            <a:spLocks noGrp="1"/>
          </p:cNvSpPr>
          <p:nvPr>
            <p:ph sz="half" idx="2"/>
          </p:nvPr>
        </p:nvSpPr>
        <p:spPr>
          <a:xfrm>
            <a:off x="1066800" y="1600201"/>
            <a:ext cx="7620000" cy="1524000"/>
          </a:xfrm>
        </p:spPr>
        <p:txBody>
          <a:bodyPr/>
          <a:lstStyle/>
          <a:p>
            <a:pPr eaLnBrk="1" hangingPunct="1"/>
            <a:r>
              <a:rPr lang="en-US" dirty="0" smtClean="0"/>
              <a:t>Descriptive Cataloging Manual Z1</a:t>
            </a:r>
          </a:p>
          <a:p>
            <a:pPr lvl="1" eaLnBrk="1" hangingPunct="1"/>
            <a:r>
              <a:rPr lang="en-US" dirty="0" smtClean="0"/>
              <a:t>Treatment fields</a:t>
            </a:r>
          </a:p>
          <a:p>
            <a:pPr lvl="1" eaLnBrk="1" hangingPunct="1"/>
            <a:r>
              <a:rPr lang="en-US" dirty="0" smtClean="0"/>
              <a:t>Other MARC authority policies</a:t>
            </a:r>
          </a:p>
          <a:p>
            <a:pPr eaLnBrk="1" hangingPunct="1"/>
            <a:endParaRPr lang="en-US" dirty="0" smtClean="0"/>
          </a:p>
        </p:txBody>
      </p:sp>
      <p:sp>
        <p:nvSpPr>
          <p:cNvPr id="5" name="Oval 4"/>
          <p:cNvSpPr/>
          <p:nvPr/>
        </p:nvSpPr>
        <p:spPr>
          <a:xfrm>
            <a:off x="1905000" y="4845050"/>
            <a:ext cx="4191000" cy="1631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0515D84-1E0B-4F10-AE24-6C3E63BCD8EA}" type="slidenum">
              <a:rPr lang="en-US"/>
              <a:pPr>
                <a:defRPr/>
              </a:pPr>
              <a:t>5</a:t>
            </a:fld>
            <a:endParaRPr lang="en-US"/>
          </a:p>
        </p:txBody>
      </p:sp>
    </p:spTree>
    <p:extLst>
      <p:ext uri="{BB962C8B-B14F-4D97-AF65-F5344CB8AC3E}">
        <p14:creationId xmlns:p14="http://schemas.microsoft.com/office/powerpoint/2010/main" val="2572773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mtClean="0"/>
              <a:t>Exercise: Source Consulted</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a “series” </a:t>
            </a:r>
            <a:r>
              <a:rPr lang="en-US" sz="2800" dirty="0" err="1" smtClean="0"/>
              <a:t>workform</a:t>
            </a:r>
            <a:r>
              <a:rPr lang="en-US" sz="2800" dirty="0" smtClean="0"/>
              <a:t> in OCLC</a:t>
            </a:r>
          </a:p>
          <a:p>
            <a:pPr eaLnBrk="1" hangingPunct="1"/>
            <a:r>
              <a:rPr lang="en-US" sz="2800" dirty="0" smtClean="0"/>
              <a:t>Add the Source Consulted element for the first part of the series (published 2011). Include evidence about the series. (The first inset box is from the title page verso; the second is from the series title page.)</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50</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mtClean="0"/>
              <a:t>Exercise: Source Consulted</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smtClean="0"/>
              <a:t>Open a “personal name” </a:t>
            </a:r>
            <a:r>
              <a:rPr lang="en-US" sz="2800" dirty="0" err="1" smtClean="0"/>
              <a:t>workform</a:t>
            </a:r>
            <a:r>
              <a:rPr lang="en-US" sz="2800" dirty="0" smtClean="0"/>
              <a:t> in OCLC</a:t>
            </a:r>
          </a:p>
          <a:p>
            <a:pPr eaLnBrk="1" hangingPunct="1"/>
            <a:r>
              <a:rPr lang="en-US" sz="2800" dirty="0" smtClean="0"/>
              <a:t>Change “Series” to “b”</a:t>
            </a:r>
          </a:p>
          <a:p>
            <a:pPr eaLnBrk="1" hangingPunct="1"/>
            <a:r>
              <a:rPr lang="en-US" sz="2800" dirty="0" smtClean="0"/>
              <a:t>Change “</a:t>
            </a:r>
            <a:r>
              <a:rPr lang="en-US" sz="2800" dirty="0" err="1" smtClean="0"/>
              <a:t>Ser</a:t>
            </a:r>
            <a:r>
              <a:rPr lang="en-US" sz="2800" dirty="0" smtClean="0"/>
              <a:t> </a:t>
            </a:r>
            <a:r>
              <a:rPr lang="en-US" sz="2800" dirty="0" err="1" smtClean="0"/>
              <a:t>num</a:t>
            </a:r>
            <a:r>
              <a:rPr lang="en-US" sz="2800" dirty="0" smtClean="0"/>
              <a:t>” to “b”</a:t>
            </a:r>
          </a:p>
          <a:p>
            <a:pPr eaLnBrk="1" hangingPunct="1"/>
            <a:r>
              <a:rPr lang="en-US" sz="2800" dirty="0" smtClean="0"/>
              <a:t>Change “</a:t>
            </a:r>
            <a:r>
              <a:rPr lang="en-US" sz="2800" dirty="0" err="1" smtClean="0"/>
              <a:t>Ser</a:t>
            </a:r>
            <a:r>
              <a:rPr lang="en-US" sz="2800" dirty="0" smtClean="0"/>
              <a:t> use” to “a”</a:t>
            </a:r>
          </a:p>
          <a:p>
            <a:pPr eaLnBrk="1" hangingPunct="1"/>
            <a:r>
              <a:rPr lang="en-US" sz="2800" dirty="0" smtClean="0"/>
              <a:t>Add the Source Consulted element for the first part of the series (published 2011). Include evidence about the series.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51</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9991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hangingPunct="1"/>
            <a:r>
              <a:rPr lang="en-US" smtClean="0"/>
              <a:t>RDA 5.8. Source Consulted</a:t>
            </a:r>
          </a:p>
        </p:txBody>
      </p:sp>
      <p:sp>
        <p:nvSpPr>
          <p:cNvPr id="3" name="Content Placeholder 2"/>
          <p:cNvSpPr>
            <a:spLocks noGrp="1"/>
          </p:cNvSpPr>
          <p:nvPr>
            <p:ph idx="1"/>
          </p:nvPr>
        </p:nvSpPr>
        <p:spPr>
          <a:xfrm>
            <a:off x="2057400" y="1828800"/>
            <a:ext cx="6629400" cy="2057400"/>
          </a:xfrm>
        </p:spPr>
        <p:txBody>
          <a:bodyPr rtlCol="0">
            <a:normAutofit lnSpcReduction="10000"/>
          </a:bodyPr>
          <a:lstStyle/>
          <a:p>
            <a:pPr marL="1143000" lvl="1" indent="-685800" eaLnBrk="1" fontAlgn="auto" hangingPunct="1">
              <a:spcAft>
                <a:spcPts val="0"/>
              </a:spcAft>
              <a:buFont typeface="Arial" pitchFamily="34" charset="0"/>
              <a:buNone/>
              <a:defRPr/>
            </a:pPr>
            <a:r>
              <a:rPr lang="en-US" dirty="0" smtClean="0"/>
              <a:t>670	Politicized society, 2011: $b series title page (Governance in Asia is the successor to NIAS’s “Democracy in Asia” series) title page verso (Governance in Asia, No. 1)</a:t>
            </a:r>
          </a:p>
          <a:p>
            <a:pPr marL="457200" lvl="1" indent="0" eaLnBrk="1" fontAlgn="auto" hangingPunct="1">
              <a:spcAft>
                <a:spcPts val="0"/>
              </a:spcAft>
              <a:buFont typeface="Arial" pitchFamily="34" charset="0"/>
              <a:buNone/>
              <a:defRPr/>
            </a:pPr>
            <a:endParaRPr lang="en-US" dirty="0"/>
          </a:p>
        </p:txBody>
      </p:sp>
      <p:sp>
        <p:nvSpPr>
          <p:cNvPr id="8" name="Content Placeholder 2"/>
          <p:cNvSpPr txBox="1">
            <a:spLocks/>
          </p:cNvSpPr>
          <p:nvPr/>
        </p:nvSpPr>
        <p:spPr>
          <a:xfrm>
            <a:off x="2057400" y="4267200"/>
            <a:ext cx="6629400" cy="12954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0" lvl="1" indent="-685800" fontAlgn="auto">
              <a:spcAft>
                <a:spcPts val="0"/>
              </a:spcAft>
              <a:buFont typeface="Arial" pitchFamily="34" charset="0"/>
              <a:buNone/>
              <a:defRPr/>
            </a:pPr>
            <a:r>
              <a:rPr lang="en-US" dirty="0" smtClean="0"/>
              <a:t>670	The lost gate, 2011: $b title page (A novel of the </a:t>
            </a:r>
            <a:r>
              <a:rPr lang="en-US" dirty="0" err="1" smtClean="0"/>
              <a:t>Mither</a:t>
            </a:r>
            <a:r>
              <a:rPr lang="en-US" dirty="0" smtClean="0"/>
              <a:t> mages ; [by] Orson Scott Card)</a:t>
            </a:r>
          </a:p>
          <a:p>
            <a:pPr marL="457200" lvl="1" indent="0" fontAlgn="auto">
              <a:spcAft>
                <a:spcPts val="0"/>
              </a:spcAft>
              <a:buFont typeface="Arial" pitchFamily="34" charset="0"/>
              <a:buNone/>
              <a:defRPr/>
            </a:pPr>
            <a:endParaRPr lang="en-US" dirty="0"/>
          </a:p>
        </p:txBody>
      </p:sp>
      <p:sp>
        <p:nvSpPr>
          <p:cNvPr id="9" name="Footer Placeholder 8"/>
          <p:cNvSpPr>
            <a:spLocks noGrp="1"/>
          </p:cNvSpPr>
          <p:nvPr>
            <p:ph type="ftr" sz="quarter" idx="11"/>
          </p:nvPr>
        </p:nvSpPr>
        <p:spPr/>
        <p:txBody>
          <a:bodyPr/>
          <a:lstStyle/>
          <a:p>
            <a:pPr>
              <a:defRPr/>
            </a:pPr>
            <a:r>
              <a:rPr lang="en-US" dirty="0" smtClean="0"/>
              <a:t>Module 6a. Series</a:t>
            </a:r>
            <a:endParaRPr lang="en-US" dirty="0"/>
          </a:p>
        </p:txBody>
      </p:sp>
      <p:sp>
        <p:nvSpPr>
          <p:cNvPr id="10" name="Slide Number Placeholder 9"/>
          <p:cNvSpPr>
            <a:spLocks noGrp="1"/>
          </p:cNvSpPr>
          <p:nvPr>
            <p:ph type="sldNum" sz="quarter" idx="12"/>
          </p:nvPr>
        </p:nvSpPr>
        <p:spPr/>
        <p:txBody>
          <a:bodyPr/>
          <a:lstStyle/>
          <a:p>
            <a:pPr>
              <a:defRPr/>
            </a:pPr>
            <a:fld id="{6CFD33EC-6E0A-4C64-8900-F25C99FECB3E}" type="slidenum">
              <a:rPr lang="en-US"/>
              <a:pPr>
                <a:defRPr/>
              </a:pPr>
              <a:t>52</a:t>
            </a:fld>
            <a:endParaRPr lang="en-US"/>
          </a:p>
        </p:txBody>
      </p:sp>
      <p:pic>
        <p:nvPicPr>
          <p:cNvPr id="11" name="Picture 10"/>
          <p:cNvPicPr>
            <a:picLocks noChangeAspect="1"/>
          </p:cNvPicPr>
          <p:nvPr/>
        </p:nvPicPr>
        <p:blipFill>
          <a:blip r:embed="rId3"/>
          <a:stretch>
            <a:fillRect/>
          </a:stretch>
        </p:blipFill>
        <p:spPr>
          <a:xfrm>
            <a:off x="346705" y="1379538"/>
            <a:ext cx="1710695" cy="2278062"/>
          </a:xfrm>
          <a:prstGeom prst="rect">
            <a:avLst/>
          </a:prstGeom>
          <a:ln>
            <a:solidFill>
              <a:schemeClr val="tx1"/>
            </a:solidFill>
          </a:ln>
        </p:spPr>
      </p:pic>
      <p:pic>
        <p:nvPicPr>
          <p:cNvPr id="12" name="Content Placeholder 5"/>
          <p:cNvPicPr>
            <a:picLocks noChangeAspect="1"/>
          </p:cNvPicPr>
          <p:nvPr/>
        </p:nvPicPr>
        <p:blipFill>
          <a:blip r:embed="rId4"/>
          <a:stretch>
            <a:fillRect/>
          </a:stretch>
        </p:blipFill>
        <p:spPr bwMode="auto">
          <a:xfrm>
            <a:off x="346705" y="3886200"/>
            <a:ext cx="1710695" cy="2487940"/>
          </a:xfrm>
          <a:prstGeom prst="rect">
            <a:avLst/>
          </a:prstGeom>
          <a:noFill/>
          <a:ln w="952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57200" y="2620963"/>
            <a:ext cx="8229600" cy="1112837"/>
          </a:xfrm>
        </p:spPr>
        <p:txBody>
          <a:bodyPr/>
          <a:lstStyle/>
          <a:p>
            <a:pPr eaLnBrk="1" hangingPunct="1"/>
            <a:r>
              <a:rPr lang="en-US" dirty="0" smtClean="0"/>
              <a:t>Attributes of Works</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E2BEC99C-9B4F-4368-85D3-8F9E0F7ECC3C}" type="slidenum">
              <a:rPr lang="en-US"/>
              <a:pPr>
                <a:defRPr/>
              </a:pPr>
              <a:t>53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dirty="0" smtClean="0"/>
              <a:t>Information about titles of a work can be taken from any source (RDA 6.2.1.2)</a:t>
            </a:r>
          </a:p>
          <a:p>
            <a:pPr eaLnBrk="1" hangingPunct="1"/>
            <a:r>
              <a:rPr lang="en-US" dirty="0" smtClean="0"/>
              <a:t>Sources of information for the preferred title are found in RDA 6.2.2.2.</a:t>
            </a:r>
          </a:p>
          <a:p>
            <a:pPr eaLnBrk="1" hangingPunct="1"/>
            <a:r>
              <a:rPr lang="en-US" dirty="0" smtClean="0"/>
              <a:t>Creating the authorized access point is a further step (RDA 6.27)</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dirty="0" smtClean="0"/>
              <a:t>The series will be identified by its </a:t>
            </a:r>
            <a:r>
              <a:rPr lang="en-US" i="1" dirty="0" smtClean="0"/>
              <a:t>preferred</a:t>
            </a:r>
            <a:r>
              <a:rPr lang="en-US" dirty="0" smtClean="0"/>
              <a:t> title. Where can we find the preferred title of a series?</a:t>
            </a:r>
          </a:p>
          <a:p>
            <a:pPr eaLnBrk="1" hangingPunct="1"/>
            <a:r>
              <a:rPr lang="en-US" dirty="0" smtClean="0"/>
              <a:t>RDA 6.2.2.2</a:t>
            </a:r>
            <a:endParaRPr lang="en-US" dirty="0"/>
          </a:p>
          <a:p>
            <a:pPr lvl="1" eaLnBrk="1" hangingPunct="1"/>
            <a:r>
              <a:rPr lang="en-US" dirty="0" smtClean="0"/>
              <a:t>Manifestations embodying the series</a:t>
            </a:r>
          </a:p>
          <a:p>
            <a:pPr lvl="1" eaLnBrk="1" hangingPunct="1"/>
            <a:r>
              <a:rPr lang="en-US" dirty="0" smtClean="0"/>
              <a:t>Reference sources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55</a:t>
            </a:fld>
            <a:endParaRPr lang="en-US"/>
          </a:p>
        </p:txBody>
      </p:sp>
    </p:spTree>
    <p:extLst>
      <p:ext uri="{BB962C8B-B14F-4D97-AF65-F5344CB8AC3E}">
        <p14:creationId xmlns:p14="http://schemas.microsoft.com/office/powerpoint/2010/main" val="3251782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p:txBody>
          <a:bodyPr/>
          <a:lstStyle/>
          <a:p>
            <a:pPr eaLnBrk="1" hangingPunct="1"/>
            <a:r>
              <a:rPr lang="en-US" i="1" dirty="0" smtClean="0"/>
              <a:t>So, </a:t>
            </a:r>
            <a:r>
              <a:rPr lang="en-US" dirty="0" smtClean="0"/>
              <a:t>in order for a series to exist under RDA it must be identified by a title.</a:t>
            </a:r>
          </a:p>
          <a:p>
            <a:pPr lvl="1" eaLnBrk="1" hangingPunct="1"/>
            <a:r>
              <a:rPr lang="en-US" dirty="0" smtClean="0"/>
              <a:t>Prefer a series title found in a manifestation</a:t>
            </a:r>
          </a:p>
          <a:p>
            <a:pPr lvl="2" eaLnBrk="1" hangingPunct="1"/>
            <a:r>
              <a:rPr lang="en-US" dirty="0" smtClean="0"/>
              <a:t>Evidence: the item you have in hand; transcriptions in databases such as 490 fields in OCLC; digital images of manifestations</a:t>
            </a:r>
          </a:p>
          <a:p>
            <a:pPr lvl="1" eaLnBrk="1" hangingPunct="1"/>
            <a:r>
              <a:rPr lang="en-US" dirty="0" smtClean="0"/>
              <a:t>If no series title is found in manifestations embodying the series, “reference sources” can be used. This might include the author’s or publisher’s website.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56</a:t>
            </a:fld>
            <a:endParaRPr lang="en-US"/>
          </a:p>
        </p:txBody>
      </p:sp>
    </p:spTree>
    <p:extLst>
      <p:ext uri="{BB962C8B-B14F-4D97-AF65-F5344CB8AC3E}">
        <p14:creationId xmlns:p14="http://schemas.microsoft.com/office/powerpoint/2010/main" val="2792902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525588"/>
            <a:ext cx="8229600" cy="1141413"/>
          </a:xfrm>
        </p:spPr>
        <p:txBody>
          <a:bodyPr/>
          <a:lstStyle/>
          <a:p>
            <a:pPr eaLnBrk="1" hangingPunct="1"/>
            <a:r>
              <a:rPr lang="en-US" sz="2800" dirty="0" smtClean="0"/>
              <a:t>These books by </a:t>
            </a:r>
            <a:r>
              <a:rPr lang="en-US" sz="2800" dirty="0" err="1" smtClean="0"/>
              <a:t>Libba</a:t>
            </a:r>
            <a:r>
              <a:rPr lang="en-US" sz="2800" dirty="0" smtClean="0"/>
              <a:t> Bray are related, but the cataloger found no series statements on the manifestations in hand</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57</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68" y="2944091"/>
            <a:ext cx="1578920" cy="238991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2944092"/>
            <a:ext cx="1622778" cy="2389910"/>
          </a:xfrm>
          <a:prstGeom prst="rect">
            <a:avLst/>
          </a:prstGeom>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302" y="2940133"/>
            <a:ext cx="1586298" cy="2393868"/>
          </a:xfrm>
          <a:prstGeom prst="rect">
            <a:avLst/>
          </a:prstGeom>
          <a:ln>
            <a:solidFill>
              <a:schemeClr val="tx1"/>
            </a:solidFill>
          </a:ln>
        </p:spPr>
      </p:pic>
      <p:sp>
        <p:nvSpPr>
          <p:cNvPr id="5" name="Right Arrow 4"/>
          <p:cNvSpPr/>
          <p:nvPr/>
        </p:nvSpPr>
        <p:spPr>
          <a:xfrm>
            <a:off x="2403068" y="3325090"/>
            <a:ext cx="1295400" cy="101831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Followed by</a:t>
            </a:r>
            <a:endParaRPr lang="en-US" dirty="0">
              <a:solidFill>
                <a:schemeClr val="tx1"/>
              </a:solidFill>
            </a:endParaRPr>
          </a:p>
        </p:txBody>
      </p:sp>
      <p:sp>
        <p:nvSpPr>
          <p:cNvPr id="11" name="Right Arrow 10"/>
          <p:cNvSpPr/>
          <p:nvPr/>
        </p:nvSpPr>
        <p:spPr>
          <a:xfrm>
            <a:off x="5451068" y="3352800"/>
            <a:ext cx="1295400" cy="101831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Followed by</a:t>
            </a:r>
            <a:endParaRPr lang="en-US" dirty="0">
              <a:solidFill>
                <a:schemeClr val="tx1"/>
              </a:solidFill>
            </a:endParaRPr>
          </a:p>
        </p:txBody>
      </p:sp>
      <p:sp>
        <p:nvSpPr>
          <p:cNvPr id="12" name="Content Placeholder 2"/>
          <p:cNvSpPr txBox="1">
            <a:spLocks/>
          </p:cNvSpPr>
          <p:nvPr/>
        </p:nvSpPr>
        <p:spPr bwMode="auto">
          <a:xfrm>
            <a:off x="457200" y="5562600"/>
            <a:ext cx="8229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800" dirty="0" smtClean="0"/>
              <a:t>Readers think of them as being in a series</a:t>
            </a:r>
          </a:p>
        </p:txBody>
      </p:sp>
    </p:spTree>
    <p:extLst>
      <p:ext uri="{BB962C8B-B14F-4D97-AF65-F5344CB8AC3E}">
        <p14:creationId xmlns:p14="http://schemas.microsoft.com/office/powerpoint/2010/main" val="2359934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0964" y="2590800"/>
            <a:ext cx="5626716" cy="3699205"/>
          </a:xfrm>
          <a:prstGeom prst="rect">
            <a:avLst/>
          </a:prstGeom>
          <a:ln>
            <a:solidFill>
              <a:schemeClr val="tx1"/>
            </a:solidFill>
          </a:ln>
        </p:spPr>
      </p:pic>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371600"/>
            <a:ext cx="8229600" cy="1066800"/>
          </a:xfrm>
        </p:spPr>
        <p:txBody>
          <a:bodyPr/>
          <a:lstStyle/>
          <a:p>
            <a:pPr marL="0" indent="0" eaLnBrk="1" hangingPunct="1">
              <a:buNone/>
            </a:pPr>
            <a:r>
              <a:rPr lang="en-US" dirty="0" smtClean="0"/>
              <a:t>A reference source (the publisher’s website) does identify the series by a title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58</a:t>
            </a:fld>
            <a:endParaRPr lang="en-US"/>
          </a:p>
        </p:txBody>
      </p:sp>
      <p:sp>
        <p:nvSpPr>
          <p:cNvPr id="12" name="Content Placeholder 2"/>
          <p:cNvSpPr txBox="1">
            <a:spLocks/>
          </p:cNvSpPr>
          <p:nvPr/>
        </p:nvSpPr>
        <p:spPr bwMode="auto">
          <a:xfrm>
            <a:off x="6019800" y="3352800"/>
            <a:ext cx="28956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dirty="0" smtClean="0"/>
              <a:t>This series has a title and may be established</a:t>
            </a:r>
          </a:p>
        </p:txBody>
      </p:sp>
      <p:sp>
        <p:nvSpPr>
          <p:cNvPr id="9" name="Oval 8"/>
          <p:cNvSpPr/>
          <p:nvPr/>
        </p:nvSpPr>
        <p:spPr>
          <a:xfrm>
            <a:off x="1905000" y="4343400"/>
            <a:ext cx="1981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1965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609600"/>
            <a:ext cx="8229600" cy="1143000"/>
          </a:xfrm>
        </p:spPr>
        <p:txBody>
          <a:bodyPr/>
          <a:lstStyle/>
          <a:p>
            <a:pPr eaLnBrk="1" hangingPunct="1"/>
            <a:r>
              <a:rPr lang="en-US" sz="4000" dirty="0" smtClean="0"/>
              <a:t>Titles (RDA 6.2)</a:t>
            </a:r>
            <a:br>
              <a:rPr lang="en-US" sz="4000" dirty="0" smtClean="0"/>
            </a:br>
            <a:r>
              <a:rPr lang="en-US" sz="4000" dirty="0" smtClean="0"/>
              <a:t>What counts as a reference source?</a:t>
            </a:r>
            <a:r>
              <a:rPr lang="en-US" dirty="0" smtClean="0"/>
              <a:t>	</a:t>
            </a:r>
          </a:p>
        </p:txBody>
      </p:sp>
      <p:sp>
        <p:nvSpPr>
          <p:cNvPr id="98306" name="Content Placeholder 2"/>
          <p:cNvSpPr>
            <a:spLocks noGrp="1"/>
          </p:cNvSpPr>
          <p:nvPr>
            <p:ph idx="1"/>
          </p:nvPr>
        </p:nvSpPr>
        <p:spPr>
          <a:xfrm>
            <a:off x="457200" y="1720850"/>
            <a:ext cx="8229600" cy="4984750"/>
          </a:xfrm>
        </p:spPr>
        <p:txBody>
          <a:bodyPr/>
          <a:lstStyle/>
          <a:p>
            <a:pPr eaLnBrk="1" hangingPunct="1"/>
            <a:r>
              <a:rPr lang="en-US" sz="2800" dirty="0" smtClean="0"/>
              <a:t>The author’s website?</a:t>
            </a:r>
          </a:p>
          <a:p>
            <a:pPr eaLnBrk="1" hangingPunct="1"/>
            <a:r>
              <a:rPr lang="en-US" sz="2800" dirty="0" smtClean="0"/>
              <a:t>The publisher’s website?</a:t>
            </a:r>
          </a:p>
          <a:p>
            <a:pPr eaLnBrk="1" hangingPunct="1"/>
            <a:r>
              <a:rPr lang="en-US" sz="2800" dirty="0" smtClean="0"/>
              <a:t>Encyclopedic databases like isfdb.org?</a:t>
            </a:r>
          </a:p>
          <a:p>
            <a:pPr eaLnBrk="1" hangingPunct="1"/>
            <a:r>
              <a:rPr lang="en-US" sz="2800" dirty="0" smtClean="0"/>
              <a:t>Wikipedia?</a:t>
            </a:r>
          </a:p>
          <a:p>
            <a:pPr eaLnBrk="1" hangingPunct="1"/>
            <a:r>
              <a:rPr lang="en-US" sz="2800" dirty="0" smtClean="0"/>
              <a:t>Goodreads?</a:t>
            </a:r>
          </a:p>
          <a:p>
            <a:pPr eaLnBrk="1" hangingPunct="1"/>
            <a:r>
              <a:rPr lang="en-US" sz="2800" dirty="0" smtClean="0"/>
              <a:t>Amazon?</a:t>
            </a:r>
          </a:p>
          <a:p>
            <a:pPr eaLnBrk="1" hangingPunct="1"/>
            <a:r>
              <a:rPr lang="en-US" sz="2800" dirty="0" smtClean="0"/>
              <a:t>Fan fiction sites like</a:t>
            </a:r>
          </a:p>
          <a:p>
            <a:pPr lvl="1" eaLnBrk="1" hangingPunct="1"/>
            <a:r>
              <a:rPr lang="en-US" sz="2400" dirty="0" smtClean="0"/>
              <a:t>“Stop, you’re killing me!”?</a:t>
            </a:r>
          </a:p>
          <a:p>
            <a:pPr lvl="1" eaLnBrk="1" hangingPunct="1"/>
            <a:r>
              <a:rPr lang="en-US" sz="2400" dirty="0" err="1" smtClean="0"/>
              <a:t>FantasticFiction</a:t>
            </a:r>
            <a:r>
              <a:rPr lang="en-US" sz="2400" dirty="0" smtClean="0"/>
              <a:t>?</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59</a:t>
            </a:fld>
            <a:endParaRPr lang="en-US"/>
          </a:p>
        </p:txBody>
      </p:sp>
    </p:spTree>
    <p:extLst>
      <p:ext uri="{BB962C8B-B14F-4D97-AF65-F5344CB8AC3E}">
        <p14:creationId xmlns:p14="http://schemas.microsoft.com/office/powerpoint/2010/main" val="216127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smtClean="0"/>
              <a:t>Definitions (RDA 5.1.2)</a:t>
            </a:r>
          </a:p>
        </p:txBody>
      </p:sp>
      <p:sp>
        <p:nvSpPr>
          <p:cNvPr id="69634" name="Content Placeholder 2"/>
          <p:cNvSpPr>
            <a:spLocks noGrp="1"/>
          </p:cNvSpPr>
          <p:nvPr>
            <p:ph idx="1"/>
          </p:nvPr>
        </p:nvSpPr>
        <p:spPr/>
        <p:txBody>
          <a:bodyPr/>
          <a:lstStyle/>
          <a:p>
            <a:pPr eaLnBrk="1" hangingPunct="1"/>
            <a:r>
              <a:rPr lang="en-US" b="1" smtClean="0"/>
              <a:t>Work</a:t>
            </a:r>
            <a:r>
              <a:rPr lang="en-US" smtClean="0"/>
              <a:t> = a distinct intellectual or artistic creation (i.e., the intellectual or artistic content). </a:t>
            </a:r>
          </a:p>
          <a:p>
            <a:pPr eaLnBrk="1" hangingPunct="1"/>
            <a:r>
              <a:rPr lang="en-US" b="1" smtClean="0"/>
              <a:t>Expression</a:t>
            </a:r>
            <a:r>
              <a:rPr lang="en-US" smtClean="0"/>
              <a:t> = the intellectual or artistic realization of a work in the form of alpha-numeric, musical or choreographic notation, sound, image, object, movement, etc., or any combination of such forms.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5802515-7B22-41D2-B861-BCBFABAD797D}" type="slidenum">
              <a:rPr lang="en-US"/>
              <a:pPr>
                <a:defRPr/>
              </a:pPr>
              <a:t>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609600"/>
            <a:ext cx="8229600" cy="1143000"/>
          </a:xfrm>
        </p:spPr>
        <p:txBody>
          <a:bodyPr/>
          <a:lstStyle/>
          <a:p>
            <a:pPr eaLnBrk="1" hangingPunct="1"/>
            <a:r>
              <a:rPr lang="en-US" sz="4000" dirty="0" smtClean="0"/>
              <a:t>Titles (RDA 6.2)</a:t>
            </a:r>
            <a:br>
              <a:rPr lang="en-US" sz="4000" dirty="0" smtClean="0"/>
            </a:br>
            <a:r>
              <a:rPr lang="en-US" sz="4000" dirty="0" smtClean="0"/>
              <a:t>What counts as a reference source?</a:t>
            </a:r>
            <a:r>
              <a:rPr lang="en-US" dirty="0" smtClean="0"/>
              <a:t>	</a:t>
            </a:r>
          </a:p>
        </p:txBody>
      </p:sp>
      <p:sp>
        <p:nvSpPr>
          <p:cNvPr id="98306" name="Content Placeholder 2"/>
          <p:cNvSpPr>
            <a:spLocks noGrp="1"/>
          </p:cNvSpPr>
          <p:nvPr>
            <p:ph idx="1"/>
          </p:nvPr>
        </p:nvSpPr>
        <p:spPr>
          <a:xfrm>
            <a:off x="457200" y="1873250"/>
            <a:ext cx="8229600" cy="4984750"/>
          </a:xfrm>
        </p:spPr>
        <p:txBody>
          <a:bodyPr/>
          <a:lstStyle/>
          <a:p>
            <a:pPr eaLnBrk="1" hangingPunct="1"/>
            <a:r>
              <a:rPr lang="en-US" sz="2800" dirty="0" smtClean="0"/>
              <a:t>PCC has no policy answer to this question and is not likely to</a:t>
            </a:r>
          </a:p>
          <a:p>
            <a:pPr eaLnBrk="1" hangingPunct="1"/>
            <a:r>
              <a:rPr lang="en-US" sz="2800" dirty="0" smtClean="0"/>
              <a:t>RDA Glossary: “Reference source: A source from which authoritative information may be obtained”</a:t>
            </a:r>
          </a:p>
          <a:p>
            <a:pPr eaLnBrk="1" hangingPunct="1"/>
            <a:r>
              <a:rPr lang="en-US" sz="2800" dirty="0" smtClean="0"/>
              <a:t>Catalogers must use their judgment</a:t>
            </a:r>
          </a:p>
          <a:p>
            <a:pPr eaLnBrk="1" hangingPunct="1"/>
            <a:r>
              <a:rPr lang="en-US" sz="2800" dirty="0" smtClean="0"/>
              <a:t>However, if a series appears to be commonly known by a title in reference sources, including Internet sources, RDA permits these as sources for a series title</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60</a:t>
            </a:fld>
            <a:endParaRPr lang="en-US"/>
          </a:p>
        </p:txBody>
      </p:sp>
    </p:spTree>
    <p:extLst>
      <p:ext uri="{BB962C8B-B14F-4D97-AF65-F5344CB8AC3E}">
        <p14:creationId xmlns:p14="http://schemas.microsoft.com/office/powerpoint/2010/main" val="89903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0"/>
            <a:ext cx="8229600" cy="4756149"/>
          </a:xfrm>
        </p:spPr>
        <p:txBody>
          <a:bodyPr/>
          <a:lstStyle/>
          <a:p>
            <a:pPr eaLnBrk="1" hangingPunct="1"/>
            <a:r>
              <a:rPr lang="en-US" sz="2800" dirty="0" smtClean="0"/>
              <a:t>RDA is much more permissive in terms of sources that can be used to find a series title than AACR2 was, but still …</a:t>
            </a:r>
          </a:p>
          <a:p>
            <a:pPr eaLnBrk="1" hangingPunct="1"/>
            <a:r>
              <a:rPr lang="en-US" sz="2800" dirty="0" smtClean="0"/>
              <a:t>Catalogers </a:t>
            </a:r>
            <a:r>
              <a:rPr lang="en-US" sz="2800" dirty="0"/>
              <a:t>cannot just make up a series title because the resources seem to be </a:t>
            </a:r>
            <a:r>
              <a:rPr lang="en-US" sz="2800" dirty="0" smtClean="0"/>
              <a:t>related</a:t>
            </a:r>
          </a:p>
          <a:p>
            <a:pPr eaLnBrk="1" hangingPunct="1"/>
            <a:r>
              <a:rPr lang="en-US" sz="2800" dirty="0" smtClean="0"/>
              <a:t>So if no evidence of a title is found, a series cannot be established</a:t>
            </a:r>
          </a:p>
          <a:p>
            <a:pPr eaLnBrk="1" hangingPunct="1"/>
            <a:r>
              <a:rPr lang="en-US" sz="2800" dirty="0"/>
              <a:t>Other ways to bring together resources:</a:t>
            </a:r>
          </a:p>
          <a:p>
            <a:pPr marL="400050" lvl="1" indent="0" eaLnBrk="1" hangingPunct="1">
              <a:buNone/>
            </a:pPr>
            <a:r>
              <a:rPr lang="en-US" sz="2000" dirty="0"/>
              <a:t>Subject </a:t>
            </a:r>
            <a:r>
              <a:rPr lang="en-US" sz="2000" dirty="0" smtClean="0"/>
              <a:t>headings </a:t>
            </a:r>
            <a:r>
              <a:rPr lang="en-US" sz="2000" dirty="0" smtClean="0"/>
              <a:t>(e.g. “[</a:t>
            </a:r>
            <a:r>
              <a:rPr lang="en-US" sz="2000" dirty="0" smtClean="0"/>
              <a:t>AAP for fictitious character] $v Fiction” in 600 field)</a:t>
            </a:r>
          </a:p>
          <a:p>
            <a:pPr marL="400050" lvl="1" indent="0" eaLnBrk="1" hangingPunct="1">
              <a:buNone/>
            </a:pPr>
            <a:r>
              <a:rPr lang="en-US" sz="2000" dirty="0" smtClean="0"/>
              <a:t>Sequential relationships (“Sequel: …”/“Sequel to: …”) in 7XX field)</a:t>
            </a:r>
            <a:endParaRPr lang="en-US" sz="2400" dirty="0" smtClean="0"/>
          </a:p>
          <a:p>
            <a:pPr marL="400050" lvl="1" indent="0" eaLnBrk="1" hangingPunct="1">
              <a:buNone/>
            </a:pPr>
            <a:endParaRPr lang="en-US" sz="24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61</a:t>
            </a:fld>
            <a:endParaRPr lang="en-US"/>
          </a:p>
        </p:txBody>
      </p:sp>
    </p:spTree>
    <p:extLst>
      <p:ext uri="{BB962C8B-B14F-4D97-AF65-F5344CB8AC3E}">
        <p14:creationId xmlns:p14="http://schemas.microsoft.com/office/powerpoint/2010/main" val="192936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1"/>
            <a:ext cx="8229600" cy="2085604"/>
          </a:xfrm>
        </p:spPr>
        <p:txBody>
          <a:bodyPr/>
          <a:lstStyle/>
          <a:p>
            <a:pPr eaLnBrk="1" hangingPunct="1"/>
            <a:r>
              <a:rPr lang="en-US" sz="2800" dirty="0" smtClean="0"/>
              <a:t>Other </a:t>
            </a:r>
            <a:r>
              <a:rPr lang="en-US" sz="2800" dirty="0"/>
              <a:t>ways to bring together resources:</a:t>
            </a:r>
          </a:p>
          <a:p>
            <a:pPr marL="400050" lvl="1" indent="0" eaLnBrk="1" hangingPunct="1">
              <a:buNone/>
            </a:pPr>
            <a:r>
              <a:rPr lang="en-US" sz="2000" dirty="0" smtClean="0"/>
              <a:t>Subject headings (e.g. “[AAP for fictitious character] $v Fiction” in 600 field)</a:t>
            </a:r>
          </a:p>
          <a:p>
            <a:pPr marL="400050" lvl="1" indent="0" eaLnBrk="1" hangingPunct="1">
              <a:buNone/>
            </a:pPr>
            <a:r>
              <a:rPr lang="en-US" sz="2000" dirty="0"/>
              <a:t>	</a:t>
            </a:r>
            <a:endParaRPr lang="en-US" sz="2000" dirty="0" smtClean="0"/>
          </a:p>
          <a:p>
            <a:pPr marL="400050" lvl="1" indent="0" eaLnBrk="1" hangingPunct="1">
              <a:buNone/>
            </a:pPr>
            <a:r>
              <a:rPr lang="en-US" sz="2000" dirty="0"/>
              <a:t>	</a:t>
            </a:r>
            <a:r>
              <a:rPr lang="en-US" sz="2000" dirty="0" smtClean="0"/>
              <a:t>600 10 Angstrom, Rabbit $v Fiction.</a:t>
            </a:r>
            <a:endParaRPr lang="en-US" sz="24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62</a:t>
            </a:fld>
            <a:endParaRPr lang="en-US"/>
          </a:p>
        </p:txBody>
      </p:sp>
      <p:pic>
        <p:nvPicPr>
          <p:cNvPr id="3" name="Picture 2"/>
          <p:cNvPicPr>
            <a:picLocks noChangeAspect="1"/>
          </p:cNvPicPr>
          <p:nvPr/>
        </p:nvPicPr>
        <p:blipFill>
          <a:blip r:embed="rId3"/>
          <a:stretch>
            <a:fillRect/>
          </a:stretch>
        </p:blipFill>
        <p:spPr>
          <a:xfrm>
            <a:off x="457200" y="3735388"/>
            <a:ext cx="1663941" cy="2447811"/>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7034942" y="3689695"/>
            <a:ext cx="1651858" cy="2493503"/>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2569091" y="3735388"/>
            <a:ext cx="1619268" cy="2447811"/>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4803043" y="3702731"/>
            <a:ext cx="1673957" cy="2480468"/>
          </a:xfrm>
          <a:prstGeom prst="rect">
            <a:avLst/>
          </a:prstGeom>
          <a:ln>
            <a:solidFill>
              <a:schemeClr val="tx1"/>
            </a:solidFill>
          </a:ln>
        </p:spPr>
      </p:pic>
    </p:spTree>
    <p:extLst>
      <p:ext uri="{BB962C8B-B14F-4D97-AF65-F5344CB8AC3E}">
        <p14:creationId xmlns:p14="http://schemas.microsoft.com/office/powerpoint/2010/main" val="6268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Titles (RDA 6.2)	</a:t>
            </a:r>
          </a:p>
        </p:txBody>
      </p:sp>
      <p:sp>
        <p:nvSpPr>
          <p:cNvPr id="98306" name="Content Placeholder 2"/>
          <p:cNvSpPr>
            <a:spLocks noGrp="1"/>
          </p:cNvSpPr>
          <p:nvPr>
            <p:ph idx="1"/>
          </p:nvPr>
        </p:nvSpPr>
        <p:spPr>
          <a:xfrm>
            <a:off x="457200" y="1600200"/>
            <a:ext cx="8229600" cy="3276995"/>
          </a:xfrm>
        </p:spPr>
        <p:txBody>
          <a:bodyPr/>
          <a:lstStyle/>
          <a:p>
            <a:pPr eaLnBrk="1" hangingPunct="1"/>
            <a:r>
              <a:rPr lang="en-US" sz="2800" dirty="0" smtClean="0"/>
              <a:t>Other </a:t>
            </a:r>
            <a:r>
              <a:rPr lang="en-US" sz="2800" dirty="0"/>
              <a:t>ways to bring together resources:</a:t>
            </a:r>
          </a:p>
          <a:p>
            <a:pPr marL="400050" lvl="1" indent="0" eaLnBrk="1" hangingPunct="1">
              <a:buNone/>
            </a:pPr>
            <a:r>
              <a:rPr lang="en-US" sz="2000" dirty="0" smtClean="0"/>
              <a:t>Sequential relationships (“Sequel:”/“Sequel to:” in 700 fields)</a:t>
            </a:r>
          </a:p>
          <a:p>
            <a:pPr marL="400050" lvl="1" indent="0" eaLnBrk="1" hangingPunct="1">
              <a:buNone/>
            </a:pPr>
            <a:endParaRPr lang="en-US" sz="2000" dirty="0" smtClean="0"/>
          </a:p>
          <a:p>
            <a:pPr marL="800100" lvl="2" indent="0" eaLnBrk="1" hangingPunct="1">
              <a:buNone/>
            </a:pPr>
            <a:r>
              <a:rPr lang="en-US" sz="2000" dirty="0" smtClean="0"/>
              <a:t>100 1_ Updike, John, $e author</a:t>
            </a:r>
          </a:p>
          <a:p>
            <a:pPr marL="800100" lvl="2" indent="0" eaLnBrk="1" hangingPunct="1">
              <a:buNone/>
            </a:pPr>
            <a:r>
              <a:rPr lang="en-US" sz="2000" dirty="0" smtClean="0"/>
              <a:t>245 10 Rabbit is rich / $c John Updike.</a:t>
            </a:r>
          </a:p>
          <a:p>
            <a:pPr marL="800100" lvl="2" indent="0" eaLnBrk="1" hangingPunct="1">
              <a:buNone/>
            </a:pPr>
            <a:r>
              <a:rPr lang="en-US" sz="2000" dirty="0" smtClean="0"/>
              <a:t>…</a:t>
            </a:r>
          </a:p>
          <a:p>
            <a:pPr marL="800100" lvl="2" indent="0" eaLnBrk="1" hangingPunct="1">
              <a:buNone/>
            </a:pPr>
            <a:r>
              <a:rPr lang="en-US" sz="2000" dirty="0" smtClean="0"/>
              <a:t>700 1_ $</a:t>
            </a:r>
            <a:r>
              <a:rPr lang="en-US" sz="2000" dirty="0" err="1" smtClean="0"/>
              <a:t>i</a:t>
            </a:r>
            <a:r>
              <a:rPr lang="en-US" sz="2000" dirty="0" smtClean="0"/>
              <a:t> Sequel to: $a Updike, John. $t Rabbit </a:t>
            </a:r>
            <a:r>
              <a:rPr lang="en-US" sz="2000" dirty="0" err="1" smtClean="0"/>
              <a:t>redux</a:t>
            </a:r>
            <a:r>
              <a:rPr lang="en-US" sz="2000" dirty="0" smtClean="0"/>
              <a:t>.</a:t>
            </a:r>
          </a:p>
          <a:p>
            <a:pPr marL="800100" lvl="2" indent="0" eaLnBrk="1" hangingPunct="1">
              <a:buNone/>
            </a:pPr>
            <a:r>
              <a:rPr lang="en-US" sz="2000" dirty="0" smtClean="0"/>
              <a:t>700 1_ $</a:t>
            </a:r>
            <a:r>
              <a:rPr lang="en-US" sz="2000" dirty="0" err="1" smtClean="0"/>
              <a:t>i</a:t>
            </a:r>
            <a:r>
              <a:rPr lang="en-US" sz="2000" dirty="0" smtClean="0"/>
              <a:t> Sequel: $a Updike, John. $t Rabbit at rest.</a:t>
            </a:r>
            <a:endParaRPr lang="en-US" sz="2000" dirty="0"/>
          </a:p>
          <a:p>
            <a:pPr marL="400050" lvl="1" indent="0" eaLnBrk="1" hangingPunct="1">
              <a:buNone/>
            </a:pPr>
            <a:endParaRPr lang="en-US" sz="2400" dirty="0" smtClean="0"/>
          </a:p>
          <a:p>
            <a:pPr marL="400050" lvl="1" indent="0" eaLnBrk="1" hangingPunct="1">
              <a:buNone/>
            </a:pPr>
            <a:endParaRPr lang="en-US" sz="2400"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63</a:t>
            </a:fld>
            <a:endParaRPr lang="en-US"/>
          </a:p>
        </p:txBody>
      </p:sp>
      <p:pic>
        <p:nvPicPr>
          <p:cNvPr id="3" name="Picture 2"/>
          <p:cNvPicPr>
            <a:picLocks noChangeAspect="1"/>
          </p:cNvPicPr>
          <p:nvPr/>
        </p:nvPicPr>
        <p:blipFill>
          <a:blip r:embed="rId3"/>
          <a:stretch>
            <a:fillRect/>
          </a:stretch>
        </p:blipFill>
        <p:spPr>
          <a:xfrm>
            <a:off x="457200" y="5050347"/>
            <a:ext cx="770075" cy="1132852"/>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7034942" y="5029200"/>
            <a:ext cx="764483" cy="1153998"/>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2569091" y="5050347"/>
            <a:ext cx="749401" cy="1132852"/>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4803044" y="5035233"/>
            <a:ext cx="774710" cy="1147965"/>
          </a:xfrm>
          <a:prstGeom prst="rect">
            <a:avLst/>
          </a:prstGeom>
          <a:ln>
            <a:solidFill>
              <a:schemeClr val="tx1"/>
            </a:solidFill>
          </a:ln>
        </p:spPr>
      </p:pic>
    </p:spTree>
    <p:extLst>
      <p:ext uri="{BB962C8B-B14F-4D97-AF65-F5344CB8AC3E}">
        <p14:creationId xmlns:p14="http://schemas.microsoft.com/office/powerpoint/2010/main" val="68048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Series-Like Phrases</a:t>
            </a:r>
            <a:br>
              <a:rPr lang="en-US" dirty="0" smtClean="0"/>
            </a:br>
            <a:r>
              <a:rPr lang="en-US" dirty="0" smtClean="0"/>
              <a:t>LC-PCC PS 2.12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64</a:t>
            </a:fld>
            <a:endParaRPr lang="en-US"/>
          </a:p>
        </p:txBody>
      </p:sp>
      <p:sp>
        <p:nvSpPr>
          <p:cNvPr id="2" name="Content Placeholder 1"/>
          <p:cNvSpPr>
            <a:spLocks noGrp="1"/>
          </p:cNvSpPr>
          <p:nvPr>
            <p:ph idx="1"/>
          </p:nvPr>
        </p:nvSpPr>
        <p:spPr/>
        <p:txBody>
          <a:bodyPr/>
          <a:lstStyle/>
          <a:p>
            <a:r>
              <a:rPr lang="en-US" dirty="0" smtClean="0"/>
              <a:t>In NACO practice, some phrases that look like titles are not considered to be series titles</a:t>
            </a:r>
          </a:p>
          <a:p>
            <a:r>
              <a:rPr lang="en-US" dirty="0" smtClean="0"/>
              <a:t>Some may be recorded in authority records, but they will not be used as series authorized access points</a:t>
            </a:r>
          </a:p>
          <a:p>
            <a:r>
              <a:rPr lang="en-US" dirty="0" smtClean="0"/>
              <a:t>Details in LC-PCC PS 2.12 “Series or Phrases”</a:t>
            </a:r>
          </a:p>
          <a:p>
            <a:r>
              <a:rPr lang="en-US" dirty="0" smtClean="0"/>
              <a:t>Judgment heavily involved</a:t>
            </a:r>
            <a:endParaRPr lang="en-US" dirty="0"/>
          </a:p>
        </p:txBody>
      </p:sp>
    </p:spTree>
    <p:extLst>
      <p:ext uri="{BB962C8B-B14F-4D97-AF65-F5344CB8AC3E}">
        <p14:creationId xmlns:p14="http://schemas.microsoft.com/office/powerpoint/2010/main" val="281312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dirty="0" smtClean="0"/>
              <a:t>Series-Like Phrases</a:t>
            </a:r>
            <a:br>
              <a:rPr lang="en-US" dirty="0" smtClean="0"/>
            </a:br>
            <a:r>
              <a:rPr lang="en-US" dirty="0" smtClean="0"/>
              <a:t>LC-PCC PS 2.12	</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2D46257-24DC-4D9C-910F-EB6797D95B9E}" type="slidenum">
              <a:rPr lang="en-US"/>
              <a:pPr>
                <a:defRPr/>
              </a:pPr>
              <a:t>65</a:t>
            </a:fld>
            <a:endParaRPr lang="en-US"/>
          </a:p>
        </p:txBody>
      </p:sp>
      <p:pic>
        <p:nvPicPr>
          <p:cNvPr id="8" name="Content Placeholder 7"/>
          <p:cNvPicPr>
            <a:picLocks noGrp="1" noChangeAspect="1"/>
          </p:cNvPicPr>
          <p:nvPr>
            <p:ph idx="1"/>
          </p:nvPr>
        </p:nvPicPr>
        <p:blipFill>
          <a:blip r:embed="rId3"/>
          <a:stretch>
            <a:fillRect/>
          </a:stretch>
        </p:blipFill>
        <p:spPr>
          <a:xfrm>
            <a:off x="5997388" y="1905000"/>
            <a:ext cx="2243651" cy="3459163"/>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64223" y="1595438"/>
            <a:ext cx="2859977" cy="3586162"/>
          </a:xfrm>
          <a:prstGeom prst="rect">
            <a:avLst/>
          </a:prstGeom>
          <a:ln>
            <a:solidFill>
              <a:schemeClr val="tx1"/>
            </a:solidFill>
          </a:ln>
        </p:spPr>
      </p:pic>
      <p:sp>
        <p:nvSpPr>
          <p:cNvPr id="9" name="Oval 8"/>
          <p:cNvSpPr/>
          <p:nvPr/>
        </p:nvSpPr>
        <p:spPr>
          <a:xfrm>
            <a:off x="152400" y="1595438"/>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p:cNvPicPr>
            <a:picLocks noChangeAspect="1"/>
          </p:cNvPicPr>
          <p:nvPr/>
        </p:nvPicPr>
        <p:blipFill>
          <a:blip r:embed="rId5"/>
          <a:stretch>
            <a:fillRect/>
          </a:stretch>
        </p:blipFill>
        <p:spPr>
          <a:xfrm>
            <a:off x="6705600" y="2590800"/>
            <a:ext cx="2231729" cy="3444874"/>
          </a:xfrm>
          <a:prstGeom prst="rect">
            <a:avLst/>
          </a:prstGeom>
          <a:ln>
            <a:solidFill>
              <a:schemeClr val="tx1"/>
            </a:solidFill>
          </a:ln>
        </p:spPr>
      </p:pic>
      <p:sp>
        <p:nvSpPr>
          <p:cNvPr id="12" name="Oval 11"/>
          <p:cNvSpPr/>
          <p:nvPr/>
        </p:nvSpPr>
        <p:spPr>
          <a:xfrm>
            <a:off x="5867400" y="1828800"/>
            <a:ext cx="990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Oval 12"/>
          <p:cNvSpPr/>
          <p:nvPr/>
        </p:nvSpPr>
        <p:spPr>
          <a:xfrm>
            <a:off x="6672744" y="2590800"/>
            <a:ext cx="2166455"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Content Placeholder 5"/>
          <p:cNvPicPr>
            <a:picLocks noChangeAspect="1"/>
          </p:cNvPicPr>
          <p:nvPr/>
        </p:nvPicPr>
        <p:blipFill>
          <a:blip r:embed="rId6"/>
          <a:stretch>
            <a:fillRect/>
          </a:stretch>
        </p:blipFill>
        <p:spPr bwMode="auto">
          <a:xfrm>
            <a:off x="3352800" y="2450965"/>
            <a:ext cx="2424953" cy="3526715"/>
          </a:xfrm>
          <a:prstGeom prst="rect">
            <a:avLst/>
          </a:prstGeom>
          <a:noFill/>
          <a:ln w="9525">
            <a:solidFill>
              <a:schemeClr val="tx1"/>
            </a:solidFill>
            <a:miter lim="800000"/>
            <a:headEnd/>
            <a:tailEnd/>
          </a:ln>
        </p:spPr>
      </p:pic>
      <p:sp>
        <p:nvSpPr>
          <p:cNvPr id="15" name="Oval 14"/>
          <p:cNvSpPr/>
          <p:nvPr/>
        </p:nvSpPr>
        <p:spPr>
          <a:xfrm>
            <a:off x="3886201" y="5524500"/>
            <a:ext cx="12192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36335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Series-like Phrase Authority Record</a:t>
            </a:r>
            <a:endParaRPr lang="en-US" dirty="0"/>
          </a:p>
        </p:txBody>
      </p:sp>
      <p:pic>
        <p:nvPicPr>
          <p:cNvPr id="6" name="Content Placeholder 5"/>
          <p:cNvPicPr>
            <a:picLocks noGrp="1" noChangeAspect="1"/>
          </p:cNvPicPr>
          <p:nvPr>
            <p:ph idx="1"/>
          </p:nvPr>
        </p:nvPicPr>
        <p:blipFill>
          <a:blip r:embed="rId3"/>
          <a:stretch>
            <a:fillRect/>
          </a:stretch>
        </p:blipFill>
        <p:spPr>
          <a:xfrm>
            <a:off x="66675" y="2057400"/>
            <a:ext cx="5114925" cy="4000500"/>
          </a:xfrm>
          <a:prstGeom prst="rect">
            <a:avLst/>
          </a:prstGeom>
          <a:ln>
            <a:solidFill>
              <a:schemeClr val="tx1"/>
            </a:solidFill>
          </a:ln>
        </p:spPr>
      </p:pic>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66</a:t>
            </a:fld>
            <a:endParaRPr lang="en-US"/>
          </a:p>
        </p:txBody>
      </p:sp>
      <p:sp>
        <p:nvSpPr>
          <p:cNvPr id="7" name="Oval 6"/>
          <p:cNvSpPr/>
          <p:nvPr/>
        </p:nvSpPr>
        <p:spPr>
          <a:xfrm>
            <a:off x="76200" y="4495800"/>
            <a:ext cx="1868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7"/>
          <p:cNvSpPr/>
          <p:nvPr/>
        </p:nvSpPr>
        <p:spPr>
          <a:xfrm>
            <a:off x="76200" y="3007538"/>
            <a:ext cx="838200" cy="192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p:cNvPicPr>
            <a:picLocks noChangeAspect="1"/>
          </p:cNvPicPr>
          <p:nvPr/>
        </p:nvPicPr>
        <p:blipFill>
          <a:blip r:embed="rId4"/>
          <a:stretch>
            <a:fillRect/>
          </a:stretch>
        </p:blipFill>
        <p:spPr>
          <a:xfrm>
            <a:off x="4953000" y="1172989"/>
            <a:ext cx="3170325" cy="4367212"/>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453936" y="3200400"/>
            <a:ext cx="2461464" cy="3258730"/>
          </a:xfrm>
          <a:prstGeom prst="rect">
            <a:avLst/>
          </a:prstGeom>
          <a:ln>
            <a:solidFill>
              <a:schemeClr val="tx1"/>
            </a:solidFill>
          </a:ln>
        </p:spPr>
      </p:pic>
      <p:sp>
        <p:nvSpPr>
          <p:cNvPr id="11" name="Oval 10"/>
          <p:cNvSpPr/>
          <p:nvPr/>
        </p:nvSpPr>
        <p:spPr>
          <a:xfrm>
            <a:off x="6781800" y="3352800"/>
            <a:ext cx="1676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1031531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Series-Like Phrases</a:t>
            </a:r>
            <a:endParaRPr lang="en-US" dirty="0"/>
          </a:p>
        </p:txBody>
      </p:sp>
      <p:sp>
        <p:nvSpPr>
          <p:cNvPr id="3" name="Content Placeholder 2"/>
          <p:cNvSpPr>
            <a:spLocks noGrp="1"/>
          </p:cNvSpPr>
          <p:nvPr>
            <p:ph idx="1"/>
          </p:nvPr>
        </p:nvSpPr>
        <p:spPr/>
        <p:txBody>
          <a:bodyPr/>
          <a:lstStyle/>
          <a:p>
            <a:r>
              <a:rPr lang="en-US" dirty="0" smtClean="0"/>
              <a:t>For more details on series-like phrases, see PCC Series training manual, Session 12 (Series-Like Phrases)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67</a:t>
            </a:fld>
            <a:endParaRPr lang="en-US"/>
          </a:p>
        </p:txBody>
      </p:sp>
    </p:spTree>
    <p:extLst>
      <p:ext uri="{BB962C8B-B14F-4D97-AF65-F5344CB8AC3E}">
        <p14:creationId xmlns:p14="http://schemas.microsoft.com/office/powerpoint/2010/main" val="3010494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pPr eaLnBrk="1" hangingPunct="1"/>
            <a:r>
              <a:rPr lang="en-US" smtClean="0"/>
              <a:t>Transcription and Capitalization</a:t>
            </a:r>
          </a:p>
        </p:txBody>
      </p:sp>
      <p:sp>
        <p:nvSpPr>
          <p:cNvPr id="3" name="Content Placeholder 2"/>
          <p:cNvSpPr>
            <a:spLocks noGrp="1"/>
          </p:cNvSpPr>
          <p:nvPr>
            <p:ph idx="1"/>
          </p:nvPr>
        </p:nvSpPr>
        <p:spPr>
          <a:xfrm>
            <a:off x="457200" y="1295400"/>
            <a:ext cx="8229600" cy="4830763"/>
          </a:xfrm>
        </p:spPr>
        <p:txBody>
          <a:bodyPr rtlCol="0">
            <a:normAutofit fontScale="85000" lnSpcReduction="20000"/>
          </a:bodyPr>
          <a:lstStyle/>
          <a:p>
            <a:pPr eaLnBrk="1" fontAlgn="auto" hangingPunct="1">
              <a:spcAft>
                <a:spcPts val="0"/>
              </a:spcAft>
              <a:buFont typeface="Arial" pitchFamily="34" charset="0"/>
              <a:buChar char="•"/>
              <a:defRPr/>
            </a:pPr>
            <a:r>
              <a:rPr lang="en-US" dirty="0"/>
              <a:t>Follow </a:t>
            </a:r>
            <a:r>
              <a:rPr lang="en-US" dirty="0" smtClean="0"/>
              <a:t>RDA 1.7, the general </a:t>
            </a:r>
            <a:r>
              <a:rPr lang="en-US" dirty="0"/>
              <a:t>guidelines on transcription (not the alternatives)</a:t>
            </a:r>
          </a:p>
          <a:p>
            <a:pPr eaLnBrk="1" fontAlgn="auto" hangingPunct="1">
              <a:spcAft>
                <a:spcPts val="0"/>
              </a:spcAft>
              <a:buFont typeface="Arial" pitchFamily="34" charset="0"/>
              <a:buChar char="•"/>
              <a:defRPr/>
            </a:pPr>
            <a:r>
              <a:rPr lang="en-US" dirty="0" smtClean="0"/>
              <a:t>RDA 6.2.1.4</a:t>
            </a:r>
            <a:r>
              <a:rPr lang="en-US" dirty="0"/>
              <a:t>. Capitalization. Follow Appendix </a:t>
            </a:r>
            <a:r>
              <a:rPr lang="en-US" dirty="0" smtClean="0"/>
              <a:t>A.3 and A.4</a:t>
            </a:r>
            <a:endParaRPr lang="en-US" dirty="0"/>
          </a:p>
          <a:p>
            <a:pPr eaLnBrk="1" fontAlgn="auto" hangingPunct="1">
              <a:spcAft>
                <a:spcPts val="0"/>
              </a:spcAft>
              <a:buFont typeface="Arial" pitchFamily="34" charset="0"/>
              <a:buChar char="•"/>
              <a:defRPr/>
            </a:pPr>
            <a:r>
              <a:rPr lang="en-US" dirty="0" smtClean="0"/>
              <a:t>RDA 6.2.1.6</a:t>
            </a:r>
            <a:r>
              <a:rPr lang="en-US" dirty="0"/>
              <a:t>. Diacritical marks: record them as they appear; add them if it is certain that they are integral to the title but were omitted in the source</a:t>
            </a:r>
          </a:p>
          <a:p>
            <a:pPr eaLnBrk="1" fontAlgn="auto" hangingPunct="1">
              <a:spcAft>
                <a:spcPts val="0"/>
              </a:spcAft>
              <a:buFont typeface="Arial" pitchFamily="34" charset="0"/>
              <a:buChar char="•"/>
              <a:defRPr/>
            </a:pPr>
            <a:r>
              <a:rPr lang="en-US" dirty="0" smtClean="0"/>
              <a:t>RDA 6.2.1.7</a:t>
            </a:r>
            <a:r>
              <a:rPr lang="en-US" dirty="0"/>
              <a:t>. Omit initial articles (NACO follows the alternative)</a:t>
            </a:r>
          </a:p>
          <a:p>
            <a:pPr eaLnBrk="1" fontAlgn="auto" hangingPunct="1">
              <a:spcAft>
                <a:spcPts val="0"/>
              </a:spcAft>
              <a:buFont typeface="Arial" pitchFamily="34" charset="0"/>
              <a:buChar char="•"/>
              <a:defRPr/>
            </a:pPr>
            <a:r>
              <a:rPr lang="en-US" dirty="0" smtClean="0"/>
              <a:t>RDA 6.2.1.9</a:t>
            </a:r>
            <a:r>
              <a:rPr lang="en-US" dirty="0"/>
              <a:t>. Abbreviations. Record only abbreviations that are found in the source.</a:t>
            </a:r>
          </a:p>
          <a:p>
            <a:pPr eaLnBrk="1" fontAlgn="auto" hangingPunct="1">
              <a:spcAft>
                <a:spcPts val="0"/>
              </a:spcAft>
              <a:buFont typeface="Arial" pitchFamily="34" charset="0"/>
              <a:buChar char="•"/>
              <a:defRPr/>
            </a:pPr>
            <a:r>
              <a:rPr lang="en-US" dirty="0" smtClean="0"/>
              <a:t>RDA 5.4</a:t>
            </a:r>
            <a:r>
              <a:rPr lang="en-US" dirty="0"/>
              <a:t>. Language and script. NACO policy = Romanize vernacular scripts</a:t>
            </a:r>
            <a:r>
              <a:rPr lang="en-US" dirty="0" smtClean="0"/>
              <a:t>.</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CB58A16-C149-4952-823F-1601999F135B}" type="slidenum">
              <a:rPr lang="en-US"/>
              <a:pPr>
                <a:defRPr/>
              </a:pPr>
              <a:t>68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eaLnBrk="1" hangingPunct="1"/>
            <a:r>
              <a:rPr lang="en-US" smtClean="0"/>
              <a:t>Transcription and Capitalization</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dirty="0" smtClean="0"/>
              <a:t>LC-PCC PS 6.2.2.8:</a:t>
            </a:r>
          </a:p>
          <a:p>
            <a:pPr lvl="1" eaLnBrk="1" fontAlgn="auto" hangingPunct="1">
              <a:spcAft>
                <a:spcPts val="0"/>
              </a:spcAft>
              <a:buFont typeface="Arial" pitchFamily="34" charset="0"/>
              <a:buChar char="–"/>
              <a:defRPr/>
            </a:pPr>
            <a:r>
              <a:rPr lang="en-US" dirty="0" smtClean="0"/>
              <a:t>When recording the preferred title for the series, correct inaccuracies (inaccuracies can be recorded as variant titles, if thought important)</a:t>
            </a:r>
          </a:p>
          <a:p>
            <a:pPr lvl="1" eaLnBrk="1" fontAlgn="auto" hangingPunct="1">
              <a:spcAft>
                <a:spcPts val="0"/>
              </a:spcAft>
              <a:buFont typeface="Arial" pitchFamily="34" charset="0"/>
              <a:buChar char="–"/>
              <a:defRPr/>
            </a:pPr>
            <a:r>
              <a:rPr lang="en-US" dirty="0" smtClean="0"/>
              <a:t>Pre-modern forms of letters (</a:t>
            </a:r>
            <a:r>
              <a:rPr lang="en-US" dirty="0" err="1" smtClean="0"/>
              <a:t>i</a:t>
            </a:r>
            <a:r>
              <a:rPr lang="en-US" dirty="0" smtClean="0"/>
              <a:t>/j, u/v)</a:t>
            </a:r>
          </a:p>
          <a:p>
            <a:pPr marL="914400" lvl="2" indent="0" eaLnBrk="1" fontAlgn="auto" hangingPunct="1">
              <a:spcAft>
                <a:spcPts val="0"/>
              </a:spcAft>
              <a:buFont typeface="Arial" pitchFamily="34" charset="0"/>
              <a:buNone/>
              <a:defRPr/>
            </a:pPr>
            <a:r>
              <a:rPr lang="en-US" dirty="0" smtClean="0"/>
              <a:t>I/J vowel = </a:t>
            </a:r>
            <a:r>
              <a:rPr lang="en-US" dirty="0" err="1" smtClean="0"/>
              <a:t>i</a:t>
            </a:r>
            <a:r>
              <a:rPr lang="en-US" dirty="0" smtClean="0"/>
              <a:t> (ITER = </a:t>
            </a:r>
            <a:r>
              <a:rPr lang="en-US" dirty="0" err="1" smtClean="0"/>
              <a:t>iter</a:t>
            </a:r>
            <a:r>
              <a:rPr lang="en-US" dirty="0" smtClean="0"/>
              <a:t>; ILIAS = </a:t>
            </a:r>
            <a:r>
              <a:rPr lang="en-US" dirty="0" err="1" smtClean="0"/>
              <a:t>Ilias</a:t>
            </a:r>
            <a:r>
              <a:rPr lang="en-US" dirty="0" smtClean="0"/>
              <a:t>)</a:t>
            </a:r>
          </a:p>
          <a:p>
            <a:pPr marL="914400" lvl="2" indent="0" eaLnBrk="1" fontAlgn="auto" hangingPunct="1">
              <a:spcAft>
                <a:spcPts val="0"/>
              </a:spcAft>
              <a:buFont typeface="Arial" pitchFamily="34" charset="0"/>
              <a:buNone/>
              <a:defRPr/>
            </a:pPr>
            <a:r>
              <a:rPr lang="en-US" dirty="0" smtClean="0"/>
              <a:t>I/J consonant = j (IVS = jus; IVLIVS = Julius; MAJOR = major)</a:t>
            </a:r>
          </a:p>
          <a:p>
            <a:pPr marL="914400" lvl="2" indent="0" eaLnBrk="1" fontAlgn="auto" hangingPunct="1">
              <a:spcAft>
                <a:spcPts val="0"/>
              </a:spcAft>
              <a:buFont typeface="Arial" pitchFamily="34" charset="0"/>
              <a:buNone/>
              <a:defRPr/>
            </a:pPr>
            <a:r>
              <a:rPr lang="en-US" dirty="0" smtClean="0"/>
              <a:t>U/V vowel = u (VRSA = </a:t>
            </a:r>
            <a:r>
              <a:rPr lang="en-US" dirty="0" err="1" smtClean="0"/>
              <a:t>ursa</a:t>
            </a:r>
            <a:r>
              <a:rPr lang="en-US" dirty="0" smtClean="0"/>
              <a:t>)</a:t>
            </a:r>
          </a:p>
          <a:p>
            <a:pPr marL="914400" lvl="2" indent="0" eaLnBrk="1" fontAlgn="auto" hangingPunct="1">
              <a:spcAft>
                <a:spcPts val="0"/>
              </a:spcAft>
              <a:buFont typeface="Arial" pitchFamily="34" charset="0"/>
              <a:buNone/>
              <a:defRPr/>
            </a:pPr>
            <a:r>
              <a:rPr lang="en-US" dirty="0" smtClean="0"/>
              <a:t>U/V consonant = v (UOX = </a:t>
            </a:r>
            <a:r>
              <a:rPr lang="en-US" dirty="0" err="1" smtClean="0"/>
              <a:t>vox</a:t>
            </a:r>
            <a:r>
              <a:rPr lang="en-US" dirty="0" smtClean="0"/>
              <a:t>)</a:t>
            </a:r>
          </a:p>
          <a:p>
            <a:pPr marL="914400" lvl="2" indent="0" eaLnBrk="1" fontAlgn="auto" hangingPunct="1">
              <a:spcAft>
                <a:spcPts val="0"/>
              </a:spcAft>
              <a:buFont typeface="Arial" pitchFamily="34" charset="0"/>
              <a:buNone/>
              <a:defRPr/>
            </a:pPr>
            <a:r>
              <a:rPr lang="en-US" dirty="0" smtClean="0"/>
              <a:t>UU/VV = w (VVINDELIA = </a:t>
            </a:r>
            <a:r>
              <a:rPr lang="en-US" dirty="0" err="1" smtClean="0"/>
              <a:t>Windelia</a:t>
            </a:r>
            <a:r>
              <a:rPr lang="en-US" dirty="0" smtClean="0"/>
              <a:t>)</a:t>
            </a:r>
          </a:p>
          <a:p>
            <a:pPr marL="914400" lvl="2" indent="0" eaLnBrk="1" fontAlgn="auto" hangingPunct="1">
              <a:spcAft>
                <a:spcPts val="0"/>
              </a:spcAft>
              <a:buFont typeface="Arial" pitchFamily="34" charset="0"/>
              <a:buNone/>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AC2DFBC2-BC1A-4FDB-ACAB-806FA1467EE4}" type="slidenum">
              <a:rPr lang="en-US"/>
              <a:pPr>
                <a:defRPr/>
              </a:pPr>
              <a:t>69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smtClean="0"/>
              <a:t>Definitions (RDA 5.1.2)</a:t>
            </a:r>
          </a:p>
        </p:txBody>
      </p:sp>
      <p:sp>
        <p:nvSpPr>
          <p:cNvPr id="71682" name="Content Placeholder 2"/>
          <p:cNvSpPr>
            <a:spLocks noGrp="1"/>
          </p:cNvSpPr>
          <p:nvPr>
            <p:ph idx="1"/>
          </p:nvPr>
        </p:nvSpPr>
        <p:spPr/>
        <p:txBody>
          <a:bodyPr/>
          <a:lstStyle/>
          <a:p>
            <a:pPr eaLnBrk="1" hangingPunct="1"/>
            <a:r>
              <a:rPr lang="en-US" sz="2800" dirty="0" smtClean="0"/>
              <a:t>The terms </a:t>
            </a:r>
            <a:r>
              <a:rPr lang="en-US" sz="2800" b="1" dirty="0" smtClean="0"/>
              <a:t>work</a:t>
            </a:r>
            <a:r>
              <a:rPr lang="en-US" sz="2800" dirty="0" smtClean="0"/>
              <a:t> and </a:t>
            </a:r>
            <a:r>
              <a:rPr lang="en-US" sz="2800" b="1" dirty="0" smtClean="0"/>
              <a:t>expression</a:t>
            </a:r>
            <a:r>
              <a:rPr lang="en-US" sz="2800" dirty="0" smtClean="0"/>
              <a:t> </a:t>
            </a:r>
            <a:r>
              <a:rPr lang="en-US" sz="2800" dirty="0"/>
              <a:t>can refer to individual entities, aggregates, or components of these entities (e.g., the term work can refer to an individual work, an aggregate work, or a component of a work</a:t>
            </a:r>
            <a:r>
              <a:rPr lang="en-US" sz="2800" dirty="0" smtClean="0"/>
              <a:t>)</a:t>
            </a:r>
          </a:p>
          <a:p>
            <a:pPr eaLnBrk="1" hangingPunct="1"/>
            <a:r>
              <a:rPr lang="en-US" sz="2800" i="1" dirty="0" smtClean="0"/>
              <a:t>Aggregate work </a:t>
            </a:r>
            <a:r>
              <a:rPr lang="en-US" sz="2800" dirty="0" smtClean="0"/>
              <a:t>is not defined in RDA. Possible definition: “A work formed by combining two or more other works.”</a:t>
            </a:r>
          </a:p>
          <a:p>
            <a:pPr eaLnBrk="1" hangingPunct="1"/>
            <a:r>
              <a:rPr lang="en-US" sz="2800" dirty="0" smtClean="0"/>
              <a:t>A series is an </a:t>
            </a:r>
            <a:r>
              <a:rPr lang="en-US" sz="2800" i="1" dirty="0" smtClean="0"/>
              <a:t>aggregate work</a:t>
            </a:r>
            <a:r>
              <a:rPr lang="en-US" sz="2800" dirty="0" smtClean="0"/>
              <a:t>. RDA guidelines using the term “work” or “expression” may apply to series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EE220235-2F0F-47D4-BFC1-E70016867F8A}" type="slidenum">
              <a:rPr lang="en-US"/>
              <a:pPr>
                <a:defRPr/>
              </a:pPr>
              <a:t>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eaLnBrk="1" hangingPunct="1"/>
            <a:r>
              <a:rPr lang="en-US" smtClean="0"/>
              <a:t>Transcription Example</a:t>
            </a:r>
          </a:p>
        </p:txBody>
      </p:sp>
      <p:sp>
        <p:nvSpPr>
          <p:cNvPr id="3" name="Content Placeholder 2"/>
          <p:cNvSpPr>
            <a:spLocks noGrp="1"/>
          </p:cNvSpPr>
          <p:nvPr>
            <p:ph idx="1"/>
          </p:nvPr>
        </p:nvSpPr>
        <p:spPr>
          <a:xfrm>
            <a:off x="304800" y="1600201"/>
            <a:ext cx="4495800" cy="4191000"/>
          </a:xfrm>
        </p:spPr>
        <p:txBody>
          <a:bodyPr rtlCol="0">
            <a:normAutofit fontScale="92500" lnSpcReduction="20000"/>
          </a:bodyPr>
          <a:lstStyle/>
          <a:p>
            <a:pPr eaLnBrk="1" fontAlgn="auto" hangingPunct="1">
              <a:spcAft>
                <a:spcPts val="0"/>
              </a:spcAft>
              <a:buFont typeface="Arial" charset="0"/>
              <a:buNone/>
              <a:defRPr/>
            </a:pPr>
            <a:r>
              <a:rPr lang="en-US" dirty="0" smtClean="0"/>
              <a:t>Form found for title:</a:t>
            </a:r>
          </a:p>
          <a:p>
            <a:pPr eaLnBrk="1" fontAlgn="auto" hangingPunct="1">
              <a:spcAft>
                <a:spcPts val="0"/>
              </a:spcAft>
              <a:buFont typeface="Arial" charset="0"/>
              <a:buNone/>
              <a:defRPr/>
            </a:pPr>
            <a:r>
              <a:rPr lang="en-US" dirty="0" smtClean="0"/>
              <a:t>	LET’S-READ-AND-FIND-OUT SCIENCE® STAGE 2</a:t>
            </a:r>
          </a:p>
          <a:p>
            <a:pPr eaLnBrk="1" fontAlgn="auto" hangingPunct="1">
              <a:spcAft>
                <a:spcPts val="0"/>
              </a:spcAft>
              <a:buFont typeface="Arial" charset="0"/>
              <a:buNone/>
              <a:defRPr/>
            </a:pPr>
            <a:r>
              <a:rPr lang="en-US" dirty="0" smtClean="0"/>
              <a:t>Manipulation of title following Appendix A (capitalization) and LC-PCC PS 1.7.5 (omit trademark symbol):</a:t>
            </a:r>
          </a:p>
          <a:p>
            <a:pPr eaLnBrk="1" fontAlgn="auto" hangingPunct="1">
              <a:spcAft>
                <a:spcPts val="0"/>
              </a:spcAft>
              <a:buFont typeface="Arial" charset="0"/>
              <a:buNone/>
              <a:defRPr/>
            </a:pPr>
            <a:r>
              <a:rPr lang="en-US" dirty="0" smtClean="0">
                <a:solidFill>
                  <a:schemeClr val="tx2">
                    <a:lumMod val="60000"/>
                    <a:lumOff val="40000"/>
                  </a:schemeClr>
                </a:solidFill>
              </a:rPr>
              <a:t>	Let’s-read-and-find-out science. Stage 2</a:t>
            </a:r>
          </a:p>
        </p:txBody>
      </p:sp>
      <p:sp>
        <p:nvSpPr>
          <p:cNvPr id="5" name="Footer Placeholder 4"/>
          <p:cNvSpPr>
            <a:spLocks noGrp="1"/>
          </p:cNvSpPr>
          <p:nvPr>
            <p:ph type="ftr" sz="quarter" idx="11"/>
          </p:nvPr>
        </p:nvSpPr>
        <p:spPr/>
        <p:txBody>
          <a:bodyPr/>
          <a:lstStyle/>
          <a:p>
            <a:pPr>
              <a:defRPr/>
            </a:pPr>
            <a:r>
              <a:rPr lang="en-US" dirty="0" smtClean="0"/>
              <a:t>Module 6a. Series</a:t>
            </a:r>
            <a:endParaRPr lang="en-US" dirty="0"/>
          </a:p>
        </p:txBody>
      </p:sp>
      <p:sp>
        <p:nvSpPr>
          <p:cNvPr id="6" name="Slide Number Placeholder 5"/>
          <p:cNvSpPr>
            <a:spLocks noGrp="1"/>
          </p:cNvSpPr>
          <p:nvPr>
            <p:ph type="sldNum" sz="quarter" idx="12"/>
          </p:nvPr>
        </p:nvSpPr>
        <p:spPr/>
        <p:txBody>
          <a:bodyPr/>
          <a:lstStyle/>
          <a:p>
            <a:pPr>
              <a:defRPr/>
            </a:pPr>
            <a:fld id="{A7BD995B-C933-4137-8453-B0FC8426EFA9}" type="slidenum">
              <a:rPr lang="en-US"/>
              <a:pPr>
                <a:defRPr/>
              </a:pPr>
              <a:t>70</a:t>
            </a:fld>
            <a:endParaRPr lang="en-US"/>
          </a:p>
        </p:txBody>
      </p:sp>
      <p:pic>
        <p:nvPicPr>
          <p:cNvPr id="8" name="Picture 7"/>
          <p:cNvPicPr>
            <a:picLocks noChangeAspect="1"/>
          </p:cNvPicPr>
          <p:nvPr/>
        </p:nvPicPr>
        <p:blipFill>
          <a:blip r:embed="rId3"/>
          <a:stretch>
            <a:fillRect/>
          </a:stretch>
        </p:blipFill>
        <p:spPr>
          <a:xfrm>
            <a:off x="4800600" y="2148681"/>
            <a:ext cx="4181707" cy="3429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2"/>
          <p:cNvSpPr>
            <a:spLocks noGrp="1"/>
          </p:cNvSpPr>
          <p:nvPr>
            <p:ph idx="1"/>
          </p:nvPr>
        </p:nvSpPr>
        <p:spPr/>
        <p:txBody>
          <a:bodyPr/>
          <a:lstStyle/>
          <a:p>
            <a:pPr eaLnBrk="1" hangingPunct="1"/>
            <a:r>
              <a:rPr lang="en-US" dirty="0" smtClean="0"/>
              <a:t>RDA 6.2.2.4-6.2.2.7</a:t>
            </a:r>
          </a:p>
          <a:p>
            <a:pPr eaLnBrk="1" hangingPunct="1"/>
            <a:r>
              <a:rPr lang="en-US" dirty="0" smtClean="0"/>
              <a:t>Two instructions:</a:t>
            </a:r>
          </a:p>
          <a:p>
            <a:pPr lvl="1" eaLnBrk="1" hangingPunct="1"/>
            <a:r>
              <a:rPr lang="en-US" dirty="0" smtClean="0"/>
              <a:t>Works created after 1500 and works created before 1501</a:t>
            </a:r>
          </a:p>
          <a:p>
            <a:pPr lvl="1" eaLnBrk="1" hangingPunct="1"/>
            <a:r>
              <a:rPr lang="en-US" dirty="0" smtClean="0"/>
              <a:t>Based on date of creation, not of publication</a:t>
            </a:r>
          </a:p>
          <a:p>
            <a:pPr marL="457200" lvl="1"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727CFFB-0C98-496C-AF20-CDCDECFAC2F2}" type="slidenum">
              <a:rPr lang="en-US"/>
              <a:pPr>
                <a:defRPr/>
              </a:pPr>
              <a:t>71</a:t>
            </a:fld>
            <a:endParaRPr lang="en-US"/>
          </a:p>
        </p:txBody>
      </p:sp>
      <p:sp>
        <p:nvSpPr>
          <p:cNvPr id="10650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a:latin typeface="Calibri" pitchFamily="34" charset="0"/>
              </a:rPr>
              <a:t>Choosing the Preferred Title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2"/>
          <p:cNvSpPr>
            <a:spLocks noGrp="1"/>
          </p:cNvSpPr>
          <p:nvPr>
            <p:ph idx="1"/>
          </p:nvPr>
        </p:nvSpPr>
        <p:spPr/>
        <p:txBody>
          <a:bodyPr/>
          <a:lstStyle/>
          <a:p>
            <a:pPr eaLnBrk="1" hangingPunct="1"/>
            <a:r>
              <a:rPr lang="en-US" dirty="0" smtClean="0"/>
              <a:t>RDA 6.2.2.4 applies to series, 6.2.2.5 only rarely</a:t>
            </a:r>
          </a:p>
          <a:p>
            <a:pPr lvl="1" eaLnBrk="1" hangingPunct="1"/>
            <a:r>
              <a:rPr lang="en-US" sz="2400" dirty="0" smtClean="0"/>
              <a:t>Remember series are aggregate works</a:t>
            </a:r>
          </a:p>
          <a:p>
            <a:pPr lvl="1" eaLnBrk="1" hangingPunct="1"/>
            <a:r>
              <a:rPr lang="en-US" sz="2400" dirty="0" smtClean="0"/>
              <a:t>Monographic series may </a:t>
            </a:r>
            <a:r>
              <a:rPr lang="en-US" sz="2400" i="1" dirty="0" smtClean="0"/>
              <a:t>contain</a:t>
            </a:r>
            <a:r>
              <a:rPr lang="en-US" sz="2400" dirty="0" smtClean="0"/>
              <a:t> works that were created before 1500 (e.g. the series </a:t>
            </a:r>
            <a:r>
              <a:rPr lang="en-US" sz="2400" i="1" dirty="0" smtClean="0"/>
              <a:t>Penguin classics </a:t>
            </a:r>
            <a:r>
              <a:rPr lang="en-US" sz="2400" dirty="0" smtClean="0"/>
              <a:t>contains very early works such as Homer’s </a:t>
            </a:r>
            <a:r>
              <a:rPr lang="en-US" sz="2400" i="1" dirty="0" smtClean="0"/>
              <a:t>Odyssey</a:t>
            </a:r>
            <a:r>
              <a:rPr lang="en-US" sz="2400" dirty="0" smtClean="0"/>
              <a:t>)</a:t>
            </a:r>
          </a:p>
          <a:p>
            <a:pPr lvl="1" eaLnBrk="1" hangingPunct="1"/>
            <a:r>
              <a:rPr lang="en-US" sz="2400" dirty="0" smtClean="0"/>
              <a:t>But series as a form of aggregate work is a modern phenomenon; no known </a:t>
            </a:r>
            <a:r>
              <a:rPr lang="en-US" sz="2400" i="1" dirty="0" smtClean="0"/>
              <a:t>monographic series</a:t>
            </a:r>
            <a:r>
              <a:rPr lang="en-US" sz="2400" dirty="0" smtClean="0"/>
              <a:t> was created before 1501</a:t>
            </a:r>
          </a:p>
          <a:p>
            <a:pPr lvl="1" eaLnBrk="1" hangingPunct="1"/>
            <a:r>
              <a:rPr lang="en-US" sz="2400" dirty="0" smtClean="0"/>
              <a:t>Some </a:t>
            </a:r>
            <a:r>
              <a:rPr lang="en-US" sz="2400" i="1" dirty="0" smtClean="0"/>
              <a:t>multipart monograph </a:t>
            </a:r>
            <a:r>
              <a:rPr lang="en-US" sz="2400" dirty="0" smtClean="0"/>
              <a:t>series were created before 1501</a:t>
            </a:r>
          </a:p>
          <a:p>
            <a:pPr marL="457200" lvl="1" indent="0" eaLnBrk="1" hangingPunct="1">
              <a:buNone/>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7727CFFB-0C98-496C-AF20-CDCDECFAC2F2}" type="slidenum">
              <a:rPr lang="en-US"/>
              <a:pPr>
                <a:defRPr/>
              </a:pPr>
              <a:t>72</a:t>
            </a:fld>
            <a:endParaRPr lang="en-US"/>
          </a:p>
        </p:txBody>
      </p:sp>
      <p:sp>
        <p:nvSpPr>
          <p:cNvPr id="10650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a:latin typeface="Calibri" pitchFamily="34" charset="0"/>
              </a:rPr>
              <a:t>Choosing the Preferred Title</a:t>
            </a:r>
          </a:p>
        </p:txBody>
      </p:sp>
    </p:spTree>
    <p:extLst>
      <p:ext uri="{BB962C8B-B14F-4D97-AF65-F5344CB8AC3E}">
        <p14:creationId xmlns:p14="http://schemas.microsoft.com/office/powerpoint/2010/main" val="200915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Conditions (RDA 6.2.2.4):</a:t>
            </a:r>
            <a:endParaRPr lang="en-US" dirty="0"/>
          </a:p>
          <a:p>
            <a:pPr lvl="1" eaLnBrk="1" fontAlgn="auto" hangingPunct="1">
              <a:spcAft>
                <a:spcPts val="0"/>
              </a:spcAft>
              <a:buFont typeface="Arial" pitchFamily="34" charset="0"/>
              <a:buChar char="–"/>
              <a:defRPr/>
            </a:pPr>
            <a:r>
              <a:rPr lang="en-US" dirty="0" smtClean="0"/>
              <a:t>Choose the title </a:t>
            </a:r>
            <a:r>
              <a:rPr lang="en-US" i="1" dirty="0" smtClean="0"/>
              <a:t>in the original language </a:t>
            </a:r>
            <a:r>
              <a:rPr lang="en-US" dirty="0" smtClean="0"/>
              <a:t>by which the work is </a:t>
            </a:r>
            <a:r>
              <a:rPr lang="en-US" i="1" dirty="0" smtClean="0"/>
              <a:t>most commonly identified</a:t>
            </a:r>
            <a:endParaRPr lang="en-US" dirty="0"/>
          </a:p>
          <a:p>
            <a:pPr lvl="1" eaLnBrk="1" fontAlgn="auto" hangingPunct="1">
              <a:spcAft>
                <a:spcPts val="0"/>
              </a:spcAft>
              <a:buFont typeface="Arial" pitchFamily="34" charset="0"/>
              <a:buChar char="–"/>
              <a:defRPr/>
            </a:pPr>
            <a:r>
              <a:rPr lang="en-US" dirty="0" smtClean="0"/>
              <a:t>The title can be found in resources embodying the work </a:t>
            </a:r>
            <a:r>
              <a:rPr lang="en-US" dirty="0"/>
              <a:t>OR </a:t>
            </a:r>
            <a:r>
              <a:rPr lang="en-US" dirty="0" smtClean="0"/>
              <a:t>in reference sources</a:t>
            </a:r>
            <a:endParaRPr lang="en-US" dirty="0"/>
          </a:p>
          <a:p>
            <a:pPr eaLnBrk="1" fontAlgn="auto" hangingPunct="1">
              <a:spcAft>
                <a:spcPts val="0"/>
              </a:spcAft>
              <a:defRPr/>
            </a:pPr>
            <a:r>
              <a:rPr lang="en-US" dirty="0" smtClean="0"/>
              <a:t>An alternative title is not recorded as part of the preferred title (RDA 6.2.2.8)</a:t>
            </a:r>
          </a:p>
          <a:p>
            <a:pPr marL="457200" lvl="1" indent="0"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FEE133-411C-4CCF-BE1B-D948ACF1A8CA}" type="slidenum">
              <a:rPr lang="en-US"/>
              <a:pPr>
                <a:defRPr/>
              </a:pPr>
              <a:t>73</a:t>
            </a:fld>
            <a:endParaRPr lang="en-US"/>
          </a:p>
        </p:txBody>
      </p:sp>
      <p:sp>
        <p:nvSpPr>
          <p:cNvPr id="108548"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dirty="0">
                <a:latin typeface="Calibri" pitchFamily="34" charset="0"/>
              </a:rPr>
              <a:t>Choosing the Preferred </a:t>
            </a:r>
            <a:r>
              <a:rPr lang="en-US" sz="4400" dirty="0" smtClean="0">
                <a:latin typeface="Calibri" pitchFamily="34" charset="0"/>
              </a:rPr>
              <a:t>Title</a:t>
            </a:r>
            <a:endParaRPr lang="en-US" sz="4400" dirty="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Series, by definition, have many parts, each of which bears a series title</a:t>
            </a:r>
          </a:p>
          <a:p>
            <a:r>
              <a:rPr lang="en-US" dirty="0" smtClean="0"/>
              <a:t>The individual parts themselves may have different presentations of the series title</a:t>
            </a:r>
          </a:p>
          <a:p>
            <a:r>
              <a:rPr lang="en-US" dirty="0" smtClean="0"/>
              <a:t>Choosing the preferred title for a series work, therefore, may require some searching to find out the title by which it is most commonly identified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74</a:t>
            </a:fld>
            <a:endParaRPr lang="en-US"/>
          </a:p>
        </p:txBody>
      </p:sp>
    </p:spTree>
    <p:extLst>
      <p:ext uri="{BB962C8B-B14F-4D97-AF65-F5344CB8AC3E}">
        <p14:creationId xmlns:p14="http://schemas.microsoft.com/office/powerpoint/2010/main" val="1000400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Where should you search?</a:t>
            </a:r>
          </a:p>
          <a:p>
            <a:pPr lvl="1"/>
            <a:r>
              <a:rPr lang="en-US" dirty="0" smtClean="0"/>
              <a:t>Look through the manifestation you are cataloging</a:t>
            </a:r>
          </a:p>
          <a:p>
            <a:pPr lvl="1"/>
            <a:r>
              <a:rPr lang="en-US" dirty="0" smtClean="0"/>
              <a:t>Check your catalog and bibliographic utility (e.g. OCLC) for other parts of the same series. Look for examples of transcription of the series title (490 fields, quoted notes)</a:t>
            </a:r>
          </a:p>
          <a:p>
            <a:pPr lvl="1"/>
            <a:r>
              <a:rPr lang="en-US" dirty="0" smtClean="0"/>
              <a:t>Check to see if the publisher has created a website for the series or check other reference sources. How is the title presented there?</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75</a:t>
            </a:fld>
            <a:endParaRPr lang="en-US"/>
          </a:p>
        </p:txBody>
      </p:sp>
    </p:spTree>
    <p:extLst>
      <p:ext uri="{BB962C8B-B14F-4D97-AF65-F5344CB8AC3E}">
        <p14:creationId xmlns:p14="http://schemas.microsoft.com/office/powerpoint/2010/main" val="1848335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How do you decide?</a:t>
            </a:r>
          </a:p>
          <a:p>
            <a:pPr lvl="1"/>
            <a:r>
              <a:rPr lang="en-US" dirty="0" smtClean="0"/>
              <a:t>Considering all the evidence, choose the title by which you think the series is the most commonly identified</a:t>
            </a:r>
          </a:p>
          <a:p>
            <a:pPr lvl="1"/>
            <a:r>
              <a:rPr lang="en-US" dirty="0" smtClean="0"/>
              <a:t>However, prefer the presentation on the first part, or the earliest available part (LC-PCC PS 6.2.2.3)</a:t>
            </a:r>
          </a:p>
          <a:p>
            <a:pPr lvl="2"/>
            <a:r>
              <a:rPr lang="en-US" dirty="0" smtClean="0"/>
              <a:t>If the cataloger does not have the earliest part in hand, evidence can be taken from an LC-PCC bibliographic record for the earliest part</a:t>
            </a:r>
            <a:endParaRPr lang="en-US" sz="20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76</a:t>
            </a:fld>
            <a:endParaRPr lang="en-US"/>
          </a:p>
        </p:txBody>
      </p:sp>
    </p:spTree>
    <p:extLst>
      <p:ext uri="{BB962C8B-B14F-4D97-AF65-F5344CB8AC3E}">
        <p14:creationId xmlns:p14="http://schemas.microsoft.com/office/powerpoint/2010/main" val="413069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a:xfrm>
            <a:off x="457200" y="1295400"/>
            <a:ext cx="8229600" cy="2286001"/>
          </a:xfrm>
        </p:spPr>
        <p:txBody>
          <a:bodyPr/>
          <a:lstStyle/>
          <a:p>
            <a:r>
              <a:rPr lang="en-US" sz="2000" dirty="0" smtClean="0"/>
              <a:t>Art and design monograph? Art &amp; design monograph? Art and design monographs?</a:t>
            </a:r>
          </a:p>
          <a:p>
            <a:r>
              <a:rPr lang="en-US" sz="2000" dirty="0" smtClean="0"/>
              <a:t>The earliest part found in OCLC transcribes </a:t>
            </a:r>
            <a:r>
              <a:rPr lang="en-US" sz="2000" i="1" dirty="0"/>
              <a:t>Art and design </a:t>
            </a:r>
            <a:r>
              <a:rPr lang="en-US" sz="2000" i="1" dirty="0" smtClean="0"/>
              <a:t>monographs </a:t>
            </a:r>
            <a:r>
              <a:rPr lang="en-US" sz="2000" dirty="0" smtClean="0"/>
              <a:t>in 490</a:t>
            </a:r>
          </a:p>
          <a:p>
            <a:r>
              <a:rPr lang="en-US" sz="2000" dirty="0" smtClean="0"/>
              <a:t>This presentation is preferred; “Art and design monographs” is chosen as the preferred title</a:t>
            </a:r>
            <a:endParaRPr lang="en-US" sz="2000"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77</a:t>
            </a:fld>
            <a:endParaRPr lang="en-US"/>
          </a:p>
        </p:txBody>
      </p:sp>
      <p:pic>
        <p:nvPicPr>
          <p:cNvPr id="6" name="Picture 5"/>
          <p:cNvPicPr>
            <a:picLocks noChangeAspect="1"/>
          </p:cNvPicPr>
          <p:nvPr/>
        </p:nvPicPr>
        <p:blipFill>
          <a:blip r:embed="rId3"/>
          <a:stretch>
            <a:fillRect/>
          </a:stretch>
        </p:blipFill>
        <p:spPr>
          <a:xfrm rot="16200000">
            <a:off x="161707" y="4025330"/>
            <a:ext cx="2939618" cy="2368026"/>
          </a:xfrm>
          <a:prstGeom prst="rect">
            <a:avLst/>
          </a:prstGeom>
        </p:spPr>
      </p:pic>
      <p:pic>
        <p:nvPicPr>
          <p:cNvPr id="7" name="Picture 6"/>
          <p:cNvPicPr>
            <a:picLocks noChangeAspect="1"/>
          </p:cNvPicPr>
          <p:nvPr/>
        </p:nvPicPr>
        <p:blipFill>
          <a:blip r:embed="rId4"/>
          <a:stretch>
            <a:fillRect/>
          </a:stretch>
        </p:blipFill>
        <p:spPr>
          <a:xfrm rot="16200000">
            <a:off x="2366964" y="3652837"/>
            <a:ext cx="409575" cy="1181100"/>
          </a:xfrm>
          <a:prstGeom prst="rect">
            <a:avLst/>
          </a:prstGeom>
          <a:ln>
            <a:solidFill>
              <a:schemeClr val="tx1"/>
            </a:solidFill>
          </a:ln>
        </p:spPr>
      </p:pic>
      <p:pic>
        <p:nvPicPr>
          <p:cNvPr id="8" name="Picture 7"/>
          <p:cNvPicPr>
            <a:picLocks noChangeAspect="1"/>
          </p:cNvPicPr>
          <p:nvPr/>
        </p:nvPicPr>
        <p:blipFill>
          <a:blip r:embed="rId5"/>
          <a:stretch>
            <a:fillRect/>
          </a:stretch>
        </p:blipFill>
        <p:spPr>
          <a:xfrm rot="16200000">
            <a:off x="2968841" y="4149938"/>
            <a:ext cx="3015821" cy="2095500"/>
          </a:xfrm>
          <a:prstGeom prst="rect">
            <a:avLst/>
          </a:prstGeom>
        </p:spPr>
      </p:pic>
      <p:pic>
        <p:nvPicPr>
          <p:cNvPr id="9" name="Picture 8"/>
          <p:cNvPicPr>
            <a:picLocks noChangeAspect="1"/>
          </p:cNvPicPr>
          <p:nvPr/>
        </p:nvPicPr>
        <p:blipFill>
          <a:blip r:embed="rId6"/>
          <a:stretch>
            <a:fillRect/>
          </a:stretch>
        </p:blipFill>
        <p:spPr>
          <a:xfrm rot="16200000">
            <a:off x="4987042" y="4747075"/>
            <a:ext cx="269006" cy="1442854"/>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rot="16200000">
            <a:off x="5732719" y="4056318"/>
            <a:ext cx="2995141" cy="2303422"/>
          </a:xfrm>
          <a:prstGeom prst="rect">
            <a:avLst/>
          </a:prstGeom>
        </p:spPr>
      </p:pic>
      <p:pic>
        <p:nvPicPr>
          <p:cNvPr id="11" name="Picture 10"/>
          <p:cNvPicPr>
            <a:picLocks noChangeAspect="1"/>
          </p:cNvPicPr>
          <p:nvPr/>
        </p:nvPicPr>
        <p:blipFill>
          <a:blip r:embed="rId8"/>
          <a:stretch>
            <a:fillRect/>
          </a:stretch>
        </p:blipFill>
        <p:spPr>
          <a:xfrm rot="16200000">
            <a:off x="8001000" y="4167658"/>
            <a:ext cx="361950" cy="857250"/>
          </a:xfrm>
          <a:prstGeom prst="rect">
            <a:avLst/>
          </a:prstGeom>
          <a:ln>
            <a:solidFill>
              <a:schemeClr val="tx1"/>
            </a:solidFill>
          </a:ln>
        </p:spPr>
      </p:pic>
    </p:spTree>
    <p:extLst>
      <p:ext uri="{BB962C8B-B14F-4D97-AF65-F5344CB8AC3E}">
        <p14:creationId xmlns:p14="http://schemas.microsoft.com/office/powerpoint/2010/main" val="346847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981200"/>
          </a:xfrm>
        </p:spPr>
        <p:txBody>
          <a:bodyPr rtlCol="0">
            <a:normAutofit lnSpcReduction="10000"/>
          </a:bodyPr>
          <a:lstStyle/>
          <a:p>
            <a:pPr eaLnBrk="1" fontAlgn="auto" hangingPunct="1">
              <a:spcAft>
                <a:spcPts val="0"/>
              </a:spcAft>
              <a:buFont typeface="Arial" pitchFamily="34" charset="0"/>
              <a:buChar char="•"/>
              <a:defRPr/>
            </a:pPr>
            <a:r>
              <a:rPr lang="en-US" dirty="0"/>
              <a:t>If a work is simultaneously published in different </a:t>
            </a:r>
            <a:r>
              <a:rPr lang="en-US" dirty="0" smtClean="0"/>
              <a:t>languages and the original language cannot be determined </a:t>
            </a:r>
            <a:r>
              <a:rPr lang="en-US" dirty="0"/>
              <a:t>choose the title proper of the first publication </a:t>
            </a:r>
            <a:r>
              <a:rPr lang="en-US" dirty="0" smtClean="0"/>
              <a:t>received</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78</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Choosing the Preferred </a:t>
            </a:r>
            <a:r>
              <a:rPr lang="en-US" sz="4000" dirty="0" smtClean="0">
                <a:latin typeface="Calibri" pitchFamily="34" charset="0"/>
              </a:rPr>
              <a:t>Title</a:t>
            </a:r>
            <a:endParaRPr lang="en-US" sz="4000" dirty="0">
              <a:latin typeface="Calibri" pitchFamily="34" charset="0"/>
            </a:endParaRPr>
          </a:p>
        </p:txBody>
      </p:sp>
      <p:pic>
        <p:nvPicPr>
          <p:cNvPr id="4" name="Picture 3"/>
          <p:cNvPicPr>
            <a:picLocks noChangeAspect="1"/>
          </p:cNvPicPr>
          <p:nvPr/>
        </p:nvPicPr>
        <p:blipFill>
          <a:blip r:embed="rId3"/>
          <a:stretch>
            <a:fillRect/>
          </a:stretch>
        </p:blipFill>
        <p:spPr>
          <a:xfrm>
            <a:off x="6324600" y="3666937"/>
            <a:ext cx="2012932" cy="3042895"/>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304800" y="3682405"/>
            <a:ext cx="2065113" cy="3039070"/>
          </a:xfrm>
          <a:prstGeom prst="rect">
            <a:avLst/>
          </a:prstGeom>
          <a:ln>
            <a:solidFill>
              <a:schemeClr val="accent1"/>
            </a:solidFill>
          </a:ln>
        </p:spPr>
      </p:pic>
      <p:sp>
        <p:nvSpPr>
          <p:cNvPr id="9" name="Content Placeholder 2"/>
          <p:cNvSpPr txBox="1">
            <a:spLocks/>
          </p:cNvSpPr>
          <p:nvPr/>
        </p:nvSpPr>
        <p:spPr bwMode="auto">
          <a:xfrm>
            <a:off x="2369913" y="4191000"/>
            <a:ext cx="3802288" cy="216535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None/>
              <a:defRPr/>
            </a:pPr>
            <a:r>
              <a:rPr lang="en-US" dirty="0" smtClean="0"/>
              <a:t>Canada close up </a:t>
            </a:r>
          </a:p>
          <a:p>
            <a:pPr marL="0" indent="0" algn="ctr" eaLnBrk="1" fontAlgn="auto" hangingPunct="1">
              <a:spcAft>
                <a:spcPts val="0"/>
              </a:spcAft>
              <a:buNone/>
              <a:defRPr/>
            </a:pPr>
            <a:r>
              <a:rPr lang="en-US" dirty="0" smtClean="0"/>
              <a:t>or</a:t>
            </a:r>
          </a:p>
          <a:p>
            <a:pPr marL="0" indent="0" algn="ctr" eaLnBrk="1" fontAlgn="auto" hangingPunct="1">
              <a:spcAft>
                <a:spcPts val="0"/>
              </a:spcAft>
              <a:buNone/>
              <a:defRPr/>
            </a:pPr>
            <a:r>
              <a:rPr lang="en-US" dirty="0"/>
              <a:t>Canada vu de </a:t>
            </a:r>
            <a:r>
              <a:rPr lang="en-US" dirty="0" err="1" smtClean="0"/>
              <a:t>près</a:t>
            </a:r>
            <a:r>
              <a:rPr lang="en-US" dirty="0" smtClean="0"/>
              <a:t>?</a:t>
            </a:r>
          </a:p>
        </p:txBody>
      </p:sp>
      <p:sp>
        <p:nvSpPr>
          <p:cNvPr id="10" name="Oval 9"/>
          <p:cNvSpPr/>
          <p:nvPr/>
        </p:nvSpPr>
        <p:spPr>
          <a:xfrm>
            <a:off x="152400" y="3581399"/>
            <a:ext cx="685800" cy="6096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6172200" y="3581400"/>
            <a:ext cx="685800" cy="6096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981200"/>
          </a:xfrm>
        </p:spPr>
        <p:txBody>
          <a:bodyPr rtlCol="0">
            <a:normAutofit lnSpcReduction="10000"/>
          </a:bodyPr>
          <a:lstStyle/>
          <a:p>
            <a:pPr eaLnBrk="1" fontAlgn="auto" hangingPunct="1">
              <a:spcAft>
                <a:spcPts val="0"/>
              </a:spcAft>
              <a:buFont typeface="Arial" pitchFamily="34" charset="0"/>
              <a:buChar char="•"/>
              <a:defRPr/>
            </a:pPr>
            <a:r>
              <a:rPr lang="en-US" dirty="0" smtClean="0"/>
              <a:t>What if individual parts appear in different languages but are not translations?</a:t>
            </a:r>
          </a:p>
          <a:p>
            <a:pPr eaLnBrk="1" fontAlgn="auto" hangingPunct="1">
              <a:spcAft>
                <a:spcPts val="0"/>
              </a:spcAft>
              <a:buFont typeface="Arial" pitchFamily="34" charset="0"/>
              <a:buChar char="•"/>
              <a:defRPr/>
            </a:pPr>
            <a:r>
              <a:rPr lang="en-US" dirty="0" smtClean="0"/>
              <a:t>Generally, choose the series title proper found on the first part</a:t>
            </a: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B0684F0A-E27D-4B85-BC7F-915473ADAF43}" type="slidenum">
              <a:rPr lang="en-US"/>
              <a:pPr>
                <a:defRPr/>
              </a:pPr>
              <a:t>79</a:t>
            </a:fld>
            <a:endParaRPr lang="en-US"/>
          </a:p>
        </p:txBody>
      </p:sp>
      <p:sp>
        <p:nvSpPr>
          <p:cNvPr id="1146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Choosing the Preferred </a:t>
            </a:r>
            <a:r>
              <a:rPr lang="en-US" sz="4000" dirty="0" smtClean="0">
                <a:latin typeface="Calibri" pitchFamily="34" charset="0"/>
              </a:rPr>
              <a:t>Title</a:t>
            </a:r>
            <a:endParaRPr lang="en-US" sz="4000" dirty="0">
              <a:latin typeface="Calibri" pitchFamily="34" charset="0"/>
            </a:endParaRPr>
          </a:p>
        </p:txBody>
      </p:sp>
      <p:sp>
        <p:nvSpPr>
          <p:cNvPr id="9" name="Content Placeholder 2"/>
          <p:cNvSpPr txBox="1">
            <a:spLocks/>
          </p:cNvSpPr>
          <p:nvPr/>
        </p:nvSpPr>
        <p:spPr bwMode="auto">
          <a:xfrm>
            <a:off x="1676400" y="3702050"/>
            <a:ext cx="4495801" cy="292735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Wingdings" panose="05000000000000000000" pitchFamily="2" charset="2"/>
              <a:buChar char="Ø"/>
              <a:defRPr/>
            </a:pPr>
            <a:r>
              <a:rPr lang="en-US" dirty="0" smtClean="0"/>
              <a:t>Volumes in this series are published in English or German</a:t>
            </a:r>
          </a:p>
          <a:p>
            <a:pPr eaLnBrk="1" fontAlgn="auto" hangingPunct="1">
              <a:spcAft>
                <a:spcPts val="0"/>
              </a:spcAft>
              <a:buFont typeface="Wingdings" panose="05000000000000000000" pitchFamily="2" charset="2"/>
              <a:buChar char="Ø"/>
              <a:defRPr/>
            </a:pPr>
            <a:r>
              <a:rPr lang="en-US" dirty="0" smtClean="0"/>
              <a:t>The main content of the first part (</a:t>
            </a:r>
            <a:r>
              <a:rPr lang="en-US" i="1" dirty="0" smtClean="0"/>
              <a:t>Jaroslav </a:t>
            </a:r>
            <a:r>
              <a:rPr lang="en-US" i="1" dirty="0" err="1"/>
              <a:t>Hašek</a:t>
            </a:r>
            <a:r>
              <a:rPr lang="en-US" i="1" dirty="0"/>
              <a:t>, </a:t>
            </a:r>
            <a:r>
              <a:rPr lang="en-US" i="1" dirty="0" smtClean="0"/>
              <a:t>1883‐1983</a:t>
            </a:r>
            <a:r>
              <a:rPr lang="en-US" dirty="0" smtClean="0"/>
              <a:t>) is in English</a:t>
            </a:r>
          </a:p>
          <a:p>
            <a:pPr eaLnBrk="1" fontAlgn="auto" hangingPunct="1">
              <a:spcAft>
                <a:spcPts val="0"/>
              </a:spcAft>
              <a:buFont typeface="Wingdings" panose="05000000000000000000" pitchFamily="2" charset="2"/>
              <a:buChar char="Ø"/>
              <a:defRPr/>
            </a:pPr>
            <a:r>
              <a:rPr lang="en-US" dirty="0" smtClean="0"/>
              <a:t>The English title is the series title proper (see 2.12.2.4), and will be chosen as the preferred title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123" y="3321465"/>
            <a:ext cx="2352780" cy="3384135"/>
          </a:xfrm>
          <a:prstGeom prst="rect">
            <a:avLst/>
          </a:prstGeom>
          <a:ln>
            <a:solidFill>
              <a:schemeClr val="tx1"/>
            </a:solidFill>
          </a:ln>
        </p:spPr>
      </p:pic>
    </p:spTree>
    <p:extLst>
      <p:ext uri="{BB962C8B-B14F-4D97-AF65-F5344CB8AC3E}">
        <p14:creationId xmlns:p14="http://schemas.microsoft.com/office/powerpoint/2010/main" val="352470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Series</a:t>
            </a:r>
            <a:endParaRPr lang="en-US" dirty="0"/>
          </a:p>
        </p:txBody>
      </p:sp>
      <p:sp>
        <p:nvSpPr>
          <p:cNvPr id="3" name="Content Placeholder 2"/>
          <p:cNvSpPr>
            <a:spLocks noGrp="1"/>
          </p:cNvSpPr>
          <p:nvPr>
            <p:ph idx="1"/>
          </p:nvPr>
        </p:nvSpPr>
        <p:spPr/>
        <p:txBody>
          <a:bodyPr/>
          <a:lstStyle/>
          <a:p>
            <a:r>
              <a:rPr lang="en-US" b="1" dirty="0" smtClean="0"/>
              <a:t>Series.</a:t>
            </a:r>
            <a:r>
              <a:rPr lang="en-US" b="1" i="1" dirty="0" smtClean="0"/>
              <a:t> </a:t>
            </a:r>
            <a:r>
              <a:rPr lang="en-US" dirty="0" smtClean="0"/>
              <a:t>A </a:t>
            </a:r>
            <a:r>
              <a:rPr lang="en-US" i="1" dirty="0"/>
              <a:t>group</a:t>
            </a:r>
            <a:r>
              <a:rPr lang="en-US" dirty="0"/>
              <a:t> of separate manifestations related to one another by the fact that </a:t>
            </a:r>
            <a:r>
              <a:rPr lang="en-US" i="1" dirty="0"/>
              <a:t>each manifestation bears</a:t>
            </a:r>
            <a:r>
              <a:rPr lang="en-US" dirty="0"/>
              <a:t>, in addition to its own title proper, </a:t>
            </a:r>
            <a:r>
              <a:rPr lang="en-US" i="1" dirty="0"/>
              <a:t>a collective title applying to the group as a whole </a:t>
            </a:r>
            <a:r>
              <a:rPr lang="en-US" dirty="0"/>
              <a:t>with or without </a:t>
            </a:r>
            <a:r>
              <a:rPr lang="en-US" dirty="0" smtClean="0"/>
              <a:t>numbering.</a:t>
            </a:r>
            <a:endParaRPr lang="en-US" dirty="0"/>
          </a:p>
          <a:p>
            <a:endParaRPr lang="en-US" b="1"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a:t>
            </a:fld>
            <a:endParaRPr lang="en-US"/>
          </a:p>
        </p:txBody>
      </p:sp>
    </p:spTree>
    <p:extLst>
      <p:ext uri="{BB962C8B-B14F-4D97-AF65-F5344CB8AC3E}">
        <p14:creationId xmlns:p14="http://schemas.microsoft.com/office/powerpoint/2010/main" val="2029198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mtClean="0"/>
              <a:t>Exercise</a:t>
            </a:r>
            <a:br>
              <a:rPr lang="en-US" smtClean="0"/>
            </a:br>
            <a:r>
              <a:rPr lang="en-US" smtClean="0"/>
              <a:t>What is the preferred title?</a:t>
            </a:r>
            <a:endParaRPr lang="en-US"/>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9568BA56-D660-4790-8692-BDE2CE0254F5}" type="slidenum">
              <a:rPr lang="en-US"/>
              <a:pPr>
                <a:defRPr/>
              </a:pPr>
              <a:t>80</a:t>
            </a:fld>
            <a:endParaRPr lang="en-US"/>
          </a:p>
        </p:txBody>
      </p:sp>
      <p:pic>
        <p:nvPicPr>
          <p:cNvPr id="9" name="Picture 8"/>
          <p:cNvPicPr>
            <a:picLocks noChangeAspect="1"/>
          </p:cNvPicPr>
          <p:nvPr/>
        </p:nvPicPr>
        <p:blipFill>
          <a:blip r:embed="rId3"/>
          <a:stretch>
            <a:fillRect/>
          </a:stretch>
        </p:blipFill>
        <p:spPr>
          <a:xfrm>
            <a:off x="6466598" y="1918720"/>
            <a:ext cx="2220202" cy="3576637"/>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2362200" y="3173639"/>
            <a:ext cx="4837032" cy="3227161"/>
          </a:xfrm>
          <a:prstGeom prst="rect">
            <a:avLst/>
          </a:prstGeom>
          <a:ln>
            <a:solidFill>
              <a:schemeClr val="bg1"/>
            </a:solidFill>
          </a:ln>
        </p:spPr>
      </p:pic>
      <p:pic>
        <p:nvPicPr>
          <p:cNvPr id="11" name="Content Placeholder 5"/>
          <p:cNvPicPr>
            <a:picLocks noChangeAspect="1"/>
          </p:cNvPicPr>
          <p:nvPr/>
        </p:nvPicPr>
        <p:blipFill>
          <a:blip r:embed="rId5"/>
          <a:stretch>
            <a:fillRect/>
          </a:stretch>
        </p:blipFill>
        <p:spPr bwMode="auto">
          <a:xfrm>
            <a:off x="288792" y="1497239"/>
            <a:ext cx="2470416" cy="3592833"/>
          </a:xfrm>
          <a:prstGeom prst="rect">
            <a:avLst/>
          </a:prstGeom>
          <a:noFill/>
          <a:ln w="9525">
            <a:solidFill>
              <a:schemeClr val="tx1"/>
            </a:solidFill>
            <a:miter lim="800000"/>
            <a:headEnd/>
            <a:tailEnd/>
          </a:ln>
        </p:spPr>
      </p:pic>
      <p:sp>
        <p:nvSpPr>
          <p:cNvPr id="12" name="Oval 11"/>
          <p:cNvSpPr/>
          <p:nvPr/>
        </p:nvSpPr>
        <p:spPr>
          <a:xfrm>
            <a:off x="685800" y="3326039"/>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849556" y="3173640"/>
            <a:ext cx="143365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6781800" y="2487839"/>
            <a:ext cx="1524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Preferred Title</a:t>
            </a:r>
            <a:endParaRPr lang="en-US" dirty="0"/>
          </a:p>
        </p:txBody>
      </p:sp>
      <p:sp>
        <p:nvSpPr>
          <p:cNvPr id="3" name="Content Placeholder 2"/>
          <p:cNvSpPr>
            <a:spLocks noGrp="1"/>
          </p:cNvSpPr>
          <p:nvPr>
            <p:ph idx="1"/>
          </p:nvPr>
        </p:nvSpPr>
        <p:spPr/>
        <p:txBody>
          <a:bodyPr/>
          <a:lstStyle/>
          <a:p>
            <a:r>
              <a:rPr lang="en-US" dirty="0" smtClean="0"/>
              <a:t>For more details on choosing the preferred title, see PCC Series training manual, Session 6b (Constructing the Series Authorized Access Point)</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81</a:t>
            </a:fld>
            <a:endParaRPr lang="en-US"/>
          </a:p>
        </p:txBody>
      </p:sp>
    </p:spTree>
    <p:extLst>
      <p:ext uri="{BB962C8B-B14F-4D97-AF65-F5344CB8AC3E}">
        <p14:creationId xmlns:p14="http://schemas.microsoft.com/office/powerpoint/2010/main" val="339388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dirty="0" smtClean="0"/>
              <a:t>A series may be organized in parts or sections</a:t>
            </a:r>
          </a:p>
          <a:p>
            <a:pPr eaLnBrk="1" fontAlgn="auto" hangingPunct="1">
              <a:spcAft>
                <a:spcPts val="0"/>
              </a:spcAft>
              <a:buFont typeface="Arial" pitchFamily="34" charset="0"/>
              <a:buChar char="•"/>
              <a:defRPr/>
            </a:pPr>
            <a:r>
              <a:rPr lang="en-US" dirty="0" smtClean="0"/>
              <a:t>These are called subseries. RDA glossary definition:</a:t>
            </a:r>
          </a:p>
          <a:p>
            <a:pPr marL="457200" lvl="1" indent="0" eaLnBrk="1" fontAlgn="auto" hangingPunct="1">
              <a:spcAft>
                <a:spcPts val="0"/>
              </a:spcAft>
              <a:buNone/>
              <a:defRPr/>
            </a:pPr>
            <a:r>
              <a:rPr lang="en-US" dirty="0"/>
              <a:t>A series within a series, that is, a series that </a:t>
            </a:r>
            <a:r>
              <a:rPr lang="en-US" i="1" dirty="0"/>
              <a:t>always appears in conjunction with another</a:t>
            </a:r>
            <a:r>
              <a:rPr lang="en-US" dirty="0"/>
              <a:t>, usually more comprehensive, series of which it forms a section. Its title may or may not be dependent on the title of </a:t>
            </a:r>
            <a:r>
              <a:rPr lang="en-US" dirty="0" smtClean="0"/>
              <a:t>the </a:t>
            </a:r>
            <a:r>
              <a:rPr lang="en-US" dirty="0"/>
              <a:t>main series</a:t>
            </a:r>
            <a:r>
              <a:rPr lang="en-US" dirty="0" smtClean="0"/>
              <a:t>.</a:t>
            </a:r>
          </a:p>
          <a:p>
            <a:pPr eaLnBrk="1" fontAlgn="auto" hangingPunct="1">
              <a:spcAft>
                <a:spcPts val="0"/>
              </a:spcAft>
              <a:defRPr/>
            </a:pPr>
            <a:r>
              <a:rPr lang="en-US" dirty="0" smtClean="0"/>
              <a:t>Therefore, two series titles proper will always be present (that of the main series and that of the subseries)</a:t>
            </a:r>
          </a:p>
          <a:p>
            <a:pPr eaLnBrk="1" fontAlgn="auto" hangingPunct="1">
              <a:spcAft>
                <a:spcPts val="0"/>
              </a:spcAft>
              <a:defRPr/>
            </a:pPr>
            <a:r>
              <a:rPr lang="en-US" dirty="0"/>
              <a:t>LC-PCC PS 2.12.10.2</a:t>
            </a:r>
            <a:r>
              <a:rPr lang="en-US" dirty="0" smtClean="0"/>
              <a:t>: When recording the title proper of a subseries, “use </a:t>
            </a:r>
            <a:r>
              <a:rPr lang="en-US" dirty="0"/>
              <a:t>a source that has both </a:t>
            </a:r>
            <a:r>
              <a:rPr lang="en-US" dirty="0" smtClean="0"/>
              <a:t>titles” (i.e., both the main series and the subseries)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82</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latin typeface="Calibri" pitchFamily="34" charset="0"/>
              </a:rPr>
              <a:t>Preferred </a:t>
            </a:r>
            <a:r>
              <a:rPr lang="en-US" sz="4000" dirty="0">
                <a:latin typeface="Calibri" pitchFamily="34" charset="0"/>
              </a:rPr>
              <a:t>Title for </a:t>
            </a:r>
            <a:r>
              <a:rPr lang="en-US" sz="4000" dirty="0" smtClean="0">
                <a:latin typeface="Calibri" pitchFamily="34" charset="0"/>
              </a:rPr>
              <a:t>a Part of a Work</a:t>
            </a:r>
            <a:endParaRPr lang="en-US" sz="4000" dirty="0">
              <a:latin typeface="Calibri" pitchFamily="34" charset="0"/>
            </a:endParaRPr>
          </a:p>
        </p:txBody>
      </p:sp>
    </p:spTree>
    <p:extLst>
      <p:ext uri="{BB962C8B-B14F-4D97-AF65-F5344CB8AC3E}">
        <p14:creationId xmlns:p14="http://schemas.microsoft.com/office/powerpoint/2010/main" val="796790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Because, when a subseries exists, two series titles proper will always be present (that of the main series and that of the subseries), there will always be this question: </a:t>
            </a:r>
          </a:p>
          <a:p>
            <a:pPr lvl="1" eaLnBrk="1" fontAlgn="auto" hangingPunct="1">
              <a:spcAft>
                <a:spcPts val="0"/>
              </a:spcAft>
              <a:defRPr/>
            </a:pPr>
            <a:r>
              <a:rPr lang="en-US" dirty="0" smtClean="0"/>
              <a:t>Do these titles represent a main series and subseries, or do they represent two different series?</a:t>
            </a:r>
          </a:p>
          <a:p>
            <a:pPr eaLnBrk="1" fontAlgn="auto" hangingPunct="1">
              <a:spcAft>
                <a:spcPts val="0"/>
              </a:spcAft>
              <a:defRPr/>
            </a:pPr>
            <a:r>
              <a:rPr lang="en-US" dirty="0" smtClean="0"/>
              <a:t>How do you decide? Cataloger judgment, based on evidence (including presentation of the title in the manifestation, the results of searching for the series in OCLC, the publisher’s website, etc.)</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83</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smtClean="0">
                <a:latin typeface="Calibri" pitchFamily="34" charset="0"/>
              </a:rPr>
              <a:t>Preferred </a:t>
            </a:r>
            <a:r>
              <a:rPr lang="en-US" sz="4000" dirty="0">
                <a:latin typeface="Calibri" pitchFamily="34" charset="0"/>
              </a:rPr>
              <a:t>Title for </a:t>
            </a:r>
            <a:r>
              <a:rPr lang="en-US" sz="4000" dirty="0" smtClean="0">
                <a:latin typeface="Calibri" pitchFamily="34" charset="0"/>
              </a:rPr>
              <a:t>a Part of a Work</a:t>
            </a:r>
            <a:endParaRPr lang="en-US" sz="4000" dirty="0">
              <a:latin typeface="Calibri" pitchFamily="34" charset="0"/>
            </a:endParaRPr>
          </a:p>
        </p:txBody>
      </p:sp>
    </p:spTree>
    <p:extLst>
      <p:ext uri="{BB962C8B-B14F-4D97-AF65-F5344CB8AC3E}">
        <p14:creationId xmlns:p14="http://schemas.microsoft.com/office/powerpoint/2010/main" val="262630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1"/>
            <a:ext cx="5715000" cy="4190999"/>
          </a:xfrm>
        </p:spPr>
        <p:txBody>
          <a:bodyPr rtlCol="0">
            <a:normAutofit/>
          </a:bodyPr>
          <a:lstStyle/>
          <a:p>
            <a:pPr eaLnBrk="1" fontAlgn="auto" hangingPunct="1">
              <a:spcAft>
                <a:spcPts val="0"/>
              </a:spcAft>
              <a:buFont typeface="Arial" pitchFamily="34" charset="0"/>
              <a:buChar char="•"/>
              <a:defRPr/>
            </a:pPr>
            <a:r>
              <a:rPr lang="en-US" dirty="0" smtClean="0"/>
              <a:t>The title proper of the subseries may be a generic part number</a:t>
            </a:r>
            <a:endParaRPr lang="en-US" dirty="0"/>
          </a:p>
          <a:p>
            <a:pPr marL="857250" lvl="2" indent="0" eaLnBrk="1" fontAlgn="auto" hangingPunct="1">
              <a:spcAft>
                <a:spcPts val="0"/>
              </a:spcAft>
              <a:buFont typeface="Arial" pitchFamily="34" charset="0"/>
              <a:buNone/>
              <a:defRPr/>
            </a:pPr>
            <a:r>
              <a:rPr lang="en-US" dirty="0" smtClean="0">
                <a:solidFill>
                  <a:srgbClr val="0070C0"/>
                </a:solidFill>
              </a:rPr>
              <a:t>... $n Stage 2</a:t>
            </a:r>
            <a:endParaRPr lang="en-US" dirty="0">
              <a:solidFill>
                <a:srgbClr val="0070C0"/>
              </a:solidFill>
            </a:endParaRPr>
          </a:p>
          <a:p>
            <a:pPr marL="0" indent="0" eaLnBrk="1" fontAlgn="auto" hangingPunct="1">
              <a:spcAft>
                <a:spcPts val="0"/>
              </a:spcAft>
              <a:buNone/>
              <a:defRPr/>
            </a:pPr>
            <a:endParaRPr lang="en-US" dirty="0"/>
          </a:p>
          <a:p>
            <a:pPr eaLnBrk="1" fontAlgn="auto" hangingPunct="1">
              <a:spcAft>
                <a:spcPts val="0"/>
              </a:spcAft>
              <a:buFont typeface="Arial" pitchFamily="34" charset="0"/>
              <a:buChar char="•"/>
              <a:defRPr/>
            </a:pPr>
            <a:r>
              <a:rPr lang="en-US" dirty="0" smtClean="0"/>
              <a:t>or a particular title</a:t>
            </a:r>
          </a:p>
          <a:p>
            <a:pPr marL="800100" lvl="2" indent="0" eaLnBrk="1" fontAlgn="auto" hangingPunct="1">
              <a:spcAft>
                <a:spcPts val="0"/>
              </a:spcAft>
              <a:buNone/>
              <a:defRPr/>
            </a:pPr>
            <a:r>
              <a:rPr lang="en-US" dirty="0">
                <a:solidFill>
                  <a:srgbClr val="0070C0"/>
                </a:solidFill>
              </a:rPr>
              <a:t>... </a:t>
            </a:r>
            <a:r>
              <a:rPr lang="en-US" dirty="0" smtClean="0">
                <a:solidFill>
                  <a:srgbClr val="0070C0"/>
                </a:solidFill>
              </a:rPr>
              <a:t>$p Children’s literature and culture</a:t>
            </a:r>
            <a:endParaRPr lang="en-US" dirty="0">
              <a:solidFill>
                <a:srgbClr val="0070C0"/>
              </a:solidFill>
            </a:endParaRPr>
          </a:p>
          <a:p>
            <a:pPr eaLnBrk="1" fontAlgn="auto" hangingPunct="1">
              <a:spcAft>
                <a:spcPts val="0"/>
              </a:spcAft>
              <a:buFont typeface="Arial" pitchFamily="34" charset="0"/>
              <a:buChar char="•"/>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46D2683E-2D47-4BBD-B342-0C97E2F20E1D}" type="slidenum">
              <a:rPr lang="en-US"/>
              <a:pPr>
                <a:defRPr/>
              </a:pPr>
              <a:t>84</a:t>
            </a:fld>
            <a:endParaRPr lang="en-US"/>
          </a:p>
        </p:txBody>
      </p:sp>
      <p:sp>
        <p:nvSpPr>
          <p:cNvPr id="133124"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Preferred Title for a Part of a </a:t>
            </a:r>
            <a:r>
              <a:rPr lang="en-US" sz="4000" dirty="0" smtClean="0">
                <a:latin typeface="Calibri" pitchFamily="34" charset="0"/>
              </a:rPr>
              <a:t>Work (</a:t>
            </a:r>
            <a:r>
              <a:rPr lang="en-US" sz="4000" dirty="0">
                <a:latin typeface="Calibri" pitchFamily="34" charset="0"/>
              </a:rPr>
              <a:t>RDA 6.2.2.9)</a:t>
            </a:r>
          </a:p>
        </p:txBody>
      </p:sp>
      <p:pic>
        <p:nvPicPr>
          <p:cNvPr id="8" name="Picture 7"/>
          <p:cNvPicPr>
            <a:picLocks noChangeAspect="1"/>
          </p:cNvPicPr>
          <p:nvPr/>
        </p:nvPicPr>
        <p:blipFill>
          <a:blip r:embed="rId3"/>
          <a:stretch>
            <a:fillRect/>
          </a:stretch>
        </p:blipFill>
        <p:spPr>
          <a:xfrm>
            <a:off x="5803995" y="1550898"/>
            <a:ext cx="2569149" cy="2106702"/>
          </a:xfrm>
          <a:prstGeom prst="rect">
            <a:avLst/>
          </a:prstGeom>
          <a:ln>
            <a:solidFill>
              <a:schemeClr val="tx1"/>
            </a:solidFill>
          </a:ln>
        </p:spPr>
      </p:pic>
      <p:sp>
        <p:nvSpPr>
          <p:cNvPr id="9" name="Oval 8"/>
          <p:cNvSpPr/>
          <p:nvPr/>
        </p:nvSpPr>
        <p:spPr>
          <a:xfrm>
            <a:off x="5715000" y="1524000"/>
            <a:ext cx="525236" cy="549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6240236" y="3498023"/>
            <a:ext cx="1921566" cy="304800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4495800" y="5641278"/>
            <a:ext cx="2347951" cy="607122"/>
          </a:xfrm>
          <a:prstGeom prst="rect">
            <a:avLst/>
          </a:prstGeom>
          <a:ln>
            <a:solidFill>
              <a:schemeClr val="tx1"/>
            </a:solidFill>
          </a:ln>
        </p:spPr>
      </p:pic>
      <p:sp>
        <p:nvSpPr>
          <p:cNvPr id="12" name="Oval 11"/>
          <p:cNvSpPr/>
          <p:nvPr/>
        </p:nvSpPr>
        <p:spPr>
          <a:xfrm>
            <a:off x="4288159" y="5562600"/>
            <a:ext cx="2188841" cy="36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Content Placeholder 2"/>
          <p:cNvSpPr>
            <a:spLocks noGrp="1"/>
          </p:cNvSpPr>
          <p:nvPr>
            <p:ph idx="1"/>
          </p:nvPr>
        </p:nvSpPr>
        <p:spPr>
          <a:xfrm>
            <a:off x="457200" y="1619249"/>
            <a:ext cx="5084441" cy="4476751"/>
          </a:xfrm>
        </p:spPr>
        <p:txBody>
          <a:bodyPr/>
          <a:lstStyle/>
          <a:p>
            <a:pPr eaLnBrk="1" hangingPunct="1"/>
            <a:r>
              <a:rPr lang="en-US" sz="2800" dirty="0" smtClean="0"/>
              <a:t>If the subseries is part of a monographic series and is identified by </a:t>
            </a:r>
            <a:r>
              <a:rPr lang="en-US" sz="2800" i="1" dirty="0" smtClean="0"/>
              <a:t>both</a:t>
            </a:r>
            <a:r>
              <a:rPr lang="en-US" sz="2800" dirty="0" smtClean="0"/>
              <a:t> a part designation and a part title, record both, with designation first, and separated by a comma (6.2.2.9 serials exception)</a:t>
            </a:r>
          </a:p>
          <a:p>
            <a:pPr marL="0" indent="0" eaLnBrk="1" hangingPunct="1">
              <a:buNone/>
            </a:pPr>
            <a:endParaRPr lang="en-US" sz="2800" dirty="0" smtClean="0"/>
          </a:p>
          <a:p>
            <a:pPr marL="857250" lvl="2" indent="0" eaLnBrk="1" hangingPunct="1">
              <a:buFont typeface="Arial" charset="0"/>
              <a:buNone/>
            </a:pPr>
            <a:r>
              <a:rPr lang="en-US" dirty="0" smtClean="0">
                <a:solidFill>
                  <a:srgbClr val="0070C0"/>
                </a:solidFill>
              </a:rPr>
              <a:t>… $n Series A, $p Life sciences</a:t>
            </a:r>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2A082D8C-594E-4FBF-88AA-218E10A95EE2}" type="slidenum">
              <a:rPr lang="en-US"/>
              <a:pPr>
                <a:defRPr/>
              </a:pPr>
              <a:t>85</a:t>
            </a:fld>
            <a:endParaRPr lang="en-US"/>
          </a:p>
        </p:txBody>
      </p:sp>
      <p:sp>
        <p:nvSpPr>
          <p:cNvPr id="137220"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Preferred Title for a Part of a </a:t>
            </a:r>
            <a:r>
              <a:rPr lang="en-US" sz="4000" dirty="0" smtClean="0">
                <a:latin typeface="Calibri" pitchFamily="34" charset="0"/>
              </a:rPr>
              <a:t>Work</a:t>
            </a:r>
            <a:endParaRPr lang="en-US" sz="4000" dirty="0">
              <a:latin typeface="Calibri" pitchFamily="34" charset="0"/>
            </a:endParaRPr>
          </a:p>
        </p:txBody>
      </p:sp>
      <p:pic>
        <p:nvPicPr>
          <p:cNvPr id="8" name="Picture 7"/>
          <p:cNvPicPr>
            <a:picLocks noChangeAspect="1"/>
          </p:cNvPicPr>
          <p:nvPr/>
        </p:nvPicPr>
        <p:blipFill>
          <a:blip r:embed="rId3"/>
          <a:stretch>
            <a:fillRect/>
          </a:stretch>
        </p:blipFill>
        <p:spPr>
          <a:xfrm>
            <a:off x="5867400" y="1619250"/>
            <a:ext cx="2918345" cy="4705350"/>
          </a:xfrm>
          <a:prstGeom prst="rect">
            <a:avLst/>
          </a:prstGeom>
          <a:ln>
            <a:solidFill>
              <a:schemeClr val="tx1"/>
            </a:solidFill>
          </a:ln>
        </p:spPr>
      </p:pic>
      <p:sp>
        <p:nvSpPr>
          <p:cNvPr id="9" name="Oval 8"/>
          <p:cNvSpPr/>
          <p:nvPr/>
        </p:nvSpPr>
        <p:spPr>
          <a:xfrm>
            <a:off x="6172200" y="5791200"/>
            <a:ext cx="2188841"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Preferred Title for a Part of a Work</a:t>
            </a:r>
          </a:p>
        </p:txBody>
      </p:sp>
      <p:sp>
        <p:nvSpPr>
          <p:cNvPr id="3" name="Content Placeholder 2"/>
          <p:cNvSpPr>
            <a:spLocks noGrp="1"/>
          </p:cNvSpPr>
          <p:nvPr>
            <p:ph idx="1"/>
          </p:nvPr>
        </p:nvSpPr>
        <p:spPr/>
        <p:txBody>
          <a:bodyPr/>
          <a:lstStyle/>
          <a:p>
            <a:r>
              <a:rPr lang="en-US" dirty="0" smtClean="0"/>
              <a:t>For more details on the preferred title for subseries, see PCC Series training manual, Session 9 (Subseries)</a:t>
            </a:r>
          </a:p>
          <a:p>
            <a:endParaRPr lang="en-US" dirty="0" smtClean="0"/>
          </a:p>
          <a:p>
            <a:pPr marL="457200" indent="0">
              <a:buNone/>
            </a:pPr>
            <a:r>
              <a:rPr lang="en-US" dirty="0" smtClean="0">
                <a:hlinkClick r:id="rId3"/>
              </a:rPr>
              <a:t>https</a:t>
            </a:r>
            <a:r>
              <a:rPr lang="en-US" dirty="0">
                <a:hlinkClick r:id="rId3"/>
              </a:rPr>
              <a:t>://</a:t>
            </a:r>
            <a:r>
              <a:rPr lang="en-US" dirty="0" smtClean="0">
                <a:hlinkClick r:id="rId3"/>
              </a:rPr>
              <a:t>www.loc.gov/catworkshop/courses/naco-full%20series-RDA/course%20table.html</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86</a:t>
            </a:fld>
            <a:endParaRPr lang="en-US"/>
          </a:p>
        </p:txBody>
      </p:sp>
    </p:spTree>
    <p:extLst>
      <p:ext uri="{BB962C8B-B14F-4D97-AF65-F5344CB8AC3E}">
        <p14:creationId xmlns:p14="http://schemas.microsoft.com/office/powerpoint/2010/main" val="201567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62150"/>
            <a:ext cx="8382000" cy="4133850"/>
          </a:xfrm>
        </p:spPr>
        <p:txBody>
          <a:bodyPr rtlCol="0">
            <a:normAutofit/>
          </a:bodyPr>
          <a:lstStyle/>
          <a:p>
            <a:pPr marL="0" indent="0" eaLnBrk="1" fontAlgn="auto" hangingPunct="1">
              <a:spcAft>
                <a:spcPts val="0"/>
              </a:spcAft>
              <a:buNone/>
              <a:defRPr/>
            </a:pPr>
            <a:r>
              <a:rPr lang="en-US" dirty="0" smtClean="0"/>
              <a:t>Compilations of works by one agent can be published as a series</a:t>
            </a:r>
          </a:p>
          <a:p>
            <a:pPr marL="457200" lvl="1" indent="0" eaLnBrk="1" fontAlgn="auto" hangingPunct="1">
              <a:spcAft>
                <a:spcPts val="0"/>
              </a:spcAft>
              <a:buNone/>
              <a:defRPr/>
            </a:pPr>
            <a:endParaRPr lang="en-US" dirty="0" smtClean="0"/>
          </a:p>
          <a:p>
            <a:pPr marL="0" indent="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87</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(RDA </a:t>
            </a:r>
            <a:r>
              <a:rPr lang="en-US" sz="4000" dirty="0">
                <a:latin typeface="Calibri" pitchFamily="34" charset="0"/>
              </a:rPr>
              <a:t>6.2.2.10)</a:t>
            </a:r>
          </a:p>
        </p:txBody>
      </p:sp>
      <p:pic>
        <p:nvPicPr>
          <p:cNvPr id="4" name="Picture 3"/>
          <p:cNvPicPr>
            <a:picLocks noChangeAspect="1"/>
          </p:cNvPicPr>
          <p:nvPr/>
        </p:nvPicPr>
        <p:blipFill>
          <a:blip r:embed="rId3"/>
          <a:stretch>
            <a:fillRect/>
          </a:stretch>
        </p:blipFill>
        <p:spPr>
          <a:xfrm>
            <a:off x="964092" y="3109408"/>
            <a:ext cx="1944694" cy="3116767"/>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195544" y="3436657"/>
            <a:ext cx="2034056" cy="3102255"/>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3569541" y="3248548"/>
            <a:ext cx="2081118" cy="3107802"/>
          </a:xfrm>
          <a:prstGeom prst="rect">
            <a:avLst/>
          </a:prstGeom>
          <a:ln>
            <a:solidFill>
              <a:schemeClr val="tx1"/>
            </a:solidFill>
          </a:ln>
        </p:spPr>
      </p:pic>
      <p:sp>
        <p:nvSpPr>
          <p:cNvPr id="10" name="Oval 9"/>
          <p:cNvSpPr/>
          <p:nvPr/>
        </p:nvSpPr>
        <p:spPr>
          <a:xfrm>
            <a:off x="1066800" y="31242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733800" y="32004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324600" y="3352800"/>
            <a:ext cx="1600200" cy="46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38400"/>
            <a:ext cx="8382000" cy="3657600"/>
          </a:xfrm>
        </p:spPr>
        <p:txBody>
          <a:bodyPr rtlCol="0">
            <a:normAutofit fontScale="92500"/>
          </a:bodyPr>
          <a:lstStyle/>
          <a:p>
            <a:pPr eaLnBrk="1" fontAlgn="auto" hangingPunct="1">
              <a:spcAft>
                <a:spcPts val="0"/>
              </a:spcAft>
              <a:buFont typeface="Arial" pitchFamily="34" charset="0"/>
              <a:buChar char="•"/>
              <a:defRPr/>
            </a:pPr>
            <a:r>
              <a:rPr lang="en-US" dirty="0" smtClean="0"/>
              <a:t>Basic instruction: follow the general instructions for choosing preferred titles of works</a:t>
            </a:r>
          </a:p>
          <a:p>
            <a:pPr lvl="1" eaLnBrk="1" fontAlgn="auto" hangingPunct="1">
              <a:spcAft>
                <a:spcPts val="0"/>
              </a:spcAft>
              <a:buFont typeface="Arial" pitchFamily="34" charset="0"/>
              <a:buChar char="–"/>
              <a:defRPr/>
            </a:pPr>
            <a:r>
              <a:rPr lang="en-US" dirty="0" smtClean="0"/>
              <a:t>If the compilation is commonly identified by a title found in resources embodying it or in reference sources, choose that title as the preferred title</a:t>
            </a:r>
          </a:p>
          <a:p>
            <a:pPr lvl="1" eaLnBrk="1" fontAlgn="auto" hangingPunct="1">
              <a:spcAft>
                <a:spcPts val="0"/>
              </a:spcAft>
              <a:buFont typeface="Arial" pitchFamily="34" charset="0"/>
              <a:buChar char="–"/>
              <a:defRPr/>
            </a:pPr>
            <a:r>
              <a:rPr lang="en-US" dirty="0" smtClean="0"/>
              <a:t>Use the following instructions for conventional collective titles </a:t>
            </a:r>
            <a:r>
              <a:rPr lang="en-US" i="1" dirty="0" smtClean="0"/>
              <a:t>only</a:t>
            </a:r>
            <a:r>
              <a:rPr lang="en-US" dirty="0" smtClean="0"/>
              <a:t> if the compilation is not known by a title of its own</a:t>
            </a:r>
          </a:p>
          <a:p>
            <a:pPr marL="0" indent="0" eaLnBrk="1" fontAlgn="auto" hangingPunct="1">
              <a:spcAft>
                <a:spcPts val="0"/>
              </a:spcAft>
              <a:buFont typeface="Arial" pitchFamily="34" charset="0"/>
              <a:buNone/>
              <a:defRPr/>
            </a:pPr>
            <a:endParaRPr lang="en-US" dirty="0" smtClean="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88</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(RDA </a:t>
            </a:r>
            <a:r>
              <a:rPr lang="en-US" sz="4000" dirty="0">
                <a:latin typeface="Calibri" pitchFamily="34" charset="0"/>
              </a:rPr>
              <a:t>6.2.2.10)</a:t>
            </a:r>
          </a:p>
        </p:txBody>
      </p:sp>
    </p:spTree>
    <p:extLst>
      <p:ext uri="{BB962C8B-B14F-4D97-AF65-F5344CB8AC3E}">
        <p14:creationId xmlns:p14="http://schemas.microsoft.com/office/powerpoint/2010/main" val="348121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C5C79459-02C9-4871-988F-4CC8B796A6AD}" type="slidenum">
              <a:rPr lang="en-US"/>
              <a:pPr>
                <a:defRPr/>
              </a:pPr>
              <a:t>89</a:t>
            </a:fld>
            <a:endParaRPr lang="en-US"/>
          </a:p>
        </p:txBody>
      </p:sp>
      <p:sp>
        <p:nvSpPr>
          <p:cNvPr id="13926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Commonly Identified by a Particular Title</a:t>
            </a:r>
            <a:endParaRPr lang="en-US" sz="4000" dirty="0">
              <a:latin typeface="Calibri" pitchFamily="34" charset="0"/>
            </a:endParaRPr>
          </a:p>
        </p:txBody>
      </p:sp>
      <p:pic>
        <p:nvPicPr>
          <p:cNvPr id="8" name="Picture 7"/>
          <p:cNvPicPr>
            <a:picLocks noChangeAspect="1"/>
          </p:cNvPicPr>
          <p:nvPr/>
        </p:nvPicPr>
        <p:blipFill>
          <a:blip r:embed="rId3"/>
          <a:stretch>
            <a:fillRect/>
          </a:stretch>
        </p:blipFill>
        <p:spPr>
          <a:xfrm>
            <a:off x="533400" y="2242653"/>
            <a:ext cx="2209800" cy="3295650"/>
          </a:xfrm>
          <a:prstGeom prst="rect">
            <a:avLst/>
          </a:prstGeom>
        </p:spPr>
      </p:pic>
      <p:pic>
        <p:nvPicPr>
          <p:cNvPr id="9" name="Picture 8"/>
          <p:cNvPicPr>
            <a:picLocks noChangeAspect="1"/>
          </p:cNvPicPr>
          <p:nvPr/>
        </p:nvPicPr>
        <p:blipFill>
          <a:blip r:embed="rId4"/>
          <a:stretch>
            <a:fillRect/>
          </a:stretch>
        </p:blipFill>
        <p:spPr>
          <a:xfrm>
            <a:off x="6154882" y="2220118"/>
            <a:ext cx="2150918" cy="3318185"/>
          </a:xfrm>
          <a:prstGeom prst="rect">
            <a:avLst/>
          </a:prstGeom>
        </p:spPr>
      </p:pic>
      <p:sp>
        <p:nvSpPr>
          <p:cNvPr id="10" name="Oval 9"/>
          <p:cNvSpPr/>
          <p:nvPr/>
        </p:nvSpPr>
        <p:spPr>
          <a:xfrm>
            <a:off x="4572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5"/>
          <a:stretch>
            <a:fillRect/>
          </a:stretch>
        </p:blipFill>
        <p:spPr>
          <a:xfrm>
            <a:off x="3411682" y="2242653"/>
            <a:ext cx="2227118" cy="3305878"/>
          </a:xfrm>
          <a:prstGeom prst="rect">
            <a:avLst/>
          </a:prstGeom>
        </p:spPr>
      </p:pic>
      <p:sp>
        <p:nvSpPr>
          <p:cNvPr id="12" name="Oval 11"/>
          <p:cNvSpPr/>
          <p:nvPr/>
        </p:nvSpPr>
        <p:spPr>
          <a:xfrm>
            <a:off x="6019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352800" y="5029200"/>
            <a:ext cx="2362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62131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(RDA Glossary)</a:t>
            </a:r>
            <a:br>
              <a:rPr lang="en-US" dirty="0" smtClean="0"/>
            </a:br>
            <a:r>
              <a:rPr lang="en-US" dirty="0" smtClean="0"/>
              <a:t>Series</a:t>
            </a:r>
            <a:endParaRPr lang="en-US" dirty="0"/>
          </a:p>
        </p:txBody>
      </p:sp>
      <p:sp>
        <p:nvSpPr>
          <p:cNvPr id="3" name="Content Placeholder 2"/>
          <p:cNvSpPr>
            <a:spLocks noGrp="1"/>
          </p:cNvSpPr>
          <p:nvPr>
            <p:ph idx="1"/>
          </p:nvPr>
        </p:nvSpPr>
        <p:spPr/>
        <p:txBody>
          <a:bodyPr/>
          <a:lstStyle/>
          <a:p>
            <a:endParaRPr lang="en-US" dirty="0" smtClean="0"/>
          </a:p>
          <a:p>
            <a:r>
              <a:rPr lang="en-US" dirty="0" smtClean="0"/>
              <a:t>A series may be issued as a </a:t>
            </a:r>
            <a:r>
              <a:rPr lang="en-US" i="1" dirty="0" smtClean="0"/>
              <a:t>serial</a:t>
            </a:r>
            <a:r>
              <a:rPr lang="en-US" dirty="0" smtClean="0"/>
              <a:t>. This is called a </a:t>
            </a:r>
            <a:r>
              <a:rPr lang="en-US" i="1" dirty="0" smtClean="0"/>
              <a:t>monographic series</a:t>
            </a:r>
            <a:r>
              <a:rPr lang="en-US" dirty="0" smtClean="0"/>
              <a:t>.</a:t>
            </a:r>
          </a:p>
          <a:p>
            <a:endParaRPr lang="en-US" dirty="0" smtClean="0"/>
          </a:p>
          <a:p>
            <a:r>
              <a:rPr lang="en-US" dirty="0" smtClean="0"/>
              <a:t>Or, a series may be issued as a </a:t>
            </a:r>
            <a:r>
              <a:rPr lang="en-US" i="1" dirty="0" smtClean="0"/>
              <a:t>multipart monograph</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a:t>
            </a:fld>
            <a:endParaRPr lang="en-US"/>
          </a:p>
        </p:txBody>
      </p:sp>
    </p:spTree>
    <p:extLst>
      <p:ext uri="{BB962C8B-B14F-4D97-AF65-F5344CB8AC3E}">
        <p14:creationId xmlns:p14="http://schemas.microsoft.com/office/powerpoint/2010/main" val="16000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2151"/>
            <a:ext cx="8229600" cy="2457450"/>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If a compilation is </a:t>
            </a:r>
            <a:r>
              <a:rPr lang="en-US" i="1" dirty="0" smtClean="0"/>
              <a:t>not</a:t>
            </a:r>
            <a:r>
              <a:rPr lang="en-US" dirty="0" smtClean="0"/>
              <a:t> commonly identified by a particular title, use a conventional </a:t>
            </a:r>
            <a:r>
              <a:rPr lang="en-US" dirty="0"/>
              <a:t>collective </a:t>
            </a:r>
            <a:r>
              <a:rPr lang="en-US" dirty="0" smtClean="0"/>
              <a:t>title (RDA 6.2.2.10.1-6.2.2.10.2)</a:t>
            </a:r>
            <a:endParaRPr lang="en-US" dirty="0"/>
          </a:p>
          <a:p>
            <a:pPr marL="857250" lvl="1" indent="-457200" eaLnBrk="1" fontAlgn="auto" hangingPunct="1">
              <a:spcAft>
                <a:spcPts val="0"/>
              </a:spcAft>
              <a:buFont typeface="Arial" pitchFamily="34" charset="0"/>
              <a:buChar char="–"/>
              <a:defRPr/>
            </a:pPr>
            <a:r>
              <a:rPr lang="en-US" dirty="0" smtClean="0"/>
              <a:t>If the compilation </a:t>
            </a:r>
            <a:r>
              <a:rPr lang="en-US" dirty="0"/>
              <a:t>purports to be the complete works of an author, use </a:t>
            </a:r>
            <a:r>
              <a:rPr lang="en-US" i="1" dirty="0"/>
              <a:t>Works</a:t>
            </a:r>
            <a:endParaRPr lang="en-US" dirty="0"/>
          </a:p>
          <a:p>
            <a:pPr marL="857250" lvl="1" indent="-457200" eaLnBrk="1" fontAlgn="auto" hangingPunct="1">
              <a:spcAft>
                <a:spcPts val="0"/>
              </a:spcAft>
              <a:buFont typeface="Arial" pitchFamily="34" charset="0"/>
              <a:buChar char="–"/>
              <a:defRPr/>
            </a:pPr>
            <a:r>
              <a:rPr lang="en-US" dirty="0" smtClean="0"/>
              <a:t>If the compilation </a:t>
            </a:r>
            <a:r>
              <a:rPr lang="en-US" dirty="0"/>
              <a:t>purports to be the complete works of an author in a single form, use one of the following:</a:t>
            </a:r>
          </a:p>
          <a:p>
            <a:pPr lvl="2"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sp>
        <p:nvSpPr>
          <p:cNvPr id="4" name="Content Placeholder 2"/>
          <p:cNvSpPr txBox="1">
            <a:spLocks/>
          </p:cNvSpPr>
          <p:nvPr/>
        </p:nvSpPr>
        <p:spPr bwMode="auto">
          <a:xfrm>
            <a:off x="533400" y="4343400"/>
            <a:ext cx="8229600" cy="990600"/>
          </a:xfrm>
          <a:prstGeom prst="rect">
            <a:avLst/>
          </a:prstGeom>
          <a:noFill/>
          <a:ln>
            <a:noFill/>
          </a:ln>
          <a:extLst/>
        </p:spPr>
        <p:txBody>
          <a:bodyPr numCol="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2" indent="0">
              <a:buFont typeface="Arial" charset="0"/>
              <a:buNone/>
              <a:defRPr/>
            </a:pPr>
            <a:r>
              <a:rPr lang="en-US" sz="1600" smtClean="0"/>
              <a:t>Correspondence</a:t>
            </a:r>
          </a:p>
          <a:p>
            <a:pPr marL="800100" lvl="2" indent="0">
              <a:buFont typeface="Arial" charset="0"/>
              <a:buNone/>
              <a:defRPr/>
            </a:pPr>
            <a:r>
              <a:rPr lang="en-US" sz="1600" smtClean="0"/>
              <a:t>Essays</a:t>
            </a:r>
          </a:p>
          <a:p>
            <a:pPr marL="800100" lvl="2" indent="0">
              <a:buFont typeface="Arial" charset="0"/>
              <a:buNone/>
              <a:defRPr/>
            </a:pPr>
            <a:r>
              <a:rPr lang="en-US" sz="1600" smtClean="0"/>
              <a:t>Novels</a:t>
            </a:r>
          </a:p>
          <a:p>
            <a:pPr marL="800100" lvl="2" indent="0">
              <a:buFont typeface="Arial" charset="0"/>
              <a:buNone/>
              <a:defRPr/>
            </a:pPr>
            <a:r>
              <a:rPr lang="en-US" sz="1600" smtClean="0"/>
              <a:t>Plays</a:t>
            </a:r>
            <a:br>
              <a:rPr lang="en-US" sz="1600" smtClean="0"/>
            </a:br>
            <a:r>
              <a:rPr lang="en-US" sz="1600" smtClean="0"/>
              <a:t>Poems</a:t>
            </a:r>
          </a:p>
          <a:p>
            <a:pPr marL="800100" lvl="2" indent="0">
              <a:buFont typeface="Arial" charset="0"/>
              <a:buNone/>
              <a:defRPr/>
            </a:pPr>
            <a:r>
              <a:rPr lang="en-US" sz="1600" smtClean="0"/>
              <a:t>Prose works</a:t>
            </a:r>
          </a:p>
          <a:p>
            <a:pPr marL="800100" lvl="2" indent="0">
              <a:buFont typeface="Arial" charset="0"/>
              <a:buNone/>
              <a:defRPr/>
            </a:pPr>
            <a:r>
              <a:rPr lang="en-US" sz="1600" smtClean="0"/>
              <a:t>Short stories</a:t>
            </a:r>
          </a:p>
          <a:p>
            <a:pPr marL="800100" lvl="2" indent="0">
              <a:buFont typeface="Arial" charset="0"/>
              <a:buNone/>
              <a:defRPr/>
            </a:pPr>
            <a:r>
              <a:rPr lang="en-US" sz="1600" smtClean="0"/>
              <a:t>Speeches</a:t>
            </a:r>
          </a:p>
        </p:txBody>
      </p:sp>
      <p:sp>
        <p:nvSpPr>
          <p:cNvPr id="141315" name="Content Placeholder 2"/>
          <p:cNvSpPr txBox="1">
            <a:spLocks/>
          </p:cNvSpPr>
          <p:nvPr/>
        </p:nvSpPr>
        <p:spPr bwMode="auto">
          <a:xfrm>
            <a:off x="457200" y="5257800"/>
            <a:ext cx="8229600" cy="838200"/>
          </a:xfrm>
          <a:prstGeom prst="rect">
            <a:avLst/>
          </a:prstGeom>
          <a:noFill/>
          <a:ln w="9525">
            <a:noFill/>
            <a:miter lim="800000"/>
            <a:headEnd/>
            <a:tailEnd/>
          </a:ln>
        </p:spPr>
        <p:txBody>
          <a:bodyPr/>
          <a:lstStyle/>
          <a:p>
            <a:pPr marL="1143000" lvl="2" indent="-228600" eaLnBrk="0" hangingPunct="0">
              <a:spcBef>
                <a:spcPct val="20000"/>
              </a:spcBef>
              <a:buFont typeface="Arial" charset="0"/>
              <a:buChar char="•"/>
            </a:pPr>
            <a:r>
              <a:rPr lang="en-US" sz="1600">
                <a:latin typeface="Calibri" pitchFamily="34" charset="0"/>
              </a:rPr>
              <a:t>Or another appropriate specific collective title such as “Fragments” “Architectural drawings” etc.</a:t>
            </a:r>
          </a:p>
        </p:txBody>
      </p:sp>
      <p:sp>
        <p:nvSpPr>
          <p:cNvPr id="8" name="Footer Placeholder 7"/>
          <p:cNvSpPr>
            <a:spLocks noGrp="1"/>
          </p:cNvSpPr>
          <p:nvPr>
            <p:ph type="ftr" sz="quarter" idx="11"/>
          </p:nvPr>
        </p:nvSpPr>
        <p:spPr/>
        <p:txBody>
          <a:bodyPr/>
          <a:lstStyle/>
          <a:p>
            <a:pPr>
              <a:defRPr/>
            </a:pPr>
            <a:r>
              <a:rPr lang="en-US" dirty="0" smtClean="0"/>
              <a:t>Module 6a. Series</a:t>
            </a:r>
            <a:endParaRPr lang="en-US" dirty="0"/>
          </a:p>
        </p:txBody>
      </p:sp>
      <p:sp>
        <p:nvSpPr>
          <p:cNvPr id="9" name="Slide Number Placeholder 8"/>
          <p:cNvSpPr>
            <a:spLocks noGrp="1"/>
          </p:cNvSpPr>
          <p:nvPr>
            <p:ph type="sldNum" sz="quarter" idx="12"/>
          </p:nvPr>
        </p:nvSpPr>
        <p:spPr/>
        <p:txBody>
          <a:bodyPr/>
          <a:lstStyle/>
          <a:p>
            <a:pPr>
              <a:defRPr/>
            </a:pPr>
            <a:fld id="{62A3DEAA-DDF9-417D-9AB2-5BD97867BC37}" type="slidenum">
              <a:rPr lang="en-US"/>
              <a:pPr>
                <a:defRPr/>
              </a:pPr>
              <a:t>90</a:t>
            </a:fld>
            <a:endParaRPr lang="en-US"/>
          </a:p>
        </p:txBody>
      </p:sp>
      <p:sp>
        <p:nvSpPr>
          <p:cNvPr id="141318" name="Title 1"/>
          <p:cNvSpPr>
            <a:spLocks/>
          </p:cNvSpPr>
          <p:nvPr/>
        </p:nvSpPr>
        <p:spPr bwMode="auto">
          <a:xfrm>
            <a:off x="304800" y="3317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One </a:t>
            </a:r>
            <a:r>
              <a:rPr lang="en-US" sz="4000" dirty="0" smtClean="0">
                <a:latin typeface="Calibri" pitchFamily="34" charset="0"/>
              </a:rPr>
              <a:t>Agent </a:t>
            </a:r>
            <a:r>
              <a:rPr lang="en-US" sz="4000" dirty="0">
                <a:latin typeface="Calibri" pitchFamily="34" charset="0"/>
              </a:rPr>
              <a:t>(RDA 6.2.2.10)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Content Placeholder 2"/>
          <p:cNvSpPr>
            <a:spLocks noGrp="1"/>
          </p:cNvSpPr>
          <p:nvPr>
            <p:ph idx="1"/>
          </p:nvPr>
        </p:nvSpPr>
        <p:spPr>
          <a:xfrm>
            <a:off x="304800" y="1905000"/>
            <a:ext cx="8686800" cy="4191000"/>
          </a:xfrm>
        </p:spPr>
        <p:txBody>
          <a:bodyPr/>
          <a:lstStyle/>
          <a:p>
            <a:pPr eaLnBrk="1" hangingPunct="1"/>
            <a:r>
              <a:rPr lang="en-US" dirty="0" smtClean="0"/>
              <a:t>Conventional collective titles (RDA 6.2.2.10.1-6.2.2.10.2)</a:t>
            </a:r>
          </a:p>
          <a:p>
            <a:pPr marL="857250" lvl="1" indent="-457200" eaLnBrk="1" hangingPunct="1"/>
            <a:r>
              <a:rPr lang="en-US" dirty="0" smtClean="0"/>
              <a:t>If the compilation is less than the complete works of the author</a:t>
            </a:r>
          </a:p>
          <a:p>
            <a:pPr marL="1257300" lvl="2" indent="-457200" eaLnBrk="1" hangingPunct="1"/>
            <a:r>
              <a:rPr lang="en-US" i="1" dirty="0" smtClean="0"/>
              <a:t>Either</a:t>
            </a:r>
            <a:r>
              <a:rPr lang="en-US" dirty="0" smtClean="0"/>
              <a:t> record each work separately</a:t>
            </a:r>
          </a:p>
          <a:p>
            <a:pPr marL="1257300" lvl="2" indent="-457200" eaLnBrk="1" hangingPunct="1"/>
            <a:r>
              <a:rPr lang="en-US" i="1" dirty="0" smtClean="0"/>
              <a:t>and/or</a:t>
            </a:r>
            <a:r>
              <a:rPr lang="en-US" dirty="0" smtClean="0"/>
              <a:t> append the term “Selections” to the appropriate conventional collective title, e.g.</a:t>
            </a:r>
          </a:p>
          <a:p>
            <a:pPr marL="1257300" lvl="3" indent="0" eaLnBrk="1" hangingPunct="1">
              <a:buFont typeface="Arial" charset="0"/>
              <a:buNone/>
            </a:pPr>
            <a:r>
              <a:rPr lang="en-US" sz="1800" dirty="0" smtClean="0">
                <a:solidFill>
                  <a:srgbClr val="0070C0"/>
                </a:solidFill>
              </a:rPr>
              <a:t>… $t Works. $k Selections</a:t>
            </a:r>
          </a:p>
          <a:p>
            <a:pPr marL="1257300" lvl="3" indent="0" eaLnBrk="1" hangingPunct="1">
              <a:buFont typeface="Arial" charset="0"/>
              <a:buNone/>
            </a:pPr>
            <a:r>
              <a:rPr lang="en-US" sz="1800" dirty="0" smtClean="0">
                <a:solidFill>
                  <a:srgbClr val="0070C0"/>
                </a:solidFill>
              </a:rPr>
              <a:t>… $t Plays. $k Selections</a:t>
            </a:r>
          </a:p>
          <a:p>
            <a:pPr marL="1257300" lvl="3" indent="0" eaLnBrk="1" hangingPunct="1">
              <a:buFont typeface="Arial" charset="0"/>
              <a:buNone/>
            </a:pPr>
            <a:r>
              <a:rPr lang="en-US" sz="1800" dirty="0" smtClean="0">
                <a:solidFill>
                  <a:srgbClr val="0070C0"/>
                </a:solidFill>
              </a:rPr>
              <a:t>… $t Speeches. $k Selections</a:t>
            </a:r>
            <a:endParaRPr lang="en-US" dirty="0" smtClean="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C9EB86BA-12FF-49FF-80C5-66117871D617}" type="slidenum">
              <a:rPr lang="en-US"/>
              <a:pPr>
                <a:defRPr/>
              </a:pPr>
              <a:t>91</a:t>
            </a:fld>
            <a:endParaRPr lang="en-US"/>
          </a:p>
        </p:txBody>
      </p:sp>
      <p:sp>
        <p:nvSpPr>
          <p:cNvPr id="143364" name="Title 1"/>
          <p:cNvSpPr>
            <a:spLocks/>
          </p:cNvSpPr>
          <p:nvPr/>
        </p:nvSpPr>
        <p:spPr bwMode="auto">
          <a:xfrm>
            <a:off x="266700" y="179388"/>
            <a:ext cx="8610600" cy="1630362"/>
          </a:xfrm>
          <a:prstGeom prst="rect">
            <a:avLst/>
          </a:prstGeom>
          <a:noFill/>
          <a:ln w="9525">
            <a:noFill/>
            <a:miter lim="800000"/>
            <a:headEnd/>
            <a:tailEnd/>
          </a:ln>
        </p:spPr>
        <p:txBody>
          <a:bodyPr anchor="ctr"/>
          <a:lstStyle/>
          <a:p>
            <a:pPr algn="ctr"/>
            <a:r>
              <a:rPr lang="en-US" sz="4000" dirty="0">
                <a:latin typeface="Calibri" pitchFamily="34" charset="0"/>
              </a:rPr>
              <a:t>Compilations of Works by </a:t>
            </a:r>
            <a:r>
              <a:rPr lang="en-US" sz="4000" dirty="0" smtClean="0">
                <a:latin typeface="Calibri" pitchFamily="34" charset="0"/>
              </a:rPr>
              <a:t>One Agent (RDA </a:t>
            </a:r>
            <a:r>
              <a:rPr lang="en-US" sz="4000" dirty="0">
                <a:latin typeface="Calibri" pitchFamily="34" charset="0"/>
              </a:rPr>
              <a:t>6.2.2.10)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Authority or MARC Bibliographic?</a:t>
            </a:r>
            <a:endParaRPr lang="en-US" dirty="0"/>
          </a:p>
        </p:txBody>
      </p:sp>
      <p:sp>
        <p:nvSpPr>
          <p:cNvPr id="3" name="Content Placeholder 2"/>
          <p:cNvSpPr>
            <a:spLocks noGrp="1"/>
          </p:cNvSpPr>
          <p:nvPr>
            <p:ph idx="1"/>
          </p:nvPr>
        </p:nvSpPr>
        <p:spPr/>
        <p:txBody>
          <a:bodyPr/>
          <a:lstStyle/>
          <a:p>
            <a:r>
              <a:rPr lang="en-US" sz="2800" dirty="0" smtClean="0"/>
              <a:t>In most cases the cataloger can choose either </a:t>
            </a:r>
          </a:p>
          <a:p>
            <a:pPr lvl="1"/>
            <a:r>
              <a:rPr lang="en-US" sz="2400" dirty="0" smtClean="0"/>
              <a:t>to catalog parts of a series separately, describing the series in an authority record, </a:t>
            </a:r>
          </a:p>
          <a:p>
            <a:pPr lvl="1"/>
            <a:r>
              <a:rPr lang="en-US" sz="2400" i="1" dirty="0"/>
              <a:t>o</a:t>
            </a:r>
            <a:r>
              <a:rPr lang="en-US" sz="2400" i="1" dirty="0" smtClean="0"/>
              <a:t>r</a:t>
            </a:r>
            <a:r>
              <a:rPr lang="en-US" sz="2400" dirty="0" smtClean="0"/>
              <a:t> to catalog all parts on a single bibliographic record, as a non-series multipart monograph or serial</a:t>
            </a:r>
          </a:p>
          <a:p>
            <a:pPr lvl="1"/>
            <a:r>
              <a:rPr lang="en-US" sz="2400" i="1" dirty="0" smtClean="0"/>
              <a:t>or</a:t>
            </a:r>
            <a:r>
              <a:rPr lang="en-US" sz="2400" dirty="0" smtClean="0"/>
              <a:t> both (hierarchical description)</a:t>
            </a:r>
            <a:endParaRPr lang="en-US" sz="2400" i="1" dirty="0" smtClean="0"/>
          </a:p>
          <a:p>
            <a:r>
              <a:rPr lang="en-US" sz="2800" dirty="0"/>
              <a:t>t</a:t>
            </a:r>
            <a:r>
              <a:rPr lang="en-US" sz="2800" dirty="0" smtClean="0"/>
              <a:t>he authority record for the aggregate work will be coded as a series, but it can also be used to authorize the access point for the work in a non-series bibliographic record</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92</a:t>
            </a:fld>
            <a:endParaRPr lang="en-US"/>
          </a:p>
        </p:txBody>
      </p:sp>
    </p:spTree>
    <p:extLst>
      <p:ext uri="{BB962C8B-B14F-4D97-AF65-F5344CB8AC3E}">
        <p14:creationId xmlns:p14="http://schemas.microsoft.com/office/powerpoint/2010/main" val="4124556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400" y="1752599"/>
            <a:ext cx="4557480" cy="4968875"/>
          </a:xfrm>
          <a:prstGeom prst="rect">
            <a:avLst/>
          </a:prstGeom>
          <a:ln>
            <a:solidFill>
              <a:schemeClr val="tx1"/>
            </a:solidFill>
          </a:ln>
        </p:spPr>
      </p:pic>
      <p:pic>
        <p:nvPicPr>
          <p:cNvPr id="18" name="Picture 17"/>
          <p:cNvPicPr>
            <a:picLocks noChangeAspect="1"/>
          </p:cNvPicPr>
          <p:nvPr/>
        </p:nvPicPr>
        <p:blipFill>
          <a:blip r:embed="rId4"/>
          <a:stretch>
            <a:fillRect/>
          </a:stretch>
        </p:blipFill>
        <p:spPr>
          <a:xfrm>
            <a:off x="3505200" y="4343400"/>
            <a:ext cx="5457825" cy="2286000"/>
          </a:xfrm>
          <a:prstGeom prst="rect">
            <a:avLst/>
          </a:prstGeom>
          <a:ln>
            <a:solidFill>
              <a:schemeClr val="tx1"/>
            </a:solidFill>
          </a:ln>
        </p:spPr>
      </p:pic>
      <p:sp>
        <p:nvSpPr>
          <p:cNvPr id="2" name="Title 1"/>
          <p:cNvSpPr>
            <a:spLocks noGrp="1"/>
          </p:cNvSpPr>
          <p:nvPr>
            <p:ph type="title"/>
          </p:nvPr>
        </p:nvSpPr>
        <p:spPr/>
        <p:txBody>
          <a:bodyPr/>
          <a:lstStyle/>
          <a:p>
            <a:r>
              <a:rPr lang="en-US" dirty="0" smtClean="0"/>
              <a:t>MARC Authority or MARC Bibliographic?</a:t>
            </a:r>
            <a:endParaRPr lang="en-US" dirty="0"/>
          </a:p>
        </p:txBody>
      </p:sp>
      <p:sp>
        <p:nvSpPr>
          <p:cNvPr id="4" name="Footer Placeholder 3"/>
          <p:cNvSpPr>
            <a:spLocks noGrp="1"/>
          </p:cNvSpPr>
          <p:nvPr>
            <p:ph type="ftr" sz="quarter" idx="11"/>
          </p:nvPr>
        </p:nvSpPr>
        <p:spPr/>
        <p:txBody>
          <a:bodyPr/>
          <a:lstStyle/>
          <a:p>
            <a:pPr>
              <a:defRPr/>
            </a:pPr>
            <a:r>
              <a:rPr lang="en-US" smtClean="0"/>
              <a:t>Module 6a. Series</a:t>
            </a:r>
            <a:endParaRPr lang="en-US"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93</a:t>
            </a:fld>
            <a:endParaRPr lang="en-US"/>
          </a:p>
        </p:txBody>
      </p:sp>
      <p:sp>
        <p:nvSpPr>
          <p:cNvPr id="6" name="Content Placeholder 2"/>
          <p:cNvSpPr txBox="1">
            <a:spLocks/>
          </p:cNvSpPr>
          <p:nvPr/>
        </p:nvSpPr>
        <p:spPr bwMode="auto">
          <a:xfrm>
            <a:off x="4800600" y="1752600"/>
            <a:ext cx="403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600" b="1" dirty="0" smtClean="0"/>
              <a:t>This series authority record authorizes either</a:t>
            </a:r>
            <a:endParaRPr lang="en-US" sz="1600" b="1" dirty="0"/>
          </a:p>
        </p:txBody>
      </p:sp>
      <p:sp>
        <p:nvSpPr>
          <p:cNvPr id="7" name="Content Placeholder 2"/>
          <p:cNvSpPr>
            <a:spLocks noGrp="1"/>
          </p:cNvSpPr>
          <p:nvPr>
            <p:ph idx="1"/>
          </p:nvPr>
        </p:nvSpPr>
        <p:spPr>
          <a:xfrm>
            <a:off x="5562600" y="4038599"/>
            <a:ext cx="457200" cy="457201"/>
          </a:xfrm>
          <a:ln>
            <a:noFill/>
          </a:ln>
        </p:spPr>
        <p:txBody>
          <a:bodyPr/>
          <a:lstStyle/>
          <a:p>
            <a:pPr marL="914400" indent="-914400">
              <a:buNone/>
            </a:pPr>
            <a:r>
              <a:rPr lang="en-US" sz="1600" b="1" dirty="0" smtClean="0"/>
              <a:t>or</a:t>
            </a:r>
            <a:endParaRPr lang="en-US" sz="1600" b="1" dirty="0"/>
          </a:p>
          <a:p>
            <a:pPr marL="0" indent="0">
              <a:buNone/>
            </a:pPr>
            <a:endParaRPr lang="en-US" dirty="0"/>
          </a:p>
        </p:txBody>
      </p:sp>
      <p:pic>
        <p:nvPicPr>
          <p:cNvPr id="12" name="Picture 11"/>
          <p:cNvPicPr>
            <a:picLocks noChangeAspect="1"/>
          </p:cNvPicPr>
          <p:nvPr/>
        </p:nvPicPr>
        <p:blipFill>
          <a:blip r:embed="rId5"/>
          <a:stretch>
            <a:fillRect/>
          </a:stretch>
        </p:blipFill>
        <p:spPr>
          <a:xfrm>
            <a:off x="3505200" y="2162175"/>
            <a:ext cx="5486400" cy="1800225"/>
          </a:xfrm>
          <a:prstGeom prst="rect">
            <a:avLst/>
          </a:prstGeom>
          <a:ln>
            <a:solidFill>
              <a:schemeClr val="tx1"/>
            </a:solidFill>
          </a:ln>
        </p:spPr>
      </p:pic>
      <p:sp>
        <p:nvSpPr>
          <p:cNvPr id="14" name="Oval 13"/>
          <p:cNvSpPr/>
          <p:nvPr/>
        </p:nvSpPr>
        <p:spPr>
          <a:xfrm>
            <a:off x="3352800" y="4267200"/>
            <a:ext cx="2438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3214920" y="3732212"/>
            <a:ext cx="4024080" cy="306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381000" y="20574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2971800" y="2041443"/>
            <a:ext cx="152400"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6200" y="3200400"/>
            <a:ext cx="2438400" cy="306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1" name="Straight Arrow Connector 20"/>
          <p:cNvCxnSpPr>
            <a:endCxn id="15" idx="2"/>
          </p:cNvCxnSpPr>
          <p:nvPr/>
        </p:nvCxnSpPr>
        <p:spPr>
          <a:xfrm>
            <a:off x="1371600" y="3506788"/>
            <a:ext cx="1843320" cy="378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4"/>
            <a:endCxn id="14" idx="2"/>
          </p:cNvCxnSpPr>
          <p:nvPr/>
        </p:nvCxnSpPr>
        <p:spPr>
          <a:xfrm>
            <a:off x="1295400" y="3506788"/>
            <a:ext cx="2057400" cy="1027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2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eaLnBrk="1" fontAlgn="auto" hangingPunct="1">
              <a:spcAft>
                <a:spcPts val="0"/>
              </a:spcAft>
              <a:defRPr/>
            </a:pPr>
            <a:r>
              <a:rPr lang="en-US" smtClean="0"/>
              <a:t>Recording the Preferred Title (MARC)</a:t>
            </a:r>
          </a:p>
        </p:txBody>
      </p:sp>
      <p:sp>
        <p:nvSpPr>
          <p:cNvPr id="161794" name="Content Placeholder 2"/>
          <p:cNvSpPr>
            <a:spLocks noGrp="1"/>
          </p:cNvSpPr>
          <p:nvPr>
            <p:ph idx="1"/>
          </p:nvPr>
        </p:nvSpPr>
        <p:spPr/>
        <p:txBody>
          <a:bodyPr/>
          <a:lstStyle/>
          <a:p>
            <a:pPr eaLnBrk="1" hangingPunct="1"/>
            <a:r>
              <a:rPr lang="en-US" sz="2800" dirty="0" smtClean="0"/>
              <a:t>Most RDA entity attributes have a discrete place in MARC to record them. Preferred title does not. It can only be recorded as part of the authorized access point for the work.</a:t>
            </a:r>
          </a:p>
          <a:p>
            <a:pPr eaLnBrk="1" hangingPunct="1"/>
            <a:r>
              <a:rPr lang="en-US" sz="2800" dirty="0" smtClean="0"/>
              <a:t>Record in the MARC authorities format 1XX field, indicators as appropriate to the field</a:t>
            </a:r>
          </a:p>
          <a:p>
            <a:pPr eaLnBrk="1" hangingPunct="1"/>
            <a:r>
              <a:rPr lang="en-US" sz="2800" dirty="0" smtClean="0"/>
              <a:t>Record the preferred title in subfield $t (100, 110, 111) or subfield $a (130). Other subfields may be appropriate</a:t>
            </a:r>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B4054C96-70F9-48D4-AEED-EF19AC1E8180}" type="slidenum">
              <a:rPr lang="en-US"/>
              <a:pPr>
                <a:defRPr/>
              </a:pPr>
              <a:t>94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a:xfrm>
            <a:off x="457200" y="152400"/>
            <a:ext cx="8229600" cy="1143000"/>
          </a:xfrm>
        </p:spPr>
        <p:txBody>
          <a:bodyPr/>
          <a:lstStyle/>
          <a:p>
            <a:pPr eaLnBrk="1" hangingPunct="1"/>
            <a:r>
              <a:rPr lang="en-US" smtClean="0"/>
              <a:t>Preferred Title (MARC examples)</a:t>
            </a:r>
          </a:p>
        </p:txBody>
      </p:sp>
      <p:sp>
        <p:nvSpPr>
          <p:cNvPr id="163842" name="Content Placeholder 2"/>
          <p:cNvSpPr>
            <a:spLocks noGrp="1"/>
          </p:cNvSpPr>
          <p:nvPr>
            <p:ph idx="1"/>
          </p:nvPr>
        </p:nvSpPr>
        <p:spPr>
          <a:xfrm>
            <a:off x="457200" y="1143000"/>
            <a:ext cx="8305800" cy="5334000"/>
          </a:xfrm>
        </p:spPr>
        <p:txBody>
          <a:bodyPr/>
          <a:lstStyle/>
          <a:p>
            <a:pPr marL="0" indent="0" eaLnBrk="1" hangingPunct="1">
              <a:lnSpc>
                <a:spcPct val="90000"/>
              </a:lnSpc>
              <a:buFont typeface="Arial" charset="0"/>
              <a:buNone/>
            </a:pPr>
            <a:r>
              <a:rPr lang="en-US" sz="2800" dirty="0" smtClean="0"/>
              <a:t>The preferred title is bolded in each example</a:t>
            </a:r>
          </a:p>
          <a:p>
            <a:pPr marL="1377950" lvl="2" indent="-909638" eaLnBrk="1" hangingPunct="1">
              <a:lnSpc>
                <a:spcPct val="90000"/>
              </a:lnSpc>
              <a:buNone/>
            </a:pPr>
            <a:r>
              <a:rPr lang="en-US" dirty="0" smtClean="0"/>
              <a:t>100 1_	Peterson</a:t>
            </a:r>
            <a:r>
              <a:rPr lang="en-US" dirty="0"/>
              <a:t>, Tracie. </a:t>
            </a:r>
            <a:r>
              <a:rPr lang="en-US" dirty="0" smtClean="0"/>
              <a:t>$</a:t>
            </a:r>
            <a:r>
              <a:rPr lang="en-US" dirty="0"/>
              <a:t>t </a:t>
            </a:r>
            <a:r>
              <a:rPr lang="en-US" b="1" dirty="0"/>
              <a:t>Brides of Seattle</a:t>
            </a:r>
            <a:endParaRPr lang="en-US" b="1" dirty="0" smtClean="0"/>
          </a:p>
          <a:p>
            <a:pPr marL="1377950" lvl="2" indent="-909638" eaLnBrk="1" hangingPunct="1">
              <a:lnSpc>
                <a:spcPct val="90000"/>
              </a:lnSpc>
              <a:buNone/>
            </a:pPr>
            <a:r>
              <a:rPr lang="en-US" dirty="0" smtClean="0"/>
              <a:t>100 1_	Austen</a:t>
            </a:r>
            <a:r>
              <a:rPr lang="en-US" dirty="0"/>
              <a:t>, Jane, </a:t>
            </a:r>
            <a:r>
              <a:rPr lang="en-US" dirty="0" smtClean="0"/>
              <a:t>$d </a:t>
            </a:r>
            <a:r>
              <a:rPr lang="en-US" dirty="0"/>
              <a:t>1775-1817. </a:t>
            </a:r>
            <a:r>
              <a:rPr lang="en-US" dirty="0" smtClean="0"/>
              <a:t>$t </a:t>
            </a:r>
            <a:r>
              <a:rPr lang="en-US" b="1" dirty="0"/>
              <a:t>Works. </a:t>
            </a:r>
            <a:r>
              <a:rPr lang="en-US" dirty="0" smtClean="0"/>
              <a:t>$k</a:t>
            </a:r>
            <a:r>
              <a:rPr lang="en-US" b="1" dirty="0" smtClean="0"/>
              <a:t> </a:t>
            </a:r>
            <a:r>
              <a:rPr lang="en-US" b="1" dirty="0"/>
              <a:t>Selections </a:t>
            </a:r>
            <a:r>
              <a:rPr lang="en-US" dirty="0"/>
              <a:t>(2015)</a:t>
            </a:r>
            <a:endParaRPr lang="en-US" dirty="0" smtClean="0"/>
          </a:p>
          <a:p>
            <a:pPr marL="1377950" lvl="2" indent="-909638" eaLnBrk="1" hangingPunct="1">
              <a:lnSpc>
                <a:spcPct val="90000"/>
              </a:lnSpc>
              <a:buNone/>
            </a:pPr>
            <a:r>
              <a:rPr lang="es-ES" dirty="0" smtClean="0"/>
              <a:t>110 1_	Hong Kong. $t </a:t>
            </a:r>
            <a:r>
              <a:rPr lang="es-ES" b="1" dirty="0" err="1"/>
              <a:t>Annual</a:t>
            </a:r>
            <a:r>
              <a:rPr lang="es-ES" b="1" dirty="0"/>
              <a:t> </a:t>
            </a:r>
            <a:r>
              <a:rPr lang="es-ES" b="1" dirty="0" err="1"/>
              <a:t>departmental</a:t>
            </a:r>
            <a:r>
              <a:rPr lang="es-ES" b="1" dirty="0"/>
              <a:t> </a:t>
            </a:r>
            <a:r>
              <a:rPr lang="es-ES" b="1" dirty="0" err="1"/>
              <a:t>reports</a:t>
            </a:r>
            <a:endParaRPr lang="es-ES" b="1" dirty="0" smtClean="0"/>
          </a:p>
          <a:p>
            <a:pPr marL="1377950" lvl="2" indent="-909638" eaLnBrk="1" hangingPunct="1">
              <a:lnSpc>
                <a:spcPct val="90000"/>
              </a:lnSpc>
              <a:buNone/>
            </a:pPr>
            <a:r>
              <a:rPr lang="en-US" dirty="0" smtClean="0"/>
              <a:t>110 2_	Seminar </a:t>
            </a:r>
            <a:r>
              <a:rPr lang="en-US" dirty="0"/>
              <a:t>on the Acquisition of Latin American Library Materials, Inc. </a:t>
            </a:r>
            <a:r>
              <a:rPr lang="en-US" dirty="0" smtClean="0"/>
              <a:t>$t </a:t>
            </a:r>
            <a:r>
              <a:rPr lang="en-US" b="1" dirty="0"/>
              <a:t>Papers of the ... annual meeting of the Seminar on the Acquisition of Latin American Library </a:t>
            </a:r>
            <a:r>
              <a:rPr lang="en-US" b="1" dirty="0" smtClean="0"/>
              <a:t>Materials</a:t>
            </a:r>
          </a:p>
          <a:p>
            <a:pPr marL="1377950" lvl="2" indent="-909638" eaLnBrk="1" hangingPunct="1">
              <a:lnSpc>
                <a:spcPct val="90000"/>
              </a:lnSpc>
              <a:buNone/>
            </a:pPr>
            <a:r>
              <a:rPr lang="en-US" dirty="0"/>
              <a:t>130 _0	</a:t>
            </a:r>
            <a:r>
              <a:rPr lang="en-US" b="1" dirty="0"/>
              <a:t>Advances in experimental medicine and biology</a:t>
            </a:r>
            <a:r>
              <a:rPr lang="en-US" dirty="0"/>
              <a:t>. </a:t>
            </a:r>
            <a:r>
              <a:rPr lang="en-US" dirty="0" smtClean="0"/>
              <a:t>$p </a:t>
            </a:r>
            <a:r>
              <a:rPr lang="en-US" b="1" dirty="0"/>
              <a:t>Neuroscience and respiration</a:t>
            </a:r>
            <a:endParaRPr lang="en-US" b="1" dirty="0" smtClean="0"/>
          </a:p>
          <a:p>
            <a:pPr marL="1377950" lvl="2" indent="-909638" eaLnBrk="1" hangingPunct="1">
              <a:lnSpc>
                <a:spcPct val="90000"/>
              </a:lnSpc>
              <a:buNone/>
            </a:pPr>
            <a:r>
              <a:rPr lang="en-US" dirty="0" smtClean="0"/>
              <a:t>130 _0	</a:t>
            </a:r>
            <a:r>
              <a:rPr lang="en-US" b="1" dirty="0" smtClean="0"/>
              <a:t>ATDM </a:t>
            </a:r>
            <a:r>
              <a:rPr lang="en-US" b="1" dirty="0"/>
              <a:t>analysis brief</a:t>
            </a:r>
            <a:endParaRPr lang="en-US" b="1" dirty="0" smtClean="0"/>
          </a:p>
          <a:p>
            <a:pPr marL="1377950" lvl="2" indent="-909638" eaLnBrk="1" hangingPunct="1">
              <a:lnSpc>
                <a:spcPct val="90000"/>
              </a:lnSpc>
              <a:buNone/>
            </a:pPr>
            <a:r>
              <a:rPr lang="en-US" dirty="0" smtClean="0"/>
              <a:t>130 _0	</a:t>
            </a:r>
            <a:r>
              <a:rPr lang="en-US" b="1" dirty="0"/>
              <a:t>West Slavic </a:t>
            </a:r>
            <a:r>
              <a:rPr lang="en-US" b="1" dirty="0" smtClean="0"/>
              <a:t>contributions</a:t>
            </a:r>
          </a:p>
          <a:p>
            <a:pPr marL="1377950" lvl="2" indent="-909638" eaLnBrk="1" hangingPunct="1">
              <a:lnSpc>
                <a:spcPct val="90000"/>
              </a:lnSpc>
              <a:buNone/>
            </a:pPr>
            <a:r>
              <a:rPr lang="en-US" dirty="0" smtClean="0"/>
              <a:t>130 _0	</a:t>
            </a:r>
            <a:r>
              <a:rPr lang="en-US" b="1" dirty="0" smtClean="0"/>
              <a:t>Factsheet</a:t>
            </a:r>
            <a:r>
              <a:rPr lang="en-US" dirty="0" smtClean="0"/>
              <a:t> </a:t>
            </a:r>
            <a:r>
              <a:rPr lang="en-US" dirty="0"/>
              <a:t>(United States. Environmental Protection Agency)</a:t>
            </a:r>
            <a:endParaRPr lang="en-US" sz="2600" dirty="0" smtClean="0"/>
          </a:p>
        </p:txBody>
      </p:sp>
      <p:sp>
        <p:nvSpPr>
          <p:cNvPr id="4" name="Footer Placeholder 3"/>
          <p:cNvSpPr>
            <a:spLocks noGrp="1"/>
          </p:cNvSpPr>
          <p:nvPr>
            <p:ph type="ftr" sz="quarter" idx="11"/>
          </p:nvPr>
        </p:nvSpPr>
        <p:spPr/>
        <p:txBody>
          <a:bodyPr/>
          <a:lstStyle/>
          <a:p>
            <a:pPr>
              <a:defRPr/>
            </a:pPr>
            <a:r>
              <a:rPr lang="en-US" dirty="0" smtClean="0"/>
              <a:t>Module 6a. Series</a:t>
            </a:r>
            <a:endParaRPr lang="en-US" dirty="0"/>
          </a:p>
        </p:txBody>
      </p:sp>
      <p:sp>
        <p:nvSpPr>
          <p:cNvPr id="5" name="Slide Number Placeholder 4"/>
          <p:cNvSpPr>
            <a:spLocks noGrp="1"/>
          </p:cNvSpPr>
          <p:nvPr>
            <p:ph type="sldNum" sz="quarter" idx="12"/>
          </p:nvPr>
        </p:nvSpPr>
        <p:spPr/>
        <p:txBody>
          <a:bodyPr/>
          <a:lstStyle/>
          <a:p>
            <a:pPr>
              <a:defRPr/>
            </a:pPr>
            <a:fld id="{743797BC-A89B-42B8-AC4E-84C5353E837E}" type="slidenum">
              <a:rPr lang="en-US"/>
              <a:pPr>
                <a:defRPr/>
              </a:pPr>
              <a:t>95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1"/>
            <a:ext cx="4343400" cy="4343400"/>
          </a:xfrm>
        </p:spPr>
        <p:txBody>
          <a:bodyPr/>
          <a:lstStyle/>
          <a:p>
            <a:pPr eaLnBrk="1" hangingPunct="1"/>
            <a:r>
              <a:rPr lang="en-US" sz="2800" dirty="0" smtClean="0"/>
              <a:t>Open your work form for this series in OCLC</a:t>
            </a:r>
          </a:p>
          <a:p>
            <a:pPr eaLnBrk="1" hangingPunct="1"/>
            <a:r>
              <a:rPr lang="en-US" sz="2800" dirty="0" smtClean="0"/>
              <a:t>Record the </a:t>
            </a:r>
            <a:r>
              <a:rPr lang="en-US" sz="2800" dirty="0"/>
              <a:t>p</a:t>
            </a:r>
            <a:r>
              <a:rPr lang="en-US" sz="2800" dirty="0" smtClean="0"/>
              <a:t>referred title  in subfield $a of the 130 field</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96</a:t>
            </a:fld>
            <a:endParaRPr lang="en-US"/>
          </a:p>
        </p:txBody>
      </p:sp>
      <p:pic>
        <p:nvPicPr>
          <p:cNvPr id="10" name="Picture 9"/>
          <p:cNvPicPr>
            <a:picLocks noChangeAspect="1"/>
          </p:cNvPicPr>
          <p:nvPr/>
        </p:nvPicPr>
        <p:blipFill>
          <a:blip r:embed="rId3"/>
          <a:stretch>
            <a:fillRect/>
          </a:stretch>
        </p:blipFill>
        <p:spPr>
          <a:xfrm>
            <a:off x="5105400" y="1343025"/>
            <a:ext cx="3397549" cy="452437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5359699" y="4572000"/>
            <a:ext cx="3752850" cy="381000"/>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302799" y="3762375"/>
            <a:ext cx="1733550" cy="428625"/>
          </a:xfrm>
          <a:prstGeom prst="rect">
            <a:avLst/>
          </a:prstGeom>
          <a:ln>
            <a:solidFill>
              <a:schemeClr val="tx1"/>
            </a:solidFill>
          </a:ln>
        </p:spPr>
      </p:pic>
    </p:spTree>
    <p:extLst>
      <p:ext uri="{BB962C8B-B14F-4D97-AF65-F5344CB8AC3E}">
        <p14:creationId xmlns:p14="http://schemas.microsoft.com/office/powerpoint/2010/main" val="205590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0"/>
            <a:ext cx="4800600" cy="4525963"/>
          </a:xfrm>
        </p:spPr>
        <p:txBody>
          <a:bodyPr/>
          <a:lstStyle/>
          <a:p>
            <a:pPr eaLnBrk="1" hangingPunct="1"/>
            <a:r>
              <a:rPr lang="en-US" sz="2800" dirty="0"/>
              <a:t>Open your work form for this series in OCLC</a:t>
            </a:r>
          </a:p>
          <a:p>
            <a:pPr eaLnBrk="1" hangingPunct="1"/>
            <a:r>
              <a:rPr lang="en-US" sz="2800" dirty="0"/>
              <a:t>Record the preferred </a:t>
            </a:r>
            <a:r>
              <a:rPr lang="en-US" sz="2800" dirty="0" smtClean="0"/>
              <a:t>title in subfield $t of the 100 field (don’t worry, we’ll add the author later)</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97</a:t>
            </a:fld>
            <a:endParaRPr lang="en-US"/>
          </a:p>
        </p:txBody>
      </p:sp>
      <p:pic>
        <p:nvPicPr>
          <p:cNvPr id="9" name="Content Placeholder 5"/>
          <p:cNvPicPr>
            <a:picLocks noChangeAspect="1"/>
          </p:cNvPicPr>
          <p:nvPr/>
        </p:nvPicPr>
        <p:blipFill>
          <a:blip r:embed="rId3"/>
          <a:stretch>
            <a:fillRect/>
          </a:stretch>
        </p:blipFill>
        <p:spPr bwMode="auto">
          <a:xfrm>
            <a:off x="5715000" y="1399432"/>
            <a:ext cx="3072154" cy="44679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59870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dirty="0" smtClean="0"/>
              <a:t>Exercise: Preferred Title</a:t>
            </a:r>
          </a:p>
        </p:txBody>
      </p:sp>
      <p:sp>
        <p:nvSpPr>
          <p:cNvPr id="92162" name="Content Placeholder 2"/>
          <p:cNvSpPr>
            <a:spLocks noGrp="1"/>
          </p:cNvSpPr>
          <p:nvPr>
            <p:ph idx="1"/>
          </p:nvPr>
        </p:nvSpPr>
        <p:spPr>
          <a:xfrm>
            <a:off x="457200" y="1600201"/>
            <a:ext cx="5943600" cy="4495800"/>
          </a:xfrm>
        </p:spPr>
        <p:txBody>
          <a:bodyPr/>
          <a:lstStyle/>
          <a:p>
            <a:pPr marL="1139825" indent="-1139825" eaLnBrk="1" hangingPunct="1">
              <a:buNone/>
            </a:pPr>
            <a:r>
              <a:rPr lang="en-US" sz="2800" dirty="0" smtClean="0"/>
              <a:t>130 _0 	Government in Asia</a:t>
            </a:r>
          </a:p>
          <a:p>
            <a:pPr marL="1139825" indent="-1139825" eaLnBrk="1" hangingPunct="1">
              <a:buNone/>
            </a:pPr>
            <a:endParaRPr lang="en-US" sz="2800" dirty="0"/>
          </a:p>
          <a:p>
            <a:pPr marL="1139825" indent="-1139825" eaLnBrk="1" hangingPunct="1">
              <a:buNone/>
            </a:pPr>
            <a:endParaRPr lang="en-US" sz="2800" dirty="0" smtClean="0"/>
          </a:p>
          <a:p>
            <a:pPr marL="1139825" indent="-1139825" eaLnBrk="1" hangingPunct="1">
              <a:buNone/>
            </a:pPr>
            <a:endParaRPr lang="en-US" sz="2800" dirty="0"/>
          </a:p>
          <a:p>
            <a:pPr marL="1139825" indent="-1139825" eaLnBrk="1" hangingPunct="1">
              <a:buNone/>
            </a:pPr>
            <a:r>
              <a:rPr lang="en-US" sz="2800" dirty="0" smtClean="0"/>
              <a:t>100 1_ … $t Novel of the </a:t>
            </a:r>
            <a:r>
              <a:rPr lang="en-US" sz="2800" dirty="0" err="1" smtClean="0"/>
              <a:t>Mither</a:t>
            </a:r>
            <a:r>
              <a:rPr lang="en-US" sz="2800" dirty="0" smtClean="0"/>
              <a:t> mages</a:t>
            </a:r>
          </a:p>
        </p:txBody>
      </p:sp>
      <p:sp>
        <p:nvSpPr>
          <p:cNvPr id="7" name="Footer Placeholder 6"/>
          <p:cNvSpPr>
            <a:spLocks noGrp="1"/>
          </p:cNvSpPr>
          <p:nvPr>
            <p:ph type="ftr" sz="quarter" idx="11"/>
          </p:nvPr>
        </p:nvSpPr>
        <p:spPr/>
        <p:txBody>
          <a:bodyPr/>
          <a:lstStyle/>
          <a:p>
            <a:pPr>
              <a:defRPr/>
            </a:pPr>
            <a:r>
              <a:rPr lang="en-US" dirty="0" smtClean="0"/>
              <a:t>Module 6a. Series</a:t>
            </a:r>
            <a:endParaRPr lang="en-US" dirty="0"/>
          </a:p>
        </p:txBody>
      </p:sp>
      <p:sp>
        <p:nvSpPr>
          <p:cNvPr id="8" name="Slide Number Placeholder 7"/>
          <p:cNvSpPr>
            <a:spLocks noGrp="1"/>
          </p:cNvSpPr>
          <p:nvPr>
            <p:ph type="sldNum" sz="quarter" idx="12"/>
          </p:nvPr>
        </p:nvSpPr>
        <p:spPr/>
        <p:txBody>
          <a:bodyPr/>
          <a:lstStyle/>
          <a:p>
            <a:pPr>
              <a:defRPr/>
            </a:pPr>
            <a:fld id="{6376FF4A-91A7-4D21-AF78-67908E7C13F0}" type="slidenum">
              <a:rPr lang="en-US"/>
              <a:pPr>
                <a:defRPr/>
              </a:pPr>
              <a:t>98</a:t>
            </a:fld>
            <a:endParaRPr lang="en-US"/>
          </a:p>
        </p:txBody>
      </p:sp>
      <p:pic>
        <p:nvPicPr>
          <p:cNvPr id="9" name="Content Placeholder 5"/>
          <p:cNvPicPr>
            <a:picLocks noChangeAspect="1"/>
          </p:cNvPicPr>
          <p:nvPr/>
        </p:nvPicPr>
        <p:blipFill>
          <a:blip r:embed="rId3"/>
          <a:stretch>
            <a:fillRect/>
          </a:stretch>
        </p:blipFill>
        <p:spPr bwMode="auto">
          <a:xfrm>
            <a:off x="6781800" y="3581400"/>
            <a:ext cx="1729027" cy="2514600"/>
          </a:xfrm>
          <a:prstGeom prst="rect">
            <a:avLst/>
          </a:prstGeom>
          <a:noFill/>
          <a:ln w="9525">
            <a:solidFill>
              <a:schemeClr val="tx1"/>
            </a:solidFill>
            <a:miter lim="800000"/>
            <a:headEnd/>
            <a:tailEnd/>
          </a:ln>
        </p:spPr>
      </p:pic>
      <p:pic>
        <p:nvPicPr>
          <p:cNvPr id="10" name="Picture 9"/>
          <p:cNvPicPr>
            <a:picLocks noChangeAspect="1"/>
          </p:cNvPicPr>
          <p:nvPr/>
        </p:nvPicPr>
        <p:blipFill>
          <a:blip r:embed="rId4"/>
          <a:stretch>
            <a:fillRect/>
          </a:stretch>
        </p:blipFill>
        <p:spPr>
          <a:xfrm>
            <a:off x="6786293" y="1219200"/>
            <a:ext cx="1716656" cy="2286000"/>
          </a:xfrm>
          <a:prstGeom prst="rect">
            <a:avLst/>
          </a:prstGeom>
          <a:ln>
            <a:solidFill>
              <a:schemeClr val="tx1"/>
            </a:solidFill>
          </a:ln>
        </p:spPr>
      </p:pic>
    </p:spTree>
    <p:extLst>
      <p:ext uri="{BB962C8B-B14F-4D97-AF65-F5344CB8AC3E}">
        <p14:creationId xmlns:p14="http://schemas.microsoft.com/office/powerpoint/2010/main" val="3890987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a:t>Definition: Any version of the title that differs from the form chosen as the preferred title.</a:t>
            </a:r>
            <a:endParaRPr lang="en-US" dirty="0" smtClean="0"/>
          </a:p>
          <a:p>
            <a:pPr eaLnBrk="1" fontAlgn="auto" hangingPunct="1">
              <a:spcAft>
                <a:spcPts val="0"/>
              </a:spcAft>
              <a:buFont typeface="Arial" pitchFamily="34" charset="0"/>
              <a:buChar char="•"/>
              <a:defRPr/>
            </a:pPr>
            <a:r>
              <a:rPr lang="en-US" dirty="0" smtClean="0"/>
              <a:t>Can be recorded from any source</a:t>
            </a:r>
          </a:p>
          <a:p>
            <a:pPr eaLnBrk="1" fontAlgn="auto" hangingPunct="1">
              <a:spcAft>
                <a:spcPts val="0"/>
              </a:spcAft>
              <a:buFont typeface="Arial" pitchFamily="34" charset="0"/>
              <a:buChar char="•"/>
              <a:defRPr/>
            </a:pPr>
            <a:r>
              <a:rPr lang="en-US" dirty="0" smtClean="0"/>
              <a:t>Record using basic instructions for recording titles (RDA 6.2.1)</a:t>
            </a:r>
          </a:p>
          <a:p>
            <a:pPr eaLnBrk="1" fontAlgn="auto" hangingPunct="1">
              <a:spcAft>
                <a:spcPts val="0"/>
              </a:spcAft>
              <a:buFont typeface="Arial" pitchFamily="34" charset="0"/>
              <a:buChar char="•"/>
              <a:defRPr/>
            </a:pPr>
            <a:r>
              <a:rPr lang="en-US" dirty="0" smtClean="0"/>
              <a:t>Not core. Record if you think it would help a user, e.g.,</a:t>
            </a:r>
          </a:p>
          <a:p>
            <a:pPr lvl="1" eaLnBrk="1" fontAlgn="auto" hangingPunct="1">
              <a:spcAft>
                <a:spcPts val="0"/>
              </a:spcAft>
              <a:buFont typeface="Arial" pitchFamily="34" charset="0"/>
              <a:buChar char="–"/>
              <a:defRPr/>
            </a:pPr>
            <a:r>
              <a:rPr lang="en-US" dirty="0" smtClean="0"/>
              <a:t>Significantly different from preferred title</a:t>
            </a:r>
          </a:p>
          <a:p>
            <a:pPr lvl="1" eaLnBrk="1" fontAlgn="auto" hangingPunct="1">
              <a:spcAft>
                <a:spcPts val="0"/>
              </a:spcAft>
              <a:buFont typeface="Arial" pitchFamily="34" charset="0"/>
              <a:buChar char="–"/>
              <a:defRPr/>
            </a:pPr>
            <a:r>
              <a:rPr lang="en-US" dirty="0" smtClean="0"/>
              <a:t>Reasonable as a search string</a:t>
            </a:r>
          </a:p>
          <a:p>
            <a:pPr lvl="2" eaLnBrk="1" fontAlgn="auto" hangingPunct="1">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dirty="0" smtClean="0"/>
              <a:t>Module 6a. Series</a:t>
            </a:r>
            <a:endParaRPr lang="en-US" dirty="0"/>
          </a:p>
        </p:txBody>
      </p:sp>
      <p:sp>
        <p:nvSpPr>
          <p:cNvPr id="7" name="Slide Number Placeholder 6"/>
          <p:cNvSpPr>
            <a:spLocks noGrp="1"/>
          </p:cNvSpPr>
          <p:nvPr>
            <p:ph type="sldNum" sz="quarter" idx="12"/>
          </p:nvPr>
        </p:nvSpPr>
        <p:spPr/>
        <p:txBody>
          <a:bodyPr/>
          <a:lstStyle/>
          <a:p>
            <a:pPr>
              <a:defRPr/>
            </a:pPr>
            <a:fld id="{D582C03A-8D77-406D-A2A0-4586BE95E4F1}" type="slidenum">
              <a:rPr lang="en-US"/>
              <a:pPr>
                <a:defRPr/>
              </a:pPr>
              <a:t>99</a:t>
            </a:fld>
            <a:endParaRPr lang="en-US"/>
          </a:p>
        </p:txBody>
      </p:sp>
      <p:sp>
        <p:nvSpPr>
          <p:cNvPr id="165892" name="Title 1"/>
          <p:cNvSpPr>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dirty="0">
                <a:latin typeface="Calibri" pitchFamily="34" charset="0"/>
              </a:rPr>
              <a:t>Variant Title(s) for Work (RDA 6.2.3)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16613</TotalTime>
  <Words>23191</Words>
  <Application>Microsoft Office PowerPoint</Application>
  <PresentationFormat>On-screen Show (4:3)</PresentationFormat>
  <Paragraphs>3416</Paragraphs>
  <Slides>304</Slides>
  <Notes>304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304</vt:i4>
      </vt:variant>
    </vt:vector>
  </HeadingPairs>
  <TitlesOfParts>
    <vt:vector size="312" baseType="lpstr">
      <vt:lpstr>ＭＳ Ｐゴシック</vt:lpstr>
      <vt:lpstr>Arial</vt:lpstr>
      <vt:lpstr>Calibri</vt:lpstr>
      <vt:lpstr>Wingdings</vt:lpstr>
      <vt:lpstr>Office Theme</vt:lpstr>
      <vt:lpstr>1_Office Theme</vt:lpstr>
      <vt:lpstr>3_Office Theme</vt:lpstr>
      <vt:lpstr>4_Office Theme</vt:lpstr>
      <vt:lpstr> Describing Series </vt:lpstr>
      <vt:lpstr>Scope</vt:lpstr>
      <vt:lpstr>Pertinent Instructions</vt:lpstr>
      <vt:lpstr>Pertinent Instructions</vt:lpstr>
      <vt:lpstr>Pertinent Instructions</vt:lpstr>
      <vt:lpstr>Definitions (RDA 5.1.2)</vt:lpstr>
      <vt:lpstr>Definitions (RDA 5.1.2)</vt:lpstr>
      <vt:lpstr>Definitions (RDA Glossary) Series</vt:lpstr>
      <vt:lpstr>Definitions (RDA Glossary) Series</vt:lpstr>
      <vt:lpstr>Definitions (RDA Glossary) Monographic series</vt:lpstr>
      <vt:lpstr>Definitions Monographic series</vt:lpstr>
      <vt:lpstr>Definitions (RDA Glossary) Multipart monograph</vt:lpstr>
      <vt:lpstr>Two types of series</vt:lpstr>
      <vt:lpstr>Two types of series</vt:lpstr>
      <vt:lpstr>Two types of series</vt:lpstr>
      <vt:lpstr>Two types of series</vt:lpstr>
      <vt:lpstr>Two types of series</vt:lpstr>
      <vt:lpstr>Aside: Not All Multipart Monographs are Series</vt:lpstr>
      <vt:lpstr>Why is the distinction important? </vt:lpstr>
      <vt:lpstr>Multipart Monographs</vt:lpstr>
      <vt:lpstr>Title change – Serials (Monographic series)</vt:lpstr>
      <vt:lpstr>Title change - Major change RDA 2.3.2.13.1.2</vt:lpstr>
      <vt:lpstr>Title change – Major change</vt:lpstr>
      <vt:lpstr>Title change - Major change LC-PCC PS 2.3.2.13.1</vt:lpstr>
      <vt:lpstr>Title change - Major change LC-PCC PS 2.3.2.13.1</vt:lpstr>
      <vt:lpstr>Title change – Minor change RDA 2.3.2.13.2</vt:lpstr>
      <vt:lpstr>Title change – Minor change RDA 2.3.2.13.2</vt:lpstr>
      <vt:lpstr>Title change – Minor change</vt:lpstr>
      <vt:lpstr>Title change – Minor change</vt:lpstr>
      <vt:lpstr>Title change – Multipart monographs</vt:lpstr>
      <vt:lpstr>Multipart monograph series title change does not create a new work</vt:lpstr>
      <vt:lpstr>Multipart monograph series title change: same work, new expression</vt:lpstr>
      <vt:lpstr>Title Change</vt:lpstr>
      <vt:lpstr>Series Work and Expressions</vt:lpstr>
      <vt:lpstr>PowerPoint Presentation</vt:lpstr>
      <vt:lpstr>PowerPoint Presentation</vt:lpstr>
      <vt:lpstr>PowerPoint Presentation</vt:lpstr>
      <vt:lpstr>When do you have to create an authority record? (DCM Z1 Introduction)</vt:lpstr>
      <vt:lpstr>MARC Coding</vt:lpstr>
      <vt:lpstr>MARC Coding</vt:lpstr>
      <vt:lpstr>MARC Coding</vt:lpstr>
      <vt:lpstr>PowerPoint Presentation</vt:lpstr>
      <vt:lpstr>PowerPoint Presentation</vt:lpstr>
      <vt:lpstr>Identifying Works: Core Elements (RDA 0.6.6)</vt:lpstr>
      <vt:lpstr>PowerPoint Presentation</vt:lpstr>
      <vt:lpstr>Identifying Works: Core Elements</vt:lpstr>
      <vt:lpstr>Identifying Expressions:  Core Elements (RDA 0.6.6)</vt:lpstr>
      <vt:lpstr>Source Consulted (RDA 5.8)</vt:lpstr>
      <vt:lpstr>670 field examples</vt:lpstr>
      <vt:lpstr>Exercise: Source Consulted</vt:lpstr>
      <vt:lpstr>Exercise: Source Consulted</vt:lpstr>
      <vt:lpstr>RDA 5.8. Source Consulted</vt:lpstr>
      <vt:lpstr>Attributes of Works</vt:lpstr>
      <vt:lpstr>Titles (RDA 6.2) </vt:lpstr>
      <vt:lpstr>Titles (RDA 6.2) </vt:lpstr>
      <vt:lpstr>Titles (RDA 6.2) </vt:lpstr>
      <vt:lpstr>Titles (RDA 6.2) </vt:lpstr>
      <vt:lpstr>Titles (RDA 6.2) </vt:lpstr>
      <vt:lpstr>Titles (RDA 6.2) What counts as a reference source? </vt:lpstr>
      <vt:lpstr>Titles (RDA 6.2) What counts as a reference source? </vt:lpstr>
      <vt:lpstr>Titles (RDA 6.2) </vt:lpstr>
      <vt:lpstr>Titles (RDA 6.2) </vt:lpstr>
      <vt:lpstr>Titles (RDA 6.2) </vt:lpstr>
      <vt:lpstr>Series-Like Phrases LC-PCC PS 2.12 </vt:lpstr>
      <vt:lpstr>Series-Like Phrases LC-PCC PS 2.12 </vt:lpstr>
      <vt:lpstr>Series-like Phrase Authority Record</vt:lpstr>
      <vt:lpstr>Series-Like Phrases</vt:lpstr>
      <vt:lpstr>Transcription and Capitalization</vt:lpstr>
      <vt:lpstr>Transcription and Capitalization</vt:lpstr>
      <vt:lpstr>Transcription Example</vt:lpstr>
      <vt:lpstr>PowerPoint Presentation</vt:lpstr>
      <vt:lpstr>PowerPoint Presentation</vt:lpstr>
      <vt:lpstr>PowerPoint Presentation</vt:lpstr>
      <vt:lpstr>Choosing the Preferred Title</vt:lpstr>
      <vt:lpstr>Choosing the Preferred Title</vt:lpstr>
      <vt:lpstr>Choosing the Preferred Title</vt:lpstr>
      <vt:lpstr>Choosing the Preferred Title</vt:lpstr>
      <vt:lpstr>PowerPoint Presentation</vt:lpstr>
      <vt:lpstr>PowerPoint Presentation</vt:lpstr>
      <vt:lpstr>Exercise What is the preferred title?</vt:lpstr>
      <vt:lpstr>Choosing the Preferred Title</vt:lpstr>
      <vt:lpstr>PowerPoint Presentation</vt:lpstr>
      <vt:lpstr>PowerPoint Presentation</vt:lpstr>
      <vt:lpstr>PowerPoint Presentation</vt:lpstr>
      <vt:lpstr>PowerPoint Presentation</vt:lpstr>
      <vt:lpstr>Preferred Title for a Part of a Work</vt:lpstr>
      <vt:lpstr>PowerPoint Presentation</vt:lpstr>
      <vt:lpstr>PowerPoint Presentation</vt:lpstr>
      <vt:lpstr>PowerPoint Presentation</vt:lpstr>
      <vt:lpstr>PowerPoint Presentation</vt:lpstr>
      <vt:lpstr>PowerPoint Presentation</vt:lpstr>
      <vt:lpstr>MARC Authority or MARC Bibliographic?</vt:lpstr>
      <vt:lpstr>MARC Authority or MARC Bibliographic?</vt:lpstr>
      <vt:lpstr>Recording the Preferred Title (MARC)</vt:lpstr>
      <vt:lpstr>Preferred Title (MARC examples)</vt:lpstr>
      <vt:lpstr>Exercise: Preferred Title</vt:lpstr>
      <vt:lpstr>Exercise: Preferred Title</vt:lpstr>
      <vt:lpstr>Exercise: Preferred Title</vt:lpstr>
      <vt:lpstr>PowerPoint Presentation</vt:lpstr>
      <vt:lpstr>Variant Titles</vt:lpstr>
      <vt:lpstr>Variant Titles</vt:lpstr>
      <vt:lpstr>Recording a Variant Title (MARC)</vt:lpstr>
      <vt:lpstr>Variant Title (MARC examples)</vt:lpstr>
      <vt:lpstr>Variant Title</vt:lpstr>
      <vt:lpstr>Exercise: Variant Title</vt:lpstr>
      <vt:lpstr>Exercise: Variant Title</vt:lpstr>
      <vt:lpstr>Other Identifying Attributes of Works</vt:lpstr>
      <vt:lpstr>Other Identifying Attributes of Works</vt:lpstr>
      <vt:lpstr>Form of Work (RDA 6.3)</vt:lpstr>
      <vt:lpstr>Form of Work (RDA 6.3)</vt:lpstr>
      <vt:lpstr>Form of Work (RDA 6.3)</vt:lpstr>
      <vt:lpstr>Exercise: Form of Work</vt:lpstr>
      <vt:lpstr>Exercise: Preferred Title</vt:lpstr>
      <vt:lpstr>Exercise: Form of Work Suggested answers</vt:lpstr>
      <vt:lpstr>Date of Work (RDA 6.4)</vt:lpstr>
      <vt:lpstr>Date of Work (RDA 6.4)</vt:lpstr>
      <vt:lpstr>Exercise Governance in Asia</vt:lpstr>
      <vt:lpstr>Exercise Novel of the Mither mages</vt:lpstr>
      <vt:lpstr>Place of Origin of the Work (RDA 6.5)</vt:lpstr>
      <vt:lpstr>Place of Origin of the Work (RDA 6.5)</vt:lpstr>
      <vt:lpstr>Place of Origin of the Work (RDA 6.5)</vt:lpstr>
      <vt:lpstr>Other Distinguishing Characteristic of the Work (RDA 6.6)</vt:lpstr>
      <vt:lpstr>Other Distinguishing Characteristics</vt:lpstr>
      <vt:lpstr>History of the Work (RDA 6.7)</vt:lpstr>
      <vt:lpstr>History of the Work</vt:lpstr>
      <vt:lpstr>Identifier for the Work (RDA 6.8)</vt:lpstr>
      <vt:lpstr>Identifier for the Work - 022</vt:lpstr>
      <vt:lpstr>ISSN</vt:lpstr>
      <vt:lpstr>Non-RDA Attributes of Series Works</vt:lpstr>
      <vt:lpstr>MARC 385 – Audience Characteristics</vt:lpstr>
      <vt:lpstr>MARC 386 – Creator/ Contributor Characteristics</vt:lpstr>
      <vt:lpstr>385/386 Fields</vt:lpstr>
      <vt:lpstr>PowerPoint Presentation</vt:lpstr>
      <vt:lpstr>385/386 Fields</vt:lpstr>
      <vt:lpstr>Recording  Audience Characteristics (385)</vt:lpstr>
      <vt:lpstr>Recording Creator/Contributor Characteristics (386)</vt:lpstr>
      <vt:lpstr>Exercise: Creator Characteristics Novel of the Mither mages</vt:lpstr>
      <vt:lpstr>Recording Series Numbering</vt:lpstr>
      <vt:lpstr>008/13 (Ser num)</vt:lpstr>
      <vt:lpstr>008/13 (Ser num)</vt:lpstr>
      <vt:lpstr>008/13 (Ser num)</vt:lpstr>
      <vt:lpstr>Exercise: 008/13 (Ser num)</vt:lpstr>
      <vt:lpstr>642 (Series Numbering Example)  RDA 24.6 and LC-PCC PS 24.6.1.3 </vt:lpstr>
      <vt:lpstr>642 (Series Numbering Example)</vt:lpstr>
      <vt:lpstr>642 (Series Numbering Example)</vt:lpstr>
      <vt:lpstr>Exercise:  642 (Series Numbering Example)</vt:lpstr>
      <vt:lpstr>Exercise:  642 (Series Numbering Example)</vt:lpstr>
      <vt:lpstr>641 (Series Numbering Peculiarities)</vt:lpstr>
      <vt:lpstr>Series Numbering</vt:lpstr>
      <vt:lpstr>643 (Place/Publisher)</vt:lpstr>
      <vt:lpstr>643 (Place/Publisher)</vt:lpstr>
      <vt:lpstr>643 (Place/Publisher)</vt:lpstr>
      <vt:lpstr>Exercise: 643 (Place/Publisher)</vt:lpstr>
      <vt:lpstr>Exercise: 643 (Place/Publisher)</vt:lpstr>
      <vt:lpstr>Place/Publisher</vt:lpstr>
      <vt:lpstr>Recording Local Treatment</vt:lpstr>
      <vt:lpstr>Recording Local Treatment</vt:lpstr>
      <vt:lpstr>Recording Local Treatment 644 (Series Analysis Practice)</vt:lpstr>
      <vt:lpstr>Recording Local Treatment 644 (Series Analysis Practice)</vt:lpstr>
      <vt:lpstr>Recording Local Treatment 644 (Series Analysis Practice)</vt:lpstr>
      <vt:lpstr>Recording Local Treatment 644 (Series Analysis Practice)</vt:lpstr>
      <vt:lpstr>Recording Local Treatment 645 (Series Tracing Practice)</vt:lpstr>
      <vt:lpstr>Recording Local Treatment 645 (Series Tracing Practice)</vt:lpstr>
      <vt:lpstr>Recording Local Treatment 644 (Series Analysis Practice)</vt:lpstr>
      <vt:lpstr>Recording Local Treatment 646 (Series Classification Practice)</vt:lpstr>
      <vt:lpstr>Recording Local Treatment 646 (Series Classification Practice)</vt:lpstr>
      <vt:lpstr>Recording Local Treatment 646 (Series Classification Practice)</vt:lpstr>
      <vt:lpstr>Recording Local Treatment 646 (Series Classification Practice)</vt:lpstr>
      <vt:lpstr>Recording Local Treatment 646 (Series Classification Practice)</vt:lpstr>
      <vt:lpstr>Exercise: Local Series Treatment</vt:lpstr>
      <vt:lpstr>Local Series Treatment</vt:lpstr>
      <vt:lpstr>Call Number – MARC 050</vt:lpstr>
      <vt:lpstr>Call Number – MARC 050 PCC Member Assigned Number</vt:lpstr>
      <vt:lpstr>Call Number – MARC 050 LC Assigned Number</vt:lpstr>
      <vt:lpstr>Attributes of Expressions</vt:lpstr>
      <vt:lpstr>Expressions of Series Works</vt:lpstr>
      <vt:lpstr>Three expressions  of a single series work</vt:lpstr>
      <vt:lpstr>Three expressions  of a single series work</vt:lpstr>
      <vt:lpstr>PowerPoint Presentation</vt:lpstr>
      <vt:lpstr>Language Multiple languages, no translation or other expression </vt:lpstr>
      <vt:lpstr>Language Multiple languages, no translation</vt:lpstr>
      <vt:lpstr>Language Multiple languages, no translation</vt:lpstr>
      <vt:lpstr>RDA and LC Practice for Translations</vt:lpstr>
      <vt:lpstr>RDA and LC Practice for Translations</vt:lpstr>
      <vt:lpstr>RDA and LC Practice for Translations</vt:lpstr>
      <vt:lpstr>RDA and LC Practice for Translations</vt:lpstr>
      <vt:lpstr>When Does a Series Work Exist in Translation?</vt:lpstr>
      <vt:lpstr>Series in Translation</vt:lpstr>
      <vt:lpstr>Series in Translation</vt:lpstr>
      <vt:lpstr>Series in Translation Example</vt:lpstr>
      <vt:lpstr>Series in Translation Example</vt:lpstr>
      <vt:lpstr>Series in Translation Example</vt:lpstr>
      <vt:lpstr>Exercise: Expression-level Series Authority Records</vt:lpstr>
      <vt:lpstr>Exercise: Expression-level Series Authority Records</vt:lpstr>
      <vt:lpstr>Exercise: Expression-level Series Authority Records</vt:lpstr>
      <vt:lpstr>Attributes of Expressions</vt:lpstr>
      <vt:lpstr>Content Type (RDA 6.9)</vt:lpstr>
      <vt:lpstr>Content Type (RDA 6.9)</vt:lpstr>
      <vt:lpstr>Exercise: Content Type</vt:lpstr>
      <vt:lpstr>Date of Expression (RDA 6.10)</vt:lpstr>
      <vt:lpstr>Attributes of Expressions: Date</vt:lpstr>
      <vt:lpstr>Exercise: Date of Expression</vt:lpstr>
      <vt:lpstr>Language of Expression (RDA 6.11)</vt:lpstr>
      <vt:lpstr>Exercise: Language of Expression</vt:lpstr>
      <vt:lpstr>Other Distinguishing Characteristic of the Expression (RDA 6.12)</vt:lpstr>
      <vt:lpstr>Other Distinguishing Characteristic of the Expression (RDA 6.12): all series</vt:lpstr>
      <vt:lpstr>Other Distinguishing Characteristic of the Expression (RDA 6.12)</vt:lpstr>
      <vt:lpstr>Exercise: Other Distinguishing Characteristic of the Expression</vt:lpstr>
      <vt:lpstr>Exercise: Other Distinguishing Characteristic of the Expression</vt:lpstr>
      <vt:lpstr>Identifier for the Expression (RDA 6.13)</vt:lpstr>
      <vt:lpstr>Non-RDA Attributes of  Series Expressions</vt:lpstr>
      <vt:lpstr>Non-RDA Attributes of  Series Expressions</vt:lpstr>
      <vt:lpstr>Non-RDA Attributes of  Series Expressions</vt:lpstr>
      <vt:lpstr>Non-RDA Attributes of  Series Expressions</vt:lpstr>
      <vt:lpstr>Authorized Access Points</vt:lpstr>
      <vt:lpstr>PowerPoint Presentation</vt:lpstr>
      <vt:lpstr>Constructing the Authorized Access Point for a Work (RDA 6.27.1)</vt:lpstr>
      <vt:lpstr>Constructing the Authorized Access Point for a Work (RDA 6.27.1)</vt:lpstr>
      <vt:lpstr>Constructing the Authorized Access Point for a Work (RDA 6.27.1)</vt:lpstr>
      <vt:lpstr>Constructing the Authorized Access Point for a Work (RDA 6.27.1)</vt:lpstr>
      <vt:lpstr>19.2.1.1.1 Series Examples</vt:lpstr>
      <vt:lpstr>19.2.1.1.1 Series Examples</vt:lpstr>
      <vt:lpstr>Constructing the Authorized Access Point for a Work (RDA 6.27.1)</vt:lpstr>
      <vt:lpstr>Constructing the Authorized Access Point for a Work (RDA 6.27.1)</vt:lpstr>
      <vt:lpstr>Constructing the Authorized Access Point for Part of a Work (Subseries)</vt:lpstr>
      <vt:lpstr>PowerPoint Presentation</vt:lpstr>
      <vt:lpstr>PowerPoint Presentation</vt:lpstr>
      <vt:lpstr>Additions to Authorized Access Points for Works</vt:lpstr>
      <vt:lpstr>PowerPoint Presentation</vt:lpstr>
      <vt:lpstr>PowerPoint Presentation</vt:lpstr>
      <vt:lpstr>PowerPoint Presentation</vt:lpstr>
      <vt:lpstr>PowerPoint Presentation</vt:lpstr>
      <vt:lpstr>PowerPoint Presentation</vt:lpstr>
      <vt:lpstr>Additions to Authorized Access Points for Works</vt:lpstr>
      <vt:lpstr>Additions to Authorized Access Points for Works: What to Add</vt:lpstr>
      <vt:lpstr>Authorized Access Points for Series Identified by Conventional Collective Titles</vt:lpstr>
      <vt:lpstr>Authorized Access Points for Series Identified by “Complete” Conventional Collective Titles</vt:lpstr>
      <vt:lpstr>Authorized Access Points for Series Identified by “Complete” Conventional Collective Titles</vt:lpstr>
      <vt:lpstr>Authorized Access Points for Series Identified by “Complete” Conventional Collective Titles</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Authorized Access Points for Series Identified by Conventional Collective Titles with “Selections” </vt:lpstr>
      <vt:lpstr>Additions to Authorized Access Points for Works: Conventional Collective Titles</vt:lpstr>
      <vt:lpstr>Additions to Authorized Access Points for Works: Conventional Collective Titles</vt:lpstr>
      <vt:lpstr>Authorized Access Point for a Work (MARC)</vt:lpstr>
      <vt:lpstr>Authorized Access Point for a Work (MARC)</vt:lpstr>
      <vt:lpstr>Exercise: Authorized Access Point</vt:lpstr>
      <vt:lpstr>Exercise: Authorized Access Point</vt:lpstr>
      <vt:lpstr>Variant Access Point for a Work  (RDA 6.27.4)</vt:lpstr>
      <vt:lpstr>Variant Access Point for a Work  (RDA 6.27.4)</vt:lpstr>
      <vt:lpstr>Variant Access Point for a Work  (RDA 6.27.4)</vt:lpstr>
      <vt:lpstr>Variant Access Point for a Work  (RDA 6.27.4)</vt:lpstr>
      <vt:lpstr>Variant Access Point for a Work  (RDA 6.27.4)</vt:lpstr>
      <vt:lpstr>Variant Access Point for a Work (MARC)</vt:lpstr>
      <vt:lpstr>Variant Access Point for a Work (MARC)</vt:lpstr>
      <vt:lpstr>Exercise: Variant Access Point</vt:lpstr>
      <vt:lpstr>Exercise: Variant Access Point</vt:lpstr>
      <vt:lpstr>Exercise: Variant Access Point</vt:lpstr>
      <vt:lpstr>Exercise: Variant Access Point</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(MARC)</vt:lpstr>
      <vt:lpstr>Constructing the Authorized Access Point for an Expression (MARC)</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vt:lpstr>
      <vt:lpstr>Constructing the Authorized Access Point  for an Expression (RDA 6.27.3) “Works”</vt:lpstr>
      <vt:lpstr>Constructing the Authorized Access Point  for an Expression (RDA 6.27.3) “Works”</vt:lpstr>
      <vt:lpstr>Constructing the Authorized Access Point  for an Expression (RDA 6.27.3) “Works”</vt:lpstr>
      <vt:lpstr>Constructing the Authorized Access Point  for an Expression (RDA 6.27.3) “Works”</vt:lpstr>
      <vt:lpstr>Bilingual/polyglot resources by a single author (multipart monographs)</vt:lpstr>
      <vt:lpstr>Bilingual/polyglot resources by a single author (multipart monographs)</vt:lpstr>
      <vt:lpstr>Bilingual/polyglot resources by a single author (multipart monographs)</vt:lpstr>
      <vt:lpstr>Bilingual/polyglot resources by a single author (multipart monographs)</vt:lpstr>
      <vt:lpstr>Bilingual/polyglot resources by multiple authors (monographic series)</vt:lpstr>
      <vt:lpstr>Bilingual/polyglot resources by multiple authors (monographic series)</vt:lpstr>
      <vt:lpstr>Bilingual/polyglot resources by multiple authors (monographic series)</vt:lpstr>
      <vt:lpstr>Constructing a Variant Access Point for an Expression (RDA 6.27.4.5)</vt:lpstr>
      <vt:lpstr>Related Works (RDA 25)</vt:lpstr>
      <vt:lpstr>Related Works (RDA 25)</vt:lpstr>
      <vt:lpstr>Related Expressions (RDA 26)</vt:lpstr>
      <vt:lpstr>Related Persons, Families, or Corporate Bodies (RDA 30-32)</vt:lpstr>
      <vt:lpstr>Related Subjects (RDA 33-37)</vt:lpstr>
      <vt:lpstr>Relationships</vt:lpstr>
      <vt:lpstr>Exercise: Relationships</vt:lpstr>
      <vt:lpstr>Exercise: Relationships</vt:lpstr>
      <vt:lpstr>Exercise: Relationships</vt:lpstr>
      <vt:lpstr>Exercise: Relationships</vt:lpstr>
      <vt:lpstr>Exercise: Relationships</vt:lpstr>
      <vt:lpstr>PowerPoint Presentation</vt:lpstr>
      <vt:lpstr>PowerPoint Presentation</vt:lpstr>
      <vt:lpstr>PowerPoint Presentation</vt:lpstr>
      <vt:lpstr>PowerPoint Presentation</vt:lpstr>
      <vt:lpstr>Congratulations!</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Titles</dc:title>
  <dc:creator>Windows User</dc:creator>
  <cp:lastModifiedBy>Robert Maxwell</cp:lastModifiedBy>
  <cp:revision>772</cp:revision>
  <cp:lastPrinted>2017-02-23T00:42:28Z</cp:lastPrinted>
  <dcterms:created xsi:type="dcterms:W3CDTF">2012-10-22T20:36:19Z</dcterms:created>
  <dcterms:modified xsi:type="dcterms:W3CDTF">2017-03-21T21:51:23Z</dcterms:modified>
</cp:coreProperties>
</file>